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notesMasterIdLst>
    <p:notesMasterId r:id="rId26"/>
  </p:notesMasterIdLst>
  <p:handoutMasterIdLst>
    <p:handoutMasterId r:id="rId27"/>
  </p:handoutMasterIdLst>
  <p:sldIdLst>
    <p:sldId id="323" r:id="rId2"/>
    <p:sldId id="346" r:id="rId3"/>
    <p:sldId id="347" r:id="rId4"/>
    <p:sldId id="348" r:id="rId5"/>
    <p:sldId id="350" r:id="rId6"/>
    <p:sldId id="351" r:id="rId7"/>
    <p:sldId id="352" r:id="rId8"/>
    <p:sldId id="354" r:id="rId9"/>
    <p:sldId id="355" r:id="rId10"/>
    <p:sldId id="356" r:id="rId11"/>
    <p:sldId id="357" r:id="rId12"/>
    <p:sldId id="358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45" r:id="rId25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D0F0F"/>
    <a:srgbClr val="FF0000"/>
    <a:srgbClr val="66FF33"/>
    <a:srgbClr val="00CC00"/>
    <a:srgbClr val="008080"/>
    <a:srgbClr val="000099"/>
    <a:srgbClr val="571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853" autoAdjust="0"/>
  </p:normalViewPr>
  <p:slideViewPr>
    <p:cSldViewPr>
      <p:cViewPr varScale="1">
        <p:scale>
          <a:sx n="52" d="100"/>
          <a:sy n="52" d="100"/>
        </p:scale>
        <p:origin x="130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1718B7A-98EE-45E2-9B22-8A071D33CD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en-US" altLang="zh-CN" noProof="0" smtClean="0"/>
          </a:p>
          <a:p>
            <a:pPr lvl="1"/>
            <a:r>
              <a:rPr lang="zh-CN" altLang="en-US" noProof="0" smtClean="0"/>
              <a:t>第二级</a:t>
            </a:r>
            <a:endParaRPr lang="en-US" altLang="zh-CN" noProof="0" smtClean="0"/>
          </a:p>
          <a:p>
            <a:pPr lvl="2"/>
            <a:r>
              <a:rPr lang="zh-CN" altLang="en-US" noProof="0" smtClean="0"/>
              <a:t>第三级</a:t>
            </a:r>
            <a:endParaRPr lang="en-US" altLang="zh-CN" noProof="0" smtClean="0"/>
          </a:p>
          <a:p>
            <a:pPr lvl="3"/>
            <a:r>
              <a:rPr lang="zh-CN" altLang="en-US" noProof="0" smtClean="0"/>
              <a:t>第四级</a:t>
            </a:r>
            <a:endParaRPr lang="en-US" altLang="zh-CN" noProof="0" smtClean="0"/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007B90C-F728-42BC-A645-4C08BAD7FF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508A47D9-43C6-4241-A763-ABB8B315468E}" type="slidenum">
              <a:rPr lang="en-US" altLang="zh-CN" sz="1200"/>
              <a:pPr eaLnBrk="1" hangingPunct="1"/>
              <a:t>17</a:t>
            </a:fld>
            <a:endParaRPr lang="en-US" altLang="zh-CN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zh-TW" smtClean="0"/>
          </a:p>
        </p:txBody>
      </p:sp>
    </p:spTree>
    <p:extLst>
      <p:ext uri="{BB962C8B-B14F-4D97-AF65-F5344CB8AC3E}">
        <p14:creationId xmlns:p14="http://schemas.microsoft.com/office/powerpoint/2010/main" val="3688969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FDB359BF-3685-4836-A803-0C52C299B4C8}" type="slidenum">
              <a:rPr lang="en-US" altLang="zh-CN" sz="1200"/>
              <a:pPr eaLnBrk="1" hangingPunct="1"/>
              <a:t>19</a:t>
            </a:fld>
            <a:endParaRPr lang="en-US" altLang="zh-CN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zh-TW" smtClean="0"/>
          </a:p>
        </p:txBody>
      </p:sp>
    </p:spTree>
    <p:extLst>
      <p:ext uri="{BB962C8B-B14F-4D97-AF65-F5344CB8AC3E}">
        <p14:creationId xmlns:p14="http://schemas.microsoft.com/office/powerpoint/2010/main" val="3101357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686A565B-0605-457C-9872-F9E47161F819}" type="slidenum">
              <a:rPr lang="en-US" altLang="zh-CN" sz="1200"/>
              <a:pPr eaLnBrk="1" hangingPunct="1"/>
              <a:t>22</a:t>
            </a:fld>
            <a:endParaRPr lang="en-US" altLang="zh-CN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zh-TW" smtClean="0"/>
          </a:p>
        </p:txBody>
      </p:sp>
    </p:spTree>
    <p:extLst>
      <p:ext uri="{BB962C8B-B14F-4D97-AF65-F5344CB8AC3E}">
        <p14:creationId xmlns:p14="http://schemas.microsoft.com/office/powerpoint/2010/main" val="2633245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24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0573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单击此处编辑母版标题样式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28B38-66D0-4463-93BD-A8E9DBC973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983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A804-4953-4543-A231-CBEC8327B8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058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3639B-E013-405C-9060-637E7A346F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3390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1BF21-671E-4C73-B9D8-8966BED905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61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A262B-708F-4685-A41F-5EF7B23703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554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C98F4-364F-42CA-8C4A-47CFAA3F65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75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F093B-D198-45A8-B439-2970B69BC4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229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032C2-1F64-4405-A92F-3B4798EA74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506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79DCE-354B-410D-96C7-1D8050E164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466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BDA88-0F32-4A10-A49D-1ECB66CB9C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00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C63FD-3817-49FA-A2A9-7B73FFC183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279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单击此处编辑母版文本样式</a:t>
            </a:r>
          </a:p>
          <a:p>
            <a:pPr lvl="1"/>
            <a:r>
              <a:rPr lang="en-US" altLang="zh-CN" smtClean="0"/>
              <a:t>第二级</a:t>
            </a:r>
          </a:p>
          <a:p>
            <a:pPr lvl="2"/>
            <a:r>
              <a:rPr lang="en-US" altLang="zh-CN" smtClean="0"/>
              <a:t>第三级</a:t>
            </a:r>
          </a:p>
          <a:p>
            <a:pPr lvl="3"/>
            <a:r>
              <a:rPr lang="en-US" altLang="zh-CN" smtClean="0"/>
              <a:t>第四级</a:t>
            </a:r>
          </a:p>
          <a:p>
            <a:pPr lvl="4"/>
            <a:r>
              <a:rPr lang="en-US" altLang="zh-CN" smtClean="0"/>
              <a:t>第五级</a:t>
            </a: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AE0E2396-F9A2-4D25-BC35-BDD3D20545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0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l.nist.gov/fipspubs/fip180-1.htm" TargetMode="External"/><Relationship Id="rId2" Type="http://schemas.openxmlformats.org/officeDocument/2006/relationships/hyperlink" Target="http://www.ietf.org/rfc/rfc132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neier.com/blog/archives/2005/02/sha1_broken.html" TargetMode="External"/><Relationship Id="rId2" Type="http://schemas.openxmlformats.org/officeDocument/2006/relationships/hyperlink" Target="http://eprint.iacr.org/2004/19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rc.nist.gov/CryptoToolkit/tkhash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908050" y="620713"/>
            <a:ext cx="6832600" cy="1435100"/>
          </a:xfrm>
        </p:spPr>
        <p:txBody>
          <a:bodyPr anchor="b"/>
          <a:lstStyle/>
          <a:p>
            <a:pPr eaLnBrk="1" hangingPunct="1"/>
            <a:r>
              <a:rPr lang="zh-CN" altLang="en-US" sz="7200" b="1" dirty="0" smtClean="0">
                <a:solidFill>
                  <a:srgbClr val="000099"/>
                </a:solidFill>
              </a:rPr>
              <a:t>网络安全技术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7450" y="2343150"/>
            <a:ext cx="6583363" cy="2525713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dirty="0" smtClean="0"/>
              <a:t>刘振</a:t>
            </a:r>
            <a:endParaRPr lang="en-US" altLang="zh-CN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endParaRPr lang="zh-CN" altLang="en-US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 smtClean="0"/>
              <a:t>上海交通大学 计算机科学与工程系</a:t>
            </a:r>
            <a:endParaRPr lang="en-US" altLang="zh-CN" sz="2000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 smtClean="0"/>
              <a:t>电信群楼</a:t>
            </a:r>
            <a:r>
              <a:rPr lang="en-US" altLang="zh-CN" sz="2000" dirty="0" smtClean="0"/>
              <a:t>3-509</a:t>
            </a:r>
            <a:r>
              <a:rPr lang="zh-CN" altLang="en-US" sz="2000" dirty="0" smtClean="0"/>
              <a:t> </a:t>
            </a:r>
            <a:endParaRPr lang="en-US" altLang="zh-CN" sz="2000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000" dirty="0" smtClean="0"/>
              <a:t>liuzhen@sjtu.edu.cn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266700"/>
            <a:ext cx="7772400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smtClean="0">
                <a:latin typeface="Comic Sans MS" panose="030F0702030302020204" pitchFamily="66" charset="0"/>
              </a:rPr>
              <a:t>General Design of Hash Algorithms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1676400"/>
          </a:xfrm>
        </p:spPr>
        <p:txBody>
          <a:bodyPr/>
          <a:lstStyle/>
          <a:p>
            <a:pPr eaLnBrk="1" hangingPunct="1"/>
            <a:r>
              <a:rPr lang="en-US" altLang="zh-CN" sz="1800" smtClean="0">
                <a:sym typeface="Symbol" panose="05050102010706020507" pitchFamily="18" charset="2"/>
              </a:rPr>
              <a:t>Partition the input message into fixed-sized blocks.  (e.g. 512 bits per block)</a:t>
            </a:r>
          </a:p>
          <a:p>
            <a:pPr eaLnBrk="1" hangingPunct="1"/>
            <a:r>
              <a:rPr lang="en-US" altLang="zh-CN" sz="1800" smtClean="0">
                <a:sym typeface="Symbol" panose="05050102010706020507" pitchFamily="18" charset="2"/>
              </a:rPr>
              <a:t>The remaining bits of the input are padded with the value of the message length.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914400" y="1828800"/>
            <a:ext cx="1371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524000" y="1905000"/>
            <a:ext cx="2428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zh-CN" sz="1600"/>
              <a:t>M</a:t>
            </a:r>
            <a:r>
              <a:rPr lang="en-US" altLang="zh-CN" sz="1600" baseline="-25000"/>
              <a:t>1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286000" y="1828800"/>
            <a:ext cx="1371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819400" y="1905000"/>
            <a:ext cx="2651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zh-CN" sz="1600"/>
              <a:t>M</a:t>
            </a:r>
            <a:r>
              <a:rPr lang="en-US" altLang="zh-CN" sz="1600" baseline="-25000"/>
              <a:t>2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181600" y="1828800"/>
            <a:ext cx="1371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791200" y="1905000"/>
            <a:ext cx="377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zh-CN" sz="1600"/>
              <a:t>M</a:t>
            </a:r>
            <a:r>
              <a:rPr lang="en-US" altLang="zh-CN" sz="1600" baseline="-25000"/>
              <a:t>L-1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6553200" y="1828800"/>
            <a:ext cx="1371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629400" y="1905000"/>
            <a:ext cx="12604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600"/>
              <a:t>M</a:t>
            </a:r>
            <a:r>
              <a:rPr lang="en-US" altLang="zh-CN" sz="1600" baseline="-25000"/>
              <a:t>L</a:t>
            </a:r>
            <a:r>
              <a:rPr lang="en-US" altLang="zh-CN" sz="1600"/>
              <a:t>||pad||Len</a:t>
            </a:r>
            <a:endParaRPr lang="en-US" altLang="zh-CN" sz="1600" baseline="-25000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267200" y="1839913"/>
            <a:ext cx="1539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/>
              <a:t>…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914400" y="2362200"/>
            <a:ext cx="1371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/>
          <a:lstStyle/>
          <a:p>
            <a:endParaRPr lang="zh-CN" altLang="en-US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371600" y="2362200"/>
            <a:ext cx="5524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600"/>
              <a:t>b bits</a:t>
            </a: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6553200" y="2362200"/>
            <a:ext cx="1371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/>
          <a:lstStyle/>
          <a:p>
            <a:endParaRPr lang="zh-CN" altLang="en-US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7010400" y="2362200"/>
            <a:ext cx="5524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600"/>
              <a:t>b bits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381000" y="31242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zh-CN" sz="1800">
                <a:sym typeface="Symbol" panose="05050102010706020507" pitchFamily="18" charset="2"/>
              </a:rPr>
              <a:t>The hash algorithm involves iterated use of a compression function, f.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zh-CN" sz="1800">
                <a:sym typeface="Symbol" panose="05050102010706020507" pitchFamily="18" charset="2"/>
              </a:rPr>
              <a:t>It is initialized by an initial value IV  (i.e. a magic number).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zh-CN" sz="1800">
                <a:solidFill>
                  <a:srgbClr val="CC3300"/>
                </a:solidFill>
                <a:sym typeface="Symbol" panose="05050102010706020507" pitchFamily="18" charset="2"/>
              </a:rPr>
              <a:t>Note: Hash algorithms are usually designed heuristically.</a:t>
            </a:r>
            <a:endParaRPr lang="en-US" altLang="zh-CN" sz="1800" b="1">
              <a:solidFill>
                <a:srgbClr val="CC3300"/>
              </a:solidFill>
              <a:sym typeface="Symbol" panose="05050102010706020507" pitchFamily="18" charset="2"/>
            </a:endParaRPr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 rot="-5400000">
            <a:off x="1882775" y="5310188"/>
            <a:ext cx="1066800" cy="381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1" name="AutoShape 19"/>
          <p:cNvSpPr>
            <a:spLocks noChangeArrowheads="1"/>
          </p:cNvSpPr>
          <p:nvPr/>
        </p:nvSpPr>
        <p:spPr bwMode="auto">
          <a:xfrm rot="-5400000">
            <a:off x="2873375" y="5310188"/>
            <a:ext cx="1066800" cy="381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2" name="AutoShape 20"/>
          <p:cNvSpPr>
            <a:spLocks noChangeArrowheads="1"/>
          </p:cNvSpPr>
          <p:nvPr/>
        </p:nvSpPr>
        <p:spPr bwMode="auto">
          <a:xfrm rot="-5400000">
            <a:off x="6073775" y="5386388"/>
            <a:ext cx="1066800" cy="381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1920875" y="4953000"/>
            <a:ext cx="0" cy="547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1920875" y="55006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1616075" y="57292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2911475" y="54244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2606675" y="56530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6111875" y="5029200"/>
            <a:ext cx="0" cy="547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6111875" y="55768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5807075" y="58054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6797675" y="55768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42" name="Oval 37"/>
          <p:cNvSpPr>
            <a:spLocks noChangeArrowheads="1"/>
          </p:cNvSpPr>
          <p:nvPr/>
        </p:nvSpPr>
        <p:spPr bwMode="auto">
          <a:xfrm>
            <a:off x="4283075" y="55006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3343" name="Oval 38"/>
          <p:cNvSpPr>
            <a:spLocks noChangeArrowheads="1"/>
          </p:cNvSpPr>
          <p:nvPr/>
        </p:nvSpPr>
        <p:spPr bwMode="auto">
          <a:xfrm>
            <a:off x="4816475" y="55006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3344" name="Oval 39"/>
          <p:cNvSpPr>
            <a:spLocks noChangeArrowheads="1"/>
          </p:cNvSpPr>
          <p:nvPr/>
        </p:nvSpPr>
        <p:spPr bwMode="auto">
          <a:xfrm>
            <a:off x="5426075" y="55006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3345" name="Line 40"/>
          <p:cNvSpPr>
            <a:spLocks noChangeShapeType="1"/>
          </p:cNvSpPr>
          <p:nvPr/>
        </p:nvSpPr>
        <p:spPr bwMode="auto">
          <a:xfrm>
            <a:off x="3597275" y="55006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46" name="Text Box 50"/>
          <p:cNvSpPr txBox="1">
            <a:spLocks noChangeArrowheads="1"/>
          </p:cNvSpPr>
          <p:nvPr/>
        </p:nvSpPr>
        <p:spPr bwMode="auto">
          <a:xfrm>
            <a:off x="2301875" y="5399088"/>
            <a:ext cx="287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600"/>
              <a:t>f</a:t>
            </a:r>
          </a:p>
        </p:txBody>
      </p:sp>
      <p:sp>
        <p:nvSpPr>
          <p:cNvPr id="13347" name="Text Box 51"/>
          <p:cNvSpPr txBox="1">
            <a:spLocks noChangeArrowheads="1"/>
          </p:cNvSpPr>
          <p:nvPr/>
        </p:nvSpPr>
        <p:spPr bwMode="auto">
          <a:xfrm>
            <a:off x="3292475" y="5399088"/>
            <a:ext cx="287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600"/>
              <a:t>f</a:t>
            </a:r>
          </a:p>
        </p:txBody>
      </p:sp>
      <p:sp>
        <p:nvSpPr>
          <p:cNvPr id="13348" name="Text Box 52"/>
          <p:cNvSpPr txBox="1">
            <a:spLocks noChangeArrowheads="1"/>
          </p:cNvSpPr>
          <p:nvPr/>
        </p:nvSpPr>
        <p:spPr bwMode="auto">
          <a:xfrm>
            <a:off x="6477000" y="5413375"/>
            <a:ext cx="287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600"/>
              <a:t>f</a:t>
            </a:r>
          </a:p>
        </p:txBody>
      </p:sp>
      <p:sp>
        <p:nvSpPr>
          <p:cNvPr id="13349" name="Text Box 53"/>
          <p:cNvSpPr txBox="1">
            <a:spLocks noChangeArrowheads="1"/>
          </p:cNvSpPr>
          <p:nvPr/>
        </p:nvSpPr>
        <p:spPr bwMode="auto">
          <a:xfrm>
            <a:off x="1295400" y="5486400"/>
            <a:ext cx="427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600"/>
              <a:t>IV</a:t>
            </a:r>
          </a:p>
        </p:txBody>
      </p:sp>
      <p:sp>
        <p:nvSpPr>
          <p:cNvPr id="13350" name="Text Box 54"/>
          <p:cNvSpPr txBox="1">
            <a:spLocks noChangeArrowheads="1"/>
          </p:cNvSpPr>
          <p:nvPr/>
        </p:nvSpPr>
        <p:spPr bwMode="auto">
          <a:xfrm>
            <a:off x="1524000" y="4648200"/>
            <a:ext cx="427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600"/>
              <a:t>M</a:t>
            </a:r>
            <a:r>
              <a:rPr lang="en-US" altLang="zh-CN" sz="1600" baseline="-25000"/>
              <a:t>1</a:t>
            </a:r>
            <a:endParaRPr lang="en-US" altLang="zh-CN" sz="1600"/>
          </a:p>
        </p:txBody>
      </p:sp>
      <p:sp>
        <p:nvSpPr>
          <p:cNvPr id="13351" name="Text Box 55"/>
          <p:cNvSpPr txBox="1">
            <a:spLocks noChangeArrowheads="1"/>
          </p:cNvSpPr>
          <p:nvPr/>
        </p:nvSpPr>
        <p:spPr bwMode="auto">
          <a:xfrm>
            <a:off x="2590800" y="4648200"/>
            <a:ext cx="449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600"/>
              <a:t>M</a:t>
            </a:r>
            <a:r>
              <a:rPr lang="en-US" altLang="zh-CN" sz="1600" baseline="-25000"/>
              <a:t>2</a:t>
            </a:r>
          </a:p>
        </p:txBody>
      </p:sp>
      <p:sp>
        <p:nvSpPr>
          <p:cNvPr id="13352" name="Text Box 56"/>
          <p:cNvSpPr txBox="1">
            <a:spLocks noChangeArrowheads="1"/>
          </p:cNvSpPr>
          <p:nvPr/>
        </p:nvSpPr>
        <p:spPr bwMode="auto">
          <a:xfrm>
            <a:off x="5715000" y="4724400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600"/>
              <a:t>M</a:t>
            </a:r>
            <a:r>
              <a:rPr lang="en-US" altLang="zh-CN" sz="1600" baseline="-25000"/>
              <a:t>L</a:t>
            </a:r>
          </a:p>
        </p:txBody>
      </p:sp>
      <p:sp>
        <p:nvSpPr>
          <p:cNvPr id="13353" name="Line 57"/>
          <p:cNvSpPr>
            <a:spLocks noChangeShapeType="1"/>
          </p:cNvSpPr>
          <p:nvPr/>
        </p:nvSpPr>
        <p:spPr bwMode="auto">
          <a:xfrm flipV="1">
            <a:off x="2911475" y="49672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8F681E4F-F150-418A-BD0B-00A36B8566C3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10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38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772400" cy="648072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latin typeface="Comic Sans MS" panose="030F0702030302020204" pitchFamily="66" charset="0"/>
              </a:rPr>
              <a:t>Popular Crypto Hashes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400" b="1" dirty="0" smtClean="0">
                <a:solidFill>
                  <a:schemeClr val="hlink"/>
                </a:solidFill>
              </a:rPr>
              <a:t>MD5</a:t>
            </a:r>
            <a:r>
              <a:rPr lang="en-US" altLang="zh-CN" sz="2400" dirty="0" smtClean="0"/>
              <a:t> </a:t>
            </a:r>
            <a:r>
              <a:rPr lang="en-US" altLang="zh-CN" sz="2800" dirty="0" smtClean="0">
                <a:sym typeface="Symbol" panose="05050102010706020507" pitchFamily="18" charset="2"/>
              </a:rPr>
              <a:t></a:t>
            </a:r>
            <a:r>
              <a:rPr lang="en-US" altLang="zh-CN" sz="2400" dirty="0" smtClean="0"/>
              <a:t> designed by Ronald </a:t>
            </a:r>
            <a:r>
              <a:rPr lang="en-US" altLang="zh-CN" sz="2400" dirty="0" err="1" smtClean="0"/>
              <a:t>Rivest</a:t>
            </a:r>
            <a:endParaRPr lang="en-US" altLang="zh-CN" sz="2400" dirty="0" smtClean="0"/>
          </a:p>
          <a:p>
            <a:pPr lvl="1" eaLnBrk="1" hangingPunct="1"/>
            <a:r>
              <a:rPr lang="en-US" altLang="zh-CN" sz="2000" dirty="0" smtClean="0"/>
              <a:t>128 bit output</a:t>
            </a:r>
          </a:p>
          <a:p>
            <a:pPr lvl="1" eaLnBrk="1" hangingPunct="1"/>
            <a:r>
              <a:rPr lang="en-US" altLang="zh-CN" sz="2000" dirty="0" smtClean="0"/>
              <a:t>Available at </a:t>
            </a:r>
            <a:r>
              <a:rPr lang="en-US" altLang="zh-CN" sz="2000" dirty="0" smtClean="0">
                <a:hlinkClick r:id="rId2"/>
              </a:rPr>
              <a:t>http://www.ietf.org/rfc/rfc1321</a:t>
            </a:r>
            <a:endParaRPr lang="en-US" altLang="zh-CN" sz="2000" dirty="0" smtClean="0"/>
          </a:p>
          <a:p>
            <a:pPr lvl="1" eaLnBrk="1" hangingPunct="1"/>
            <a:r>
              <a:rPr lang="en-US" altLang="zh-CN" sz="2000" dirty="0" smtClean="0"/>
              <a:t>Note: MD5 collisions found (easily)</a:t>
            </a:r>
          </a:p>
          <a:p>
            <a:pPr eaLnBrk="1" hangingPunct="1"/>
            <a:r>
              <a:rPr lang="en-US" altLang="zh-CN" sz="2400" b="1" dirty="0" smtClean="0">
                <a:solidFill>
                  <a:schemeClr val="hlink"/>
                </a:solidFill>
              </a:rPr>
              <a:t>SHA-1</a:t>
            </a:r>
            <a:r>
              <a:rPr lang="en-US" altLang="zh-CN" sz="2400" dirty="0" smtClean="0"/>
              <a:t> </a:t>
            </a:r>
            <a:r>
              <a:rPr lang="en-US" altLang="zh-CN" sz="2800" dirty="0" smtClean="0">
                <a:sym typeface="Symbol" panose="05050102010706020507" pitchFamily="18" charset="2"/>
              </a:rPr>
              <a:t></a:t>
            </a:r>
            <a:r>
              <a:rPr lang="en-US" altLang="zh-CN" sz="2400" dirty="0" smtClean="0"/>
              <a:t> A US government standard (similar to MD5)</a:t>
            </a:r>
          </a:p>
          <a:p>
            <a:pPr lvl="1" eaLnBrk="1" hangingPunct="1"/>
            <a:r>
              <a:rPr lang="en-US" altLang="zh-CN" sz="2000" dirty="0" smtClean="0"/>
              <a:t>160 bit output</a:t>
            </a:r>
          </a:p>
          <a:p>
            <a:pPr lvl="1" eaLnBrk="1" hangingPunct="1"/>
            <a:r>
              <a:rPr lang="en-US" altLang="zh-CN" sz="2000" dirty="0" smtClean="0"/>
              <a:t>Available at </a:t>
            </a:r>
            <a:r>
              <a:rPr lang="en-US" altLang="zh-CN" sz="2000" dirty="0" smtClean="0">
                <a:hlinkClick r:id="rId3"/>
              </a:rPr>
              <a:t>http://www.itl.nist.gov/fipspubs/fip180-1.htm</a:t>
            </a:r>
            <a:endParaRPr lang="en-US" altLang="zh-CN" sz="2000" dirty="0" smtClean="0"/>
          </a:p>
          <a:p>
            <a:pPr lvl="1" eaLnBrk="1" hangingPunct="1"/>
            <a:r>
              <a:rPr lang="en-US" altLang="zh-CN" sz="2000" dirty="0"/>
              <a:t>Note: </a:t>
            </a:r>
            <a:r>
              <a:rPr lang="en-US" altLang="zh-CN" sz="2000" dirty="0" smtClean="0"/>
              <a:t>A collision </a:t>
            </a:r>
            <a:r>
              <a:rPr lang="en-US" altLang="zh-CN" sz="2000" dirty="0"/>
              <a:t>found </a:t>
            </a:r>
            <a:r>
              <a:rPr lang="en-US" altLang="zh-CN" sz="2000" dirty="0" smtClean="0"/>
              <a:t>in 2017</a:t>
            </a:r>
          </a:p>
          <a:p>
            <a:pPr eaLnBrk="1" hangingPunct="1">
              <a:lnSpc>
                <a:spcPct val="90000"/>
              </a:lnSpc>
            </a:pPr>
            <a:endParaRPr lang="en-US" altLang="zh-CN" sz="1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 smtClean="0"/>
              <a:t>SHA-2 (SHA 256/384/512)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 smtClean="0"/>
              <a:t>Based on SHA-1 with a longer hash value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AE331186-D7F8-4367-A8BE-141BFC2046BB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11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9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96" y="260648"/>
            <a:ext cx="7772400" cy="533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latin typeface="Comic Sans MS" panose="030F0702030302020204" pitchFamily="66" charset="0"/>
              </a:rPr>
              <a:t>Security Updates of Hash Functions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458200" cy="48768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altLang="zh-CN" sz="1600" dirty="0" smtClean="0"/>
              <a:t>MD5</a:t>
            </a:r>
          </a:p>
          <a:p>
            <a:pPr marL="533400" indent="-533400" eaLnBrk="1" hangingPunct="1"/>
            <a:r>
              <a:rPr lang="en-US" altLang="zh-CN" sz="1600" dirty="0" smtClean="0"/>
              <a:t>In Aug 2004, Wang, et al. showed that it is “easy” to find collisions in MD5. They found many collisions in very short time (in minutes)</a:t>
            </a:r>
          </a:p>
          <a:p>
            <a:pPr marL="533400" indent="-533400" eaLnBrk="1" hangingPunct="1"/>
            <a:r>
              <a:rPr lang="en-US" altLang="zh-CN" sz="1600" dirty="0" smtClean="0">
                <a:hlinkClick r:id="rId2"/>
              </a:rPr>
              <a:t>http://eprint.iacr.org/2004/199.pdf</a:t>
            </a:r>
            <a:endParaRPr lang="en-US" altLang="zh-CN" sz="1600" dirty="0" smtClean="0"/>
          </a:p>
          <a:p>
            <a:pPr marL="533400" indent="-533400" eaLnBrk="1" hangingPunct="1">
              <a:buFontTx/>
              <a:buNone/>
            </a:pPr>
            <a:endParaRPr lang="en-US" altLang="zh-CN" sz="900" dirty="0" smtClean="0"/>
          </a:p>
          <a:p>
            <a:pPr marL="533400" indent="-533400" eaLnBrk="1" hangingPunct="1">
              <a:buFontTx/>
              <a:buNone/>
            </a:pPr>
            <a:r>
              <a:rPr lang="en-US" altLang="zh-CN" sz="1600" dirty="0" smtClean="0"/>
              <a:t>SHA-1</a:t>
            </a:r>
          </a:p>
          <a:p>
            <a:pPr marL="533400" indent="-533400" eaLnBrk="1" hangingPunct="1"/>
            <a:r>
              <a:rPr lang="en-US" altLang="zh-CN" sz="1600" dirty="0" smtClean="0"/>
              <a:t>In Feb 2005, Wang et al. showed that collisions can be found in SHA-1 with an estimated effort of 2</a:t>
            </a:r>
            <a:r>
              <a:rPr lang="en-US" altLang="zh-CN" sz="1600" baseline="30000" dirty="0" smtClean="0"/>
              <a:t>69</a:t>
            </a:r>
            <a:r>
              <a:rPr lang="en-US" altLang="zh-CN" sz="1600" dirty="0" smtClean="0"/>
              <a:t> hash computations.</a:t>
            </a:r>
          </a:p>
          <a:p>
            <a:pPr marL="819150" lvl="1" indent="-309563" eaLnBrk="1" hangingPunct="1"/>
            <a:r>
              <a:rPr lang="en-US" altLang="zh-CN" sz="1400" dirty="0" smtClean="0"/>
              <a:t>Less than 2</a:t>
            </a:r>
            <a:r>
              <a:rPr lang="en-US" altLang="zh-CN" sz="1400" baseline="30000" dirty="0" smtClean="0"/>
              <a:t>80</a:t>
            </a:r>
            <a:r>
              <a:rPr lang="en-US" altLang="zh-CN" sz="1400" dirty="0" smtClean="0"/>
              <a:t> hash computations by birthday attack.</a:t>
            </a:r>
          </a:p>
          <a:p>
            <a:pPr marL="533400" indent="-533400" eaLnBrk="1" hangingPunct="1"/>
            <a:r>
              <a:rPr lang="en-US" altLang="zh-CN" sz="1200" dirty="0" smtClean="0">
                <a:hlinkClick r:id="rId3"/>
              </a:rPr>
              <a:t>http://www.schneier.com/blog/archives/2005/02/sha1_broken.html</a:t>
            </a:r>
            <a:endParaRPr lang="en-US" altLang="zh-CN" sz="1200" dirty="0" smtClean="0"/>
          </a:p>
          <a:p>
            <a:pPr marL="533400" indent="-533400" eaLnBrk="1" hangingPunct="1">
              <a:buFontTx/>
              <a:buNone/>
            </a:pPr>
            <a:endParaRPr lang="en-US" altLang="zh-CN" sz="1200" dirty="0" smtClean="0"/>
          </a:p>
          <a:p>
            <a:pPr marL="533400" indent="-533400" eaLnBrk="1" hangingPunct="1">
              <a:buFontTx/>
              <a:buNone/>
            </a:pPr>
            <a:r>
              <a:rPr lang="en-US" altLang="zh-CN" sz="1600" dirty="0" smtClean="0"/>
              <a:t>Impacts</a:t>
            </a:r>
          </a:p>
          <a:p>
            <a:pPr marL="533400" indent="-533400" eaLnBrk="1" hangingPunct="1"/>
            <a:r>
              <a:rPr lang="en-US" altLang="zh-CN" sz="1600" dirty="0" smtClean="0"/>
              <a:t>Hurts digital signatures</a:t>
            </a:r>
          </a:p>
          <a:p>
            <a:pPr marL="533400" indent="-533400" eaLnBrk="1" hangingPunct="1"/>
            <a:r>
              <a:rPr lang="en-US" altLang="zh-CN" sz="1600" dirty="0" smtClean="0"/>
              <a:t>For applications require underlying hash functions should be collision resistant, it’s time to migrate away from SHA-1.</a:t>
            </a:r>
          </a:p>
          <a:p>
            <a:pPr marL="533400" indent="-533400" eaLnBrk="1" hangingPunct="1"/>
            <a:r>
              <a:rPr lang="en-US" altLang="zh-CN" sz="1600" dirty="0" smtClean="0"/>
              <a:t>Start using new standards </a:t>
            </a:r>
            <a:r>
              <a:rPr lang="en-US" altLang="zh-CN" sz="1600" dirty="0" smtClean="0">
                <a:solidFill>
                  <a:srgbClr val="CC3300"/>
                </a:solidFill>
              </a:rPr>
              <a:t>SHA-256</a:t>
            </a:r>
            <a:r>
              <a:rPr lang="en-US" altLang="zh-CN" sz="1600" dirty="0" smtClean="0"/>
              <a:t> and </a:t>
            </a:r>
            <a:r>
              <a:rPr lang="en-US" altLang="zh-CN" sz="1600" dirty="0" smtClean="0">
                <a:solidFill>
                  <a:srgbClr val="CC3300"/>
                </a:solidFill>
              </a:rPr>
              <a:t>SHA-512</a:t>
            </a:r>
            <a:r>
              <a:rPr lang="en-US" altLang="zh-CN" sz="1600" dirty="0" smtClean="0"/>
              <a:t>.</a:t>
            </a:r>
          </a:p>
          <a:p>
            <a:pPr marL="533400" indent="-533400" eaLnBrk="1" hangingPunct="1"/>
            <a:r>
              <a:rPr lang="en-US" altLang="zh-CN" sz="1600" dirty="0" smtClean="0">
                <a:hlinkClick r:id="rId4"/>
              </a:rPr>
              <a:t>http://csrc.nist.gov/CryptoToolkit/tkhash.html</a:t>
            </a:r>
            <a:endParaRPr lang="en-US" altLang="zh-CN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E38258EE-40D8-4B95-8D06-60E8F5B1DFDA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12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14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Comic Sans MS" panose="030F0702030302020204" pitchFamily="66" charset="0"/>
              </a:rPr>
              <a:t>Block Ciphers as Hash Functions</a:t>
            </a:r>
            <a:endParaRPr lang="en-AU" altLang="zh-TW" sz="3200" dirty="0" smtClean="0">
              <a:latin typeface="Comic Sans MS" panose="030F0702030302020204" pitchFamily="66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82000" cy="4648200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Can use block ciphers as hash functions</a:t>
            </a:r>
          </a:p>
          <a:p>
            <a:pPr lvl="1" eaLnBrk="1" hangingPunct="1"/>
            <a:r>
              <a:rPr lang="en-US" altLang="zh-CN" sz="2400" dirty="0" smtClean="0"/>
              <a:t>Set H</a:t>
            </a:r>
            <a:r>
              <a:rPr lang="en-US" altLang="zh-CN" sz="2400" baseline="-25000" dirty="0" smtClean="0"/>
              <a:t>0</a:t>
            </a:r>
            <a:r>
              <a:rPr lang="en-US" altLang="zh-CN" sz="2400" dirty="0" smtClean="0"/>
              <a:t>=0</a:t>
            </a:r>
          </a:p>
          <a:p>
            <a:pPr lvl="1" eaLnBrk="1" hangingPunct="1"/>
            <a:r>
              <a:rPr lang="en-US" altLang="zh-CN" sz="2400" dirty="0" smtClean="0"/>
              <a:t>compute: H</a:t>
            </a:r>
            <a:r>
              <a:rPr lang="en-US" altLang="zh-CN" sz="2400" baseline="-25000" dirty="0" smtClean="0"/>
              <a:t>i</a:t>
            </a:r>
            <a:r>
              <a:rPr lang="en-US" altLang="zh-CN" sz="2400" dirty="0" smtClean="0"/>
              <a:t> = </a:t>
            </a:r>
            <a:r>
              <a:rPr lang="en-US" altLang="zh-CN" sz="2400" dirty="0" err="1" smtClean="0"/>
              <a:t>AES</a:t>
            </a:r>
            <a:r>
              <a:rPr lang="en-US" altLang="zh-CN" sz="2400" baseline="-25000" dirty="0" err="1" smtClean="0"/>
              <a:t>M</a:t>
            </a:r>
            <a:r>
              <a:rPr lang="en-US" altLang="zh-CN" sz="2400" baseline="-35000" dirty="0" err="1" smtClean="0"/>
              <a:t>i</a:t>
            </a:r>
            <a:r>
              <a:rPr lang="en-US" altLang="zh-CN" sz="2400" dirty="0" smtClean="0"/>
              <a:t> [H</a:t>
            </a:r>
            <a:r>
              <a:rPr lang="en-US" altLang="zh-CN" sz="2400" baseline="-25000" dirty="0" smtClean="0"/>
              <a:t>i-1</a:t>
            </a:r>
            <a:r>
              <a:rPr lang="en-US" altLang="zh-CN" sz="2400" dirty="0" smtClean="0"/>
              <a:t>]</a:t>
            </a:r>
          </a:p>
          <a:p>
            <a:pPr lvl="1" eaLnBrk="1" hangingPunct="1"/>
            <a:r>
              <a:rPr lang="en-US" altLang="zh-CN" sz="2400" dirty="0" smtClean="0"/>
              <a:t>and use the final block as the hash value</a:t>
            </a:r>
          </a:p>
          <a:p>
            <a:pPr lvl="1" eaLnBrk="1" hangingPunct="1"/>
            <a:r>
              <a:rPr lang="en-US" altLang="zh-CN" sz="2400" dirty="0" smtClean="0"/>
              <a:t>If the length of message is not the multiple of the key size, zero-pad the last segment of message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A760CA60-22AD-4894-92A0-BB2834A650BE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13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5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latin typeface="Comic Sans MS" panose="030F0702030302020204" pitchFamily="66" charset="0"/>
              </a:rPr>
              <a:t>What are the applications of cryptographic hash functions?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950225EF-9270-4607-AF6A-8A37299EB840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14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31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digital_sign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457200"/>
            <a:ext cx="6577013" cy="5181600"/>
          </a:xfrm>
          <a:noFill/>
        </p:spPr>
      </p:pic>
    </p:spTree>
    <p:extLst>
      <p:ext uri="{BB962C8B-B14F-4D97-AF65-F5344CB8AC3E}">
        <p14:creationId xmlns:p14="http://schemas.microsoft.com/office/powerpoint/2010/main" val="328573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zh-CN" smtClean="0">
                <a:latin typeface="Comic Sans MS" panose="030F0702030302020204" pitchFamily="66" charset="0"/>
              </a:rPr>
              <a:t>Message Authentication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B0A249F9-F993-4CA5-B683-3FB5ED49439A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16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0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215" y="228600"/>
            <a:ext cx="7772400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altLang="zh-TW" sz="3600" dirty="0" smtClean="0">
                <a:latin typeface="Comic Sans MS" panose="030F0702030302020204" pitchFamily="66" charset="0"/>
              </a:rPr>
              <a:t>Message Authentication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4683224"/>
          </a:xfrm>
        </p:spPr>
        <p:txBody>
          <a:bodyPr/>
          <a:lstStyle/>
          <a:p>
            <a:pPr marL="288925" indent="-288925" eaLnBrk="1" hangingPunct="1"/>
            <a:r>
              <a:rPr lang="en-AU" altLang="zh-TW" sz="2800" dirty="0" smtClean="0"/>
              <a:t>make sure what is sent is what is received</a:t>
            </a:r>
          </a:p>
          <a:p>
            <a:pPr marL="288925" indent="-288925" eaLnBrk="1" hangingPunct="1"/>
            <a:r>
              <a:rPr lang="en-US" altLang="zh-TW" sz="2800" dirty="0" smtClean="0"/>
              <a:t>detect unauthorized modification of data</a:t>
            </a:r>
          </a:p>
          <a:p>
            <a:pPr marL="288925" indent="-288925" eaLnBrk="1" hangingPunct="1"/>
            <a:r>
              <a:rPr lang="en-US" altLang="zh-TW" sz="2800" dirty="0" smtClean="0"/>
              <a:t>Example: Inter-bank fund transfers</a:t>
            </a:r>
          </a:p>
          <a:p>
            <a:pPr marL="688975" lvl="1" indent="-288925" eaLnBrk="1" hangingPunct="1"/>
            <a:r>
              <a:rPr lang="en-US" altLang="zh-TW" sz="2000" dirty="0" smtClean="0"/>
              <a:t>Confidentiality is nice, but integrity is critical</a:t>
            </a:r>
          </a:p>
          <a:p>
            <a:pPr marL="288925" indent="-288925" eaLnBrk="1" hangingPunct="1"/>
            <a:r>
              <a:rPr lang="en-US" altLang="zh-TW" sz="2800" dirty="0" smtClean="0"/>
              <a:t>Encryption provides </a:t>
            </a:r>
            <a:r>
              <a:rPr lang="en-US" altLang="zh-TW" sz="2800" dirty="0" smtClean="0">
                <a:solidFill>
                  <a:schemeClr val="accent2"/>
                </a:solidFill>
              </a:rPr>
              <a:t>confidentiality</a:t>
            </a:r>
            <a:r>
              <a:rPr lang="en-US" altLang="zh-TW" sz="2800" dirty="0" smtClean="0"/>
              <a:t> (prevents unauthorized disclosure)</a:t>
            </a:r>
          </a:p>
          <a:p>
            <a:pPr marL="288925" indent="-288925" eaLnBrk="1" hangingPunct="1"/>
            <a:r>
              <a:rPr lang="en-US" altLang="zh-TW" sz="2800" dirty="0" smtClean="0"/>
              <a:t>Encryption alone </a:t>
            </a:r>
            <a:r>
              <a:rPr lang="en-US" altLang="zh-TW" sz="2800" dirty="0" smtClean="0">
                <a:solidFill>
                  <a:srgbClr val="FF0000"/>
                </a:solidFill>
              </a:rPr>
              <a:t>does</a:t>
            </a:r>
            <a:r>
              <a:rPr lang="en-US" altLang="zh-TW" sz="2800" dirty="0" smtClean="0"/>
              <a:t> </a:t>
            </a:r>
            <a:r>
              <a:rPr lang="en-US" altLang="zh-TW" sz="2800" dirty="0" smtClean="0">
                <a:solidFill>
                  <a:srgbClr val="FF0000"/>
                </a:solidFill>
              </a:rPr>
              <a:t>not</a:t>
            </a:r>
            <a:r>
              <a:rPr lang="en-US" altLang="zh-TW" sz="2800" dirty="0" smtClean="0"/>
              <a:t> assure message authentication (a.k.a. data integrity)</a:t>
            </a:r>
            <a:endParaRPr lang="en-AU" altLang="zh-TW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C4690135-A90F-48FB-A308-F8FDD6491EEA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17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79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657600"/>
            <a:ext cx="6248400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99392"/>
            <a:ext cx="7772400" cy="615008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Comic Sans MS" panose="030F0702030302020204" pitchFamily="66" charset="0"/>
              </a:rPr>
              <a:t>MAC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153400" cy="3124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How MAC Works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Sender and receiver share a secret key K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 smtClean="0"/>
              <a:t>Sender computes a </a:t>
            </a:r>
            <a:r>
              <a:rPr lang="en-US" sz="1600" b="1" dirty="0" smtClean="0">
                <a:solidFill>
                  <a:schemeClr val="accent2"/>
                </a:solidFill>
              </a:rPr>
              <a:t>MAC tag </a:t>
            </a:r>
            <a:r>
              <a:rPr lang="en-US" sz="1600" dirty="0" smtClean="0"/>
              <a:t>using the message and K; then sends the MAC tag along with the message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 smtClean="0"/>
              <a:t>Receiver computes a MAC tag using the message and K; then compares it with the MAC tag received. If they are equal, then the receiver concludes that the message is not changed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Note: only sender and receiver can compute and verify a MAC tag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8B961D5A-0A13-44F3-BE78-CD95B81B093E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18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69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1"/>
          <p:cNvSpPr>
            <a:spLocks noChangeArrowheads="1"/>
          </p:cNvSpPr>
          <p:nvPr/>
        </p:nvSpPr>
        <p:spPr bwMode="auto">
          <a:xfrm>
            <a:off x="5486400" y="3581400"/>
            <a:ext cx="2743200" cy="18288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23555" name="Rectangle 40"/>
          <p:cNvSpPr>
            <a:spLocks noChangeArrowheads="1"/>
          </p:cNvSpPr>
          <p:nvPr/>
        </p:nvSpPr>
        <p:spPr bwMode="auto">
          <a:xfrm>
            <a:off x="304800" y="3581400"/>
            <a:ext cx="2286000" cy="24384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33200" y="266700"/>
            <a:ext cx="7772400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altLang="zh-TW" sz="3600" dirty="0" smtClean="0">
                <a:latin typeface="Comic Sans MS" panose="030F0702030302020204" pitchFamily="66" charset="0"/>
              </a:rPr>
              <a:t>Message Authentication Code</a:t>
            </a:r>
          </a:p>
        </p:txBody>
      </p:sp>
      <p:sp>
        <p:nvSpPr>
          <p:cNvPr id="23557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458200" cy="2286000"/>
          </a:xfrm>
        </p:spPr>
        <p:txBody>
          <a:bodyPr/>
          <a:lstStyle/>
          <a:p>
            <a:pPr marL="288925" indent="-288925" eaLnBrk="1" hangingPunct="1"/>
            <a:r>
              <a:rPr lang="en-AU" altLang="zh-TW" sz="2000" dirty="0" smtClean="0"/>
              <a:t>Message authentication using digital signature</a:t>
            </a:r>
          </a:p>
          <a:p>
            <a:pPr marL="685800" lvl="1" indent="-282575" eaLnBrk="1" hangingPunct="1"/>
            <a:r>
              <a:rPr lang="en-US" altLang="zh-TW" sz="1800" dirty="0" smtClean="0"/>
              <a:t>Method: Sender signs message using a private key</a:t>
            </a:r>
          </a:p>
          <a:p>
            <a:pPr marL="685800" lvl="1" indent="-282575" eaLnBrk="1" hangingPunct="1"/>
            <a:r>
              <a:rPr lang="en-US" altLang="zh-TW" sz="1800" dirty="0" smtClean="0"/>
              <a:t>Disadvantage: digital signature is costly</a:t>
            </a:r>
            <a:endParaRPr lang="en-US" altLang="zh-TW" sz="1800" dirty="0" smtClean="0">
              <a:solidFill>
                <a:schemeClr val="hlink"/>
              </a:solidFill>
            </a:endParaRPr>
          </a:p>
          <a:p>
            <a:pPr marL="288925" indent="-288925" eaLnBrk="1" hangingPunct="1">
              <a:lnSpc>
                <a:spcPct val="90000"/>
              </a:lnSpc>
            </a:pPr>
            <a:r>
              <a:rPr lang="en-US" altLang="zh-TW" sz="2000" dirty="0" smtClean="0"/>
              <a:t>MAC does not provide </a:t>
            </a:r>
            <a:r>
              <a:rPr lang="en-US" altLang="zh-TW" sz="2000" dirty="0" smtClean="0">
                <a:solidFill>
                  <a:srgbClr val="FF0000"/>
                </a:solidFill>
              </a:rPr>
              <a:t>non-repudiation</a:t>
            </a:r>
          </a:p>
          <a:p>
            <a:pPr marL="685800" lvl="1" indent="-282575" eaLnBrk="1" hangingPunct="1">
              <a:lnSpc>
                <a:spcPct val="90000"/>
              </a:lnSpc>
            </a:pPr>
            <a:r>
              <a:rPr lang="en-US" altLang="zh-TW" sz="1800" dirty="0" smtClean="0"/>
              <a:t>Since both sender and receiver share the same symmetric key,</a:t>
            </a:r>
          </a:p>
          <a:p>
            <a:pPr marL="685800" lvl="1" indent="-282575" eaLnBrk="1" hangingPunct="1">
              <a:lnSpc>
                <a:spcPct val="90000"/>
              </a:lnSpc>
            </a:pPr>
            <a:r>
              <a:rPr lang="en-US" altLang="zh-TW" sz="1800" dirty="0" smtClean="0"/>
              <a:t>Use digital signature for non-repudiation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1143000" y="4267200"/>
            <a:ext cx="685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1828800" y="4572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1524000" y="4800600"/>
            <a:ext cx="0" cy="5334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1143000" y="5334000"/>
            <a:ext cx="838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zh-CN" sz="1800"/>
              <a:t>key</a:t>
            </a: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V="1">
            <a:off x="6096000" y="4800600"/>
            <a:ext cx="0" cy="3810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V="1">
            <a:off x="4572000" y="4495800"/>
            <a:ext cx="1219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143000" y="4343400"/>
            <a:ext cx="690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/>
              <a:t>MAC</a:t>
            </a:r>
          </a:p>
        </p:txBody>
      </p:sp>
      <p:sp>
        <p:nvSpPr>
          <p:cNvPr id="23565" name="Text Box 14"/>
          <p:cNvSpPr txBox="1">
            <a:spLocks noChangeArrowheads="1"/>
          </p:cNvSpPr>
          <p:nvPr/>
        </p:nvSpPr>
        <p:spPr bwMode="auto">
          <a:xfrm>
            <a:off x="609600" y="4164013"/>
            <a:ext cx="385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/>
              <a:t>M</a:t>
            </a:r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>
            <a:off x="609600" y="45450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6477000" y="4495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8" name="Text Box 17"/>
          <p:cNvSpPr txBox="1">
            <a:spLocks noChangeArrowheads="1"/>
          </p:cNvSpPr>
          <p:nvPr/>
        </p:nvSpPr>
        <p:spPr bwMode="auto">
          <a:xfrm>
            <a:off x="1676400" y="480060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/>
              <a:t>K</a:t>
            </a:r>
          </a:p>
        </p:txBody>
      </p:sp>
      <p:sp>
        <p:nvSpPr>
          <p:cNvPr id="23569" name="Text Box 18"/>
          <p:cNvSpPr txBox="1">
            <a:spLocks noChangeArrowheads="1"/>
          </p:cNvSpPr>
          <p:nvPr/>
        </p:nvSpPr>
        <p:spPr bwMode="auto">
          <a:xfrm>
            <a:off x="2895600" y="4343400"/>
            <a:ext cx="158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>
                <a:solidFill>
                  <a:schemeClr val="hlink"/>
                </a:solidFill>
              </a:rPr>
              <a:t>cryptanalysis</a:t>
            </a:r>
          </a:p>
        </p:txBody>
      </p:sp>
      <p:sp>
        <p:nvSpPr>
          <p:cNvPr id="23570" name="Rectangle 19"/>
          <p:cNvSpPr>
            <a:spLocks noChangeArrowheads="1"/>
          </p:cNvSpPr>
          <p:nvPr/>
        </p:nvSpPr>
        <p:spPr bwMode="auto">
          <a:xfrm>
            <a:off x="2819400" y="4343400"/>
            <a:ext cx="1752600" cy="381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23571" name="Text Box 23"/>
          <p:cNvSpPr txBox="1">
            <a:spLocks noChangeArrowheads="1"/>
          </p:cNvSpPr>
          <p:nvPr/>
        </p:nvSpPr>
        <p:spPr bwMode="auto">
          <a:xfrm>
            <a:off x="1905000" y="4191000"/>
            <a:ext cx="673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/>
              <a:t>M, T</a:t>
            </a:r>
          </a:p>
        </p:txBody>
      </p:sp>
      <p:sp>
        <p:nvSpPr>
          <p:cNvPr id="23572" name="Text Box 25"/>
          <p:cNvSpPr txBox="1">
            <a:spLocks noChangeArrowheads="1"/>
          </p:cNvSpPr>
          <p:nvPr/>
        </p:nvSpPr>
        <p:spPr bwMode="auto">
          <a:xfrm>
            <a:off x="3124200" y="5208588"/>
            <a:ext cx="1800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>
                <a:solidFill>
                  <a:srgbClr val="CC3300"/>
                </a:solidFill>
              </a:rPr>
              <a:t>Secure channel</a:t>
            </a:r>
          </a:p>
        </p:txBody>
      </p:sp>
      <p:sp>
        <p:nvSpPr>
          <p:cNvPr id="23573" name="Line 26"/>
          <p:cNvSpPr>
            <a:spLocks noChangeShapeType="1"/>
          </p:cNvSpPr>
          <p:nvPr/>
        </p:nvSpPr>
        <p:spPr bwMode="auto">
          <a:xfrm>
            <a:off x="1524000" y="5181600"/>
            <a:ext cx="45720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74" name="Text Box 27"/>
          <p:cNvSpPr txBox="1">
            <a:spLocks noChangeArrowheads="1"/>
          </p:cNvSpPr>
          <p:nvPr/>
        </p:nvSpPr>
        <p:spPr bwMode="auto">
          <a:xfrm>
            <a:off x="1828800" y="3276600"/>
            <a:ext cx="719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/>
              <a:t>Alice</a:t>
            </a:r>
          </a:p>
        </p:txBody>
      </p:sp>
      <p:sp>
        <p:nvSpPr>
          <p:cNvPr id="23575" name="Text Box 28"/>
          <p:cNvSpPr txBox="1">
            <a:spLocks noChangeArrowheads="1"/>
          </p:cNvSpPr>
          <p:nvPr/>
        </p:nvSpPr>
        <p:spPr bwMode="auto">
          <a:xfrm>
            <a:off x="5486400" y="3276600"/>
            <a:ext cx="58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/>
              <a:t>Bob</a:t>
            </a:r>
          </a:p>
        </p:txBody>
      </p:sp>
      <p:sp>
        <p:nvSpPr>
          <p:cNvPr id="23576" name="Text Box 29"/>
          <p:cNvSpPr txBox="1">
            <a:spLocks noChangeArrowheads="1"/>
          </p:cNvSpPr>
          <p:nvPr/>
        </p:nvSpPr>
        <p:spPr bwMode="auto">
          <a:xfrm>
            <a:off x="3276600" y="3962400"/>
            <a:ext cx="563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>
                <a:solidFill>
                  <a:schemeClr val="hlink"/>
                </a:solidFill>
              </a:rPr>
              <a:t>Eve</a:t>
            </a:r>
          </a:p>
        </p:txBody>
      </p:sp>
      <p:sp>
        <p:nvSpPr>
          <p:cNvPr id="23577" name="Text Box 30"/>
          <p:cNvSpPr txBox="1">
            <a:spLocks noChangeArrowheads="1"/>
          </p:cNvSpPr>
          <p:nvPr/>
        </p:nvSpPr>
        <p:spPr bwMode="auto">
          <a:xfrm>
            <a:off x="4724400" y="4114800"/>
            <a:ext cx="427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>
                <a:solidFill>
                  <a:schemeClr val="accent2"/>
                </a:solidFill>
              </a:rPr>
              <a:t>M’</a:t>
            </a:r>
          </a:p>
        </p:txBody>
      </p:sp>
      <p:sp>
        <p:nvSpPr>
          <p:cNvPr id="23578" name="Rectangle 31"/>
          <p:cNvSpPr>
            <a:spLocks noChangeArrowheads="1"/>
          </p:cNvSpPr>
          <p:nvPr/>
        </p:nvSpPr>
        <p:spPr bwMode="auto">
          <a:xfrm>
            <a:off x="5791200" y="4267200"/>
            <a:ext cx="685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23579" name="Text Box 32"/>
          <p:cNvSpPr txBox="1">
            <a:spLocks noChangeArrowheads="1"/>
          </p:cNvSpPr>
          <p:nvPr/>
        </p:nvSpPr>
        <p:spPr bwMode="auto">
          <a:xfrm>
            <a:off x="5791200" y="4343400"/>
            <a:ext cx="690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/>
              <a:t>MAC</a:t>
            </a:r>
          </a:p>
        </p:txBody>
      </p:sp>
      <p:sp>
        <p:nvSpPr>
          <p:cNvPr id="23580" name="Text Box 33"/>
          <p:cNvSpPr txBox="1">
            <a:spLocks noChangeArrowheads="1"/>
          </p:cNvSpPr>
          <p:nvPr/>
        </p:nvSpPr>
        <p:spPr bwMode="auto">
          <a:xfrm>
            <a:off x="6553200" y="4114800"/>
            <a:ext cx="422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/>
              <a:t>T’’</a:t>
            </a:r>
          </a:p>
        </p:txBody>
      </p:sp>
      <p:sp>
        <p:nvSpPr>
          <p:cNvPr id="23581" name="Line 34"/>
          <p:cNvSpPr>
            <a:spLocks noChangeShapeType="1"/>
          </p:cNvSpPr>
          <p:nvPr/>
        </p:nvSpPr>
        <p:spPr bwMode="auto">
          <a:xfrm flipV="1">
            <a:off x="4343400" y="3810000"/>
            <a:ext cx="0" cy="533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82" name="Line 35"/>
          <p:cNvSpPr>
            <a:spLocks noChangeShapeType="1"/>
          </p:cNvSpPr>
          <p:nvPr/>
        </p:nvSpPr>
        <p:spPr bwMode="auto">
          <a:xfrm flipV="1">
            <a:off x="4343400" y="3810000"/>
            <a:ext cx="3124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83" name="Text Box 36"/>
          <p:cNvSpPr txBox="1">
            <a:spLocks noChangeArrowheads="1"/>
          </p:cNvSpPr>
          <p:nvPr/>
        </p:nvSpPr>
        <p:spPr bwMode="auto">
          <a:xfrm>
            <a:off x="4876800" y="3429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>
                <a:solidFill>
                  <a:schemeClr val="accent2"/>
                </a:solidFill>
              </a:rPr>
              <a:t>T’</a:t>
            </a:r>
          </a:p>
        </p:txBody>
      </p:sp>
      <p:sp>
        <p:nvSpPr>
          <p:cNvPr id="23584" name="Text Box 37"/>
          <p:cNvSpPr txBox="1">
            <a:spLocks noChangeArrowheads="1"/>
          </p:cNvSpPr>
          <p:nvPr/>
        </p:nvSpPr>
        <p:spPr bwMode="auto">
          <a:xfrm>
            <a:off x="7239000" y="39624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>
                <a:solidFill>
                  <a:schemeClr val="accent2"/>
                </a:solidFill>
              </a:rPr>
              <a:t>T’ =? </a:t>
            </a:r>
            <a:r>
              <a:rPr lang="en-US" altLang="zh-CN" sz="1800"/>
              <a:t>T’’</a:t>
            </a:r>
          </a:p>
        </p:txBody>
      </p:sp>
      <p:sp>
        <p:nvSpPr>
          <p:cNvPr id="23585" name="Line 38"/>
          <p:cNvSpPr>
            <a:spLocks noChangeShapeType="1"/>
          </p:cNvSpPr>
          <p:nvPr/>
        </p:nvSpPr>
        <p:spPr bwMode="auto">
          <a:xfrm flipV="1">
            <a:off x="74676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86" name="Line 39"/>
          <p:cNvSpPr>
            <a:spLocks noChangeShapeType="1"/>
          </p:cNvSpPr>
          <p:nvPr/>
        </p:nvSpPr>
        <p:spPr bwMode="auto">
          <a:xfrm>
            <a:off x="7467600" y="3810000"/>
            <a:ext cx="0" cy="152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3C9104FB-860B-4F91-B211-C795D6302CFD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19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45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76400"/>
            <a:ext cx="8153400" cy="2667000"/>
          </a:xfrm>
        </p:spPr>
        <p:txBody>
          <a:bodyPr/>
          <a:lstStyle/>
          <a:p>
            <a:pPr algn="ctr" eaLnBrk="1" hangingPunct="1"/>
            <a:r>
              <a:rPr lang="en-US" altLang="zh-CN" b="1" dirty="0" smtClean="0">
                <a:latin typeface="Comic Sans MS" panose="030F0702030302020204" pitchFamily="66" charset="0"/>
              </a:rPr>
              <a:t>Digital Signature</a:t>
            </a:r>
            <a:br>
              <a:rPr lang="en-US" altLang="zh-CN" b="1" dirty="0" smtClean="0">
                <a:latin typeface="Comic Sans MS" panose="030F0702030302020204" pitchFamily="66" charset="0"/>
              </a:rPr>
            </a:br>
            <a:r>
              <a:rPr lang="en-US" altLang="zh-CN" b="1" dirty="0" smtClean="0">
                <a:latin typeface="Comic Sans MS" panose="030F0702030302020204" pitchFamily="66" charset="0"/>
              </a:rPr>
              <a:t>Hash Function</a:t>
            </a:r>
            <a:br>
              <a:rPr lang="en-US" altLang="zh-CN" b="1" dirty="0" smtClean="0">
                <a:latin typeface="Comic Sans MS" panose="030F0702030302020204" pitchFamily="66" charset="0"/>
              </a:rPr>
            </a:br>
            <a:r>
              <a:rPr lang="en-US" altLang="zh-CN" b="1" dirty="0" smtClean="0">
                <a:latin typeface="Comic Sans MS" panose="030F0702030302020204" pitchFamily="66" charset="0"/>
              </a:rPr>
              <a:t>Message Authentication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39C649A8-ABF4-464C-80AE-73E406F398F4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0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772400" cy="720080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latin typeface="Comic Sans MS" panose="030F0702030302020204" pitchFamily="66" charset="0"/>
              </a:rPr>
              <a:t>A MAC Algorithm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848600" cy="48768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latin typeface="Times-Roman"/>
              </a:rPr>
              <a:t>MAC can be constructed from a block cipher operated in CBC mode (with IV=0).</a:t>
            </a:r>
          </a:p>
          <a:p>
            <a:pPr eaLnBrk="1" hangingPunct="1"/>
            <a:r>
              <a:rPr lang="en-US" altLang="zh-CN" sz="2800" dirty="0" smtClean="0">
                <a:latin typeface="Times-Roman"/>
              </a:rPr>
              <a:t>Suppose a plaintext has 4 plaintext blocks P=P</a:t>
            </a:r>
            <a:r>
              <a:rPr lang="en-US" altLang="zh-CN" sz="2800" baseline="-25000" dirty="0" smtClean="0">
                <a:latin typeface="Times-Roman"/>
              </a:rPr>
              <a:t>0</a:t>
            </a:r>
            <a:r>
              <a:rPr lang="en-US" altLang="zh-CN" sz="2800" dirty="0" smtClean="0">
                <a:latin typeface="Times-Roman"/>
              </a:rPr>
              <a:t>, P</a:t>
            </a:r>
            <a:r>
              <a:rPr lang="en-US" altLang="zh-CN" sz="2800" baseline="-25000" dirty="0" smtClean="0">
                <a:latin typeface="Times-Roman"/>
              </a:rPr>
              <a:t>1</a:t>
            </a:r>
            <a:r>
              <a:rPr lang="en-US" altLang="zh-CN" sz="2800" dirty="0" smtClean="0">
                <a:latin typeface="Times-Roman"/>
              </a:rPr>
              <a:t>, P</a:t>
            </a:r>
            <a:r>
              <a:rPr lang="en-US" altLang="zh-CN" sz="2800" baseline="-25000" dirty="0" smtClean="0">
                <a:latin typeface="Times-Roman"/>
              </a:rPr>
              <a:t>2</a:t>
            </a:r>
            <a:r>
              <a:rPr lang="en-US" altLang="zh-CN" sz="2800" dirty="0" smtClean="0">
                <a:latin typeface="Times-Roman"/>
              </a:rPr>
              <a:t>, P</a:t>
            </a:r>
            <a:r>
              <a:rPr lang="en-US" altLang="zh-CN" sz="2800" baseline="-25000" dirty="0" smtClean="0">
                <a:latin typeface="Times-Roman"/>
              </a:rPr>
              <a:t>3</a:t>
            </a:r>
            <a:endParaRPr lang="en-US" altLang="zh-CN" sz="2800" baseline="-25000" dirty="0" smtClean="0">
              <a:latin typeface="Courier"/>
            </a:endParaRPr>
          </a:p>
          <a:p>
            <a:pPr eaLnBrk="1" hangingPunct="1"/>
            <a:r>
              <a:rPr lang="en-US" altLang="zh-CN" sz="2800" dirty="0" smtClean="0">
                <a:latin typeface="Times-Roman"/>
              </a:rPr>
              <a:t>Suppose K is the secret key shared between sender and receiver.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 dirty="0" smtClean="0">
                <a:latin typeface="Times-Roman"/>
              </a:rPr>
              <a:t>	</a:t>
            </a:r>
            <a:r>
              <a:rPr lang="en-US" altLang="zh-CN" sz="2000" dirty="0" smtClean="0">
                <a:latin typeface="Times-Roman"/>
              </a:rPr>
              <a:t>C</a:t>
            </a:r>
            <a:r>
              <a:rPr lang="en-US" altLang="zh-CN" sz="2000" baseline="-25000" dirty="0" smtClean="0">
                <a:latin typeface="Times-Roman"/>
              </a:rPr>
              <a:t>0 </a:t>
            </a:r>
            <a:r>
              <a:rPr lang="en-US" altLang="zh-CN" sz="2000" dirty="0" smtClean="0">
                <a:latin typeface="Times-Roman"/>
              </a:rPr>
              <a:t>= E(K, P</a:t>
            </a:r>
            <a:r>
              <a:rPr lang="en-US" altLang="zh-CN" sz="2000" baseline="-25000" dirty="0" smtClean="0">
                <a:latin typeface="Times-Roman"/>
              </a:rPr>
              <a:t>0</a:t>
            </a:r>
            <a:r>
              <a:rPr lang="en-US" altLang="zh-CN" sz="2000" dirty="0" smtClean="0">
                <a:latin typeface="Times-Roman"/>
              </a:rPr>
              <a:t>),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000" dirty="0" smtClean="0">
                <a:latin typeface="Times-Roman"/>
              </a:rPr>
              <a:t>	C</a:t>
            </a:r>
            <a:r>
              <a:rPr lang="en-US" altLang="zh-CN" sz="2000" baseline="-25000" dirty="0" smtClean="0">
                <a:latin typeface="Times-Roman"/>
              </a:rPr>
              <a:t>1 </a:t>
            </a:r>
            <a:r>
              <a:rPr lang="en-US" altLang="zh-CN" sz="2000" dirty="0" smtClean="0">
                <a:latin typeface="Times-Roman"/>
              </a:rPr>
              <a:t>= E(K, C</a:t>
            </a:r>
            <a:r>
              <a:rPr lang="en-US" altLang="zh-CN" sz="2000" baseline="-25000" dirty="0" smtClean="0">
                <a:latin typeface="Times-Roman"/>
              </a:rPr>
              <a:t>0 </a:t>
            </a:r>
            <a:r>
              <a:rPr lang="en-US" altLang="zh-CN" sz="2000" dirty="0" smtClean="0">
                <a:latin typeface="Times-Roman"/>
                <a:sym typeface="Symbol" panose="05050102010706020507" pitchFamily="18" charset="2"/>
              </a:rPr>
              <a:t> </a:t>
            </a:r>
            <a:r>
              <a:rPr lang="en-US" altLang="zh-CN" sz="2000" dirty="0" smtClean="0">
                <a:latin typeface="Times-Roman"/>
              </a:rPr>
              <a:t>P</a:t>
            </a:r>
            <a:r>
              <a:rPr lang="en-US" altLang="zh-CN" sz="2000" baseline="-25000" dirty="0" smtClean="0">
                <a:latin typeface="Times-Roman"/>
              </a:rPr>
              <a:t>1</a:t>
            </a:r>
            <a:r>
              <a:rPr lang="en-US" altLang="zh-CN" sz="2000" dirty="0" smtClean="0">
                <a:latin typeface="Times-Roman"/>
              </a:rPr>
              <a:t>),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000" dirty="0" smtClean="0">
                <a:latin typeface="Times-Roman"/>
              </a:rPr>
              <a:t>	C</a:t>
            </a:r>
            <a:r>
              <a:rPr lang="en-US" altLang="zh-CN" sz="2000" baseline="-25000" dirty="0" smtClean="0">
                <a:latin typeface="Times-Roman"/>
              </a:rPr>
              <a:t>2 </a:t>
            </a:r>
            <a:r>
              <a:rPr lang="en-US" altLang="zh-CN" sz="2000" dirty="0" smtClean="0">
                <a:latin typeface="Times-Roman"/>
              </a:rPr>
              <a:t>= E(K, C</a:t>
            </a:r>
            <a:r>
              <a:rPr lang="en-US" altLang="zh-CN" sz="2000" baseline="-25000" dirty="0" smtClean="0">
                <a:latin typeface="Times-Roman"/>
              </a:rPr>
              <a:t>1 </a:t>
            </a:r>
            <a:r>
              <a:rPr lang="en-US" altLang="zh-CN" sz="2000" dirty="0" smtClean="0">
                <a:latin typeface="Times-Roman"/>
                <a:sym typeface="Symbol" panose="05050102010706020507" pitchFamily="18" charset="2"/>
              </a:rPr>
              <a:t> </a:t>
            </a:r>
            <a:r>
              <a:rPr lang="en-US" altLang="zh-CN" sz="2000" dirty="0" smtClean="0">
                <a:latin typeface="Times-Roman"/>
              </a:rPr>
              <a:t>P</a:t>
            </a:r>
            <a:r>
              <a:rPr lang="en-US" altLang="zh-CN" sz="2000" baseline="-25000" dirty="0" smtClean="0">
                <a:latin typeface="Times-Roman"/>
              </a:rPr>
              <a:t>2</a:t>
            </a:r>
            <a:r>
              <a:rPr lang="en-US" altLang="zh-CN" sz="2000" dirty="0" smtClean="0">
                <a:latin typeface="Times-Roman"/>
              </a:rPr>
              <a:t>),…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000" dirty="0" smtClean="0">
                <a:latin typeface="Times-Roman"/>
              </a:rPr>
              <a:t>	C</a:t>
            </a:r>
            <a:r>
              <a:rPr lang="en-US" altLang="zh-CN" sz="2000" baseline="-25000" dirty="0" smtClean="0">
                <a:latin typeface="Times-Roman"/>
              </a:rPr>
              <a:t>N</a:t>
            </a:r>
            <a:r>
              <a:rPr lang="en-US" altLang="zh-CN" sz="2000" baseline="-25000" dirty="0" smtClean="0">
                <a:latin typeface="Times-Roman"/>
                <a:sym typeface="Symbol" panose="05050102010706020507" pitchFamily="18" charset="2"/>
              </a:rPr>
              <a:t></a:t>
            </a:r>
            <a:r>
              <a:rPr lang="en-US" altLang="zh-CN" sz="2000" baseline="-25000" dirty="0" smtClean="0">
                <a:latin typeface="Times-Roman"/>
              </a:rPr>
              <a:t>1 </a:t>
            </a:r>
            <a:r>
              <a:rPr lang="en-US" altLang="zh-CN" sz="2000" dirty="0" smtClean="0">
                <a:latin typeface="Times-Roman"/>
              </a:rPr>
              <a:t>= E(K, C</a:t>
            </a:r>
            <a:r>
              <a:rPr lang="en-US" altLang="zh-CN" sz="2000" baseline="-25000" dirty="0" smtClean="0">
                <a:latin typeface="Times-Roman"/>
              </a:rPr>
              <a:t>N</a:t>
            </a:r>
            <a:r>
              <a:rPr lang="en-US" altLang="zh-CN" sz="2000" baseline="-25000" dirty="0" smtClean="0">
                <a:latin typeface="Times-Roman"/>
                <a:sym typeface="Symbol" panose="05050102010706020507" pitchFamily="18" charset="2"/>
              </a:rPr>
              <a:t></a:t>
            </a:r>
            <a:r>
              <a:rPr lang="en-US" altLang="zh-CN" sz="2000" baseline="-25000" dirty="0" smtClean="0">
                <a:latin typeface="Times-Roman"/>
              </a:rPr>
              <a:t>2 </a:t>
            </a:r>
            <a:r>
              <a:rPr lang="en-US" altLang="zh-CN" sz="2000" dirty="0" smtClean="0">
                <a:latin typeface="Times-Roman"/>
                <a:sym typeface="Symbol" panose="05050102010706020507" pitchFamily="18" charset="2"/>
              </a:rPr>
              <a:t> </a:t>
            </a:r>
            <a:r>
              <a:rPr lang="en-US" altLang="zh-CN" sz="2000" dirty="0" smtClean="0">
                <a:latin typeface="Times-Roman"/>
              </a:rPr>
              <a:t>P</a:t>
            </a:r>
            <a:r>
              <a:rPr lang="en-US" altLang="zh-CN" sz="2000" baseline="-25000" dirty="0" smtClean="0">
                <a:latin typeface="Times-Roman"/>
              </a:rPr>
              <a:t>N</a:t>
            </a:r>
            <a:r>
              <a:rPr lang="en-US" altLang="zh-CN" sz="2000" baseline="-25000" dirty="0" smtClean="0">
                <a:latin typeface="Times-Roman"/>
                <a:sym typeface="Symbol" panose="05050102010706020507" pitchFamily="18" charset="2"/>
              </a:rPr>
              <a:t></a:t>
            </a:r>
            <a:r>
              <a:rPr lang="en-US" altLang="zh-CN" sz="2000" baseline="-25000" dirty="0" smtClean="0">
                <a:latin typeface="Times-Roman"/>
              </a:rPr>
              <a:t>1</a:t>
            </a:r>
            <a:r>
              <a:rPr lang="en-US" altLang="zh-CN" sz="2000" dirty="0" smtClean="0">
                <a:latin typeface="Times-Roman"/>
              </a:rPr>
              <a:t>) = MAC tag</a:t>
            </a:r>
            <a:endParaRPr lang="en-US" altLang="zh-CN" sz="2800" dirty="0" smtClean="0">
              <a:latin typeface="Times-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F4105BF5-F606-495F-843E-3EDBAA5120B4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20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97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zh-CN" smtClean="0"/>
              <a:t>Why does a MAC work?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848600" cy="4876800"/>
          </a:xfrm>
        </p:spPr>
        <p:txBody>
          <a:bodyPr/>
          <a:lstStyle/>
          <a:p>
            <a:pPr eaLnBrk="1" hangingPunct="1"/>
            <a:r>
              <a:rPr lang="en-US" altLang="zh-CN" sz="2000" smtClean="0"/>
              <a:t>Suppose Alice has 4 plaintext blocks</a:t>
            </a:r>
          </a:p>
          <a:p>
            <a:pPr eaLnBrk="1" hangingPunct="1"/>
            <a:r>
              <a:rPr lang="en-US" altLang="zh-CN" sz="2000" smtClean="0"/>
              <a:t>Alice computes the MAC by doing the following operations:</a:t>
            </a:r>
            <a:endParaRPr lang="en-US" altLang="zh-CN" sz="2000" smtClean="0">
              <a:latin typeface="Courier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smtClean="0">
                <a:latin typeface="Times-Roman"/>
              </a:rPr>
              <a:t>	</a:t>
            </a:r>
            <a:r>
              <a:rPr lang="en-US" altLang="zh-CN" sz="1800" smtClean="0">
                <a:latin typeface="Times-Roman"/>
              </a:rPr>
              <a:t>C</a:t>
            </a:r>
            <a:r>
              <a:rPr lang="en-US" altLang="zh-CN" sz="1800" baseline="-25000" smtClean="0">
                <a:latin typeface="Times-Roman"/>
              </a:rPr>
              <a:t>0 </a:t>
            </a:r>
            <a:r>
              <a:rPr lang="en-US" altLang="zh-CN" sz="1800" smtClean="0">
                <a:latin typeface="Times-Roman"/>
              </a:rPr>
              <a:t>= E(K, P</a:t>
            </a:r>
            <a:r>
              <a:rPr lang="en-US" altLang="zh-CN" sz="1800" baseline="-25000" smtClean="0">
                <a:latin typeface="Times-Roman"/>
              </a:rPr>
              <a:t>0</a:t>
            </a:r>
            <a:r>
              <a:rPr lang="en-US" altLang="zh-CN" sz="1800" smtClean="0">
                <a:latin typeface="Times-Roman"/>
              </a:rPr>
              <a:t>), C</a:t>
            </a:r>
            <a:r>
              <a:rPr lang="en-US" altLang="zh-CN" sz="1800" baseline="-25000" smtClean="0">
                <a:latin typeface="Times-Roman"/>
              </a:rPr>
              <a:t>1 </a:t>
            </a:r>
            <a:r>
              <a:rPr lang="en-US" altLang="zh-CN" sz="1800" smtClean="0">
                <a:latin typeface="Times-Roman"/>
              </a:rPr>
              <a:t>= E(K, C</a:t>
            </a:r>
            <a:r>
              <a:rPr lang="en-US" altLang="zh-CN" sz="1800" baseline="-25000" smtClean="0">
                <a:latin typeface="Times-Roman"/>
              </a:rPr>
              <a:t>0</a:t>
            </a:r>
            <a:r>
              <a:rPr lang="en-US" altLang="zh-CN" sz="1800" smtClean="0">
                <a:latin typeface="Times-Roman"/>
                <a:sym typeface="Symbol" panose="05050102010706020507" pitchFamily="18" charset="2"/>
              </a:rPr>
              <a:t></a:t>
            </a:r>
            <a:r>
              <a:rPr lang="en-US" altLang="zh-CN" sz="1800" smtClean="0">
                <a:latin typeface="Times-Roman"/>
              </a:rPr>
              <a:t>P</a:t>
            </a:r>
            <a:r>
              <a:rPr lang="en-US" altLang="zh-CN" sz="1800" baseline="-25000" smtClean="0">
                <a:latin typeface="Times-Roman"/>
              </a:rPr>
              <a:t>1</a:t>
            </a:r>
            <a:r>
              <a:rPr lang="en-US" altLang="zh-CN" sz="1800" smtClean="0">
                <a:latin typeface="Times-Roman"/>
              </a:rPr>
              <a:t>),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800" smtClean="0">
                <a:latin typeface="Times-Roman"/>
              </a:rPr>
              <a:t>	C</a:t>
            </a:r>
            <a:r>
              <a:rPr lang="en-US" altLang="zh-CN" sz="1800" baseline="-25000" smtClean="0">
                <a:latin typeface="Times-Roman"/>
              </a:rPr>
              <a:t>2 </a:t>
            </a:r>
            <a:r>
              <a:rPr lang="en-US" altLang="zh-CN" sz="1800" smtClean="0">
                <a:latin typeface="Times-Roman"/>
              </a:rPr>
              <a:t>= E(K, C</a:t>
            </a:r>
            <a:r>
              <a:rPr lang="en-US" altLang="zh-CN" sz="1800" baseline="-25000" smtClean="0">
                <a:latin typeface="Times-Roman"/>
              </a:rPr>
              <a:t>1</a:t>
            </a:r>
            <a:r>
              <a:rPr lang="en-US" altLang="zh-CN" sz="1800" smtClean="0">
                <a:latin typeface="Times-Roman"/>
                <a:sym typeface="Symbol" panose="05050102010706020507" pitchFamily="18" charset="2"/>
              </a:rPr>
              <a:t></a:t>
            </a:r>
            <a:r>
              <a:rPr lang="en-US" altLang="zh-CN" sz="1800" smtClean="0">
                <a:latin typeface="Times-Roman"/>
              </a:rPr>
              <a:t>P</a:t>
            </a:r>
            <a:r>
              <a:rPr lang="en-US" altLang="zh-CN" sz="1800" baseline="-25000" smtClean="0">
                <a:latin typeface="Times-Roman"/>
              </a:rPr>
              <a:t>2</a:t>
            </a:r>
            <a:r>
              <a:rPr lang="en-US" altLang="zh-CN" sz="1800" smtClean="0">
                <a:latin typeface="Times-Roman"/>
              </a:rPr>
              <a:t>), C</a:t>
            </a:r>
            <a:r>
              <a:rPr lang="en-US" altLang="zh-CN" sz="1800" baseline="-25000" smtClean="0">
                <a:latin typeface="Times-Roman"/>
              </a:rPr>
              <a:t>3 </a:t>
            </a:r>
            <a:r>
              <a:rPr lang="en-US" altLang="zh-CN" sz="1800" smtClean="0">
                <a:latin typeface="Times-Roman"/>
              </a:rPr>
              <a:t>= E(K, C</a:t>
            </a:r>
            <a:r>
              <a:rPr lang="en-US" altLang="zh-CN" sz="1800" baseline="-25000" smtClean="0">
                <a:latin typeface="Times-Roman"/>
              </a:rPr>
              <a:t>2</a:t>
            </a:r>
            <a:r>
              <a:rPr lang="en-US" altLang="zh-CN" sz="1800" smtClean="0">
                <a:latin typeface="Times-Roman"/>
                <a:sym typeface="Symbol" panose="05050102010706020507" pitchFamily="18" charset="2"/>
              </a:rPr>
              <a:t></a:t>
            </a:r>
            <a:r>
              <a:rPr lang="en-US" altLang="zh-CN" sz="1800" smtClean="0">
                <a:latin typeface="Times-Roman"/>
              </a:rPr>
              <a:t>P</a:t>
            </a:r>
            <a:r>
              <a:rPr lang="en-US" altLang="zh-CN" sz="1800" baseline="-25000" smtClean="0">
                <a:latin typeface="Times-Roman"/>
              </a:rPr>
              <a:t>3</a:t>
            </a:r>
            <a:r>
              <a:rPr lang="en-US" altLang="zh-CN" sz="1800" smtClean="0">
                <a:latin typeface="Times-Roman"/>
              </a:rPr>
              <a:t>) = MAC tag</a:t>
            </a:r>
            <a:endParaRPr lang="en-US" altLang="zh-CN" sz="2400" smtClean="0">
              <a:latin typeface="Times-Roman"/>
            </a:endParaRPr>
          </a:p>
          <a:p>
            <a:pPr eaLnBrk="1" hangingPunct="1"/>
            <a:r>
              <a:rPr lang="en-US" altLang="zh-CN" sz="2000" smtClean="0"/>
              <a:t>Alice sends </a:t>
            </a:r>
            <a:r>
              <a:rPr lang="en-US" altLang="zh-CN" sz="2000" smtClean="0">
                <a:latin typeface="Times-Roman"/>
              </a:rPr>
              <a:t>P</a:t>
            </a:r>
            <a:r>
              <a:rPr lang="en-US" altLang="zh-CN" sz="2000" baseline="-25000" smtClean="0">
                <a:latin typeface="Times-Roman"/>
              </a:rPr>
              <a:t>0</a:t>
            </a:r>
            <a:r>
              <a:rPr lang="en-US" altLang="zh-CN" sz="2000" smtClean="0">
                <a:latin typeface="Times-Roman"/>
              </a:rPr>
              <a:t>,P</a:t>
            </a:r>
            <a:r>
              <a:rPr lang="en-US" altLang="zh-CN" sz="2000" baseline="-25000" smtClean="0">
                <a:latin typeface="Times-Roman"/>
              </a:rPr>
              <a:t>1</a:t>
            </a:r>
            <a:r>
              <a:rPr lang="en-US" altLang="zh-CN" sz="2000" smtClean="0">
                <a:latin typeface="Times-Roman"/>
              </a:rPr>
              <a:t>,P</a:t>
            </a:r>
            <a:r>
              <a:rPr lang="en-US" altLang="zh-CN" sz="2000" baseline="-25000" smtClean="0">
                <a:latin typeface="Times-Roman"/>
              </a:rPr>
              <a:t>2</a:t>
            </a:r>
            <a:r>
              <a:rPr lang="en-US" altLang="zh-CN" sz="2000" smtClean="0">
                <a:latin typeface="Times-Roman"/>
              </a:rPr>
              <a:t>,P</a:t>
            </a:r>
            <a:r>
              <a:rPr lang="en-US" altLang="zh-CN" sz="2000" baseline="-25000" smtClean="0">
                <a:latin typeface="Times-Roman"/>
              </a:rPr>
              <a:t>3</a:t>
            </a:r>
            <a:r>
              <a:rPr lang="en-US" altLang="zh-CN" sz="2000" smtClean="0">
                <a:latin typeface="Courier"/>
              </a:rPr>
              <a:t> </a:t>
            </a:r>
            <a:r>
              <a:rPr lang="en-US" altLang="zh-CN" sz="2000" smtClean="0"/>
              <a:t>and</a:t>
            </a:r>
            <a:r>
              <a:rPr lang="en-US" altLang="zh-CN" sz="2000" smtClean="0">
                <a:latin typeface="Courier"/>
              </a:rPr>
              <a:t> </a:t>
            </a:r>
            <a:r>
              <a:rPr lang="en-US" altLang="zh-CN" sz="2000" smtClean="0">
                <a:latin typeface="Times-Roman"/>
              </a:rPr>
              <a:t>MAC tag</a:t>
            </a:r>
            <a:r>
              <a:rPr lang="en-US" altLang="zh-CN" sz="2000" smtClean="0"/>
              <a:t> to Bob</a:t>
            </a:r>
          </a:p>
          <a:p>
            <a:pPr eaLnBrk="1" hangingPunct="1"/>
            <a:r>
              <a:rPr lang="en-US" altLang="zh-CN" sz="2000" smtClean="0"/>
              <a:t>Suppose Trudy changes </a:t>
            </a:r>
            <a:r>
              <a:rPr lang="en-US" altLang="zh-CN" sz="2000" smtClean="0">
                <a:latin typeface="Times-Roman"/>
              </a:rPr>
              <a:t>P</a:t>
            </a:r>
            <a:r>
              <a:rPr lang="en-US" altLang="zh-CN" sz="2000" baseline="-25000" smtClean="0">
                <a:latin typeface="Times-Roman"/>
              </a:rPr>
              <a:t>1</a:t>
            </a:r>
            <a:r>
              <a:rPr lang="en-US" altLang="zh-CN" sz="2000" smtClean="0">
                <a:latin typeface="Courier"/>
              </a:rPr>
              <a:t> </a:t>
            </a:r>
            <a:r>
              <a:rPr lang="en-US" altLang="zh-CN" sz="2000" smtClean="0"/>
              <a:t>to</a:t>
            </a:r>
            <a:r>
              <a:rPr lang="en-US" altLang="zh-CN" sz="2000" smtClean="0">
                <a:latin typeface="Courier"/>
              </a:rPr>
              <a:t> </a:t>
            </a:r>
            <a:r>
              <a:rPr lang="en-US" altLang="zh-CN" sz="2000" smtClean="0">
                <a:latin typeface="Times-Roman"/>
              </a:rPr>
              <a:t>X</a:t>
            </a:r>
            <a:endParaRPr lang="en-US" altLang="zh-CN" sz="2000" smtClean="0"/>
          </a:p>
          <a:p>
            <a:pPr eaLnBrk="1" hangingPunct="1"/>
            <a:r>
              <a:rPr lang="en-US" altLang="zh-CN" sz="2000" smtClean="0"/>
              <a:t>Bob computes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smtClean="0">
                <a:latin typeface="Times-Roman"/>
              </a:rPr>
              <a:t>	</a:t>
            </a:r>
            <a:r>
              <a:rPr lang="en-US" altLang="zh-CN" sz="1800" smtClean="0">
                <a:latin typeface="Times-Roman"/>
              </a:rPr>
              <a:t>C</a:t>
            </a:r>
            <a:r>
              <a:rPr lang="en-US" altLang="zh-CN" sz="1800" baseline="-25000" smtClean="0">
                <a:latin typeface="Times-Roman"/>
              </a:rPr>
              <a:t>0 </a:t>
            </a:r>
            <a:r>
              <a:rPr lang="en-US" altLang="zh-CN" sz="1800" smtClean="0">
                <a:latin typeface="Times-Roman"/>
              </a:rPr>
              <a:t>= E(K, IV</a:t>
            </a:r>
            <a:r>
              <a:rPr lang="en-US" altLang="zh-CN" sz="1800" smtClean="0">
                <a:latin typeface="Times-Roman"/>
                <a:sym typeface="Symbol" panose="05050102010706020507" pitchFamily="18" charset="2"/>
              </a:rPr>
              <a:t></a:t>
            </a:r>
            <a:r>
              <a:rPr lang="en-US" altLang="zh-CN" sz="1800" smtClean="0">
                <a:latin typeface="Times-Roman"/>
              </a:rPr>
              <a:t>P</a:t>
            </a:r>
            <a:r>
              <a:rPr lang="en-US" altLang="zh-CN" sz="1800" baseline="-25000" smtClean="0">
                <a:latin typeface="Times-Roman"/>
              </a:rPr>
              <a:t>0</a:t>
            </a:r>
            <a:r>
              <a:rPr lang="en-US" altLang="zh-CN" sz="1800" smtClean="0">
                <a:latin typeface="Times-Roman"/>
              </a:rPr>
              <a:t>), </a:t>
            </a:r>
            <a:r>
              <a:rPr lang="en-US" altLang="zh-CN" sz="1800" b="1" smtClean="0">
                <a:solidFill>
                  <a:srgbClr val="FF0000"/>
                </a:solidFill>
                <a:latin typeface="Times-Roman"/>
              </a:rPr>
              <a:t>C</a:t>
            </a:r>
            <a:r>
              <a:rPr lang="en-US" altLang="zh-CN" sz="1800" b="1" baseline="-25000" smtClean="0">
                <a:solidFill>
                  <a:srgbClr val="FF0000"/>
                </a:solidFill>
                <a:latin typeface="Times-Roman"/>
              </a:rPr>
              <a:t>1</a:t>
            </a:r>
            <a:r>
              <a:rPr lang="en-US" altLang="zh-CN" sz="1800" baseline="-25000" smtClean="0">
                <a:latin typeface="Times-Roman"/>
              </a:rPr>
              <a:t> </a:t>
            </a:r>
            <a:r>
              <a:rPr lang="en-US" altLang="zh-CN" sz="1800" smtClean="0">
                <a:latin typeface="Times-Roman"/>
              </a:rPr>
              <a:t>= E(K, C</a:t>
            </a:r>
            <a:r>
              <a:rPr lang="en-US" altLang="zh-CN" sz="1800" baseline="-25000" smtClean="0">
                <a:latin typeface="Times-Roman"/>
              </a:rPr>
              <a:t>0</a:t>
            </a:r>
            <a:r>
              <a:rPr lang="en-US" altLang="zh-CN" sz="1800" smtClean="0">
                <a:latin typeface="Times-Roman"/>
                <a:sym typeface="Symbol" panose="05050102010706020507" pitchFamily="18" charset="2"/>
              </a:rPr>
              <a:t>X</a:t>
            </a:r>
            <a:r>
              <a:rPr lang="en-US" altLang="zh-CN" sz="1800" smtClean="0">
                <a:latin typeface="Times-Roman"/>
              </a:rPr>
              <a:t>),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800" smtClean="0">
                <a:latin typeface="Times-Roman"/>
              </a:rPr>
              <a:t>	</a:t>
            </a:r>
            <a:r>
              <a:rPr lang="en-US" altLang="zh-CN" sz="1800" b="1" smtClean="0">
                <a:solidFill>
                  <a:srgbClr val="FF0000"/>
                </a:solidFill>
                <a:latin typeface="Times-Roman"/>
              </a:rPr>
              <a:t>C</a:t>
            </a:r>
            <a:r>
              <a:rPr lang="en-US" altLang="zh-CN" sz="1800" b="1" baseline="-25000" smtClean="0">
                <a:solidFill>
                  <a:srgbClr val="FF0000"/>
                </a:solidFill>
                <a:latin typeface="Times-Roman"/>
              </a:rPr>
              <a:t>2</a:t>
            </a:r>
            <a:r>
              <a:rPr lang="en-US" altLang="zh-CN" sz="1800" baseline="-25000" smtClean="0">
                <a:latin typeface="Times-Roman"/>
              </a:rPr>
              <a:t> </a:t>
            </a:r>
            <a:r>
              <a:rPr lang="en-US" altLang="zh-CN" sz="1800" smtClean="0">
                <a:latin typeface="Times-Roman"/>
              </a:rPr>
              <a:t>= E(K, </a:t>
            </a:r>
            <a:r>
              <a:rPr lang="en-US" altLang="zh-CN" sz="1800" b="1" smtClean="0">
                <a:solidFill>
                  <a:srgbClr val="FF0000"/>
                </a:solidFill>
                <a:latin typeface="Times-Roman"/>
              </a:rPr>
              <a:t>C</a:t>
            </a:r>
            <a:r>
              <a:rPr lang="en-US" altLang="zh-CN" sz="1800" b="1" baseline="-25000" smtClean="0">
                <a:solidFill>
                  <a:srgbClr val="FF0000"/>
                </a:solidFill>
                <a:latin typeface="Times-Roman"/>
              </a:rPr>
              <a:t>1</a:t>
            </a:r>
            <a:r>
              <a:rPr lang="en-US" altLang="zh-CN" sz="1800" smtClean="0">
                <a:latin typeface="Times-Roman"/>
                <a:sym typeface="Symbol" panose="05050102010706020507" pitchFamily="18" charset="2"/>
              </a:rPr>
              <a:t></a:t>
            </a:r>
            <a:r>
              <a:rPr lang="en-US" altLang="zh-CN" sz="1800" smtClean="0">
                <a:latin typeface="Times-Roman"/>
              </a:rPr>
              <a:t>P</a:t>
            </a:r>
            <a:r>
              <a:rPr lang="en-US" altLang="zh-CN" sz="1800" baseline="-25000" smtClean="0">
                <a:latin typeface="Times-Roman"/>
              </a:rPr>
              <a:t>2</a:t>
            </a:r>
            <a:r>
              <a:rPr lang="en-US" altLang="zh-CN" sz="1800" smtClean="0">
                <a:latin typeface="Times-Roman"/>
              </a:rPr>
              <a:t>), </a:t>
            </a:r>
            <a:r>
              <a:rPr lang="en-US" altLang="zh-CN" sz="1800" b="1" smtClean="0">
                <a:solidFill>
                  <a:srgbClr val="FF0000"/>
                </a:solidFill>
                <a:latin typeface="Times-Roman"/>
              </a:rPr>
              <a:t>C</a:t>
            </a:r>
            <a:r>
              <a:rPr lang="en-US" altLang="zh-CN" sz="1800" b="1" baseline="-25000" smtClean="0">
                <a:solidFill>
                  <a:srgbClr val="FF0000"/>
                </a:solidFill>
                <a:latin typeface="Times-Roman"/>
              </a:rPr>
              <a:t>3</a:t>
            </a:r>
            <a:r>
              <a:rPr lang="en-US" altLang="zh-CN" sz="1800" baseline="-25000" smtClean="0">
                <a:latin typeface="Times-Roman"/>
              </a:rPr>
              <a:t> </a:t>
            </a:r>
            <a:r>
              <a:rPr lang="en-US" altLang="zh-CN" sz="1800" smtClean="0">
                <a:latin typeface="Times-Roman"/>
              </a:rPr>
              <a:t>= E(K,</a:t>
            </a:r>
            <a:r>
              <a:rPr lang="en-US" altLang="zh-CN" sz="1800" b="1" smtClean="0">
                <a:solidFill>
                  <a:srgbClr val="FF0000"/>
                </a:solidFill>
                <a:latin typeface="Times-Roman"/>
              </a:rPr>
              <a:t>C</a:t>
            </a:r>
            <a:r>
              <a:rPr lang="en-US" altLang="zh-CN" sz="1800" b="1" baseline="-25000" smtClean="0">
                <a:solidFill>
                  <a:srgbClr val="FF0000"/>
                </a:solidFill>
                <a:latin typeface="Times-Roman"/>
              </a:rPr>
              <a:t>2</a:t>
            </a:r>
            <a:r>
              <a:rPr lang="en-US" altLang="zh-CN" sz="1800" smtClean="0">
                <a:latin typeface="Times-Roman"/>
                <a:sym typeface="Symbol" panose="05050102010706020507" pitchFamily="18" charset="2"/>
              </a:rPr>
              <a:t></a:t>
            </a:r>
            <a:r>
              <a:rPr lang="en-US" altLang="zh-CN" sz="1800" smtClean="0">
                <a:latin typeface="Times-Roman"/>
              </a:rPr>
              <a:t>P</a:t>
            </a:r>
            <a:r>
              <a:rPr lang="en-US" altLang="zh-CN" sz="1800" baseline="-25000" smtClean="0">
                <a:latin typeface="Times-Roman"/>
              </a:rPr>
              <a:t>3</a:t>
            </a:r>
            <a:r>
              <a:rPr lang="en-US" altLang="zh-CN" sz="1800" smtClean="0">
                <a:latin typeface="Times-Roman"/>
              </a:rPr>
              <a:t>) = </a:t>
            </a:r>
            <a:r>
              <a:rPr lang="en-US" altLang="zh-CN" sz="1800" b="1" smtClean="0">
                <a:solidFill>
                  <a:srgbClr val="FF0000"/>
                </a:solidFill>
                <a:latin typeface="Times-Roman"/>
              </a:rPr>
              <a:t>MAC tag</a:t>
            </a:r>
            <a:r>
              <a:rPr lang="en-US" altLang="zh-CN" sz="1800" smtClean="0">
                <a:latin typeface="Times-Roman"/>
              </a:rPr>
              <a:t> </a:t>
            </a:r>
            <a:r>
              <a:rPr lang="en-US" altLang="zh-CN" sz="1800" smtClean="0">
                <a:latin typeface="Times-Roman"/>
                <a:sym typeface="Symbol" panose="05050102010706020507" pitchFamily="18" charset="2"/>
              </a:rPr>
              <a:t> MAC tag</a:t>
            </a:r>
            <a:endParaRPr lang="en-US" altLang="zh-CN" sz="2400" smtClean="0">
              <a:latin typeface="Times-Roman"/>
            </a:endParaRPr>
          </a:p>
          <a:p>
            <a:pPr eaLnBrk="1" hangingPunct="1"/>
            <a:r>
              <a:rPr lang="en-US" altLang="zh-CN" sz="2000" smtClean="0"/>
              <a:t>Hence, Trudy can’t change </a:t>
            </a:r>
            <a:r>
              <a:rPr lang="en-US" altLang="zh-CN" sz="2000" b="1" smtClean="0">
                <a:solidFill>
                  <a:srgbClr val="FF0000"/>
                </a:solidFill>
                <a:latin typeface="Times-Roman"/>
              </a:rPr>
              <a:t>MAC tag</a:t>
            </a:r>
            <a:r>
              <a:rPr lang="en-US" altLang="zh-CN" sz="2000" smtClean="0"/>
              <a:t> to</a:t>
            </a:r>
            <a:r>
              <a:rPr lang="en-US" altLang="zh-CN" sz="2000" smtClean="0">
                <a:latin typeface="Times-Roman"/>
              </a:rPr>
              <a:t> MAC tag</a:t>
            </a:r>
            <a:r>
              <a:rPr lang="en-US" altLang="zh-CN" sz="2000" smtClean="0"/>
              <a:t> without key </a:t>
            </a:r>
            <a:r>
              <a:rPr lang="en-US" altLang="zh-CN" sz="2000" smtClean="0">
                <a:latin typeface="Times-Roman"/>
              </a:rPr>
              <a:t>K</a:t>
            </a:r>
          </a:p>
          <a:p>
            <a:pPr eaLnBrk="1" hangingPunct="1"/>
            <a:endParaRPr lang="en-US" altLang="zh-CN" sz="2000" smtClean="0">
              <a:latin typeface="Times-Roman"/>
            </a:endParaRPr>
          </a:p>
          <a:p>
            <a:pPr eaLnBrk="1" hangingPunct="1"/>
            <a:r>
              <a:rPr lang="en-US" altLang="zh-CN" sz="2000" b="1" smtClean="0">
                <a:solidFill>
                  <a:srgbClr val="7030A0"/>
                </a:solidFill>
                <a:latin typeface="Times-Roman"/>
              </a:rPr>
              <a:t>Note: The MAC algorithm above may not be secure if the messages are in variable length.</a:t>
            </a:r>
            <a:endParaRPr lang="en-US" altLang="zh-CN" sz="2000" b="1" smtClean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AC0E459C-9FB4-478C-B85B-08AFDC9FDD43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21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24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Comic Sans MS" panose="030F0702030302020204" pitchFamily="66" charset="0"/>
              </a:rPr>
              <a:t>The Insecurity of Block Cipher Based MAC Algorithm</a:t>
            </a:r>
            <a:endParaRPr lang="en-AU" altLang="zh-TW" sz="3200" dirty="0" smtClean="0">
              <a:latin typeface="Comic Sans MS" panose="030F0702030302020204" pitchFamily="66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419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 smtClean="0">
                <a:cs typeface="Arial" panose="020B0604020202020204" pitchFamily="34" charset="0"/>
              </a:rPr>
              <a:t>E.g. Given two pairs of (message, MAC tag)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000" dirty="0" smtClean="0">
                <a:cs typeface="Arial" panose="020B0604020202020204" pitchFamily="34" charset="0"/>
              </a:rPr>
              <a:t>(P’, T’) and (P’’, T’’) where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altLang="zh-CN" sz="2000" dirty="0" smtClean="0">
                <a:cs typeface="Arial" panose="020B0604020202020204" pitchFamily="34" charset="0"/>
              </a:rPr>
              <a:t>	P’ = P</a:t>
            </a:r>
            <a:r>
              <a:rPr lang="en-US" altLang="zh-CN" sz="2000" baseline="-25000" dirty="0" smtClean="0">
                <a:cs typeface="Arial" panose="020B0604020202020204" pitchFamily="34" charset="0"/>
              </a:rPr>
              <a:t>1</a:t>
            </a:r>
            <a:r>
              <a:rPr lang="en-US" altLang="zh-CN" sz="2000" dirty="0" smtClean="0">
                <a:cs typeface="Arial" panose="020B0604020202020204" pitchFamily="34" charset="0"/>
              </a:rPr>
              <a:t>, P</a:t>
            </a:r>
            <a:r>
              <a:rPr lang="en-US" altLang="zh-CN" sz="2000" baseline="-25000" dirty="0" smtClean="0">
                <a:cs typeface="Arial" panose="020B0604020202020204" pitchFamily="34" charset="0"/>
              </a:rPr>
              <a:t>2</a:t>
            </a:r>
            <a:endParaRPr lang="en-US" altLang="zh-CN" sz="2000" dirty="0" smtClean="0">
              <a:cs typeface="Arial" panose="020B060402020202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altLang="zh-CN" sz="2000" dirty="0" smtClean="0">
                <a:cs typeface="Arial" panose="020B0604020202020204" pitchFamily="34" charset="0"/>
              </a:rPr>
              <a:t>	P’’ = P</a:t>
            </a:r>
            <a:r>
              <a:rPr lang="en-US" altLang="zh-CN" sz="2000" baseline="-25000" dirty="0" smtClean="0">
                <a:cs typeface="Arial" panose="020B0604020202020204" pitchFamily="34" charset="0"/>
              </a:rPr>
              <a:t>1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000" dirty="0" smtClean="0">
                <a:cs typeface="Arial" panose="020B0604020202020204" pitchFamily="34" charset="0"/>
              </a:rPr>
              <a:t>Attack: anyone can forge another pair of message and MAC tag: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altLang="zh-CN" sz="2000" dirty="0" smtClean="0">
                <a:cs typeface="Arial" panose="020B0604020202020204" pitchFamily="34" charset="0"/>
              </a:rPr>
              <a:t>	(P’’’,T’’’) by setting P’’’ = P</a:t>
            </a:r>
            <a:r>
              <a:rPr lang="en-US" altLang="zh-CN" sz="2000" baseline="-25000" dirty="0" smtClean="0">
                <a:cs typeface="Arial" panose="020B0604020202020204" pitchFamily="34" charset="0"/>
              </a:rPr>
              <a:t>2</a:t>
            </a:r>
            <a:r>
              <a:rPr lang="en-US" altLang="zh-CN" sz="2000" dirty="0" smtClean="0">
                <a:cs typeface="Arial" panose="020B0604020202020204" pitchFamily="34" charset="0"/>
              </a:rPr>
              <a:t> </a:t>
            </a:r>
            <a:r>
              <a:rPr lang="en-US" altLang="zh-CN" sz="2000" dirty="0" smtClean="0">
                <a:cs typeface="Arial" panose="020B0604020202020204" pitchFamily="34" charset="0"/>
                <a:sym typeface="Symbol" panose="05050102010706020507" pitchFamily="18" charset="2"/>
              </a:rPr>
              <a:t></a:t>
            </a:r>
            <a:r>
              <a:rPr lang="en-US" altLang="zh-CN" sz="2000" dirty="0" smtClean="0">
                <a:cs typeface="Arial" panose="020B0604020202020204" pitchFamily="34" charset="0"/>
              </a:rPr>
              <a:t>T’’ and T’’’ = T’.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D9368B8B-BD24-49E9-8A32-24080536F282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22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45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latin typeface="Comic Sans MS" panose="030F0702030302020204" pitchFamily="66" charset="0"/>
              </a:rPr>
              <a:t>Message Authentication - HMAC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534400" cy="2667000"/>
          </a:xfrm>
        </p:spPr>
        <p:txBody>
          <a:bodyPr/>
          <a:lstStyle/>
          <a:p>
            <a:pPr marL="395288" indent="-395288" eaLnBrk="1" hangingPunct="1">
              <a:tabLst>
                <a:tab pos="3773488" algn="l"/>
                <a:tab pos="4403725" algn="l"/>
              </a:tabLst>
            </a:pPr>
            <a:r>
              <a:rPr lang="en-US" altLang="zh-CN" sz="2000" smtClean="0">
                <a:sym typeface="Symbol" panose="05050102010706020507" pitchFamily="18" charset="2"/>
              </a:rPr>
              <a:t>Message Authentication Code: A  C</a:t>
            </a:r>
            <a:r>
              <a:rPr lang="en-US" altLang="zh-CN" sz="2000" baseline="-25000" smtClean="0">
                <a:sym typeface="Symbol" panose="05050102010706020507" pitchFamily="18" charset="2"/>
              </a:rPr>
              <a:t>K</a:t>
            </a:r>
            <a:r>
              <a:rPr lang="en-US" altLang="zh-CN" sz="2000" smtClean="0">
                <a:sym typeface="Symbol" panose="05050102010706020507" pitchFamily="18" charset="2"/>
              </a:rPr>
              <a:t> (M)</a:t>
            </a:r>
          </a:p>
          <a:p>
            <a:pPr marL="803275" lvl="1" indent="-293688" eaLnBrk="1" hangingPunct="1">
              <a:spcBef>
                <a:spcPct val="0"/>
              </a:spcBef>
              <a:tabLst>
                <a:tab pos="3773488" algn="l"/>
                <a:tab pos="4403725" algn="l"/>
              </a:tabLst>
            </a:pPr>
            <a:r>
              <a:rPr lang="en-US" altLang="zh-CN" sz="1800" smtClean="0">
                <a:sym typeface="Symbol" panose="05050102010706020507" pitchFamily="18" charset="2"/>
              </a:rPr>
              <a:t>M: message</a:t>
            </a:r>
          </a:p>
          <a:p>
            <a:pPr marL="803275" lvl="1" indent="-293688" eaLnBrk="1" hangingPunct="1">
              <a:spcBef>
                <a:spcPct val="0"/>
              </a:spcBef>
              <a:tabLst>
                <a:tab pos="3773488" algn="l"/>
                <a:tab pos="4403725" algn="l"/>
              </a:tabLst>
            </a:pPr>
            <a:r>
              <a:rPr lang="en-US" altLang="zh-CN" sz="1800" smtClean="0">
                <a:sym typeface="Symbol" panose="05050102010706020507" pitchFamily="18" charset="2"/>
              </a:rPr>
              <a:t>A: </a:t>
            </a:r>
            <a:r>
              <a:rPr lang="en-US" altLang="zh-CN" sz="1800" smtClean="0">
                <a:solidFill>
                  <a:schemeClr val="hlink"/>
                </a:solidFill>
                <a:sym typeface="Symbol" panose="05050102010706020507" pitchFamily="18" charset="2"/>
              </a:rPr>
              <a:t>authentication tag</a:t>
            </a:r>
          </a:p>
          <a:p>
            <a:pPr marL="803275" lvl="1" indent="-293688" eaLnBrk="1" hangingPunct="1">
              <a:spcBef>
                <a:spcPct val="0"/>
              </a:spcBef>
              <a:tabLst>
                <a:tab pos="3773488" algn="l"/>
                <a:tab pos="4403725" algn="l"/>
              </a:tabLst>
            </a:pPr>
            <a:r>
              <a:rPr lang="en-US" altLang="zh-CN" sz="1800" smtClean="0">
                <a:sym typeface="Symbol" panose="05050102010706020507" pitchFamily="18" charset="2"/>
              </a:rPr>
              <a:t>for integrity and authenticity</a:t>
            </a:r>
          </a:p>
          <a:p>
            <a:pPr marL="395288" indent="-395288" eaLnBrk="1" hangingPunct="1">
              <a:tabLst>
                <a:tab pos="3773488" algn="l"/>
                <a:tab pos="4403725" algn="l"/>
              </a:tabLst>
            </a:pPr>
            <a:r>
              <a:rPr lang="en-US" altLang="zh-CN" sz="2000" smtClean="0">
                <a:sym typeface="Symbol" panose="05050102010706020507" pitchFamily="18" charset="2"/>
              </a:rPr>
              <a:t>HMAC: Keyed-hashing for Message Authentication</a:t>
            </a:r>
          </a:p>
          <a:p>
            <a:pPr marL="395288" indent="-395288" eaLnBrk="1" hangingPunct="1">
              <a:tabLst>
                <a:tab pos="3773488" algn="l"/>
                <a:tab pos="4403725" algn="l"/>
              </a:tabLst>
            </a:pPr>
            <a:r>
              <a:rPr lang="en-US" altLang="zh-CN" sz="2000" smtClean="0">
                <a:sym typeface="Symbol" panose="05050102010706020507" pitchFamily="18" charset="2"/>
              </a:rPr>
              <a:t>Used extensively in IPSec (IP Security)</a:t>
            </a:r>
          </a:p>
          <a:p>
            <a:pPr marL="803275" lvl="1" indent="-293688" eaLnBrk="1" hangingPunct="1">
              <a:tabLst>
                <a:tab pos="3773488" algn="l"/>
                <a:tab pos="4403725" algn="l"/>
              </a:tabLst>
            </a:pPr>
            <a:r>
              <a:rPr lang="en-US" altLang="zh-CN" sz="1800" smtClean="0">
                <a:sym typeface="Symbol" panose="05050102010706020507" pitchFamily="18" charset="2"/>
              </a:rPr>
              <a:t>IPSec is widely used for establishing Virtual</a:t>
            </a:r>
          </a:p>
          <a:p>
            <a:pPr marL="803275" lvl="1" indent="-293688" eaLnBrk="1" hangingPunct="1">
              <a:buFontTx/>
              <a:buNone/>
              <a:tabLst>
                <a:tab pos="3773488" algn="l"/>
                <a:tab pos="4403725" algn="l"/>
              </a:tabLst>
            </a:pPr>
            <a:r>
              <a:rPr lang="en-US" altLang="zh-CN" sz="1800" smtClean="0">
                <a:sym typeface="Symbol" panose="05050102010706020507" pitchFamily="18" charset="2"/>
              </a:rPr>
              <a:t>	Private Networks (VPNs)</a:t>
            </a:r>
          </a:p>
        </p:txBody>
      </p:sp>
      <p:grpSp>
        <p:nvGrpSpPr>
          <p:cNvPr id="27652" name="Group 30"/>
          <p:cNvGrpSpPr>
            <a:grpSpLocks/>
          </p:cNvGrpSpPr>
          <p:nvPr/>
        </p:nvGrpSpPr>
        <p:grpSpPr bwMode="auto">
          <a:xfrm>
            <a:off x="6400800" y="1219200"/>
            <a:ext cx="2101850" cy="2235200"/>
            <a:chOff x="6508750" y="3937000"/>
            <a:chExt cx="2101850" cy="2235200"/>
          </a:xfrm>
        </p:grpSpPr>
        <p:sp>
          <p:nvSpPr>
            <p:cNvPr id="27656" name="Rectangle 4"/>
            <p:cNvSpPr>
              <a:spLocks noChangeArrowheads="1"/>
            </p:cNvSpPr>
            <p:nvPr/>
          </p:nvSpPr>
          <p:spPr bwMode="auto">
            <a:xfrm>
              <a:off x="7696200" y="4800600"/>
              <a:ext cx="9144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7657" name="Text Box 5"/>
            <p:cNvSpPr txBox="1">
              <a:spLocks noChangeArrowheads="1"/>
            </p:cNvSpPr>
            <p:nvPr/>
          </p:nvSpPr>
          <p:spPr bwMode="auto">
            <a:xfrm>
              <a:off x="8075613" y="4835525"/>
              <a:ext cx="15557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/>
              <a:r>
                <a:rPr lang="en-US" altLang="zh-CN" sz="1600"/>
                <a:t>H</a:t>
              </a:r>
            </a:p>
          </p:txBody>
        </p:sp>
        <p:sp>
          <p:nvSpPr>
            <p:cNvPr id="27658" name="Text Box 6"/>
            <p:cNvSpPr txBox="1">
              <a:spLocks noChangeArrowheads="1"/>
            </p:cNvSpPr>
            <p:nvPr/>
          </p:nvSpPr>
          <p:spPr bwMode="auto">
            <a:xfrm>
              <a:off x="7772400" y="4278313"/>
              <a:ext cx="176213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zh-CN" sz="1800">
                  <a:sym typeface="Symbol" panose="05050102010706020507" pitchFamily="18" charset="2"/>
                </a:rPr>
                <a:t></a:t>
              </a:r>
              <a:endParaRPr lang="en-US" altLang="zh-CN" sz="1800"/>
            </a:p>
          </p:txBody>
        </p:sp>
        <p:sp>
          <p:nvSpPr>
            <p:cNvPr id="27659" name="Line 7"/>
            <p:cNvSpPr>
              <a:spLocks noChangeShapeType="1"/>
            </p:cNvSpPr>
            <p:nvPr/>
          </p:nvSpPr>
          <p:spPr bwMode="auto">
            <a:xfrm>
              <a:off x="7848600" y="44958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/>
            <a:lstStyle/>
            <a:p>
              <a:endParaRPr lang="zh-CN" altLang="en-US"/>
            </a:p>
          </p:txBody>
        </p:sp>
        <p:sp>
          <p:nvSpPr>
            <p:cNvPr id="27660" name="Line 8"/>
            <p:cNvSpPr>
              <a:spLocks noChangeShapeType="1"/>
            </p:cNvSpPr>
            <p:nvPr/>
          </p:nvSpPr>
          <p:spPr bwMode="auto">
            <a:xfrm>
              <a:off x="8458200" y="4191000"/>
              <a:ext cx="0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/>
            <a:lstStyle/>
            <a:p>
              <a:endParaRPr lang="zh-CN" altLang="en-US"/>
            </a:p>
          </p:txBody>
        </p:sp>
        <p:sp>
          <p:nvSpPr>
            <p:cNvPr id="27661" name="Line 9"/>
            <p:cNvSpPr>
              <a:spLocks noChangeShapeType="1"/>
            </p:cNvSpPr>
            <p:nvPr/>
          </p:nvSpPr>
          <p:spPr bwMode="auto">
            <a:xfrm flipH="1">
              <a:off x="7924800" y="4419600"/>
              <a:ext cx="152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/>
            <a:lstStyle/>
            <a:p>
              <a:endParaRPr lang="zh-CN" altLang="en-US"/>
            </a:p>
          </p:txBody>
        </p:sp>
        <p:sp>
          <p:nvSpPr>
            <p:cNvPr id="27662" name="Line 11"/>
            <p:cNvSpPr>
              <a:spLocks noChangeShapeType="1"/>
            </p:cNvSpPr>
            <p:nvPr/>
          </p:nvSpPr>
          <p:spPr bwMode="auto">
            <a:xfrm>
              <a:off x="7620000" y="4419600"/>
              <a:ext cx="152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/>
            <a:lstStyle/>
            <a:p>
              <a:endParaRPr lang="zh-CN" altLang="en-US"/>
            </a:p>
          </p:txBody>
        </p:sp>
        <p:sp>
          <p:nvSpPr>
            <p:cNvPr id="27663" name="Line 12"/>
            <p:cNvSpPr>
              <a:spLocks noChangeShapeType="1"/>
            </p:cNvSpPr>
            <p:nvPr/>
          </p:nvSpPr>
          <p:spPr bwMode="auto">
            <a:xfrm flipV="1">
              <a:off x="7620000" y="41910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/>
            <a:lstStyle/>
            <a:p>
              <a:endParaRPr lang="zh-CN" altLang="en-US"/>
            </a:p>
          </p:txBody>
        </p:sp>
        <p:sp>
          <p:nvSpPr>
            <p:cNvPr id="27664" name="Line 13"/>
            <p:cNvSpPr>
              <a:spLocks noChangeShapeType="1"/>
            </p:cNvSpPr>
            <p:nvPr/>
          </p:nvSpPr>
          <p:spPr bwMode="auto">
            <a:xfrm flipV="1">
              <a:off x="8077200" y="41910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/>
            <a:lstStyle/>
            <a:p>
              <a:endParaRPr lang="zh-CN" altLang="en-US"/>
            </a:p>
          </p:txBody>
        </p:sp>
        <p:sp>
          <p:nvSpPr>
            <p:cNvPr id="27665" name="Text Box 14"/>
            <p:cNvSpPr txBox="1">
              <a:spLocks noChangeArrowheads="1"/>
            </p:cNvSpPr>
            <p:nvPr/>
          </p:nvSpPr>
          <p:spPr bwMode="auto">
            <a:xfrm>
              <a:off x="8370888" y="3962400"/>
              <a:ext cx="179387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/>
              <a:r>
                <a:rPr lang="en-US" altLang="zh-CN" sz="1600"/>
                <a:t>M</a:t>
              </a:r>
            </a:p>
          </p:txBody>
        </p:sp>
        <p:sp>
          <p:nvSpPr>
            <p:cNvPr id="27666" name="Text Box 15"/>
            <p:cNvSpPr txBox="1">
              <a:spLocks noChangeArrowheads="1"/>
            </p:cNvSpPr>
            <p:nvPr/>
          </p:nvSpPr>
          <p:spPr bwMode="auto">
            <a:xfrm>
              <a:off x="7559675" y="3962400"/>
              <a:ext cx="12382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/>
              <a:r>
                <a:rPr lang="en-US" altLang="zh-CN" sz="1600"/>
                <a:t>K</a:t>
              </a:r>
            </a:p>
          </p:txBody>
        </p:sp>
        <p:sp>
          <p:nvSpPr>
            <p:cNvPr id="27667" name="Text Box 16"/>
            <p:cNvSpPr txBox="1">
              <a:spLocks noChangeArrowheads="1"/>
            </p:cNvSpPr>
            <p:nvPr/>
          </p:nvSpPr>
          <p:spPr bwMode="auto">
            <a:xfrm>
              <a:off x="7908925" y="3987800"/>
              <a:ext cx="3397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/>
              <a:r>
                <a:rPr lang="en-US" altLang="zh-CN" sz="1400"/>
                <a:t>ipad</a:t>
              </a:r>
            </a:p>
          </p:txBody>
        </p:sp>
        <p:sp>
          <p:nvSpPr>
            <p:cNvPr id="27668" name="Line 17"/>
            <p:cNvSpPr>
              <a:spLocks noChangeShapeType="1"/>
            </p:cNvSpPr>
            <p:nvPr/>
          </p:nvSpPr>
          <p:spPr bwMode="auto">
            <a:xfrm>
              <a:off x="8153400" y="51054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/>
            <a:lstStyle/>
            <a:p>
              <a:endParaRPr lang="zh-CN" altLang="en-US"/>
            </a:p>
          </p:txBody>
        </p:sp>
        <p:sp>
          <p:nvSpPr>
            <p:cNvPr id="27669" name="Rectangle 18"/>
            <p:cNvSpPr>
              <a:spLocks noChangeArrowheads="1"/>
            </p:cNvSpPr>
            <p:nvPr/>
          </p:nvSpPr>
          <p:spPr bwMode="auto">
            <a:xfrm>
              <a:off x="6705600" y="5486400"/>
              <a:ext cx="1522413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7670" name="Text Box 19"/>
            <p:cNvSpPr txBox="1">
              <a:spLocks noChangeArrowheads="1"/>
            </p:cNvSpPr>
            <p:nvPr/>
          </p:nvSpPr>
          <p:spPr bwMode="auto">
            <a:xfrm>
              <a:off x="7391400" y="5562600"/>
              <a:ext cx="15557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/>
              <a:r>
                <a:rPr lang="en-US" altLang="zh-CN" sz="1600"/>
                <a:t>H</a:t>
              </a:r>
            </a:p>
          </p:txBody>
        </p:sp>
        <p:sp>
          <p:nvSpPr>
            <p:cNvPr id="27671" name="Text Box 20"/>
            <p:cNvSpPr txBox="1">
              <a:spLocks noChangeArrowheads="1"/>
            </p:cNvSpPr>
            <p:nvPr/>
          </p:nvSpPr>
          <p:spPr bwMode="auto">
            <a:xfrm>
              <a:off x="6721475" y="4252913"/>
              <a:ext cx="176213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zh-CN" sz="1800">
                  <a:sym typeface="Symbol" panose="05050102010706020507" pitchFamily="18" charset="2"/>
                </a:rPr>
                <a:t></a:t>
              </a:r>
              <a:endParaRPr lang="en-US" altLang="zh-CN" sz="1800"/>
            </a:p>
          </p:txBody>
        </p:sp>
        <p:sp>
          <p:nvSpPr>
            <p:cNvPr id="27672" name="Line 21"/>
            <p:cNvSpPr>
              <a:spLocks noChangeShapeType="1"/>
            </p:cNvSpPr>
            <p:nvPr/>
          </p:nvSpPr>
          <p:spPr bwMode="auto">
            <a:xfrm>
              <a:off x="6797675" y="4470400"/>
              <a:ext cx="0" cy="1016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/>
            <a:lstStyle/>
            <a:p>
              <a:endParaRPr lang="zh-CN" altLang="en-US"/>
            </a:p>
          </p:txBody>
        </p:sp>
        <p:sp>
          <p:nvSpPr>
            <p:cNvPr id="27673" name="Line 22"/>
            <p:cNvSpPr>
              <a:spLocks noChangeShapeType="1"/>
            </p:cNvSpPr>
            <p:nvPr/>
          </p:nvSpPr>
          <p:spPr bwMode="auto">
            <a:xfrm flipH="1">
              <a:off x="6873875" y="4394200"/>
              <a:ext cx="152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/>
            <a:lstStyle/>
            <a:p>
              <a:endParaRPr lang="zh-CN" altLang="en-US"/>
            </a:p>
          </p:txBody>
        </p:sp>
        <p:sp>
          <p:nvSpPr>
            <p:cNvPr id="27674" name="Line 23"/>
            <p:cNvSpPr>
              <a:spLocks noChangeShapeType="1"/>
            </p:cNvSpPr>
            <p:nvPr/>
          </p:nvSpPr>
          <p:spPr bwMode="auto">
            <a:xfrm>
              <a:off x="6569075" y="4394200"/>
              <a:ext cx="152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/>
            <a:lstStyle/>
            <a:p>
              <a:endParaRPr lang="zh-CN" altLang="en-US"/>
            </a:p>
          </p:txBody>
        </p:sp>
        <p:sp>
          <p:nvSpPr>
            <p:cNvPr id="27675" name="Line 24"/>
            <p:cNvSpPr>
              <a:spLocks noChangeShapeType="1"/>
            </p:cNvSpPr>
            <p:nvPr/>
          </p:nvSpPr>
          <p:spPr bwMode="auto">
            <a:xfrm flipV="1">
              <a:off x="6569075" y="41656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/>
            <a:lstStyle/>
            <a:p>
              <a:endParaRPr lang="zh-CN" altLang="en-US"/>
            </a:p>
          </p:txBody>
        </p:sp>
        <p:sp>
          <p:nvSpPr>
            <p:cNvPr id="27676" name="Line 25"/>
            <p:cNvSpPr>
              <a:spLocks noChangeShapeType="1"/>
            </p:cNvSpPr>
            <p:nvPr/>
          </p:nvSpPr>
          <p:spPr bwMode="auto">
            <a:xfrm flipV="1">
              <a:off x="7026275" y="41656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/>
            <a:lstStyle/>
            <a:p>
              <a:endParaRPr lang="zh-CN" altLang="en-US"/>
            </a:p>
          </p:txBody>
        </p:sp>
        <p:sp>
          <p:nvSpPr>
            <p:cNvPr id="27677" name="Text Box 26"/>
            <p:cNvSpPr txBox="1">
              <a:spLocks noChangeArrowheads="1"/>
            </p:cNvSpPr>
            <p:nvPr/>
          </p:nvSpPr>
          <p:spPr bwMode="auto">
            <a:xfrm>
              <a:off x="6508750" y="3937000"/>
              <a:ext cx="12382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/>
              <a:r>
                <a:rPr lang="en-US" altLang="zh-CN" sz="1600"/>
                <a:t>K</a:t>
              </a:r>
            </a:p>
          </p:txBody>
        </p:sp>
        <p:sp>
          <p:nvSpPr>
            <p:cNvPr id="27678" name="Text Box 27"/>
            <p:cNvSpPr txBox="1">
              <a:spLocks noChangeArrowheads="1"/>
            </p:cNvSpPr>
            <p:nvPr/>
          </p:nvSpPr>
          <p:spPr bwMode="auto">
            <a:xfrm>
              <a:off x="6835775" y="3962400"/>
              <a:ext cx="3841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/>
              <a:r>
                <a:rPr lang="en-US" altLang="zh-CN" sz="1400"/>
                <a:t>opad</a:t>
              </a:r>
            </a:p>
          </p:txBody>
        </p:sp>
        <p:sp>
          <p:nvSpPr>
            <p:cNvPr id="27679" name="Line 28"/>
            <p:cNvSpPr>
              <a:spLocks noChangeShapeType="1"/>
            </p:cNvSpPr>
            <p:nvPr/>
          </p:nvSpPr>
          <p:spPr bwMode="auto">
            <a:xfrm>
              <a:off x="7467600" y="57912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/>
            <a:lstStyle/>
            <a:p>
              <a:endParaRPr lang="zh-CN" altLang="en-US"/>
            </a:p>
          </p:txBody>
        </p:sp>
      </p:grpSp>
      <p:sp>
        <p:nvSpPr>
          <p:cNvPr id="27653" name="Text Box 29"/>
          <p:cNvSpPr txBox="1">
            <a:spLocks noChangeArrowheads="1"/>
          </p:cNvSpPr>
          <p:nvPr/>
        </p:nvSpPr>
        <p:spPr bwMode="auto">
          <a:xfrm>
            <a:off x="609600" y="3886200"/>
            <a:ext cx="5259388" cy="492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000">
                <a:latin typeface="Calibri" panose="020F0502020204030204" pitchFamily="34" charset="0"/>
                <a:sym typeface="Symbol" panose="05050102010706020507" pitchFamily="18" charset="2"/>
              </a:rPr>
              <a:t>HMAC</a:t>
            </a:r>
            <a:r>
              <a:rPr lang="en-US" altLang="zh-CN" sz="2000" baseline="-25000">
                <a:latin typeface="Calibri" panose="020F0502020204030204" pitchFamily="34" charset="0"/>
                <a:sym typeface="Symbol" panose="05050102010706020507" pitchFamily="18" charset="2"/>
              </a:rPr>
              <a:t>K</a:t>
            </a:r>
            <a:r>
              <a:rPr lang="en-US" altLang="zh-CN" sz="2000">
                <a:latin typeface="Calibri" panose="020F0502020204030204" pitchFamily="34" charset="0"/>
                <a:sym typeface="Symbol" panose="05050102010706020507" pitchFamily="18" charset="2"/>
              </a:rPr>
              <a:t>(M) = H( K  opad || H((K  ipad) || M) )</a:t>
            </a:r>
            <a:endParaRPr lang="en-US" altLang="zh-CN" sz="2000">
              <a:latin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9600" y="4800600"/>
            <a:ext cx="7391400" cy="10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000000"/>
                </a:solidFill>
                <a:latin typeface="Calibri" panose="020F0502020204030204" pitchFamily="34" charset="0"/>
              </a:rPr>
              <a:t>Let B be the block length of hash, in bytes (B = 64 for MD5 and SHA-1)</a:t>
            </a:r>
          </a:p>
          <a:p>
            <a:pPr eaLnBrk="1" hangingPunct="1"/>
            <a:r>
              <a:rPr lang="en-US" altLang="zh-CN" sz="2000">
                <a:solidFill>
                  <a:srgbClr val="000000"/>
                </a:solidFill>
                <a:latin typeface="Calibri" panose="020F0502020204030204" pitchFamily="34" charset="0"/>
              </a:rPr>
              <a:t>ipad = 0x36 repeated B times</a:t>
            </a:r>
          </a:p>
          <a:p>
            <a:pPr eaLnBrk="1" hangingPunct="1"/>
            <a:r>
              <a:rPr lang="en-US" altLang="zh-CN" sz="2000">
                <a:solidFill>
                  <a:srgbClr val="000000"/>
                </a:solidFill>
                <a:latin typeface="Calibri" panose="020F0502020204030204" pitchFamily="34" charset="0"/>
              </a:rPr>
              <a:t>opad = 0x5C repeated B times</a:t>
            </a:r>
            <a:endParaRPr lang="en-US" altLang="zh-CN" sz="1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561C0AC7-9F10-42D2-B37D-9A1B286CA336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23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94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r>
              <a:rPr lang="en-US" altLang="zh-CN" sz="3600" dirty="0" smtClean="0">
                <a:latin typeface="Comic Sans MS" panose="030F0702030302020204" pitchFamily="66" charset="0"/>
              </a:rPr>
              <a:t>Summary</a:t>
            </a:r>
            <a:endParaRPr lang="zh-CN" alt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8189"/>
          </a:xfrm>
        </p:spPr>
        <p:txBody>
          <a:bodyPr/>
          <a:lstStyle/>
          <a:p>
            <a:r>
              <a:rPr lang="en-US" altLang="zh-CN" b="1" dirty="0" smtClean="0"/>
              <a:t>Signature</a:t>
            </a:r>
          </a:p>
          <a:p>
            <a:pPr lvl="1"/>
            <a:r>
              <a:rPr lang="en-US" altLang="zh-CN" dirty="0" smtClean="0"/>
              <a:t>RSA Signature</a:t>
            </a:r>
            <a:endParaRPr lang="zh-CN" altLang="zh-CN" dirty="0"/>
          </a:p>
          <a:p>
            <a:r>
              <a:rPr lang="en-US" altLang="zh-CN" b="1" dirty="0" smtClean="0"/>
              <a:t>Hash</a:t>
            </a:r>
          </a:p>
          <a:p>
            <a:pPr lvl="1"/>
            <a:r>
              <a:rPr lang="en-US" altLang="zh-CN" dirty="0" smtClean="0"/>
              <a:t>Definitions</a:t>
            </a:r>
          </a:p>
          <a:p>
            <a:pPr lvl="1"/>
            <a:r>
              <a:rPr lang="en-US" altLang="zh-CN" dirty="0" smtClean="0"/>
              <a:t>Find Collusion</a:t>
            </a:r>
            <a:endParaRPr lang="zh-CN" altLang="zh-CN" dirty="0"/>
          </a:p>
          <a:p>
            <a:r>
              <a:rPr lang="en-US" altLang="zh-CN" b="1" dirty="0" smtClean="0"/>
              <a:t>MAC</a:t>
            </a:r>
          </a:p>
          <a:p>
            <a:pPr lvl="1"/>
            <a:r>
              <a:rPr lang="en-US" altLang="zh-CN" dirty="0" smtClean="0"/>
              <a:t>Difference from Signature</a:t>
            </a:r>
            <a:endParaRPr lang="zh-CN" altLang="zh-CN" dirty="0"/>
          </a:p>
          <a:p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24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6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8811" y="2286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latin typeface="Comic Sans MS" panose="030F0702030302020204" pitchFamily="66" charset="0"/>
              </a:rPr>
              <a:t>Digital Signature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772400" cy="2867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000" dirty="0" smtClean="0"/>
              <a:t>There is an electronic document to be sent from Alice to Bob.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dirty="0" smtClean="0"/>
              <a:t>Is there a functional equivalence to a handwritten signature?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 smtClean="0"/>
              <a:t>Easy for Alice to sign on the document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 smtClean="0"/>
              <a:t>But hard for anyone else to forge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 smtClean="0"/>
              <a:t>Easy for Bob or </a:t>
            </a:r>
            <a:r>
              <a:rPr lang="en-US" altLang="zh-CN" sz="2000" b="1" dirty="0" smtClean="0"/>
              <a:t>anyone</a:t>
            </a:r>
            <a:r>
              <a:rPr lang="en-US" altLang="zh-CN" sz="2000" dirty="0" smtClean="0"/>
              <a:t> to verify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dirty="0" smtClean="0"/>
              <a:t>Answer: digital signature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 smtClean="0"/>
              <a:t>Sign using Alice’s private key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 smtClean="0"/>
              <a:t>Verify using Alice’s public key</a:t>
            </a:r>
          </a:p>
        </p:txBody>
      </p:sp>
      <p:sp>
        <p:nvSpPr>
          <p:cNvPr id="6" name="Rectangle 26"/>
          <p:cNvSpPr txBox="1">
            <a:spLocks noChangeArrowheads="1"/>
          </p:cNvSpPr>
          <p:nvPr/>
        </p:nvSpPr>
        <p:spPr bwMode="auto">
          <a:xfrm>
            <a:off x="609600" y="5257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  <a:defRPr/>
            </a:pPr>
            <a:r>
              <a:rPr lang="en-US" sz="1800" kern="0" dirty="0">
                <a:solidFill>
                  <a:srgbClr val="CC3300"/>
                </a:solidFill>
                <a:latin typeface="Calibri" pitchFamily="34" charset="0"/>
              </a:rPr>
              <a:t>Only</a:t>
            </a:r>
            <a:r>
              <a:rPr lang="en-US" sz="1800" kern="0" dirty="0">
                <a:latin typeface="Calibri" pitchFamily="34" charset="0"/>
              </a:rPr>
              <a:t> the signer (who has a private key) can generate a valid signature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q"/>
              <a:defRPr/>
            </a:pPr>
            <a:r>
              <a:rPr lang="en-US" sz="1800" kern="0" dirty="0">
                <a:latin typeface="Calibri" pitchFamily="34" charset="0"/>
              </a:rPr>
              <a:t>Anyone (since the corresponding public key is published) can verify if a signature with respect to a message is valid</a:t>
            </a:r>
          </a:p>
        </p:txBody>
      </p:sp>
      <p:grpSp>
        <p:nvGrpSpPr>
          <p:cNvPr id="4101" name="Group 19"/>
          <p:cNvGrpSpPr>
            <a:grpSpLocks/>
          </p:cNvGrpSpPr>
          <p:nvPr/>
        </p:nvGrpSpPr>
        <p:grpSpPr bwMode="auto">
          <a:xfrm>
            <a:off x="533400" y="3886200"/>
            <a:ext cx="4864100" cy="925513"/>
            <a:chOff x="533400" y="3581400"/>
            <a:chExt cx="5887135" cy="1241385"/>
          </a:xfrm>
        </p:grpSpPr>
        <p:sp>
          <p:nvSpPr>
            <p:cNvPr id="4104" name="Text Box 3"/>
            <p:cNvSpPr txBox="1">
              <a:spLocks noChangeArrowheads="1"/>
            </p:cNvSpPr>
            <p:nvPr/>
          </p:nvSpPr>
          <p:spPr bwMode="auto">
            <a:xfrm>
              <a:off x="533400" y="4191000"/>
              <a:ext cx="1109938" cy="453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zh-CN" sz="1600">
                  <a:latin typeface="Calibri" panose="020F0502020204030204" pitchFamily="34" charset="0"/>
                </a:rPr>
                <a:t>Message</a:t>
              </a:r>
            </a:p>
          </p:txBody>
        </p:sp>
        <p:sp>
          <p:nvSpPr>
            <p:cNvPr id="4105" name="Text Box 4"/>
            <p:cNvSpPr txBox="1">
              <a:spLocks noChangeArrowheads="1"/>
            </p:cNvSpPr>
            <p:nvPr/>
          </p:nvSpPr>
          <p:spPr bwMode="auto">
            <a:xfrm>
              <a:off x="4724400" y="4191000"/>
              <a:ext cx="1183814" cy="453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zh-CN" sz="1600">
                  <a:latin typeface="Symbol" panose="05050102010706020507" pitchFamily="18" charset="2"/>
                </a:rPr>
                <a:t>rfwekfs</a:t>
              </a:r>
            </a:p>
          </p:txBody>
        </p:sp>
        <p:sp>
          <p:nvSpPr>
            <p:cNvPr id="4106" name="Rectangle 5"/>
            <p:cNvSpPr>
              <a:spLocks noChangeArrowheads="1"/>
            </p:cNvSpPr>
            <p:nvPr/>
          </p:nvSpPr>
          <p:spPr bwMode="auto">
            <a:xfrm>
              <a:off x="2286000" y="4114800"/>
              <a:ext cx="18288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zh-CN" sz="1800">
                  <a:latin typeface="Calibri" panose="020F0502020204030204" pitchFamily="34" charset="0"/>
                </a:rPr>
                <a:t>Sign</a:t>
              </a:r>
              <a:endParaRPr lang="en-US" altLang="zh-CN" sz="1600">
                <a:latin typeface="Calibri" panose="020F0502020204030204" pitchFamily="34" charset="0"/>
              </a:endParaRPr>
            </a:p>
          </p:txBody>
        </p:sp>
        <p:sp>
          <p:nvSpPr>
            <p:cNvPr id="4107" name="Text Box 6"/>
            <p:cNvSpPr txBox="1">
              <a:spLocks noChangeArrowheads="1"/>
            </p:cNvSpPr>
            <p:nvPr/>
          </p:nvSpPr>
          <p:spPr bwMode="auto">
            <a:xfrm>
              <a:off x="838200" y="3581400"/>
              <a:ext cx="1320858" cy="453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zh-CN" sz="1600">
                  <a:latin typeface="Calibri" panose="020F0502020204030204" pitchFamily="34" charset="0"/>
                </a:rPr>
                <a:t>Private key</a:t>
              </a:r>
            </a:p>
          </p:txBody>
        </p:sp>
        <p:cxnSp>
          <p:nvCxnSpPr>
            <p:cNvPr id="4108" name="AutoShape 7"/>
            <p:cNvCxnSpPr>
              <a:cxnSpLocks noChangeShapeType="1"/>
              <a:stCxn id="4107" idx="3"/>
              <a:endCxn id="4106" idx="0"/>
            </p:cNvCxnSpPr>
            <p:nvPr/>
          </p:nvCxnSpPr>
          <p:spPr bwMode="auto">
            <a:xfrm>
              <a:off x="2159059" y="3808372"/>
              <a:ext cx="1041342" cy="306427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09" name="Text Box 19"/>
            <p:cNvSpPr txBox="1">
              <a:spLocks noChangeArrowheads="1"/>
            </p:cNvSpPr>
            <p:nvPr/>
          </p:nvSpPr>
          <p:spPr bwMode="auto">
            <a:xfrm>
              <a:off x="4800600" y="4595813"/>
              <a:ext cx="1619935" cy="22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zh-CN" sz="1100">
                  <a:latin typeface="Calibri" panose="020F0502020204030204" pitchFamily="34" charset="0"/>
                </a:rPr>
                <a:t>(fixed-length signature)</a:t>
              </a:r>
            </a:p>
          </p:txBody>
        </p:sp>
        <p:sp>
          <p:nvSpPr>
            <p:cNvPr id="4110" name="Line 20"/>
            <p:cNvSpPr>
              <a:spLocks noChangeShapeType="1"/>
            </p:cNvSpPr>
            <p:nvPr/>
          </p:nvSpPr>
          <p:spPr bwMode="auto">
            <a:xfrm>
              <a:off x="1752600" y="44196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/>
            <a:lstStyle/>
            <a:p>
              <a:endParaRPr lang="zh-CN" altLang="en-US"/>
            </a:p>
          </p:txBody>
        </p:sp>
        <p:sp>
          <p:nvSpPr>
            <p:cNvPr id="4111" name="Line 20"/>
            <p:cNvSpPr>
              <a:spLocks noChangeShapeType="1"/>
            </p:cNvSpPr>
            <p:nvPr/>
          </p:nvSpPr>
          <p:spPr bwMode="auto">
            <a:xfrm>
              <a:off x="4114800" y="44196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/>
            <a:lstStyle/>
            <a:p>
              <a:endParaRPr lang="zh-CN" altLang="en-US"/>
            </a:p>
          </p:txBody>
        </p:sp>
      </p:grpSp>
      <p:grpSp>
        <p:nvGrpSpPr>
          <p:cNvPr id="3" name="Group 49"/>
          <p:cNvGrpSpPr/>
          <p:nvPr/>
        </p:nvGrpSpPr>
        <p:grpSpPr>
          <a:xfrm>
            <a:off x="5867400" y="2819400"/>
            <a:ext cx="2630533" cy="1907977"/>
            <a:chOff x="5486400" y="2971800"/>
            <a:chExt cx="2630533" cy="1907977"/>
          </a:xfrm>
          <a:solidFill>
            <a:schemeClr val="bg1">
              <a:lumMod val="95000"/>
            </a:schemeClr>
          </a:solidFill>
        </p:grpSpPr>
        <p:sp>
          <p:nvSpPr>
            <p:cNvPr id="32" name="TextBox 31"/>
            <p:cNvSpPr txBox="1"/>
            <p:nvPr/>
          </p:nvSpPr>
          <p:spPr>
            <a:xfrm>
              <a:off x="6781800" y="3810000"/>
              <a:ext cx="728982" cy="369332"/>
            </a:xfrm>
            <a:prstGeom prst="rect">
              <a:avLst/>
            </a:prstGeom>
            <a:grpFill/>
            <a:ln cmpd="sng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dirty="0">
                  <a:latin typeface="Calibri" pitchFamily="34" charset="0"/>
                </a:rPr>
                <a:t>Verify</a:t>
              </a:r>
            </a:p>
          </p:txBody>
        </p:sp>
        <p:cxnSp>
          <p:nvCxnSpPr>
            <p:cNvPr id="36" name="Elbow Connector 35"/>
            <p:cNvCxnSpPr/>
            <p:nvPr/>
          </p:nvCxnSpPr>
          <p:spPr>
            <a:xfrm rot="16200000" flipH="1">
              <a:off x="6515100" y="3314700"/>
              <a:ext cx="533400" cy="457200"/>
            </a:xfrm>
            <a:prstGeom prst="bentConnector3">
              <a:avLst>
                <a:gd name="adj1" fmla="val 50000"/>
              </a:avLst>
            </a:prstGeom>
            <a:grpFill/>
            <a:ln cmpd="sng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Elbow Connector 37"/>
            <p:cNvCxnSpPr/>
            <p:nvPr/>
          </p:nvCxnSpPr>
          <p:spPr>
            <a:xfrm rot="5400000">
              <a:off x="7239000" y="3352800"/>
              <a:ext cx="533400" cy="381000"/>
            </a:xfrm>
            <a:prstGeom prst="bentConnector3">
              <a:avLst>
                <a:gd name="adj1" fmla="val 50000"/>
              </a:avLst>
            </a:prstGeom>
            <a:grpFill/>
            <a:ln cmpd="sng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5486400" y="3886200"/>
              <a:ext cx="911916" cy="307777"/>
            </a:xfrm>
            <a:prstGeom prst="rect">
              <a:avLst/>
            </a:prstGeom>
            <a:grpFill/>
            <a:ln cmpd="sng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dirty="0">
                  <a:latin typeface="Calibri" pitchFamily="34" charset="0"/>
                </a:rPr>
                <a:t>Public key</a:t>
              </a:r>
            </a:p>
          </p:txBody>
        </p:sp>
        <p:cxnSp>
          <p:nvCxnSpPr>
            <p:cNvPr id="42" name="Straight Arrow Connector 41"/>
            <p:cNvCxnSpPr>
              <a:stCxn id="40" idx="3"/>
            </p:cNvCxnSpPr>
            <p:nvPr/>
          </p:nvCxnSpPr>
          <p:spPr>
            <a:xfrm flipV="1">
              <a:off x="6398316" y="4038600"/>
              <a:ext cx="383484" cy="1489"/>
            </a:xfrm>
            <a:prstGeom prst="straightConnector1">
              <a:avLst/>
            </a:prstGeom>
            <a:grpFill/>
            <a:ln cmpd="sng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6096000" y="2971800"/>
              <a:ext cx="829201" cy="307777"/>
            </a:xfrm>
            <a:prstGeom prst="rect">
              <a:avLst/>
            </a:prstGeom>
            <a:grpFill/>
            <a:ln cmpd="sng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dirty="0">
                  <a:latin typeface="Calibri" pitchFamily="34" charset="0"/>
                </a:rPr>
                <a:t>Message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239000" y="2971800"/>
              <a:ext cx="877933" cy="307777"/>
            </a:xfrm>
            <a:prstGeom prst="rect">
              <a:avLst/>
            </a:prstGeom>
            <a:grpFill/>
            <a:ln cmpd="sng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dirty="0">
                  <a:latin typeface="Calibri" pitchFamily="34" charset="0"/>
                </a:rPr>
                <a:t>Signature</a:t>
              </a:r>
            </a:p>
          </p:txBody>
        </p:sp>
        <p:cxnSp>
          <p:nvCxnSpPr>
            <p:cNvPr id="48" name="Straight Arrow Connector 47"/>
            <p:cNvCxnSpPr>
              <a:stCxn id="32" idx="2"/>
            </p:cNvCxnSpPr>
            <p:nvPr/>
          </p:nvCxnSpPr>
          <p:spPr>
            <a:xfrm rot="16200000" flipH="1">
              <a:off x="6958211" y="4367411"/>
              <a:ext cx="392668" cy="16509"/>
            </a:xfrm>
            <a:prstGeom prst="straightConnector1">
              <a:avLst/>
            </a:prstGeom>
            <a:grpFill/>
            <a:ln cmpd="sng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6629400" y="4572000"/>
              <a:ext cx="1090811" cy="307777"/>
            </a:xfrm>
            <a:prstGeom prst="rect">
              <a:avLst/>
            </a:prstGeom>
            <a:grpFill/>
            <a:ln cmpd="sng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dirty="0">
                  <a:latin typeface="Calibri" pitchFamily="34" charset="0"/>
                </a:rPr>
                <a:t>Valid/Invalid</a:t>
              </a:r>
            </a:p>
          </p:txBody>
        </p:sp>
      </p:grpSp>
      <p:sp>
        <p:nvSpPr>
          <p:cNvPr id="25" name="Slide Number Placeholder 2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1F5646A9-C996-4B7B-AB3D-A5CAA6F9CDFE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3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4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0648"/>
            <a:ext cx="7772400" cy="533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latin typeface="Comic Sans MS" panose="030F0702030302020204" pitchFamily="66" charset="0"/>
              </a:rPr>
              <a:t>RSA Signature Scheme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zh-CN" sz="2400" b="1" dirty="0" smtClean="0"/>
              <a:t>Setup:</a:t>
            </a:r>
          </a:p>
          <a:p>
            <a:pPr lvl="1" eaLnBrk="1" hangingPunct="1"/>
            <a:r>
              <a:rPr lang="en-US" altLang="zh-CN" sz="2000" dirty="0" smtClean="0">
                <a:sym typeface="Symbol" panose="05050102010706020507" pitchFamily="18" charset="2"/>
              </a:rPr>
              <a:t>n = </a:t>
            </a:r>
            <a:r>
              <a:rPr lang="en-US" altLang="zh-CN" sz="2000" dirty="0" err="1" smtClean="0">
                <a:sym typeface="Symbol" panose="05050102010706020507" pitchFamily="18" charset="2"/>
              </a:rPr>
              <a:t>pq</a:t>
            </a:r>
            <a:r>
              <a:rPr lang="en-US" altLang="zh-CN" sz="2000" dirty="0" smtClean="0">
                <a:sym typeface="Symbol" panose="05050102010706020507" pitchFamily="18" charset="2"/>
              </a:rPr>
              <a:t> where p, q are large prime (say 512 bits long each)</a:t>
            </a:r>
          </a:p>
          <a:p>
            <a:pPr lvl="1" eaLnBrk="1" hangingPunct="1"/>
            <a:r>
              <a:rPr lang="en-US" altLang="zh-CN" sz="2000" dirty="0" err="1" smtClean="0">
                <a:sym typeface="Symbol" panose="05050102010706020507" pitchFamily="18" charset="2"/>
              </a:rPr>
              <a:t>ed</a:t>
            </a:r>
            <a:r>
              <a:rPr lang="en-US" altLang="zh-CN" sz="2000" dirty="0" smtClean="0">
                <a:sym typeface="Symbol" panose="05050102010706020507" pitchFamily="18" charset="2"/>
              </a:rPr>
              <a:t> = 1 mod (p-1)(q-1)</a:t>
            </a:r>
          </a:p>
          <a:p>
            <a:pPr lvl="1" eaLnBrk="1" hangingPunct="1"/>
            <a:r>
              <a:rPr lang="en-US" altLang="zh-CN" sz="2000" dirty="0" smtClean="0">
                <a:sym typeface="Symbol" panose="05050102010706020507" pitchFamily="18" charset="2"/>
              </a:rPr>
              <a:t>Signing (Private) Key : d</a:t>
            </a:r>
          </a:p>
          <a:p>
            <a:pPr lvl="1" eaLnBrk="1" hangingPunct="1"/>
            <a:r>
              <a:rPr lang="en-US" altLang="zh-CN" sz="2000" dirty="0" smtClean="0">
                <a:sym typeface="Symbol" panose="05050102010706020507" pitchFamily="18" charset="2"/>
              </a:rPr>
              <a:t>Verification (Public) Key : (e, n)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 sz="2400" b="1" dirty="0" smtClean="0">
                <a:sym typeface="Symbol" panose="05050102010706020507" pitchFamily="18" charset="2"/>
              </a:rPr>
              <a:t>Signature Generation:</a:t>
            </a:r>
          </a:p>
          <a:p>
            <a:pPr lvl="1" eaLnBrk="1" hangingPunct="1"/>
            <a:r>
              <a:rPr lang="en-US" altLang="zh-CN" sz="2000" dirty="0" smtClean="0">
                <a:sym typeface="Symbol" panose="05050102010706020507" pitchFamily="18" charset="2"/>
              </a:rPr>
              <a:t>S = </a:t>
            </a:r>
            <a:r>
              <a:rPr lang="en-US" altLang="zh-CN" sz="2000" dirty="0" err="1" smtClean="0">
                <a:sym typeface="Symbol" panose="05050102010706020507" pitchFamily="18" charset="2"/>
              </a:rPr>
              <a:t>M</a:t>
            </a:r>
            <a:r>
              <a:rPr lang="en-US" altLang="zh-CN" sz="2000" baseline="30000" dirty="0" err="1" smtClean="0">
                <a:sym typeface="Symbol" panose="05050102010706020507" pitchFamily="18" charset="2"/>
              </a:rPr>
              <a:t>d</a:t>
            </a:r>
            <a:r>
              <a:rPr lang="en-US" altLang="zh-CN" sz="2000" dirty="0" smtClean="0">
                <a:sym typeface="Symbol" panose="05050102010706020507" pitchFamily="18" charset="2"/>
              </a:rPr>
              <a:t> mod n</a:t>
            </a:r>
          </a:p>
          <a:p>
            <a:pPr lvl="1" eaLnBrk="1" hangingPunct="1">
              <a:buFontTx/>
              <a:buNone/>
            </a:pPr>
            <a:r>
              <a:rPr lang="en-US" altLang="zh-CN" sz="2000" dirty="0" smtClean="0">
                <a:sym typeface="Symbol" panose="05050102010706020507" pitchFamily="18" charset="2"/>
              </a:rPr>
              <a:t>where M is some message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 sz="2400" b="1" dirty="0" smtClean="0">
                <a:sym typeface="Symbol" panose="05050102010706020507" pitchFamily="18" charset="2"/>
              </a:rPr>
              <a:t>Signature Verification:</a:t>
            </a:r>
          </a:p>
          <a:p>
            <a:pPr lvl="1" eaLnBrk="1" hangingPunct="1"/>
            <a:r>
              <a:rPr lang="en-US" altLang="zh-CN" sz="2000" dirty="0" smtClean="0">
                <a:sym typeface="Symbol" panose="05050102010706020507" pitchFamily="18" charset="2"/>
              </a:rPr>
              <a:t>If S</a:t>
            </a:r>
            <a:r>
              <a:rPr lang="en-US" altLang="zh-CN" sz="2000" baseline="30000" dirty="0" smtClean="0">
                <a:sym typeface="Symbol" panose="05050102010706020507" pitchFamily="18" charset="2"/>
              </a:rPr>
              <a:t>e</a:t>
            </a:r>
            <a:r>
              <a:rPr lang="en-US" altLang="zh-CN" sz="2000" dirty="0" smtClean="0">
                <a:sym typeface="Symbol" panose="05050102010706020507" pitchFamily="18" charset="2"/>
              </a:rPr>
              <a:t> mod n = M, output valid; otherwise, output invalid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72B6EDFE-8BC0-45EE-9ADC-051D7DF1DFD2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4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31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772400" cy="739552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latin typeface="Comic Sans MS" panose="030F0702030302020204" pitchFamily="66" charset="0"/>
              </a:rPr>
              <a:t>Hash Function Motivation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001000" cy="4751040"/>
          </a:xfrm>
        </p:spPr>
        <p:txBody>
          <a:bodyPr/>
          <a:lstStyle/>
          <a:p>
            <a:pPr eaLnBrk="1" hangingPunct="1"/>
            <a:r>
              <a:rPr lang="en-US" altLang="zh-CN" sz="2500" dirty="0" smtClean="0"/>
              <a:t>Consider the RSA Signature Scheme, if M &gt; n, how to sign M?</a:t>
            </a:r>
          </a:p>
          <a:p>
            <a:pPr eaLnBrk="1" hangingPunct="1"/>
            <a:r>
              <a:rPr lang="en-US" altLang="zh-CN" sz="2500" dirty="0" smtClean="0"/>
              <a:t>Solution: instead of signing M directly, Alice signs a hash of M denoted by h(M)</a:t>
            </a:r>
          </a:p>
          <a:p>
            <a:pPr lvl="1" eaLnBrk="1" hangingPunct="1"/>
            <a:r>
              <a:rPr lang="en-US" altLang="zh-CN" sz="2500" dirty="0" smtClean="0"/>
              <a:t>Alice sends M and S = Sign(</a:t>
            </a:r>
            <a:r>
              <a:rPr lang="en-US" altLang="zh-CN" sz="2500" dirty="0" err="1" smtClean="0"/>
              <a:t>SK</a:t>
            </a:r>
            <a:r>
              <a:rPr lang="en-US" altLang="zh-CN" sz="2500" baseline="-25000" dirty="0" err="1" smtClean="0"/>
              <a:t>Alice</a:t>
            </a:r>
            <a:r>
              <a:rPr lang="en-US" altLang="zh-CN" sz="2500" dirty="0" smtClean="0"/>
              <a:t>, h(M)) to Bob</a:t>
            </a:r>
          </a:p>
          <a:p>
            <a:pPr lvl="1" eaLnBrk="1" hangingPunct="1"/>
            <a:r>
              <a:rPr lang="en-US" altLang="zh-CN" sz="2500" dirty="0" smtClean="0"/>
              <a:t>Bob verifies that Verify(</a:t>
            </a:r>
            <a:r>
              <a:rPr lang="en-US" altLang="zh-CN" sz="2500" dirty="0" err="1" smtClean="0"/>
              <a:t>PK</a:t>
            </a:r>
            <a:r>
              <a:rPr lang="en-US" altLang="zh-CN" sz="2500" baseline="-25000" dirty="0" err="1" smtClean="0"/>
              <a:t>Alice</a:t>
            </a:r>
            <a:r>
              <a:rPr lang="en-US" altLang="zh-CN" sz="2500" dirty="0" smtClean="0"/>
              <a:t>, h(M), S) = valid</a:t>
            </a:r>
          </a:p>
          <a:p>
            <a:pPr eaLnBrk="1" hangingPunct="1"/>
            <a:r>
              <a:rPr lang="en-US" altLang="zh-CN" sz="2500" dirty="0" smtClean="0"/>
              <a:t>h is called a hash function</a:t>
            </a:r>
          </a:p>
          <a:p>
            <a:pPr eaLnBrk="1" hangingPunct="1"/>
            <a:r>
              <a:rPr lang="en-US" altLang="zh-CN" sz="2500" dirty="0" smtClean="0"/>
              <a:t>h maps a binary string to a non-zero integer smaller than n</a:t>
            </a:r>
          </a:p>
          <a:p>
            <a:pPr eaLnBrk="1" hangingPunct="1"/>
            <a:r>
              <a:rPr lang="en-US" altLang="zh-CN" sz="2500" dirty="0" smtClean="0"/>
              <a:t>h(M) is called the message digest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5394AED5-0711-42FF-BBC0-225C8675EA04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5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46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8600"/>
            <a:ext cx="7772400" cy="68012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latin typeface="Comic Sans MS" panose="030F0702030302020204" pitchFamily="66" charset="0"/>
              </a:rPr>
              <a:t>Hash Function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zh-CN" sz="2500" dirty="0" smtClean="0"/>
              <a:t>A cryptographic hash function h(x) should provide</a:t>
            </a:r>
          </a:p>
          <a:p>
            <a:pPr lvl="1" eaLnBrk="1" hangingPunct="1"/>
            <a:r>
              <a:rPr lang="en-US" altLang="zh-CN" sz="2500" b="1" dirty="0" smtClean="0">
                <a:solidFill>
                  <a:schemeClr val="hlink"/>
                </a:solidFill>
              </a:rPr>
              <a:t>Compression</a:t>
            </a:r>
            <a:r>
              <a:rPr lang="en-US" altLang="zh-CN" sz="2500" dirty="0" smtClean="0"/>
              <a:t> </a:t>
            </a:r>
            <a:r>
              <a:rPr lang="en-US" altLang="zh-CN" sz="2500" dirty="0" smtClean="0">
                <a:sym typeface="Symbol" panose="05050102010706020507" pitchFamily="18" charset="2"/>
              </a:rPr>
              <a:t></a:t>
            </a:r>
            <a:r>
              <a:rPr lang="en-US" altLang="zh-CN" sz="2500" dirty="0" smtClean="0"/>
              <a:t> output length is small and </a:t>
            </a:r>
            <a:r>
              <a:rPr lang="en-US" altLang="zh-CN" sz="2500" dirty="0" smtClean="0">
                <a:solidFill>
                  <a:srgbClr val="0070C0"/>
                </a:solidFill>
              </a:rPr>
              <a:t>fixed</a:t>
            </a:r>
          </a:p>
          <a:p>
            <a:pPr lvl="1" eaLnBrk="1" hangingPunct="1"/>
            <a:r>
              <a:rPr lang="en-US" altLang="zh-CN" sz="2500" b="1" dirty="0" smtClean="0">
                <a:solidFill>
                  <a:schemeClr val="hlink"/>
                </a:solidFill>
              </a:rPr>
              <a:t>One-way</a:t>
            </a:r>
            <a:r>
              <a:rPr lang="en-US" altLang="zh-CN" sz="2500" dirty="0" smtClean="0"/>
              <a:t> </a:t>
            </a:r>
            <a:r>
              <a:rPr lang="en-US" altLang="zh-CN" sz="2500" dirty="0" smtClean="0">
                <a:sym typeface="Symbol" panose="05050102010706020507" pitchFamily="18" charset="2"/>
              </a:rPr>
              <a:t></a:t>
            </a:r>
            <a:r>
              <a:rPr lang="en-US" altLang="zh-CN" sz="2500" dirty="0" smtClean="0"/>
              <a:t> given a value y it is infeasible to find an x such that h(x) = y</a:t>
            </a:r>
          </a:p>
          <a:p>
            <a:pPr lvl="1" eaLnBrk="1" hangingPunct="1"/>
            <a:r>
              <a:rPr lang="en-US" altLang="zh-CN" sz="2500" b="1" dirty="0" smtClean="0">
                <a:solidFill>
                  <a:schemeClr val="hlink"/>
                </a:solidFill>
              </a:rPr>
              <a:t>collision resistance</a:t>
            </a:r>
            <a:r>
              <a:rPr lang="en-US" altLang="zh-CN" sz="2500" dirty="0" smtClean="0"/>
              <a:t> </a:t>
            </a:r>
            <a:r>
              <a:rPr lang="en-US" altLang="zh-CN" sz="2500" dirty="0" smtClean="0">
                <a:sym typeface="Symbol" panose="05050102010706020507" pitchFamily="18" charset="2"/>
              </a:rPr>
              <a:t></a:t>
            </a:r>
            <a:r>
              <a:rPr lang="en-US" altLang="zh-CN" sz="2500" dirty="0" smtClean="0"/>
              <a:t> infeasible to find x and y, with x </a:t>
            </a:r>
            <a:r>
              <a:rPr lang="en-US" altLang="zh-CN" sz="2500" dirty="0" smtClean="0">
                <a:sym typeface="Symbol" panose="05050102010706020507" pitchFamily="18" charset="2"/>
              </a:rPr>
              <a:t></a:t>
            </a:r>
            <a:r>
              <a:rPr lang="en-US" altLang="zh-CN" sz="2500" dirty="0" smtClean="0"/>
              <a:t> y such that h(x) = h(y)</a:t>
            </a:r>
          </a:p>
          <a:p>
            <a:pPr eaLnBrk="1" hangingPunct="1"/>
            <a:r>
              <a:rPr lang="en-US" altLang="zh-CN" sz="2500" dirty="0" smtClean="0"/>
              <a:t>Note: As h is a compression algorithm, there should have a lot of collisions. Collision resistance require that it is hard to find any collision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171B3DDC-8A7C-4B53-AAC0-2DF4BAD7045D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6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0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838200"/>
          </a:xfrm>
        </p:spPr>
        <p:txBody>
          <a:bodyPr/>
          <a:lstStyle/>
          <a:p>
            <a:pPr eaLnBrk="1" hangingPunct="1"/>
            <a:r>
              <a:rPr lang="en-US" altLang="zh-CN" sz="2700" b="1" dirty="0" smtClean="0">
                <a:latin typeface="Comic Sans MS" panose="030F0702030302020204" pitchFamily="66" charset="0"/>
              </a:rPr>
              <a:t>Hash Function Security vs. Hash Output Length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382000" cy="51054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CN" sz="2400" b="1" dirty="0" smtClean="0">
                <a:solidFill>
                  <a:srgbClr val="0070C0"/>
                </a:solidFill>
              </a:rPr>
              <a:t>If a hash function is collision resistant, then it is also one-way.</a:t>
            </a:r>
          </a:p>
          <a:p>
            <a:pPr marL="0" indent="0" eaLnBrk="1" hangingPunct="1">
              <a:buNone/>
            </a:pPr>
            <a:endParaRPr lang="en-US" altLang="zh-CN" sz="2400" b="1" dirty="0" smtClean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CN" sz="2400" dirty="0" smtClean="0"/>
              <a:t>There is a fixed output length for every collision resistant hash function h.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sz="2400" dirty="0" smtClean="0"/>
              <a:t>To break h against collision resistance using </a:t>
            </a:r>
            <a:r>
              <a:rPr lang="en-US" altLang="zh-CN" sz="2400" dirty="0" err="1" smtClean="0"/>
              <a:t>bruteforce</a:t>
            </a:r>
            <a:r>
              <a:rPr lang="en-US" altLang="zh-CN" sz="2400" dirty="0" smtClean="0"/>
              <a:t> attack, the adversary repeatedly chooses random value x, compute h(x) and check if the hash function is equal to any of the hash values of all previously chosen random values.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sz="2400" dirty="0" smtClean="0">
                <a:solidFill>
                  <a:srgbClr val="FF0000"/>
                </a:solidFill>
              </a:rPr>
              <a:t>If the output of h is N bits long, what is the expected number of times that the adversary needs to try before finding a collision?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2AB7BE73-A81E-40DA-9ACD-0BA36E941931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7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9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55532"/>
            <a:ext cx="7772400" cy="753188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Birthday Problem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08720"/>
            <a:ext cx="7924800" cy="503488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dirty="0" smtClean="0"/>
              <a:t>How many people must be in a room before probability is </a:t>
            </a:r>
            <a:r>
              <a:rPr lang="en-US" altLang="zh-CN" sz="2400" dirty="0" smtClean="0">
                <a:sym typeface="Symbol" panose="05050102010706020507" pitchFamily="18" charset="2"/>
              </a:rPr>
              <a:t></a:t>
            </a:r>
            <a:r>
              <a:rPr lang="en-US" altLang="zh-CN" sz="2400" dirty="0" smtClean="0"/>
              <a:t> 1/2 that two or more have same birthday?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 smtClean="0"/>
              <a:t>1 </a:t>
            </a:r>
            <a:r>
              <a:rPr lang="en-US" altLang="zh-CN" sz="2000" dirty="0" smtClean="0">
                <a:sym typeface="Symbol" panose="05050102010706020507" pitchFamily="18" charset="2"/>
              </a:rPr>
              <a:t></a:t>
            </a:r>
            <a:r>
              <a:rPr lang="en-US" altLang="zh-CN" sz="2000" dirty="0" smtClean="0"/>
              <a:t> 365/365 </a:t>
            </a:r>
            <a:r>
              <a:rPr lang="en-US" altLang="zh-CN" sz="2000" dirty="0" smtClean="0">
                <a:sym typeface="Symbol" panose="05050102010706020507" pitchFamily="18" charset="2"/>
              </a:rPr>
              <a:t> </a:t>
            </a:r>
            <a:r>
              <a:rPr lang="en-US" altLang="zh-CN" sz="2000" dirty="0" smtClean="0"/>
              <a:t>364/365 </a:t>
            </a:r>
            <a:r>
              <a:rPr lang="en-US" altLang="zh-CN" sz="2000" dirty="0" smtClean="0">
                <a:sym typeface="Symbol" panose="05050102010706020507" pitchFamily="18" charset="2"/>
              </a:rPr>
              <a:t>  </a:t>
            </a:r>
            <a:r>
              <a:rPr lang="en-US" altLang="zh-CN" sz="2000" dirty="0" smtClean="0"/>
              <a:t>(365</a:t>
            </a:r>
            <a:r>
              <a:rPr lang="en-US" altLang="zh-CN" sz="2000" dirty="0" smtClean="0">
                <a:sym typeface="Symbol" panose="05050102010706020507" pitchFamily="18" charset="2"/>
              </a:rPr>
              <a:t></a:t>
            </a:r>
            <a:r>
              <a:rPr lang="en-US" altLang="zh-CN" sz="2000" dirty="0" smtClean="0"/>
              <a:t>K+1)/365</a:t>
            </a:r>
            <a:endParaRPr lang="en-US" altLang="zh-CN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 smtClean="0"/>
              <a:t>Set equal to 1/2 and solve: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K = 23</a:t>
            </a:r>
            <a:endParaRPr lang="en-US" altLang="zh-CN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 smtClean="0"/>
              <a:t>Surprising? A paradox? since we compare all </a:t>
            </a:r>
            <a:r>
              <a:rPr lang="en-US" altLang="zh-CN" sz="2400" b="1" dirty="0" smtClean="0">
                <a:solidFill>
                  <a:schemeClr val="hlink"/>
                </a:solidFill>
              </a:rPr>
              <a:t>pairs</a:t>
            </a:r>
            <a:r>
              <a:rPr lang="en-US" altLang="zh-CN" sz="2400" dirty="0" smtClean="0"/>
              <a:t> x and 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b="1" dirty="0" smtClean="0"/>
              <a:t>K is about </a:t>
            </a:r>
            <a:r>
              <a:rPr lang="en-US" altLang="zh-CN" sz="2400" b="1" dirty="0" err="1" smtClean="0"/>
              <a:t>sqrt</a:t>
            </a:r>
            <a:r>
              <a:rPr lang="en-US" altLang="zh-CN" sz="2400" b="1" dirty="0" smtClean="0"/>
              <a:t>(365)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 smtClean="0"/>
              <a:t>This problem is related to collision resistance.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 smtClean="0"/>
              <a:t>Question: suppose h’s output is 80 bits long, how many values must the adversary try before having the probability of compromising collision resistance be at least 1/2?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000" b="1" dirty="0" smtClean="0">
                <a:solidFill>
                  <a:schemeClr val="hlink"/>
                </a:solidFill>
              </a:rPr>
              <a:t>Implication:</a:t>
            </a:r>
            <a:r>
              <a:rPr lang="en-US" altLang="zh-CN" sz="2000" dirty="0" smtClean="0"/>
              <a:t> secure N bit hash requires 2</a:t>
            </a:r>
            <a:r>
              <a:rPr lang="en-US" altLang="zh-CN" sz="2000" baseline="30000" dirty="0" smtClean="0"/>
              <a:t>N/2</a:t>
            </a:r>
            <a:r>
              <a:rPr lang="en-US" altLang="zh-CN" sz="2000" dirty="0" smtClean="0"/>
              <a:t> work to “break” (with respect to collision resistance).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3B049D22-F619-441C-838E-6DCDF477009D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8</a:t>
            </a:fld>
            <a:endParaRPr lang="en-US" altLang="zh-CN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04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5800" cy="990600"/>
          </a:xfrm>
        </p:spPr>
        <p:txBody>
          <a:bodyPr/>
          <a:lstStyle/>
          <a:p>
            <a:pPr algn="l" eaLnBrk="1" hangingPunct="1"/>
            <a:r>
              <a:rPr lang="en-US" altLang="zh-CN" sz="2800" b="1" dirty="0" err="1" smtClean="0">
                <a:latin typeface="Comic Sans MS" panose="030F0702030302020204" pitchFamily="66" charset="0"/>
              </a:rPr>
              <a:t>Bruteforce</a:t>
            </a:r>
            <a:r>
              <a:rPr lang="en-US" altLang="zh-CN" sz="2800" b="1" dirty="0" smtClean="0">
                <a:latin typeface="Comic Sans MS" panose="030F0702030302020204" pitchFamily="66" charset="0"/>
              </a:rPr>
              <a:t> Attack Against the Collision-resistance of a Hash Function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05800" cy="4800600"/>
          </a:xfrm>
        </p:spPr>
        <p:txBody>
          <a:bodyPr/>
          <a:lstStyle/>
          <a:p>
            <a:pPr marL="533400" indent="-533400" eaLnBrk="1" hangingPunct="1">
              <a:tabLst>
                <a:tab pos="1311275" algn="l"/>
                <a:tab pos="1941513" algn="l"/>
              </a:tabLst>
            </a:pPr>
            <a:r>
              <a:rPr lang="en-US" altLang="zh-CN" sz="2000" dirty="0" smtClean="0"/>
              <a:t>Finding collisions of a hash function using Birthday Paradox.</a:t>
            </a:r>
          </a:p>
          <a:p>
            <a:pPr marL="966788" lvl="1" indent="-457200" eaLnBrk="1" hangingPunct="1">
              <a:buFontTx/>
              <a:buAutoNum type="arabicPeriod"/>
              <a:tabLst>
                <a:tab pos="1311275" algn="l"/>
                <a:tab pos="1941513" algn="l"/>
              </a:tabLst>
            </a:pPr>
            <a:r>
              <a:rPr lang="en-US" altLang="zh-CN" sz="1800" dirty="0" smtClean="0"/>
              <a:t>randomly chooses K messages, m</a:t>
            </a:r>
            <a:r>
              <a:rPr lang="en-US" altLang="zh-CN" sz="1800" baseline="-25000" dirty="0" smtClean="0"/>
              <a:t>1</a:t>
            </a:r>
            <a:r>
              <a:rPr lang="en-US" altLang="zh-CN" sz="1800" dirty="0" smtClean="0"/>
              <a:t>, m</a:t>
            </a:r>
            <a:r>
              <a:rPr lang="en-US" altLang="zh-CN" sz="1800" baseline="-25000" dirty="0" smtClean="0"/>
              <a:t>2</a:t>
            </a:r>
            <a:r>
              <a:rPr lang="en-US" altLang="zh-CN" sz="1800" dirty="0" smtClean="0"/>
              <a:t>, …, </a:t>
            </a:r>
            <a:r>
              <a:rPr lang="en-US" altLang="zh-CN" sz="1800" dirty="0" err="1" smtClean="0"/>
              <a:t>m</a:t>
            </a:r>
            <a:r>
              <a:rPr lang="en-US" altLang="zh-CN" sz="1800" baseline="-25000" dirty="0" err="1" smtClean="0"/>
              <a:t>k</a:t>
            </a:r>
            <a:endParaRPr lang="en-US" altLang="zh-CN" sz="1800" dirty="0" smtClean="0"/>
          </a:p>
          <a:p>
            <a:pPr marL="966788" lvl="1" indent="-457200" eaLnBrk="1" hangingPunct="1">
              <a:buFontTx/>
              <a:buAutoNum type="arabicPeriod"/>
              <a:tabLst>
                <a:tab pos="1311275" algn="l"/>
                <a:tab pos="1941513" algn="l"/>
              </a:tabLst>
            </a:pPr>
            <a:r>
              <a:rPr lang="en-US" altLang="zh-CN" sz="1800" dirty="0" smtClean="0"/>
              <a:t>search if there is a pair of messages, say m</a:t>
            </a:r>
            <a:r>
              <a:rPr lang="en-US" altLang="zh-CN" sz="1800" baseline="-25000" dirty="0" smtClean="0"/>
              <a:t>i</a:t>
            </a:r>
            <a:r>
              <a:rPr lang="en-US" altLang="zh-CN" sz="1800" dirty="0" smtClean="0"/>
              <a:t> and </a:t>
            </a:r>
            <a:r>
              <a:rPr lang="en-US" altLang="zh-CN" sz="1800" dirty="0" err="1" smtClean="0"/>
              <a:t>m</a:t>
            </a:r>
            <a:r>
              <a:rPr lang="en-US" altLang="zh-CN" sz="1800" baseline="-25000" dirty="0" err="1" smtClean="0"/>
              <a:t>j</a:t>
            </a:r>
            <a:r>
              <a:rPr lang="en-US" altLang="zh-CN" sz="1800" dirty="0" smtClean="0"/>
              <a:t> such that</a:t>
            </a:r>
          </a:p>
          <a:p>
            <a:pPr marL="966788" lvl="1" indent="-457200" eaLnBrk="1" hangingPunct="1">
              <a:buFontTx/>
              <a:buNone/>
              <a:tabLst>
                <a:tab pos="1311275" algn="l"/>
                <a:tab pos="1941513" algn="l"/>
              </a:tabLst>
            </a:pPr>
            <a:r>
              <a:rPr lang="en-US" altLang="zh-CN" sz="1800" dirty="0" smtClean="0"/>
              <a:t>		h(m</a:t>
            </a:r>
            <a:r>
              <a:rPr lang="en-US" altLang="zh-CN" sz="1800" baseline="-25000" dirty="0" smtClean="0"/>
              <a:t>i</a:t>
            </a:r>
            <a:r>
              <a:rPr lang="en-US" altLang="zh-CN" sz="1800" dirty="0" smtClean="0"/>
              <a:t>) = h(</a:t>
            </a:r>
            <a:r>
              <a:rPr lang="en-US" altLang="zh-CN" sz="1800" dirty="0" err="1" smtClean="0"/>
              <a:t>m</a:t>
            </a:r>
            <a:r>
              <a:rPr lang="en-US" altLang="zh-CN" sz="1800" baseline="-25000" dirty="0" err="1" smtClean="0"/>
              <a:t>j</a:t>
            </a:r>
            <a:r>
              <a:rPr lang="en-US" altLang="zh-CN" sz="1800" dirty="0" smtClean="0"/>
              <a:t>).</a:t>
            </a:r>
          </a:p>
          <a:p>
            <a:pPr marL="966788" lvl="1" indent="-457200" eaLnBrk="1" hangingPunct="1">
              <a:buFontTx/>
              <a:buNone/>
              <a:tabLst>
                <a:tab pos="1311275" algn="l"/>
                <a:tab pos="1941513" algn="l"/>
              </a:tabLst>
            </a:pPr>
            <a:r>
              <a:rPr lang="en-US" altLang="zh-CN" sz="1800" dirty="0" smtClean="0"/>
              <a:t>	If so, one </a:t>
            </a:r>
            <a:r>
              <a:rPr lang="en-US" altLang="zh-CN" sz="1800" dirty="0" smtClean="0">
                <a:solidFill>
                  <a:schemeClr val="hlink"/>
                </a:solidFill>
              </a:rPr>
              <a:t>collision</a:t>
            </a:r>
            <a:r>
              <a:rPr lang="en-US" altLang="zh-CN" sz="1800" dirty="0" smtClean="0"/>
              <a:t> is found.</a:t>
            </a:r>
          </a:p>
          <a:p>
            <a:pPr marL="533400" indent="-533400" eaLnBrk="1" hangingPunct="1">
              <a:spcBef>
                <a:spcPct val="30000"/>
              </a:spcBef>
              <a:tabLst>
                <a:tab pos="1311275" algn="l"/>
                <a:tab pos="1941513" algn="l"/>
              </a:tabLst>
            </a:pPr>
            <a:r>
              <a:rPr lang="en-US" altLang="zh-CN" sz="2000" dirty="0" smtClean="0"/>
              <a:t>This birthday attack imposes a </a:t>
            </a:r>
            <a:r>
              <a:rPr lang="en-US" altLang="zh-CN" sz="2000" dirty="0" smtClean="0">
                <a:solidFill>
                  <a:schemeClr val="accent2"/>
                </a:solidFill>
              </a:rPr>
              <a:t>lower bound</a:t>
            </a:r>
            <a:r>
              <a:rPr lang="en-US" altLang="zh-CN" sz="2000" dirty="0" smtClean="0"/>
              <a:t> on the size of message digests.</a:t>
            </a:r>
          </a:p>
          <a:p>
            <a:pPr marL="533400" indent="-533400" eaLnBrk="1" hangingPunct="1">
              <a:spcBef>
                <a:spcPct val="35000"/>
              </a:spcBef>
              <a:tabLst>
                <a:tab pos="1311275" algn="l"/>
                <a:tab pos="1941513" algn="l"/>
              </a:tabLst>
            </a:pPr>
            <a:r>
              <a:rPr lang="en-US" altLang="zh-CN" sz="2000" dirty="0" smtClean="0"/>
              <a:t>E.g. 10-bit message digest is very insecure, since one collision can be found with probability at least 0.5 after doing slightly over 2</a:t>
            </a:r>
            <a:r>
              <a:rPr lang="en-US" altLang="zh-CN" sz="2000" baseline="30000" dirty="0" smtClean="0"/>
              <a:t>5</a:t>
            </a:r>
            <a:r>
              <a:rPr lang="en-US" altLang="zh-CN" sz="2000" dirty="0" smtClean="0"/>
              <a:t> (i.e. 32) random hashes.</a:t>
            </a:r>
          </a:p>
          <a:p>
            <a:pPr marL="533400" indent="-533400" eaLnBrk="1" hangingPunct="1">
              <a:spcBef>
                <a:spcPct val="35000"/>
              </a:spcBef>
              <a:tabLst>
                <a:tab pos="1311275" algn="l"/>
                <a:tab pos="1941513" algn="l"/>
              </a:tabLst>
            </a:pPr>
            <a:r>
              <a:rPr lang="en-US" altLang="zh-CN" sz="2000" dirty="0" smtClean="0"/>
              <a:t>E.g. 40-bit message digest is also insecure, since a collision can be found with probability at least 0.5 after doing slightly over 2</a:t>
            </a:r>
            <a:r>
              <a:rPr lang="en-US" altLang="zh-CN" sz="2000" baseline="30000" dirty="0" smtClean="0"/>
              <a:t>20</a:t>
            </a:r>
            <a:r>
              <a:rPr lang="en-US" altLang="zh-CN" sz="2000" dirty="0" smtClean="0"/>
              <a:t> (about a million) random hashes.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2243328B-BD88-4B28-97A0-5481B018089C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9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95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9355</TotalTime>
  <Words>1434</Words>
  <Application>Microsoft Office PowerPoint</Application>
  <PresentationFormat>全屏显示(4:3)</PresentationFormat>
  <Paragraphs>253</Paragraphs>
  <Slides>24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6" baseType="lpstr">
      <vt:lpstr>Courier</vt:lpstr>
      <vt:lpstr>Times-Roman</vt:lpstr>
      <vt:lpstr>宋体</vt:lpstr>
      <vt:lpstr>Arial</vt:lpstr>
      <vt:lpstr>Calibri</vt:lpstr>
      <vt:lpstr>Comic Sans MS</vt:lpstr>
      <vt:lpstr>Garamond</vt:lpstr>
      <vt:lpstr>Symbol</vt:lpstr>
      <vt:lpstr>Times New Roman</vt:lpstr>
      <vt:lpstr>Verdana</vt:lpstr>
      <vt:lpstr>Wingdings</vt:lpstr>
      <vt:lpstr>Edge</vt:lpstr>
      <vt:lpstr>网络安全技术</vt:lpstr>
      <vt:lpstr>Digital Signature Hash Function Message Authentication Code</vt:lpstr>
      <vt:lpstr>Digital Signature</vt:lpstr>
      <vt:lpstr>RSA Signature Scheme</vt:lpstr>
      <vt:lpstr>Hash Function Motivation</vt:lpstr>
      <vt:lpstr>Hash Function</vt:lpstr>
      <vt:lpstr>Hash Function Security vs. Hash Output Length</vt:lpstr>
      <vt:lpstr>Birthday Problem</vt:lpstr>
      <vt:lpstr>Bruteforce Attack Against the Collision-resistance of a Hash Function</vt:lpstr>
      <vt:lpstr>General Design of Hash Algorithms</vt:lpstr>
      <vt:lpstr>Popular Crypto Hashes</vt:lpstr>
      <vt:lpstr>Security Updates of Hash Functions</vt:lpstr>
      <vt:lpstr>Block Ciphers as Hash Functions</vt:lpstr>
      <vt:lpstr>What are the applications of cryptographic hash functions?</vt:lpstr>
      <vt:lpstr>PowerPoint 演示文稿</vt:lpstr>
      <vt:lpstr>Message Authentication</vt:lpstr>
      <vt:lpstr>Message Authentication</vt:lpstr>
      <vt:lpstr>MAC</vt:lpstr>
      <vt:lpstr>Message Authentication Code</vt:lpstr>
      <vt:lpstr>A MAC Algorithm</vt:lpstr>
      <vt:lpstr>Why does a MAC work?</vt:lpstr>
      <vt:lpstr>The Insecurity of Block Cipher Based MAC Algorithm</vt:lpstr>
      <vt:lpstr>Message Authentication - HMAC</vt:lpstr>
      <vt:lpstr>Summary</vt:lpstr>
    </vt:vector>
  </TitlesOfParts>
  <Company>SJTU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数理逻辑</dc:title>
  <dc:creator>liuzhen</dc:creator>
  <cp:lastModifiedBy>Windows 用户</cp:lastModifiedBy>
  <cp:revision>527</cp:revision>
  <dcterms:created xsi:type="dcterms:W3CDTF">2002-02-18T10:20:31Z</dcterms:created>
  <dcterms:modified xsi:type="dcterms:W3CDTF">2019-03-19T13:21:34Z</dcterms:modified>
</cp:coreProperties>
</file>