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25"/>
  </p:notesMasterIdLst>
  <p:handoutMasterIdLst>
    <p:handoutMasterId r:id="rId26"/>
  </p:handoutMasterIdLst>
  <p:sldIdLst>
    <p:sldId id="323" r:id="rId2"/>
    <p:sldId id="324" r:id="rId3"/>
    <p:sldId id="325" r:id="rId4"/>
    <p:sldId id="326" r:id="rId5"/>
    <p:sldId id="327" r:id="rId6"/>
    <p:sldId id="328" r:id="rId7"/>
    <p:sldId id="330" r:id="rId8"/>
    <p:sldId id="329" r:id="rId9"/>
    <p:sldId id="331" r:id="rId10"/>
    <p:sldId id="332" r:id="rId11"/>
    <p:sldId id="333" r:id="rId12"/>
    <p:sldId id="334" r:id="rId13"/>
    <p:sldId id="347" r:id="rId14"/>
    <p:sldId id="337" r:id="rId15"/>
    <p:sldId id="338" r:id="rId16"/>
    <p:sldId id="339" r:id="rId17"/>
    <p:sldId id="346" r:id="rId18"/>
    <p:sldId id="340" r:id="rId19"/>
    <p:sldId id="341" r:id="rId20"/>
    <p:sldId id="342" r:id="rId21"/>
    <p:sldId id="343" r:id="rId22"/>
    <p:sldId id="344" r:id="rId23"/>
    <p:sldId id="345" r:id="rId24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D0F0F"/>
    <a:srgbClr val="FF0000"/>
    <a:srgbClr val="66FF33"/>
    <a:srgbClr val="00CC00"/>
    <a:srgbClr val="008080"/>
    <a:srgbClr val="000099"/>
    <a:srgbClr val="571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53" autoAdjust="0"/>
  </p:normalViewPr>
  <p:slideViewPr>
    <p:cSldViewPr>
      <p:cViewPr varScale="1">
        <p:scale>
          <a:sx n="52" d="100"/>
          <a:sy n="52" d="100"/>
        </p:scale>
        <p:origin x="13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5.xml"/><Relationship Id="rId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zh-TW" altLang="en-US" sz="1200" smtClean="0"/>
              <a:t>Public Key Encryption</a:t>
            </a:r>
            <a:endParaRPr lang="en-US" altLang="zh-TW" sz="1200" smtClean="0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zh-TW" altLang="en-US" sz="1200" smtClean="0"/>
              <a:t>CS5285 Sem B 2006/07 ©2007 C H Lee</a:t>
            </a:r>
            <a:endParaRPr lang="en-US" altLang="zh-TW" sz="1200" smtClean="0"/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A2843195-DAF6-486E-A194-E06676957EE4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/>
              <a:t>The number of operations for factorizing can be tightened to:</a:t>
            </a:r>
          </a:p>
          <a:p>
            <a:endParaRPr lang="en-US" altLang="zh-TW" smtClean="0"/>
          </a:p>
          <a:p>
            <a:r>
              <a:rPr lang="en-US" altLang="zh-TW" smtClean="0"/>
              <a:t>	exp((ln n)</a:t>
            </a:r>
            <a:r>
              <a:rPr lang="en-US" altLang="zh-TW" baseline="30000" smtClean="0"/>
              <a:t>1/3</a:t>
            </a:r>
            <a:r>
              <a:rPr lang="en-US" altLang="zh-TW" smtClean="0"/>
              <a:t>(ln ln n)</a:t>
            </a:r>
            <a:r>
              <a:rPr lang="en-US" altLang="zh-TW" baseline="30000" smtClean="0"/>
              <a:t>2/3</a:t>
            </a:r>
            <a:r>
              <a:rPr lang="en-US" altLang="zh-TW" smtClean="0"/>
              <a:t>))</a:t>
            </a:r>
          </a:p>
          <a:p>
            <a:endParaRPr lang="en-US" altLang="zh-TW" smtClean="0"/>
          </a:p>
          <a:p>
            <a:r>
              <a:rPr lang="en-US" altLang="zh-TW" smtClean="0"/>
              <a:t>With the best efficient factorization algorithms.</a:t>
            </a:r>
          </a:p>
        </p:txBody>
      </p:sp>
    </p:spTree>
    <p:extLst>
      <p:ext uri="{BB962C8B-B14F-4D97-AF65-F5344CB8AC3E}">
        <p14:creationId xmlns:p14="http://schemas.microsoft.com/office/powerpoint/2010/main" val="287883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057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/>
              <a:t>Security of RSA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04800" y="990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2000" b="1" dirty="0">
                <a:latin typeface="Calibri" panose="020F0502020204030204" pitchFamily="34" charset="0"/>
              </a:rPr>
              <a:t>RSA Problem (RSAP)</a:t>
            </a:r>
            <a:r>
              <a:rPr lang="en-US" altLang="zh-CN" sz="2000" dirty="0">
                <a:latin typeface="Calibri" panose="020F0502020204030204" pitchFamily="34" charset="0"/>
              </a:rPr>
              <a:t> :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Given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a positive integer 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 that is a product of two distinct equal-length primes 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p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q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,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a positive integer 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 such that </a:t>
            </a:r>
            <a:r>
              <a:rPr lang="en-US" altLang="zh-CN" sz="1800" dirty="0" err="1">
                <a:solidFill>
                  <a:srgbClr val="FF0000"/>
                </a:solidFill>
                <a:latin typeface="Calibri" panose="020F0502020204030204" pitchFamily="34" charset="0"/>
              </a:rPr>
              <a:t>gcd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, (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p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-1)(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q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-1)) = 1, and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an integer 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 chosen randomly from Z</a:t>
            </a:r>
            <a:r>
              <a:rPr lang="en-US" altLang="zh-CN" sz="1800" i="1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*</a:t>
            </a:r>
            <a:endParaRPr lang="en-US" altLang="zh-CN" sz="1800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find an integer </a:t>
            </a:r>
            <a:r>
              <a:rPr lang="en-US" altLang="zh-CN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m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 such that </a:t>
            </a:r>
            <a:r>
              <a:rPr lang="en-US" altLang="zh-CN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m</a:t>
            </a:r>
            <a:r>
              <a:rPr lang="en-US" altLang="zh-CN" sz="2000" i="1" baseline="30000" dirty="0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 </a:t>
            </a:r>
            <a:r>
              <a:rPr lang="en-US" altLang="zh-CN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 (mod </a:t>
            </a:r>
            <a:r>
              <a:rPr lang="en-US" altLang="zh-CN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). </a:t>
            </a:r>
            <a:r>
              <a:rPr lang="en-US" altLang="zh-CN" sz="2000" dirty="0">
                <a:latin typeface="Calibri" panose="020F0502020204030204" pitchFamily="34" charset="0"/>
              </a:rPr>
              <a:t>Note: </a:t>
            </a:r>
            <a:r>
              <a:rPr lang="en-US" altLang="zh-CN" sz="2000" i="1" dirty="0">
                <a:latin typeface="Calibri" panose="020F0502020204030204" pitchFamily="34" charset="0"/>
              </a:rPr>
              <a:t>p</a:t>
            </a:r>
            <a:r>
              <a:rPr lang="en-US" altLang="zh-CN" sz="2000" dirty="0">
                <a:latin typeface="Calibri" panose="020F0502020204030204" pitchFamily="34" charset="0"/>
              </a:rPr>
              <a:t> and </a:t>
            </a:r>
            <a:r>
              <a:rPr lang="en-US" altLang="zh-CN" sz="2000" i="1" dirty="0">
                <a:latin typeface="Calibri" panose="020F0502020204030204" pitchFamily="34" charset="0"/>
              </a:rPr>
              <a:t>q</a:t>
            </a:r>
            <a:r>
              <a:rPr lang="en-US" altLang="zh-CN" sz="2000" dirty="0">
                <a:latin typeface="Calibri" panose="020F0502020204030204" pitchFamily="34" charset="0"/>
              </a:rPr>
              <a:t> are not given.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The intractability of the RSAP forms the basis for the security of the RSA public-key cryptosystem.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RSAP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 is closely related to the Factorization Problem but not known to be equivalent.</a:t>
            </a:r>
            <a:endParaRPr lang="en-US" altLang="zh-CN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2000" b="1" dirty="0">
                <a:latin typeface="Calibri" panose="020F0502020204030204" pitchFamily="34" charset="0"/>
              </a:rPr>
              <a:t>Factorization Problem (FACTORING)</a:t>
            </a:r>
            <a:r>
              <a:rPr lang="en-US" altLang="zh-CN" sz="2000" dirty="0">
                <a:latin typeface="Calibri" panose="020F0502020204030204" pitchFamily="34" charset="0"/>
              </a:rPr>
              <a:t> : 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Given a positive integer </a:t>
            </a:r>
            <a:r>
              <a:rPr lang="en-US" altLang="zh-CN" sz="2000" b="1" i="1" dirty="0">
                <a:solidFill>
                  <a:srgbClr val="3333FF"/>
                </a:solidFill>
                <a:latin typeface="Calibri" panose="020F0502020204030204" pitchFamily="34" charset="0"/>
              </a:rPr>
              <a:t>n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, find its prime factorization; that is, write </a:t>
            </a:r>
            <a:r>
              <a:rPr lang="en-US" altLang="zh-CN" sz="2000" b="1" i="1" dirty="0">
                <a:solidFill>
                  <a:srgbClr val="3333FF"/>
                </a:solidFill>
                <a:latin typeface="Calibri" panose="020F0502020204030204" pitchFamily="34" charset="0"/>
              </a:rPr>
              <a:t>n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 = </a:t>
            </a:r>
            <a:r>
              <a:rPr lang="en-US" altLang="zh-CN" sz="2000" b="1" i="1" dirty="0">
                <a:solidFill>
                  <a:srgbClr val="3333FF"/>
                </a:solidFill>
                <a:latin typeface="Calibri" panose="020F0502020204030204" pitchFamily="34" charset="0"/>
              </a:rPr>
              <a:t>p</a:t>
            </a:r>
            <a:r>
              <a:rPr lang="en-US" altLang="zh-CN" sz="2000" b="1" baseline="-25000" dirty="0">
                <a:solidFill>
                  <a:srgbClr val="3333FF"/>
                </a:solidFill>
                <a:latin typeface="Calibri" panose="020F0502020204030204" pitchFamily="34" charset="0"/>
              </a:rPr>
              <a:t>1</a:t>
            </a:r>
            <a:r>
              <a:rPr lang="en-US" altLang="zh-CN" sz="2000" b="1" i="1" baseline="40000" dirty="0">
                <a:solidFill>
                  <a:srgbClr val="3333FF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2000" b="1" baseline="30000" dirty="0">
                <a:solidFill>
                  <a:srgbClr val="3333FF"/>
                </a:solidFill>
                <a:latin typeface="Calibri" panose="020F0502020204030204" pitchFamily="34" charset="0"/>
              </a:rPr>
              <a:t>1 </a:t>
            </a:r>
            <a:r>
              <a:rPr lang="en-US" altLang="zh-CN" sz="2000" b="1" i="1" dirty="0">
                <a:solidFill>
                  <a:srgbClr val="3333FF"/>
                </a:solidFill>
                <a:latin typeface="Calibri" panose="020F0502020204030204" pitchFamily="34" charset="0"/>
              </a:rPr>
              <a:t>p</a:t>
            </a:r>
            <a:r>
              <a:rPr lang="en-US" altLang="zh-CN" sz="2000" b="1" baseline="-25000" dirty="0">
                <a:solidFill>
                  <a:srgbClr val="3333FF"/>
                </a:solidFill>
                <a:latin typeface="Calibri" panose="020F0502020204030204" pitchFamily="34" charset="0"/>
              </a:rPr>
              <a:t>2</a:t>
            </a:r>
            <a:r>
              <a:rPr lang="en-US" altLang="zh-CN" sz="2000" b="1" i="1" baseline="40000" dirty="0">
                <a:solidFill>
                  <a:srgbClr val="3333FF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2000" b="1" baseline="30000" dirty="0">
                <a:solidFill>
                  <a:srgbClr val="3333FF"/>
                </a:solidFill>
                <a:latin typeface="Calibri" panose="020F0502020204030204" pitchFamily="34" charset="0"/>
              </a:rPr>
              <a:t>2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… </a:t>
            </a:r>
            <a:r>
              <a:rPr lang="en-US" altLang="zh-CN" sz="2000" b="1" i="1" dirty="0" err="1">
                <a:solidFill>
                  <a:srgbClr val="3333FF"/>
                </a:solidFill>
                <a:latin typeface="Calibri" panose="020F0502020204030204" pitchFamily="34" charset="0"/>
              </a:rPr>
              <a:t>p</a:t>
            </a:r>
            <a:r>
              <a:rPr lang="en-US" altLang="zh-CN" sz="2000" b="1" i="1" baseline="-25000" dirty="0" err="1">
                <a:solidFill>
                  <a:srgbClr val="3333FF"/>
                </a:solidFill>
                <a:latin typeface="Calibri" panose="020F0502020204030204" pitchFamily="34" charset="0"/>
              </a:rPr>
              <a:t>k</a:t>
            </a:r>
            <a:r>
              <a:rPr lang="en-US" altLang="zh-CN" sz="2000" b="1" i="1" baseline="40000" dirty="0" err="1">
                <a:solidFill>
                  <a:srgbClr val="3333FF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2000" b="1" i="1" baseline="30000" dirty="0" err="1">
                <a:solidFill>
                  <a:srgbClr val="3333FF"/>
                </a:solidFill>
                <a:latin typeface="Calibri" panose="020F0502020204030204" pitchFamily="34" charset="0"/>
              </a:rPr>
              <a:t>k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 where the </a:t>
            </a:r>
            <a:r>
              <a:rPr lang="en-US" altLang="zh-CN" sz="2000" b="1" i="1" dirty="0">
                <a:solidFill>
                  <a:srgbClr val="3333FF"/>
                </a:solidFill>
                <a:latin typeface="Calibri" panose="020F0502020204030204" pitchFamily="34" charset="0"/>
              </a:rPr>
              <a:t>p</a:t>
            </a:r>
            <a:r>
              <a:rPr lang="en-US" altLang="zh-CN" sz="2000" b="1" i="1" baseline="-25000" dirty="0">
                <a:solidFill>
                  <a:srgbClr val="3333FF"/>
                </a:solidFill>
                <a:latin typeface="Calibri" panose="020F0502020204030204" pitchFamily="34" charset="0"/>
              </a:rPr>
              <a:t>i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 are primes and each </a:t>
            </a:r>
            <a:r>
              <a:rPr lang="en-US" altLang="zh-CN" sz="2000" b="1" i="1" dirty="0" err="1">
                <a:solidFill>
                  <a:srgbClr val="3333FF"/>
                </a:solidFill>
                <a:latin typeface="Calibri" panose="020F0502020204030204" pitchFamily="34" charset="0"/>
              </a:rPr>
              <a:t>e</a:t>
            </a:r>
            <a:r>
              <a:rPr lang="en-US" altLang="zh-CN" sz="2000" b="1" i="1" baseline="-25000" dirty="0" err="1">
                <a:solidFill>
                  <a:srgbClr val="3333FF"/>
                </a:solidFill>
                <a:latin typeface="Calibri" panose="020F0502020204030204" pitchFamily="34" charset="0"/>
              </a:rPr>
              <a:t>i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 </a:t>
            </a:r>
            <a:r>
              <a:rPr lang="en-US" altLang="zh-CN" sz="2000" b="1" dirty="0">
                <a:solidFill>
                  <a:srgbClr val="3333FF"/>
                </a:solidFill>
                <a:latin typeface="Calibri" panose="020F0502020204030204" pitchFamily="34" charset="0"/>
              </a:rPr>
              <a:t>1.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1800" dirty="0">
                <a:latin typeface="Calibri" panose="020F0502020204030204" pitchFamily="34" charset="0"/>
              </a:rPr>
              <a:t>E.g. 72 = 2</a:t>
            </a:r>
            <a:r>
              <a:rPr lang="en-US" altLang="zh-CN" sz="1800" baseline="30000" dirty="0">
                <a:latin typeface="Calibri" panose="020F0502020204030204" pitchFamily="34" charset="0"/>
              </a:rPr>
              <a:t>3</a:t>
            </a:r>
            <a:r>
              <a:rPr lang="en-US" altLang="zh-CN" sz="1800" dirty="0">
                <a:latin typeface="Calibri" panose="020F0502020204030204" pitchFamily="34" charset="0"/>
              </a:rPr>
              <a:t> ∙ 3</a:t>
            </a:r>
            <a:r>
              <a:rPr lang="en-US" altLang="zh-CN" sz="1800" baseline="30000" dirty="0">
                <a:latin typeface="Calibri" panose="020F0502020204030204" pitchFamily="34" charset="0"/>
              </a:rPr>
              <a:t>2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The value of the RSA public exponent </a:t>
            </a:r>
            <a:r>
              <a:rPr lang="en-US" altLang="zh-CN" sz="2000" i="1" dirty="0">
                <a:latin typeface="Calibri" panose="020F0502020204030204" pitchFamily="34" charset="0"/>
              </a:rPr>
              <a:t>e</a:t>
            </a:r>
            <a:r>
              <a:rPr lang="en-US" altLang="zh-CN" sz="2000" dirty="0">
                <a:latin typeface="Calibri" panose="020F0502020204030204" pitchFamily="34" charset="0"/>
              </a:rPr>
              <a:t> can be small, say 16 bits long, but the value of </a:t>
            </a:r>
            <a:r>
              <a:rPr lang="en-US" altLang="zh-CN" sz="2000" i="1" dirty="0">
                <a:latin typeface="Calibri" panose="020F0502020204030204" pitchFamily="34" charset="0"/>
              </a:rPr>
              <a:t>d</a:t>
            </a:r>
            <a:r>
              <a:rPr lang="en-US" altLang="zh-CN" sz="2000" dirty="0">
                <a:latin typeface="Calibri" panose="020F0502020204030204" pitchFamily="34" charset="0"/>
              </a:rPr>
              <a:t> should be large, say at least 1000 bits long.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32594CB-6B3B-4CD8-A92B-24BC53F7ADA5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38282" y="5897216"/>
            <a:ext cx="7415117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When e is too small, it is insecure.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8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mic Sans MS" panose="030F0702030302020204" pitchFamily="66" charset="0"/>
              </a:rPr>
              <a:t>RSAP and FACTORING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1143000"/>
            <a:ext cx="8305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681038" indent="-282575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RSAP </a:t>
            </a:r>
            <a:r>
              <a:rPr lang="en-US" altLang="zh-CN" sz="2000" dirty="0">
                <a:latin typeface="Calibri" panose="020F0502020204030204" pitchFamily="34" charset="0"/>
                <a:sym typeface="Symbol" panose="05050102010706020507" pitchFamily="18" charset="2"/>
              </a:rPr>
              <a:t></a:t>
            </a:r>
            <a:r>
              <a:rPr lang="en-US" altLang="zh-CN" sz="2000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P</a:t>
            </a:r>
            <a:r>
              <a:rPr lang="en-US" altLang="zh-CN" sz="2000" dirty="0">
                <a:latin typeface="Calibri" panose="020F0502020204030204" pitchFamily="34" charset="0"/>
                <a:sym typeface="Symbol" panose="05050102010706020507" pitchFamily="18" charset="2"/>
              </a:rPr>
              <a:t> FACTORING : The RSA problem can efficiently be reduced to the factorization problem.</a:t>
            </a:r>
          </a:p>
          <a:p>
            <a:pPr eaLnBrk="1" hangingPunct="1">
              <a:lnSpc>
                <a:spcPct val="105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  <a:sym typeface="Symbol" panose="05050102010706020507" pitchFamily="18" charset="2"/>
              </a:rPr>
              <a:t>If one can solve FACTORING, then one can solve RSAP.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en-US" altLang="zh-CN" sz="2000" b="1" dirty="0">
                <a:latin typeface="Calibri" panose="020F0502020204030204" pitchFamily="34" charset="0"/>
              </a:rPr>
              <a:t>Open Problem</a:t>
            </a:r>
            <a:r>
              <a:rPr lang="en-US" altLang="zh-CN" sz="2000" dirty="0">
                <a:latin typeface="Calibri" panose="020F0502020204030204" pitchFamily="34" charset="0"/>
              </a:rPr>
              <a:t> : Is FACTORING </a:t>
            </a:r>
            <a:r>
              <a:rPr lang="en-US" altLang="zh-CN" sz="2000" dirty="0">
                <a:latin typeface="Calibri" panose="020F0502020204030204" pitchFamily="34" charset="0"/>
                <a:sym typeface="Symbol" panose="05050102010706020507" pitchFamily="18" charset="2"/>
              </a:rPr>
              <a:t></a:t>
            </a:r>
            <a:r>
              <a:rPr lang="en-US" altLang="zh-CN" sz="2000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P</a:t>
            </a:r>
            <a:r>
              <a:rPr lang="en-US" altLang="zh-CN" sz="2000" dirty="0">
                <a:latin typeface="Calibri" panose="020F0502020204030204" pitchFamily="34" charset="0"/>
                <a:sym typeface="Symbol" panose="05050102010706020507" pitchFamily="18" charset="2"/>
              </a:rPr>
              <a:t> RSAP?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  <a:sym typeface="Symbol" panose="05050102010706020507" pitchFamily="18" charset="2"/>
              </a:rPr>
              <a:t>It is widely believed that it is true, although no proof of this is known.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3837DBE5-534A-4EA6-94CA-1764E7D64936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0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686800" cy="684312"/>
          </a:xfrm>
        </p:spPr>
        <p:txBody>
          <a:bodyPr/>
          <a:lstStyle/>
          <a:p>
            <a:r>
              <a:rPr lang="en-US" altLang="zh-TW" sz="2900" b="1" dirty="0" smtClean="0">
                <a:latin typeface="Comic Sans MS" panose="030F0702030302020204" pitchFamily="66" charset="0"/>
              </a:rPr>
              <a:t>More about RSA Security Strength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392526" y="872952"/>
            <a:ext cx="8153400" cy="4140224"/>
          </a:xfrm>
        </p:spPr>
        <p:txBody>
          <a:bodyPr rtlCol="0">
            <a:no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2000" dirty="0" smtClean="0"/>
              <a:t>The strength of the RSA algorithm depends on the difficulty of doing prime factorization of large numbers: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2000" dirty="0" smtClean="0"/>
              <a:t>Knowing the public key &lt;</a:t>
            </a:r>
            <a:r>
              <a:rPr lang="en-US" altLang="zh-TW" sz="2000" i="1" dirty="0" smtClean="0"/>
              <a:t>e</a:t>
            </a:r>
            <a:r>
              <a:rPr lang="en-US" altLang="zh-TW" sz="2000" dirty="0" smtClean="0"/>
              <a:t>, 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&gt;, if the cryptanalyst could factor 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 = </a:t>
            </a:r>
            <a:r>
              <a:rPr lang="en-US" altLang="zh-TW" sz="2000" i="1" dirty="0" err="1" smtClean="0"/>
              <a:t>pq</a:t>
            </a:r>
            <a:r>
              <a:rPr lang="en-US" altLang="zh-TW" sz="2000" dirty="0" smtClean="0"/>
              <a:t>, then </a:t>
            </a:r>
            <a:r>
              <a:rPr lang="en-US" altLang="zh-TW" sz="2000" i="1" dirty="0" smtClean="0">
                <a:sym typeface="Symbol" pitchFamily="18" charset="2"/>
              </a:rPr>
              <a:t></a:t>
            </a:r>
            <a:r>
              <a:rPr lang="en-US" altLang="zh-TW" sz="2000" dirty="0" smtClean="0"/>
              <a:t>(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) (= (</a:t>
            </a:r>
            <a:r>
              <a:rPr lang="en-US" altLang="zh-TW" sz="2000" i="1" dirty="0" smtClean="0"/>
              <a:t>p</a:t>
            </a:r>
            <a:r>
              <a:rPr lang="en-US" altLang="zh-TW" sz="2000" dirty="0" smtClean="0"/>
              <a:t> - </a:t>
            </a:r>
            <a:r>
              <a:rPr lang="en-US" altLang="zh-TW" sz="2000" i="1" dirty="0" smtClean="0"/>
              <a:t>1</a:t>
            </a:r>
            <a:r>
              <a:rPr lang="en-US" altLang="zh-TW" sz="2000" dirty="0" smtClean="0"/>
              <a:t>)(</a:t>
            </a:r>
            <a:r>
              <a:rPr lang="en-US" altLang="zh-TW" sz="2000" i="1" dirty="0" smtClean="0"/>
              <a:t>q</a:t>
            </a:r>
            <a:r>
              <a:rPr lang="en-US" altLang="zh-TW" sz="2000" dirty="0" smtClean="0"/>
              <a:t> - </a:t>
            </a:r>
            <a:r>
              <a:rPr lang="en-US" altLang="zh-TW" sz="2000" i="1" dirty="0" smtClean="0"/>
              <a:t>1</a:t>
            </a:r>
            <a:r>
              <a:rPr lang="en-US" altLang="zh-TW" sz="2000" dirty="0" smtClean="0"/>
              <a:t>)) is obtained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2000" dirty="0" smtClean="0"/>
              <a:t>Knowing </a:t>
            </a:r>
            <a:r>
              <a:rPr lang="en-US" altLang="zh-TW" sz="2000" i="1" dirty="0" smtClean="0"/>
              <a:t>e</a:t>
            </a:r>
            <a:r>
              <a:rPr lang="en-US" altLang="zh-TW" sz="2000" dirty="0" smtClean="0"/>
              <a:t> and </a:t>
            </a:r>
            <a:r>
              <a:rPr lang="en-US" altLang="zh-TW" sz="2000" i="1" dirty="0" smtClean="0">
                <a:sym typeface="Symbol" pitchFamily="18" charset="2"/>
              </a:rPr>
              <a:t></a:t>
            </a:r>
            <a:r>
              <a:rPr lang="en-US" altLang="zh-TW" sz="2000" dirty="0" smtClean="0"/>
              <a:t>(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), </a:t>
            </a:r>
            <a:r>
              <a:rPr lang="en-US" altLang="zh-TW" sz="2000" i="1" dirty="0" smtClean="0"/>
              <a:t>d</a:t>
            </a:r>
            <a:r>
              <a:rPr lang="en-US" altLang="zh-TW" sz="2000" dirty="0" smtClean="0"/>
              <a:t> can be obtained with a known algorithm (Euclid’s algorithm) for finding multiplicative inverse (</a:t>
            </a:r>
            <a:r>
              <a:rPr lang="en-US" altLang="zh-TW" sz="2000" i="1" dirty="0" smtClean="0"/>
              <a:t>de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ym typeface="Symbol" pitchFamily="18" charset="2"/>
              </a:rPr>
              <a:t>=</a:t>
            </a:r>
            <a:r>
              <a:rPr lang="en-US" altLang="zh-TW" sz="2000" dirty="0" smtClean="0"/>
              <a:t> </a:t>
            </a:r>
            <a:r>
              <a:rPr lang="en-US" altLang="zh-TW" sz="2000" i="1" dirty="0" smtClean="0"/>
              <a:t>1</a:t>
            </a:r>
            <a:r>
              <a:rPr lang="en-US" altLang="zh-TW" sz="2000" dirty="0" smtClean="0"/>
              <a:t> </a:t>
            </a:r>
            <a:r>
              <a:rPr lang="en-US" altLang="zh-TW" sz="2000" i="1" dirty="0" smtClean="0"/>
              <a:t>mod</a:t>
            </a:r>
            <a:r>
              <a:rPr lang="en-US" altLang="zh-TW" sz="2000" dirty="0" smtClean="0"/>
              <a:t> </a:t>
            </a:r>
            <a:r>
              <a:rPr lang="en-US" altLang="zh-TW" sz="2000" i="1" dirty="0" smtClean="0">
                <a:sym typeface="Symbol" pitchFamily="18" charset="2"/>
              </a:rPr>
              <a:t></a:t>
            </a:r>
            <a:r>
              <a:rPr lang="en-US" altLang="zh-TW" sz="2000" dirty="0" smtClean="0"/>
              <a:t>(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))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2000" dirty="0" smtClean="0"/>
              <a:t>To break an RSA encryption (i.e., finding the decryption key) by brute force (i.e., by trying all possible keys) is not feasible given the relative large size of the keys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2000" dirty="0" smtClean="0"/>
              <a:t>A better approach is to solve the prime factorization problem.</a:t>
            </a:r>
          </a:p>
          <a:p>
            <a:pPr lvl="1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2000" dirty="0" smtClean="0"/>
              <a:t>The best known factorization algorithms seem to indicate that the number of operations to factorize a number </a:t>
            </a:r>
            <a:r>
              <a:rPr lang="en-US" altLang="zh-TW" sz="2000" i="1" dirty="0" smtClean="0"/>
              <a:t>n</a:t>
            </a:r>
            <a:r>
              <a:rPr lang="en-US" altLang="zh-TW" sz="2000" dirty="0" smtClean="0"/>
              <a:t> is estimated by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05200" y="5105400"/>
          <a:ext cx="213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4" imgW="1193760" imgH="241200" progId="Equation.3">
                  <p:embed/>
                </p:oleObj>
              </mc:Choice>
              <mc:Fallback>
                <p:oleObj name="Equation" r:id="rId4" imgW="1193760" imgH="24120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05400"/>
                        <a:ext cx="2133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F88E742-55D8-4027-B695-6769A895E2D2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57200" y="990600"/>
            <a:ext cx="80772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39725" indent="-339725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4538" indent="-290513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 is inefficient – it gains strength slowly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RSA-1024 is equivalent to an 80-bit symmetric key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RSA-2048 is equivalent to a 112-bit key (3DES)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RSA-3072 is equivalent to 128-bit key (AES)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RSA-7680 is equivalent to an 192-bit AES key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RSA-15,380 is required to equal an AES-256 key</a:t>
            </a:r>
            <a:r>
              <a:rPr lang="en-US" altLang="zh-CN" sz="2000" dirty="0" smtClean="0">
                <a:latin typeface="Calibri" panose="020F0502020204030204" pitchFamily="34" charset="0"/>
              </a:rPr>
              <a:t>!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zh-CN" sz="2000" dirty="0">
              <a:latin typeface="Calibri" panose="020F050202020403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Calibri" panose="020F0502020204030204" pitchFamily="34" charset="0"/>
              </a:rPr>
              <a:t>the </a:t>
            </a:r>
            <a:r>
              <a:rPr lang="en-US" altLang="zh-CN" sz="2000" dirty="0">
                <a:latin typeface="Calibri" panose="020F0502020204030204" pitchFamily="34" charset="0"/>
              </a:rPr>
              <a:t>performance of large size RSA is terrible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1625"/>
            <a:ext cx="82296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omic Sans MS" panose="030F0702030302020204" pitchFamily="66" charset="0"/>
              </a:rPr>
              <a:t>RSA: Key Length vs. Security Strength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533400" y="4038600"/>
            <a:ext cx="8077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39725" indent="-339725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4538" indent="-290513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084263" indent="-225425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The computation time required for larger keys increases rapidly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The time required for signing is proportional to the cube of the key length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RSA-2048 operations require 8 times as long as RSA-1024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Example – 60ms for RSA-1024 sign. 600ms for RSA-2048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RSA-15,360 would take 3375 times RSA-1024, or 200 seconds!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9EAB404-9C0C-4AE8-9888-44FC9C1F8D03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048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>
                <a:latin typeface="Comic Sans MS" panose="030F0702030302020204" pitchFamily="66" charset="0"/>
              </a:rPr>
              <a:t>ElGamal</a:t>
            </a:r>
            <a:r>
              <a:rPr lang="en-US" sz="3200" dirty="0" smtClean="0">
                <a:latin typeface="Comic Sans MS" panose="030F0702030302020204" pitchFamily="66" charset="0"/>
              </a:rPr>
              <a:t> Encryption Scheme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CN" sz="1800" dirty="0" smtClean="0"/>
              <a:t>Let p be a large prime.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Let </a:t>
            </a:r>
            <a:r>
              <a:rPr lang="en-US" altLang="zh-CN" sz="1800" dirty="0" err="1" smtClean="0"/>
              <a:t>Z</a:t>
            </a:r>
            <a:r>
              <a:rPr lang="en-US" altLang="zh-CN" sz="1800" baseline="-25000" dirty="0" err="1" smtClean="0"/>
              <a:t>p</a:t>
            </a:r>
            <a:r>
              <a:rPr lang="en-US" altLang="zh-CN" sz="1800" baseline="30000" dirty="0" smtClean="0"/>
              <a:t>* </a:t>
            </a:r>
            <a:r>
              <a:rPr lang="en-US" altLang="zh-CN" sz="1800" dirty="0" smtClean="0"/>
              <a:t>= { 1, 2, 3, …, p-1 }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Let Z</a:t>
            </a:r>
            <a:r>
              <a:rPr lang="en-US" altLang="zh-CN" sz="1800" baseline="-25000" dirty="0" smtClean="0"/>
              <a:t>p-1</a:t>
            </a:r>
            <a:r>
              <a:rPr lang="en-US" altLang="zh-CN" sz="1800" dirty="0" smtClean="0"/>
              <a:t> = { 0, 1, 2, …, p-2 }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a </a:t>
            </a:r>
            <a:r>
              <a:rPr lang="en-US" altLang="zh-CN" sz="1800" dirty="0" smtClean="0">
                <a:sym typeface="Symbol" panose="05050102010706020507" pitchFamily="18" charset="2"/>
              </a:rPr>
              <a:t></a:t>
            </a:r>
            <a:r>
              <a:rPr lang="en-US" altLang="zh-CN" sz="1800" baseline="-25000" dirty="0" smtClean="0">
                <a:sym typeface="Symbol" panose="05050102010706020507" pitchFamily="18" charset="2"/>
              </a:rPr>
              <a:t>R</a:t>
            </a:r>
            <a:r>
              <a:rPr lang="en-US" altLang="zh-CN" sz="1800" dirty="0" smtClean="0">
                <a:sym typeface="Symbol" panose="05050102010706020507" pitchFamily="18" charset="2"/>
              </a:rPr>
              <a:t> S means that a is randomly chosen from the </a:t>
            </a:r>
            <a:r>
              <a:rPr lang="en-US" altLang="zh-CN" sz="1800" dirty="0" smtClean="0">
                <a:solidFill>
                  <a:srgbClr val="0070C0"/>
                </a:solidFill>
                <a:sym typeface="Symbol" panose="05050102010706020507" pitchFamily="18" charset="2"/>
              </a:rPr>
              <a:t>set</a:t>
            </a:r>
            <a:r>
              <a:rPr lang="en-US" altLang="zh-CN" sz="1800" dirty="0" smtClean="0">
                <a:sym typeface="Symbol" panose="05050102010706020507" pitchFamily="18" charset="2"/>
              </a:rPr>
              <a:t> S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Let g </a:t>
            </a:r>
            <a:r>
              <a:rPr lang="en-US" altLang="zh-CN" sz="1800" dirty="0" smtClean="0">
                <a:sym typeface="Symbol" panose="05050102010706020507" pitchFamily="18" charset="2"/>
              </a:rPr>
              <a:t> </a:t>
            </a:r>
            <a:r>
              <a:rPr lang="en-US" altLang="zh-CN" sz="1800" dirty="0" err="1" smtClean="0"/>
              <a:t>Z</a:t>
            </a:r>
            <a:r>
              <a:rPr lang="en-US" altLang="zh-CN" sz="1800" baseline="-25000" dirty="0" err="1" smtClean="0"/>
              <a:t>p</a:t>
            </a:r>
            <a:r>
              <a:rPr lang="en-US" altLang="zh-CN" sz="1800" baseline="30000" dirty="0" smtClean="0"/>
              <a:t>* </a:t>
            </a:r>
            <a:r>
              <a:rPr lang="en-US" altLang="zh-CN" sz="1800" dirty="0" smtClean="0"/>
              <a:t>such that none of g</a:t>
            </a:r>
            <a:r>
              <a:rPr lang="en-US" altLang="zh-CN" sz="1800" baseline="30000" dirty="0" smtClean="0"/>
              <a:t>1</a:t>
            </a:r>
            <a:r>
              <a:rPr lang="en-US" altLang="zh-CN" sz="1800" dirty="0" smtClean="0"/>
              <a:t> mod p, g</a:t>
            </a:r>
            <a:r>
              <a:rPr lang="en-US" altLang="zh-CN" sz="1800" baseline="30000" dirty="0" smtClean="0"/>
              <a:t>2</a:t>
            </a:r>
            <a:r>
              <a:rPr lang="en-US" altLang="zh-CN" sz="1800" dirty="0" smtClean="0"/>
              <a:t> mod p, …, g</a:t>
            </a:r>
            <a:r>
              <a:rPr lang="en-US" altLang="zh-CN" sz="1800" baseline="30000" dirty="0" smtClean="0"/>
              <a:t>p-2</a:t>
            </a:r>
            <a:r>
              <a:rPr lang="en-US" altLang="zh-CN" sz="1800" dirty="0" smtClean="0"/>
              <a:t> mod p is equal to 1.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b="1" dirty="0" smtClean="0">
                <a:solidFill>
                  <a:srgbClr val="3333FF"/>
                </a:solidFill>
              </a:rPr>
              <a:t>Public Key Pair:</a:t>
            </a:r>
            <a:endParaRPr lang="en-US" altLang="zh-CN" sz="180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Private key: x </a:t>
            </a:r>
            <a:r>
              <a:rPr lang="en-US" altLang="zh-CN" sz="1800" dirty="0" smtClean="0">
                <a:sym typeface="Symbol" panose="05050102010706020507" pitchFamily="18" charset="2"/>
              </a:rPr>
              <a:t></a:t>
            </a:r>
            <a:r>
              <a:rPr lang="en-US" altLang="zh-CN" sz="1800" baseline="-25000" dirty="0" smtClean="0">
                <a:sym typeface="Symbol" panose="05050102010706020507" pitchFamily="18" charset="2"/>
              </a:rPr>
              <a:t>R</a:t>
            </a:r>
            <a:r>
              <a:rPr lang="en-US" altLang="zh-CN" sz="1800" dirty="0" smtClean="0">
                <a:sym typeface="Symbol" panose="05050102010706020507" pitchFamily="18" charset="2"/>
              </a:rPr>
              <a:t> Z</a:t>
            </a:r>
            <a:r>
              <a:rPr lang="en-US" altLang="zh-CN" sz="1800" baseline="-25000" dirty="0" smtClean="0">
                <a:sym typeface="Symbol" panose="05050102010706020507" pitchFamily="18" charset="2"/>
              </a:rPr>
              <a:t>p-1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Public key: </a:t>
            </a:r>
            <a:r>
              <a:rPr lang="en-US" altLang="zh-CN" sz="1800" dirty="0"/>
              <a:t>Y</a:t>
            </a:r>
            <a:r>
              <a:rPr lang="en-US" altLang="zh-CN" sz="1800" dirty="0" smtClean="0">
                <a:sym typeface="Symbol" panose="05050102010706020507" pitchFamily="18" charset="2"/>
              </a:rPr>
              <a:t>= </a:t>
            </a:r>
            <a:r>
              <a:rPr lang="en-US" altLang="zh-CN" sz="1800" dirty="0" err="1" smtClean="0">
                <a:sym typeface="Symbol" panose="05050102010706020507" pitchFamily="18" charset="2"/>
              </a:rPr>
              <a:t>g</a:t>
            </a:r>
            <a:r>
              <a:rPr lang="en-US" altLang="zh-CN" sz="1800" baseline="30000" dirty="0" err="1" smtClean="0">
                <a:sym typeface="Symbol" panose="05050102010706020507" pitchFamily="18" charset="2"/>
              </a:rPr>
              <a:t>x</a:t>
            </a:r>
            <a:r>
              <a:rPr lang="en-US" altLang="zh-CN" sz="1800" dirty="0" smtClean="0">
                <a:sym typeface="Symbol" panose="05050102010706020507" pitchFamily="18" charset="2"/>
              </a:rPr>
              <a:t> mod p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800" b="1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b="1" dirty="0" smtClean="0">
                <a:solidFill>
                  <a:srgbClr val="3333FF"/>
                </a:solidFill>
                <a:sym typeface="Symbol" panose="05050102010706020507" pitchFamily="18" charset="2"/>
              </a:rPr>
              <a:t>Encryption:</a:t>
            </a:r>
            <a:endParaRPr lang="en-US" altLang="zh-CN" sz="1800" dirty="0" smtClean="0">
              <a:solidFill>
                <a:srgbClr val="3333FF"/>
              </a:solidFill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zh-CN" sz="1800" dirty="0" smtClean="0">
                <a:sym typeface="Symbol" panose="05050102010706020507" pitchFamily="18" charset="2"/>
              </a:rPr>
              <a:t>r </a:t>
            </a:r>
            <a:r>
              <a:rPr lang="en-US" altLang="zh-CN" sz="1800" baseline="-25000" dirty="0" smtClean="0">
                <a:sym typeface="Symbol" panose="05050102010706020507" pitchFamily="18" charset="2"/>
              </a:rPr>
              <a:t>R</a:t>
            </a:r>
            <a:r>
              <a:rPr lang="en-US" altLang="zh-CN" sz="1800" dirty="0" smtClean="0">
                <a:sym typeface="Symbol" panose="05050102010706020507" pitchFamily="18" charset="2"/>
              </a:rPr>
              <a:t> Z</a:t>
            </a:r>
            <a:r>
              <a:rPr lang="en-US" altLang="zh-CN" sz="1800" baseline="-25000" dirty="0" smtClean="0">
                <a:sym typeface="Symbol" panose="05050102010706020507" pitchFamily="18" charset="2"/>
              </a:rPr>
              <a:t>p-1</a:t>
            </a:r>
            <a:endParaRPr lang="en-US" altLang="zh-CN" sz="18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zh-CN" sz="1800" dirty="0" smtClean="0">
                <a:sym typeface="Symbol" panose="05050102010706020507" pitchFamily="18" charset="2"/>
              </a:rPr>
              <a:t>A = g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r</a:t>
            </a:r>
            <a:r>
              <a:rPr lang="en-US" altLang="zh-CN" sz="1800" dirty="0" smtClean="0">
                <a:sym typeface="Symbol" panose="05050102010706020507" pitchFamily="18" charset="2"/>
              </a:rPr>
              <a:t> mod p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zh-CN" sz="1800" dirty="0" smtClean="0">
                <a:sym typeface="Symbol" panose="05050102010706020507" pitchFamily="18" charset="2"/>
              </a:rPr>
              <a:t>B = </a:t>
            </a:r>
            <a:r>
              <a:rPr lang="en-US" altLang="zh-CN" sz="1800" dirty="0" err="1" smtClean="0">
                <a:sym typeface="Symbol" panose="05050102010706020507" pitchFamily="18" charset="2"/>
              </a:rPr>
              <a:t>MY</a:t>
            </a:r>
            <a:r>
              <a:rPr lang="en-US" altLang="zh-CN" sz="2000" baseline="30000" dirty="0" err="1" smtClean="0">
                <a:sym typeface="Symbol" panose="05050102010706020507" pitchFamily="18" charset="2"/>
              </a:rPr>
              <a:t>r</a:t>
            </a:r>
            <a:r>
              <a:rPr lang="en-US" altLang="zh-CN" sz="1800" dirty="0" smtClean="0">
                <a:sym typeface="Symbol" panose="05050102010706020507" pitchFamily="18" charset="2"/>
              </a:rPr>
              <a:t> mod p where M  </a:t>
            </a:r>
            <a:r>
              <a:rPr lang="en-US" altLang="zh-CN" sz="1800" dirty="0" err="1" smtClean="0">
                <a:sym typeface="Symbol" panose="05050102010706020507" pitchFamily="18" charset="2"/>
              </a:rPr>
              <a:t>Z</a:t>
            </a:r>
            <a:r>
              <a:rPr lang="en-US" altLang="zh-CN" sz="2000" baseline="-16000" dirty="0" err="1" smtClean="0">
                <a:sym typeface="Symbol" panose="05050102010706020507" pitchFamily="18" charset="2"/>
              </a:rPr>
              <a:t>p</a:t>
            </a:r>
            <a:r>
              <a:rPr lang="en-US" altLang="zh-CN" sz="1800" baseline="30000" dirty="0" smtClean="0">
                <a:sym typeface="Symbol" panose="05050102010706020507" pitchFamily="18" charset="2"/>
              </a:rPr>
              <a:t>*</a:t>
            </a:r>
            <a:r>
              <a:rPr lang="en-US" altLang="zh-CN" sz="1800" dirty="0" smtClean="0">
                <a:sym typeface="Symbol" panose="05050102010706020507" pitchFamily="18" charset="2"/>
              </a:rPr>
              <a:t> is the message.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0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 err="1" smtClean="0">
                <a:sym typeface="Symbol" panose="05050102010706020507" pitchFamily="18" charset="2"/>
              </a:rPr>
              <a:t>Ciphertext</a:t>
            </a:r>
            <a:r>
              <a:rPr lang="en-US" altLang="zh-CN" sz="1800" dirty="0" smtClean="0">
                <a:sym typeface="Symbol" panose="05050102010706020507" pitchFamily="18" charset="2"/>
              </a:rPr>
              <a:t> C = (A, B).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8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b="1" dirty="0" smtClean="0">
                <a:solidFill>
                  <a:srgbClr val="3333FF"/>
                </a:solidFill>
                <a:sym typeface="Symbol" panose="05050102010706020507" pitchFamily="18" charset="2"/>
              </a:rPr>
              <a:t>Decryption</a:t>
            </a:r>
            <a:r>
              <a:rPr lang="en-US" altLang="zh-CN" sz="1800" b="1" dirty="0" smtClean="0">
                <a:sym typeface="Symbol" panose="05050102010706020507" pitchFamily="18" charset="2"/>
              </a:rPr>
              <a:t>: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zh-CN" sz="1800" dirty="0" smtClean="0">
                <a:sym typeface="Symbol" panose="05050102010706020507" pitchFamily="18" charset="2"/>
              </a:rPr>
              <a:t>K = A</a:t>
            </a:r>
            <a:r>
              <a:rPr lang="en-US" altLang="zh-CN" sz="1800" baseline="30000" dirty="0" smtClean="0">
                <a:sym typeface="Symbol" panose="05050102010706020507" pitchFamily="18" charset="2"/>
              </a:rPr>
              <a:t>x</a:t>
            </a:r>
            <a:r>
              <a:rPr lang="en-US" altLang="zh-CN" sz="1800" dirty="0" smtClean="0">
                <a:sym typeface="Symbol" panose="05050102010706020507" pitchFamily="18" charset="2"/>
              </a:rPr>
              <a:t> mod p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zh-CN" sz="1800" dirty="0" smtClean="0">
                <a:sym typeface="Symbol" panose="05050102010706020507" pitchFamily="18" charset="2"/>
              </a:rPr>
              <a:t>M = B K</a:t>
            </a:r>
            <a:r>
              <a:rPr lang="en-US" altLang="zh-CN" sz="1800" baseline="30000" dirty="0" smtClean="0">
                <a:sym typeface="Symbol" panose="05050102010706020507" pitchFamily="18" charset="2"/>
              </a:rPr>
              <a:t>-1</a:t>
            </a:r>
            <a:r>
              <a:rPr lang="en-US" altLang="zh-CN" sz="1800" dirty="0" smtClean="0">
                <a:sym typeface="Symbol" panose="05050102010706020507" pitchFamily="18" charset="2"/>
              </a:rPr>
              <a:t> mod 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EC9F278-3554-42BA-8BC1-999563D21D0C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39472" cy="533400"/>
          </a:xfrm>
        </p:spPr>
        <p:txBody>
          <a:bodyPr/>
          <a:lstStyle/>
          <a:p>
            <a:r>
              <a:rPr lang="en-US" altLang="zh-CN" sz="2600" b="1" dirty="0" smtClean="0">
                <a:latin typeface="Comic Sans MS" panose="030F0702030302020204" pitchFamily="66" charset="0"/>
              </a:rPr>
              <a:t>An Example of </a:t>
            </a:r>
            <a:r>
              <a:rPr lang="en-US" altLang="zh-CN" sz="2600" b="1" dirty="0" err="1" smtClean="0">
                <a:latin typeface="Comic Sans MS" panose="030F0702030302020204" pitchFamily="66" charset="0"/>
              </a:rPr>
              <a:t>ElGamal</a:t>
            </a:r>
            <a:r>
              <a:rPr lang="en-US" altLang="zh-CN" sz="2600" b="1" dirty="0" smtClean="0">
                <a:latin typeface="Comic Sans MS" panose="030F0702030302020204" pitchFamily="66" charset="0"/>
              </a:rPr>
              <a:t> Encryption and Decryption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534400" cy="5334000"/>
          </a:xfrm>
        </p:spPr>
        <p:txBody>
          <a:bodyPr/>
          <a:lstStyle/>
          <a:p>
            <a:pPr marL="395288" indent="-3952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000" dirty="0" smtClean="0"/>
              <a:t>Let	p =2357</a:t>
            </a:r>
          </a:p>
          <a:p>
            <a:pPr marL="395288" indent="-395288">
              <a:lnSpc>
                <a:spcPct val="90000"/>
              </a:lnSpc>
              <a:buFontTx/>
              <a:buNone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		g = 2</a:t>
            </a:r>
          </a:p>
          <a:p>
            <a:pPr marL="395288" indent="-395288">
              <a:lnSpc>
                <a:spcPct val="90000"/>
              </a:lnSpc>
              <a:buFontTx/>
              <a:buNone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		</a:t>
            </a:r>
            <a:r>
              <a:rPr lang="en-US" altLang="zh-CN" sz="2000" dirty="0" smtClean="0">
                <a:solidFill>
                  <a:srgbClr val="3333FF"/>
                </a:solidFill>
                <a:sym typeface="Symbol" panose="05050102010706020507" pitchFamily="18" charset="2"/>
              </a:rPr>
              <a:t>Private key</a:t>
            </a:r>
            <a:r>
              <a:rPr lang="en-US" altLang="zh-CN" sz="2000" dirty="0" smtClean="0">
                <a:sym typeface="Symbol" panose="05050102010706020507" pitchFamily="18" charset="2"/>
              </a:rPr>
              <a:t>: x = 1751</a:t>
            </a:r>
          </a:p>
          <a:p>
            <a:pPr marL="395288" indent="-395288">
              <a:lnSpc>
                <a:spcPct val="90000"/>
              </a:lnSpc>
              <a:buFontTx/>
              <a:buNone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		</a:t>
            </a:r>
            <a:r>
              <a:rPr lang="en-US" altLang="zh-CN" sz="2000" dirty="0" smtClean="0">
                <a:solidFill>
                  <a:srgbClr val="3333FF"/>
                </a:solidFill>
                <a:sym typeface="Symbol" panose="05050102010706020507" pitchFamily="18" charset="2"/>
              </a:rPr>
              <a:t>Public key</a:t>
            </a:r>
            <a:r>
              <a:rPr lang="en-US" altLang="zh-CN" sz="2000" dirty="0" smtClean="0">
                <a:sym typeface="Symbol" panose="05050102010706020507" pitchFamily="18" charset="2"/>
              </a:rPr>
              <a:t>: Y = </a:t>
            </a:r>
            <a:r>
              <a:rPr lang="en-US" altLang="zh-CN" sz="2000" dirty="0" err="1" smtClean="0">
                <a:sym typeface="Symbol" panose="05050102010706020507" pitchFamily="18" charset="2"/>
              </a:rPr>
              <a:t>g</a:t>
            </a:r>
            <a:r>
              <a:rPr lang="en-US" altLang="zh-CN" sz="2000" baseline="30000" dirty="0" err="1" smtClean="0">
                <a:sym typeface="Symbol" panose="05050102010706020507" pitchFamily="18" charset="2"/>
              </a:rPr>
              <a:t>x</a:t>
            </a:r>
            <a:r>
              <a:rPr lang="en-US" altLang="zh-CN" sz="2000" dirty="0" smtClean="0">
                <a:sym typeface="Symbol" panose="05050102010706020507" pitchFamily="18" charset="2"/>
              </a:rPr>
              <a:t> = 2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1751</a:t>
            </a:r>
            <a:r>
              <a:rPr lang="en-US" altLang="zh-CN" sz="2000" dirty="0" smtClean="0">
                <a:sym typeface="Symbol" panose="05050102010706020507" pitchFamily="18" charset="2"/>
              </a:rPr>
              <a:t> = 1185 (mod 2357)</a:t>
            </a:r>
          </a:p>
          <a:p>
            <a:pPr marL="395288" indent="-3952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000" dirty="0" smtClean="0">
                <a:solidFill>
                  <a:srgbClr val="3333FF"/>
                </a:solidFill>
                <a:sym typeface="Symbol" panose="05050102010706020507" pitchFamily="18" charset="2"/>
              </a:rPr>
              <a:t>Encryption</a:t>
            </a:r>
            <a:r>
              <a:rPr lang="en-US" altLang="zh-CN" sz="2000" dirty="0" smtClean="0">
                <a:sym typeface="Symbol" panose="05050102010706020507" pitchFamily="18" charset="2"/>
              </a:rPr>
              <a:t>:</a:t>
            </a:r>
          </a:p>
          <a:p>
            <a:pPr marL="803275" lvl="1" indent="-2936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say M = 2035</a:t>
            </a:r>
          </a:p>
          <a:p>
            <a:pPr marL="803275" lvl="1" indent="-293688">
              <a:lnSpc>
                <a:spcPct val="90000"/>
              </a:lnSpc>
              <a:buFontTx/>
              <a:buAutoNum type="arabicPeriod"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Pick a random number r = 1520</a:t>
            </a:r>
          </a:p>
          <a:p>
            <a:pPr marL="803275" lvl="1" indent="-293688">
              <a:lnSpc>
                <a:spcPct val="90000"/>
              </a:lnSpc>
              <a:buFontTx/>
              <a:buAutoNum type="arabicPeriod"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Computes</a:t>
            </a:r>
          </a:p>
          <a:p>
            <a:pPr marL="803275" lvl="1" indent="-293688">
              <a:lnSpc>
                <a:spcPct val="90000"/>
              </a:lnSpc>
              <a:buFontTx/>
              <a:buNone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	A = g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r</a:t>
            </a:r>
            <a:r>
              <a:rPr lang="en-US" altLang="zh-CN" sz="2000" dirty="0" smtClean="0">
                <a:sym typeface="Symbol" panose="05050102010706020507" pitchFamily="18" charset="2"/>
              </a:rPr>
              <a:t>  2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1520</a:t>
            </a:r>
            <a:r>
              <a:rPr lang="en-US" altLang="zh-CN" sz="2000" dirty="0" smtClean="0">
                <a:sym typeface="Symbol" panose="05050102010706020507" pitchFamily="18" charset="2"/>
              </a:rPr>
              <a:t>  1430 (mod 2357)</a:t>
            </a:r>
          </a:p>
          <a:p>
            <a:pPr marL="803275" lvl="1" indent="-293688">
              <a:lnSpc>
                <a:spcPct val="90000"/>
              </a:lnSpc>
              <a:buFontTx/>
              <a:buNone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	B = </a:t>
            </a:r>
            <a:r>
              <a:rPr lang="en-US" altLang="zh-CN" sz="2000" dirty="0" err="1" smtClean="0">
                <a:sym typeface="Symbol" panose="05050102010706020507" pitchFamily="18" charset="2"/>
              </a:rPr>
              <a:t>MY</a:t>
            </a:r>
            <a:r>
              <a:rPr lang="en-US" altLang="zh-CN" sz="2000" baseline="30000" dirty="0" err="1" smtClean="0">
                <a:sym typeface="Symbol" panose="05050102010706020507" pitchFamily="18" charset="2"/>
              </a:rPr>
              <a:t>r</a:t>
            </a:r>
            <a:r>
              <a:rPr lang="en-US" altLang="zh-CN" sz="2000" dirty="0" smtClean="0">
                <a:sym typeface="Symbol" panose="05050102010706020507" pitchFamily="18" charset="2"/>
              </a:rPr>
              <a:t>  2035 x 1185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1520</a:t>
            </a:r>
            <a:r>
              <a:rPr lang="en-US" altLang="zh-CN" sz="2000" dirty="0" smtClean="0">
                <a:sym typeface="Symbol" panose="05050102010706020507" pitchFamily="18" charset="2"/>
              </a:rPr>
              <a:t>  697 (mod 2357)</a:t>
            </a:r>
          </a:p>
          <a:p>
            <a:pPr marL="803275" lvl="1" indent="-2936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The </a:t>
            </a:r>
            <a:r>
              <a:rPr lang="en-US" altLang="zh-CN" sz="2000" dirty="0" err="1" smtClean="0">
                <a:sym typeface="Symbol" panose="05050102010706020507" pitchFamily="18" charset="2"/>
              </a:rPr>
              <a:t>ciphertext</a:t>
            </a:r>
            <a:r>
              <a:rPr lang="en-US" altLang="zh-CN" sz="2000" dirty="0" smtClean="0">
                <a:sym typeface="Symbol" panose="05050102010706020507" pitchFamily="18" charset="2"/>
              </a:rPr>
              <a:t> C = (A, B) = (1430, 697)</a:t>
            </a:r>
          </a:p>
          <a:p>
            <a:pPr marL="395288" indent="-3952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000" dirty="0" smtClean="0">
                <a:solidFill>
                  <a:srgbClr val="3333FF"/>
                </a:solidFill>
                <a:sym typeface="Symbol" panose="05050102010706020507" pitchFamily="18" charset="2"/>
              </a:rPr>
              <a:t>Decryption</a:t>
            </a:r>
            <a:r>
              <a:rPr lang="en-US" altLang="zh-CN" sz="2000" dirty="0" smtClean="0">
                <a:sym typeface="Symbol" panose="05050102010706020507" pitchFamily="18" charset="2"/>
              </a:rPr>
              <a:t>:</a:t>
            </a:r>
          </a:p>
          <a:p>
            <a:pPr marL="803275" lvl="1" indent="-293688">
              <a:lnSpc>
                <a:spcPct val="90000"/>
              </a:lnSpc>
              <a:buFontTx/>
              <a:buAutoNum type="arabicPeriod"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Computes K  A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x</a:t>
            </a:r>
            <a:r>
              <a:rPr lang="en-US" altLang="zh-CN" sz="2000" dirty="0" smtClean="0">
                <a:sym typeface="Symbol" panose="05050102010706020507" pitchFamily="18" charset="2"/>
              </a:rPr>
              <a:t>  1430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1751</a:t>
            </a:r>
            <a:r>
              <a:rPr lang="en-US" altLang="zh-CN" sz="2000" dirty="0" smtClean="0">
                <a:sym typeface="Symbol" panose="05050102010706020507" pitchFamily="18" charset="2"/>
              </a:rPr>
              <a:t>  2084 (mod 2357)</a:t>
            </a:r>
          </a:p>
          <a:p>
            <a:pPr marL="803275" lvl="1" indent="-293688">
              <a:lnSpc>
                <a:spcPct val="90000"/>
              </a:lnSpc>
              <a:buFontTx/>
              <a:buAutoNum type="arabicPeriod"/>
              <a:tabLst>
                <a:tab pos="915988" algn="l"/>
              </a:tabLst>
            </a:pPr>
            <a:r>
              <a:rPr lang="en-US" altLang="zh-CN" sz="2000" dirty="0" smtClean="0">
                <a:sym typeface="Symbol" panose="05050102010706020507" pitchFamily="18" charset="2"/>
              </a:rPr>
              <a:t>M  B K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-1</a:t>
            </a:r>
            <a:r>
              <a:rPr lang="en-US" altLang="zh-CN" sz="2000" dirty="0" smtClean="0">
                <a:sym typeface="Symbol" panose="05050102010706020507" pitchFamily="18" charset="2"/>
              </a:rPr>
              <a:t>  697 x 2084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-1</a:t>
            </a:r>
            <a:r>
              <a:rPr lang="en-US" altLang="zh-CN" sz="2000" dirty="0" smtClean="0">
                <a:sym typeface="Symbol" panose="05050102010706020507" pitchFamily="18" charset="2"/>
              </a:rPr>
              <a:t>  2035 (mod 2357)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89EF399A-0141-4905-AD09-094EC092C42A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33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mic Sans MS" panose="030F0702030302020204" pitchFamily="66" charset="0"/>
              </a:rPr>
              <a:t>Security of </a:t>
            </a:r>
            <a:r>
              <a:rPr lang="en-US" sz="2800" dirty="0" err="1" smtClean="0">
                <a:latin typeface="Comic Sans MS" panose="030F0702030302020204" pitchFamily="66" charset="0"/>
              </a:rPr>
              <a:t>ElGamal</a:t>
            </a:r>
            <a:r>
              <a:rPr lang="en-US" sz="2800" dirty="0" smtClean="0">
                <a:latin typeface="Comic Sans MS" panose="030F0702030302020204" pitchFamily="66" charset="0"/>
              </a:rPr>
              <a:t> Encryption Scheme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838200"/>
            <a:ext cx="5029200" cy="1942728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zh-CN" sz="1800" b="1" dirty="0" smtClean="0">
                <a:sym typeface="Symbol" panose="05050102010706020507" pitchFamily="18" charset="2"/>
              </a:rPr>
              <a:t>Encryption:</a:t>
            </a:r>
            <a:endParaRPr lang="en-US" altLang="zh-CN" sz="1800" dirty="0" smtClean="0">
              <a:sym typeface="Symbol" panose="05050102010706020507" pitchFamily="18" charset="2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CN" sz="1800" dirty="0" smtClean="0">
                <a:sym typeface="Symbol" panose="05050102010706020507" pitchFamily="18" charset="2"/>
              </a:rPr>
              <a:t>r </a:t>
            </a:r>
            <a:r>
              <a:rPr lang="en-US" altLang="zh-CN" sz="1800" baseline="-25000" dirty="0" smtClean="0">
                <a:sym typeface="Symbol" panose="05050102010706020507" pitchFamily="18" charset="2"/>
              </a:rPr>
              <a:t>R</a:t>
            </a:r>
            <a:r>
              <a:rPr lang="en-US" altLang="zh-CN" sz="1800" dirty="0" smtClean="0">
                <a:sym typeface="Symbol" panose="05050102010706020507" pitchFamily="18" charset="2"/>
              </a:rPr>
              <a:t> Z</a:t>
            </a:r>
            <a:r>
              <a:rPr lang="en-US" altLang="zh-CN" sz="1800" baseline="-25000" dirty="0" smtClean="0">
                <a:sym typeface="Symbol" panose="05050102010706020507" pitchFamily="18" charset="2"/>
              </a:rPr>
              <a:t>p-1</a:t>
            </a:r>
            <a:endParaRPr lang="en-US" altLang="zh-CN" sz="1800" dirty="0" smtClean="0">
              <a:sym typeface="Symbol" panose="05050102010706020507" pitchFamily="18" charset="2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CN" sz="1800" dirty="0" smtClean="0">
                <a:sym typeface="Symbol" panose="05050102010706020507" pitchFamily="18" charset="2"/>
              </a:rPr>
              <a:t>A = g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r</a:t>
            </a:r>
            <a:r>
              <a:rPr lang="en-US" altLang="zh-CN" sz="1800" dirty="0" smtClean="0">
                <a:sym typeface="Symbol" panose="05050102010706020507" pitchFamily="18" charset="2"/>
              </a:rPr>
              <a:t> mod p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altLang="zh-CN" sz="1800" dirty="0" smtClean="0">
                <a:sym typeface="Symbol" panose="05050102010706020507" pitchFamily="18" charset="2"/>
              </a:rPr>
              <a:t>B = </a:t>
            </a:r>
            <a:r>
              <a:rPr lang="en-US" altLang="zh-CN" sz="1800" dirty="0" err="1" smtClean="0">
                <a:sym typeface="Symbol" panose="05050102010706020507" pitchFamily="18" charset="2"/>
              </a:rPr>
              <a:t>MY</a:t>
            </a:r>
            <a:r>
              <a:rPr lang="en-US" altLang="zh-CN" sz="2000" baseline="30000" dirty="0" err="1" smtClean="0">
                <a:sym typeface="Symbol" panose="05050102010706020507" pitchFamily="18" charset="2"/>
              </a:rPr>
              <a:t>r</a:t>
            </a:r>
            <a:r>
              <a:rPr lang="en-US" altLang="zh-CN" sz="1800" dirty="0" smtClean="0">
                <a:sym typeface="Symbol" panose="05050102010706020507" pitchFamily="18" charset="2"/>
              </a:rPr>
              <a:t> mod p where M  </a:t>
            </a:r>
            <a:r>
              <a:rPr lang="en-US" altLang="zh-CN" sz="1800" dirty="0" err="1" smtClean="0">
                <a:sym typeface="Symbol" panose="05050102010706020507" pitchFamily="18" charset="2"/>
              </a:rPr>
              <a:t>Z</a:t>
            </a:r>
            <a:r>
              <a:rPr lang="en-US" altLang="zh-CN" sz="2000" baseline="-16000" dirty="0" err="1" smtClean="0">
                <a:sym typeface="Symbol" panose="05050102010706020507" pitchFamily="18" charset="2"/>
              </a:rPr>
              <a:t>p</a:t>
            </a:r>
            <a:r>
              <a:rPr lang="en-US" altLang="zh-CN" sz="1800" baseline="30000" dirty="0" smtClean="0">
                <a:sym typeface="Symbol" panose="05050102010706020507" pitchFamily="18" charset="2"/>
              </a:rPr>
              <a:t>*</a:t>
            </a:r>
            <a:r>
              <a:rPr lang="en-US" altLang="zh-CN" sz="1800" dirty="0" smtClean="0">
                <a:sym typeface="Symbol" panose="05050102010706020507" pitchFamily="18" charset="2"/>
              </a:rPr>
              <a:t> is the message.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altLang="zh-CN" sz="1000" dirty="0" smtClean="0">
              <a:sym typeface="Symbol" panose="05050102010706020507" pitchFamily="18" charset="2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zh-CN" sz="1800" dirty="0" err="1" smtClean="0">
                <a:sym typeface="Symbol" panose="05050102010706020507" pitchFamily="18" charset="2"/>
              </a:rPr>
              <a:t>Ciphertext</a:t>
            </a:r>
            <a:r>
              <a:rPr lang="en-US" altLang="zh-CN" sz="1800" dirty="0" smtClean="0">
                <a:sym typeface="Symbol" panose="05050102010706020507" pitchFamily="18" charset="2"/>
              </a:rPr>
              <a:t> C = (A, B).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539552" y="2971800"/>
            <a:ext cx="80648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Given C = (A, B) and public key </a:t>
            </a:r>
            <a:r>
              <a:rPr lang="en-US" altLang="zh-CN" sz="2000" dirty="0" smtClean="0">
                <a:latin typeface="Calibri" panose="020F0502020204030204" pitchFamily="34" charset="0"/>
              </a:rPr>
              <a:t>Y </a:t>
            </a:r>
            <a:r>
              <a:rPr lang="en-US" altLang="zh-CN" sz="2000" dirty="0">
                <a:latin typeface="Calibri" panose="020F0502020204030204" pitchFamily="34" charset="0"/>
              </a:rPr>
              <a:t>= </a:t>
            </a:r>
            <a:r>
              <a:rPr lang="en-US" altLang="zh-CN" sz="2000" dirty="0" err="1">
                <a:latin typeface="Calibri" panose="020F0502020204030204" pitchFamily="34" charset="0"/>
              </a:rPr>
              <a:t>g</a:t>
            </a:r>
            <a:r>
              <a:rPr lang="en-US" altLang="zh-CN" sz="2000" baseline="30000" dirty="0" err="1">
                <a:latin typeface="Calibri" panose="020F0502020204030204" pitchFamily="34" charset="0"/>
              </a:rPr>
              <a:t>x</a:t>
            </a:r>
            <a:r>
              <a:rPr lang="en-US" altLang="zh-CN" sz="2000" dirty="0">
                <a:latin typeface="Calibri" panose="020F0502020204030204" pitchFamily="34" charset="0"/>
              </a:rPr>
              <a:t> mod p, find M without knowing x.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zh-CN" sz="2000" dirty="0">
              <a:latin typeface="Calibri" panose="020F0502020204030204" pitchFamily="34" charset="0"/>
            </a:endParaRPr>
          </a:p>
          <a:p>
            <a:pPr eaLnBrk="1" hangingPunct="1">
              <a:buFont typeface="Comic Sans MS" panose="030F0702030302020204" pitchFamily="66" charset="0"/>
              <a:buAutoNum type="arabicPeriod"/>
            </a:pPr>
            <a:r>
              <a:rPr lang="en-US" altLang="zh-CN" sz="2000" dirty="0">
                <a:latin typeface="Calibri" panose="020F0502020204030204" pitchFamily="34" charset="0"/>
              </a:rPr>
              <a:t>If adversary can get r from A=g</a:t>
            </a:r>
            <a:r>
              <a:rPr lang="en-US" altLang="zh-CN" sz="2000" baseline="30000" dirty="0">
                <a:latin typeface="Calibri" panose="020F0502020204030204" pitchFamily="34" charset="0"/>
              </a:rPr>
              <a:t>r</a:t>
            </a:r>
            <a:r>
              <a:rPr lang="en-US" altLang="zh-CN" sz="2000" dirty="0">
                <a:latin typeface="Calibri" panose="020F0502020204030204" pitchFamily="34" charset="0"/>
              </a:rPr>
              <a:t> mod p, then the scheme is broken.</a:t>
            </a:r>
          </a:p>
          <a:p>
            <a:pPr eaLnBrk="1" hangingPunct="1">
              <a:buFont typeface="Comic Sans MS" panose="030F0702030302020204" pitchFamily="66" charset="0"/>
              <a:buAutoNum type="arabicPeriod"/>
            </a:pPr>
            <a:r>
              <a:rPr lang="en-US" altLang="zh-CN" sz="2000" dirty="0">
                <a:latin typeface="Calibri" panose="020F0502020204030204" pitchFamily="34" charset="0"/>
              </a:rPr>
              <a:t>If adversary can get x from </a:t>
            </a:r>
            <a:r>
              <a:rPr lang="en-US" altLang="zh-CN" sz="2000" dirty="0" smtClean="0">
                <a:latin typeface="Calibri" panose="020F0502020204030204" pitchFamily="34" charset="0"/>
              </a:rPr>
              <a:t>Y=</a:t>
            </a:r>
            <a:r>
              <a:rPr lang="en-US" altLang="zh-CN" sz="2000" dirty="0" err="1" smtClean="0">
                <a:latin typeface="Calibri" panose="020F0502020204030204" pitchFamily="34" charset="0"/>
              </a:rPr>
              <a:t>g</a:t>
            </a:r>
            <a:r>
              <a:rPr lang="en-US" altLang="zh-CN" sz="2000" baseline="30000" dirty="0" err="1" smtClean="0">
                <a:latin typeface="Calibri" panose="020F0502020204030204" pitchFamily="34" charset="0"/>
              </a:rPr>
              <a:t>x</a:t>
            </a:r>
            <a:r>
              <a:rPr lang="en-US" altLang="zh-CN" sz="2000" dirty="0" smtClean="0">
                <a:latin typeface="Calibri" panose="020F0502020204030204" pitchFamily="34" charset="0"/>
              </a:rPr>
              <a:t> </a:t>
            </a:r>
            <a:r>
              <a:rPr lang="en-US" altLang="zh-CN" sz="2000" dirty="0">
                <a:latin typeface="Calibri" panose="020F0502020204030204" pitchFamily="34" charset="0"/>
              </a:rPr>
              <a:t>mod p, then the scheme is broken.</a:t>
            </a:r>
          </a:p>
          <a:p>
            <a:pPr eaLnBrk="1" hangingPunct="1">
              <a:buFont typeface="Comic Sans MS" panose="030F0702030302020204" pitchFamily="66" charset="0"/>
              <a:buAutoNum type="arabicPeriod"/>
            </a:pPr>
            <a:r>
              <a:rPr lang="en-US" altLang="zh-CN" sz="2000" dirty="0">
                <a:latin typeface="Calibri" panose="020F0502020204030204" pitchFamily="34" charset="0"/>
              </a:rPr>
              <a:t>From A=g</a:t>
            </a:r>
            <a:r>
              <a:rPr lang="en-US" altLang="zh-CN" sz="2000" baseline="30000" dirty="0">
                <a:latin typeface="Calibri" panose="020F0502020204030204" pitchFamily="34" charset="0"/>
              </a:rPr>
              <a:t>r</a:t>
            </a:r>
            <a:r>
              <a:rPr lang="en-US" altLang="zh-CN" sz="2000" dirty="0">
                <a:latin typeface="Calibri" panose="020F0502020204030204" pitchFamily="34" charset="0"/>
              </a:rPr>
              <a:t> mod p </a:t>
            </a:r>
            <a:r>
              <a:rPr lang="en-US" altLang="zh-CN" sz="2000">
                <a:latin typeface="Calibri" panose="020F0502020204030204" pitchFamily="34" charset="0"/>
              </a:rPr>
              <a:t>and </a:t>
            </a:r>
            <a:r>
              <a:rPr lang="en-US" altLang="zh-CN" sz="2000" smtClean="0">
                <a:latin typeface="Calibri" panose="020F0502020204030204" pitchFamily="34" charset="0"/>
              </a:rPr>
              <a:t>Y=</a:t>
            </a:r>
            <a:r>
              <a:rPr lang="en-US" altLang="zh-CN" sz="2000" dirty="0" err="1" smtClean="0">
                <a:latin typeface="Calibri" panose="020F0502020204030204" pitchFamily="34" charset="0"/>
              </a:rPr>
              <a:t>g</a:t>
            </a:r>
            <a:r>
              <a:rPr lang="en-US" altLang="zh-CN" sz="2000" baseline="30000" dirty="0" err="1" smtClean="0">
                <a:latin typeface="Calibri" panose="020F0502020204030204" pitchFamily="34" charset="0"/>
              </a:rPr>
              <a:t>x</a:t>
            </a:r>
            <a:r>
              <a:rPr lang="en-US" altLang="zh-CN" sz="2000" dirty="0" smtClean="0">
                <a:latin typeface="Calibri" panose="020F0502020204030204" pitchFamily="34" charset="0"/>
              </a:rPr>
              <a:t> </a:t>
            </a:r>
            <a:r>
              <a:rPr lang="en-US" altLang="zh-CN" sz="2000" dirty="0">
                <a:latin typeface="Calibri" panose="020F0502020204030204" pitchFamily="34" charset="0"/>
              </a:rPr>
              <a:t>mod p, if adversary can compute </a:t>
            </a:r>
            <a:r>
              <a:rPr lang="en-US" altLang="zh-CN" sz="2000" dirty="0" err="1">
                <a:latin typeface="Calibri" panose="020F0502020204030204" pitchFamily="34" charset="0"/>
              </a:rPr>
              <a:t>g</a:t>
            </a:r>
            <a:r>
              <a:rPr lang="en-US" altLang="zh-CN" sz="2000" baseline="30000" dirty="0" err="1">
                <a:latin typeface="Calibri" panose="020F0502020204030204" pitchFamily="34" charset="0"/>
              </a:rPr>
              <a:t>rx</a:t>
            </a:r>
            <a:r>
              <a:rPr lang="en-US" altLang="zh-CN" sz="2000" dirty="0">
                <a:latin typeface="Calibri" panose="020F0502020204030204" pitchFamily="34" charset="0"/>
              </a:rPr>
              <a:t> mod p, then the scheme is broken.</a:t>
            </a:r>
          </a:p>
          <a:p>
            <a:pPr eaLnBrk="1" hangingPunct="1">
              <a:buFont typeface="Comic Sans MS" panose="030F0702030302020204" pitchFamily="66" charset="0"/>
              <a:buAutoNum type="arabicPeriod"/>
            </a:pPr>
            <a:endParaRPr lang="en-US" altLang="zh-CN" sz="2000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First two correspond to </a:t>
            </a:r>
            <a:r>
              <a:rPr lang="en-US" altLang="zh-CN" sz="2000" dirty="0">
                <a:solidFill>
                  <a:srgbClr val="0070C0"/>
                </a:solidFill>
                <a:latin typeface="Calibri" panose="020F0502020204030204" pitchFamily="34" charset="0"/>
              </a:rPr>
              <a:t>DLP (Discrete Logarithm Problem)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libri" panose="020F0502020204030204" pitchFamily="34" charset="0"/>
              </a:rPr>
              <a:t>The last one corresponds to </a:t>
            </a:r>
            <a:r>
              <a:rPr lang="en-US" altLang="zh-CN" sz="2000" dirty="0" err="1">
                <a:solidFill>
                  <a:srgbClr val="0070C0"/>
                </a:solidFill>
                <a:latin typeface="Calibri" panose="020F0502020204030204" pitchFamily="34" charset="0"/>
              </a:rPr>
              <a:t>Diffie</a:t>
            </a:r>
            <a:r>
              <a:rPr lang="en-US" altLang="zh-CN" sz="2000" dirty="0">
                <a:solidFill>
                  <a:srgbClr val="0070C0"/>
                </a:solidFill>
                <a:latin typeface="Calibri" panose="020F0502020204030204" pitchFamily="34" charset="0"/>
              </a:rPr>
              <a:t>-Hellman Problem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8D354172-0BCF-463F-90BD-1564EB15A5E4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39472" cy="533400"/>
          </a:xfrm>
        </p:spPr>
        <p:txBody>
          <a:bodyPr/>
          <a:lstStyle/>
          <a:p>
            <a:r>
              <a:rPr lang="en-US" altLang="zh-CN" sz="2400" b="1" dirty="0" smtClean="0">
                <a:latin typeface="Comic Sans MS" panose="030F0702030302020204" pitchFamily="66" charset="0"/>
              </a:rPr>
              <a:t>Deterministic Encryption vs. Probabilistic </a:t>
            </a:r>
            <a:r>
              <a:rPr lang="en-US" altLang="zh-CN" sz="2400" b="1" dirty="0" err="1" smtClean="0">
                <a:latin typeface="Comic Sans MS" panose="030F0702030302020204" pitchFamily="66" charset="0"/>
              </a:rPr>
              <a:t>Encryptoin</a:t>
            </a:r>
            <a:endParaRPr lang="en-US" altLang="zh-CN" sz="2400" b="1" dirty="0" smtClean="0">
              <a:latin typeface="Comic Sans MS" panose="030F0702030302020204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534400" cy="5334000"/>
          </a:xfrm>
        </p:spPr>
        <p:txBody>
          <a:bodyPr/>
          <a:lstStyle/>
          <a:p>
            <a:pPr marL="395288" indent="-3952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800" dirty="0" smtClean="0"/>
              <a:t>Deterministic Encryption</a:t>
            </a:r>
          </a:p>
          <a:p>
            <a:pPr marL="722313" lvl="1" indent="-3952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800" dirty="0" smtClean="0"/>
              <a:t>Encrypting same messages will generate same </a:t>
            </a:r>
            <a:r>
              <a:rPr lang="en-US" altLang="zh-CN" sz="2800" dirty="0" err="1" smtClean="0"/>
              <a:t>ciphertexts</a:t>
            </a:r>
            <a:endParaRPr lang="en-US" altLang="zh-CN" sz="2800" dirty="0"/>
          </a:p>
          <a:p>
            <a:pPr marL="722313" lvl="1" indent="-395288">
              <a:lnSpc>
                <a:spcPct val="90000"/>
              </a:lnSpc>
              <a:tabLst>
                <a:tab pos="915988" algn="l"/>
              </a:tabLst>
            </a:pPr>
            <a:endParaRPr lang="en-US" altLang="zh-CN" sz="1600" dirty="0" smtClean="0"/>
          </a:p>
          <a:p>
            <a:pPr marL="395288" indent="-3952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800" dirty="0" smtClean="0"/>
              <a:t>Probabilistic Encryption</a:t>
            </a:r>
          </a:p>
          <a:p>
            <a:pPr marL="722313" lvl="1" indent="-395288">
              <a:lnSpc>
                <a:spcPct val="90000"/>
              </a:lnSpc>
              <a:tabLst>
                <a:tab pos="915988" algn="l"/>
              </a:tabLst>
            </a:pPr>
            <a:r>
              <a:rPr lang="en-US" altLang="zh-CN" sz="2800" dirty="0"/>
              <a:t>Encrypting same messages will generate </a:t>
            </a:r>
            <a:r>
              <a:rPr lang="en-US" altLang="zh-CN" sz="2800" dirty="0" smtClean="0"/>
              <a:t>different </a:t>
            </a:r>
            <a:r>
              <a:rPr lang="en-US" altLang="zh-CN" sz="2800" dirty="0" err="1"/>
              <a:t>ciphertexts</a:t>
            </a:r>
            <a:endParaRPr lang="en-US" altLang="zh-CN" sz="2800" dirty="0"/>
          </a:p>
          <a:p>
            <a:pPr marL="722313" lvl="1" indent="-395288">
              <a:lnSpc>
                <a:spcPct val="90000"/>
              </a:lnSpc>
              <a:tabLst>
                <a:tab pos="915988" algn="l"/>
              </a:tabLst>
            </a:pPr>
            <a:endParaRPr lang="en-US" altLang="zh-CN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89EF399A-0141-4905-AD09-094EC092C42A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mic Sans MS" panose="030F0702030302020204" pitchFamily="66" charset="0"/>
              </a:rPr>
              <a:t>Discrete Logarithm Problem (DLP)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dirty="0" smtClean="0"/>
              <a:t>Let p be a prime number. Given two integers: g, y</a:t>
            </a:r>
          </a:p>
          <a:p>
            <a:pPr lvl="1">
              <a:lnSpc>
                <a:spcPct val="80000"/>
              </a:lnSpc>
            </a:pPr>
            <a:r>
              <a:rPr lang="en-US" altLang="zh-CN" sz="1600" dirty="0" smtClean="0"/>
              <a:t>g and y are integers chosen randomly in </a:t>
            </a:r>
            <a:r>
              <a:rPr lang="en-US" altLang="zh-CN" sz="1600" dirty="0" err="1" smtClean="0"/>
              <a:t>Z</a:t>
            </a:r>
            <a:r>
              <a:rPr lang="en-US" altLang="zh-CN" sz="1600" baseline="-25000" dirty="0" err="1" smtClean="0"/>
              <a:t>p</a:t>
            </a:r>
            <a:r>
              <a:rPr lang="en-US" altLang="zh-CN" sz="1600" baseline="30000" dirty="0" smtClean="0"/>
              <a:t>*</a:t>
            </a:r>
            <a:r>
              <a:rPr lang="en-US" altLang="zh-CN" sz="16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Find a such that </a:t>
            </a:r>
            <a:r>
              <a:rPr lang="en-US" altLang="zh-CN" sz="1800" dirty="0" err="1" smtClean="0"/>
              <a:t>g</a:t>
            </a:r>
            <a:r>
              <a:rPr lang="en-US" altLang="zh-CN" sz="1800" baseline="30000" dirty="0" err="1" smtClean="0"/>
              <a:t>a</a:t>
            </a:r>
            <a:r>
              <a:rPr lang="en-US" altLang="zh-CN" sz="1800" dirty="0" smtClean="0"/>
              <a:t> mod p </a:t>
            </a:r>
            <a:r>
              <a:rPr lang="en-US" altLang="zh-CN" sz="1800" dirty="0" smtClean="0">
                <a:sym typeface="Symbol" panose="05050102010706020507" pitchFamily="18" charset="2"/>
              </a:rPr>
              <a:t>= y</a:t>
            </a:r>
            <a:endParaRPr lang="en-US" altLang="zh-CN" sz="1800" dirty="0" smtClean="0"/>
          </a:p>
          <a:p>
            <a:pPr>
              <a:lnSpc>
                <a:spcPct val="80000"/>
              </a:lnSpc>
            </a:pPr>
            <a:r>
              <a:rPr lang="en-US" altLang="zh-CN" sz="1800" dirty="0" smtClean="0"/>
              <a:t>a is called the </a:t>
            </a:r>
            <a:r>
              <a:rPr lang="en-US" altLang="zh-CN" sz="1800" dirty="0" smtClean="0">
                <a:solidFill>
                  <a:schemeClr val="hlink"/>
                </a:solidFill>
              </a:rPr>
              <a:t>discrete log</a:t>
            </a:r>
            <a:r>
              <a:rPr lang="en-US" altLang="zh-CN" sz="1800" dirty="0" smtClean="0"/>
              <a:t> of y to the base g mod p.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2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b="1" dirty="0" smtClean="0">
                <a:sym typeface="Symbol" panose="05050102010706020507" pitchFamily="18" charset="2"/>
              </a:rPr>
              <a:t>DLP (Discrete Log Problem)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ym typeface="Symbol" panose="05050102010706020507" pitchFamily="18" charset="2"/>
              </a:rPr>
              <a:t>Given a, g and p, compute y  </a:t>
            </a:r>
            <a:r>
              <a:rPr lang="en-US" altLang="zh-CN" sz="1800" dirty="0" err="1" smtClean="0">
                <a:sym typeface="Symbol" panose="05050102010706020507" pitchFamily="18" charset="2"/>
              </a:rPr>
              <a:t>g</a:t>
            </a:r>
            <a:r>
              <a:rPr lang="en-US" altLang="zh-CN" sz="1800" baseline="30000" dirty="0" err="1" smtClean="0">
                <a:sym typeface="Symbol" panose="05050102010706020507" pitchFamily="18" charset="2"/>
              </a:rPr>
              <a:t>a</a:t>
            </a:r>
            <a:r>
              <a:rPr lang="en-US" altLang="zh-CN" sz="1800" dirty="0" smtClean="0">
                <a:sym typeface="Symbol" panose="05050102010706020507" pitchFamily="18" charset="2"/>
              </a:rPr>
              <a:t> mod p is </a:t>
            </a:r>
            <a:r>
              <a:rPr lang="en-US" altLang="zh-CN" sz="1800" dirty="0" smtClean="0">
                <a:solidFill>
                  <a:schemeClr val="hlink"/>
                </a:solidFill>
                <a:sym typeface="Symbol" panose="05050102010706020507" pitchFamily="18" charset="2"/>
              </a:rPr>
              <a:t>EASY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ym typeface="Symbol" panose="05050102010706020507" pitchFamily="18" charset="2"/>
              </a:rPr>
              <a:t>However, given y, g and p, compute a is </a:t>
            </a:r>
            <a:r>
              <a:rPr lang="en-US" altLang="zh-CN" sz="1800" dirty="0" smtClean="0">
                <a:solidFill>
                  <a:schemeClr val="hlink"/>
                </a:solidFill>
                <a:sym typeface="Symbol" panose="05050102010706020507" pitchFamily="18" charset="2"/>
              </a:rPr>
              <a:t>HARD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2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b="1" dirty="0" smtClean="0">
                <a:sym typeface="Symbol" panose="05050102010706020507" pitchFamily="18" charset="2"/>
              </a:rPr>
              <a:t>Factoring (revisit)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ym typeface="Symbol" panose="05050102010706020507" pitchFamily="18" charset="2"/>
              </a:rPr>
              <a:t>Given p and q, compute n = </a:t>
            </a:r>
            <a:r>
              <a:rPr lang="en-US" altLang="zh-CN" sz="1800" dirty="0" err="1" smtClean="0">
                <a:sym typeface="Symbol" panose="05050102010706020507" pitchFamily="18" charset="2"/>
              </a:rPr>
              <a:t>pq</a:t>
            </a:r>
            <a:r>
              <a:rPr lang="en-US" altLang="zh-CN" sz="1800" dirty="0" smtClean="0">
                <a:sym typeface="Symbol" panose="05050102010706020507" pitchFamily="18" charset="2"/>
              </a:rPr>
              <a:t> is </a:t>
            </a:r>
            <a:r>
              <a:rPr lang="en-US" altLang="zh-CN" sz="1800" dirty="0" smtClean="0">
                <a:solidFill>
                  <a:schemeClr val="hlink"/>
                </a:solidFill>
                <a:sym typeface="Symbol" panose="05050102010706020507" pitchFamily="18" charset="2"/>
              </a:rPr>
              <a:t>EASY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ym typeface="Symbol" panose="05050102010706020507" pitchFamily="18" charset="2"/>
              </a:rPr>
              <a:t>However, given n, compute the prime factors p and q is </a:t>
            </a:r>
            <a:r>
              <a:rPr lang="en-US" altLang="zh-CN" sz="1800" dirty="0" smtClean="0">
                <a:solidFill>
                  <a:schemeClr val="hlink"/>
                </a:solidFill>
                <a:sym typeface="Symbol" panose="05050102010706020507" pitchFamily="18" charset="2"/>
              </a:rPr>
              <a:t>HARD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2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sym typeface="Symbol" panose="05050102010706020507" pitchFamily="18" charset="2"/>
              </a:rPr>
              <a:t>DLP Example: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ym typeface="Symbol" panose="05050102010706020507" pitchFamily="18" charset="2"/>
              </a:rPr>
              <a:t>For p=97, g = 5 and y= 35, compute a such that </a:t>
            </a:r>
            <a:r>
              <a:rPr lang="en-US" altLang="zh-CN" sz="1800" dirty="0" err="1" smtClean="0">
                <a:sym typeface="Symbol" panose="05050102010706020507" pitchFamily="18" charset="2"/>
              </a:rPr>
              <a:t>g</a:t>
            </a:r>
            <a:r>
              <a:rPr lang="en-US" altLang="zh-CN" sz="1800" baseline="30000" dirty="0" err="1" smtClean="0">
                <a:sym typeface="Symbol" panose="05050102010706020507" pitchFamily="18" charset="2"/>
              </a:rPr>
              <a:t>a</a:t>
            </a:r>
            <a:r>
              <a:rPr lang="en-US" altLang="zh-CN" sz="1800" dirty="0" smtClean="0">
                <a:sym typeface="Symbol" panose="05050102010706020507" pitchFamily="18" charset="2"/>
              </a:rPr>
              <a:t> mod p = 35.</a:t>
            </a:r>
          </a:p>
          <a:p>
            <a:pPr lvl="1">
              <a:lnSpc>
                <a:spcPct val="80000"/>
              </a:lnSpc>
            </a:pPr>
            <a:r>
              <a:rPr lang="en-US" altLang="zh-CN" sz="1600" dirty="0" smtClean="0">
                <a:sym typeface="Symbol" panose="05050102010706020507" pitchFamily="18" charset="2"/>
              </a:rPr>
              <a:t>We need to try all possibilities (from 1 to 96) to obtain such a</a:t>
            </a:r>
          </a:p>
          <a:p>
            <a:pPr lvl="1">
              <a:lnSpc>
                <a:spcPct val="80000"/>
              </a:lnSpc>
            </a:pPr>
            <a:endParaRPr lang="en-US" altLang="zh-CN" sz="1600" dirty="0" smtClean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olidFill>
                  <a:schemeClr val="hlink"/>
                </a:solidFill>
                <a:sym typeface="Symbol" panose="05050102010706020507" pitchFamily="18" charset="2"/>
              </a:rPr>
              <a:t>When p is large, DLP is hard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ym typeface="Symbol" panose="05050102010706020507" pitchFamily="18" charset="2"/>
              </a:rPr>
              <a:t>In practice, p should at least be 1024 bits long.</a:t>
            </a: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sym typeface="Symbol" panose="05050102010706020507" pitchFamily="18" charset="2"/>
              </a:rPr>
              <a:t>Practical problems (not to be discussed in this course): How to generate and verify such a large prime number p? How to generate 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2D3CEB1-F460-48DB-97D5-563C3720D18B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0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6467" y="260648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 smtClean="0">
                <a:latin typeface="Comic Sans MS" panose="030F0702030302020204" pitchFamily="66" charset="0"/>
              </a:rPr>
              <a:t>Diffie</a:t>
            </a:r>
            <a:r>
              <a:rPr lang="en-US" sz="4000" dirty="0" smtClean="0">
                <a:latin typeface="Comic Sans MS" panose="030F0702030302020204" pitchFamily="66" charset="0"/>
              </a:rPr>
              <a:t>-Hellman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191000"/>
          </a:xfrm>
        </p:spPr>
        <p:txBody>
          <a:bodyPr/>
          <a:lstStyle/>
          <a:p>
            <a:r>
              <a:rPr lang="en-US" altLang="zh-CN" sz="2400" dirty="0" smtClean="0"/>
              <a:t>Given A=</a:t>
            </a:r>
            <a:r>
              <a:rPr lang="en-US" altLang="zh-CN" sz="2400" dirty="0" err="1" smtClean="0"/>
              <a:t>g</a:t>
            </a:r>
            <a:r>
              <a:rPr lang="en-US" altLang="zh-CN" sz="2400" baseline="30000" dirty="0" err="1" smtClean="0"/>
              <a:t>x</a:t>
            </a:r>
            <a:r>
              <a:rPr lang="en-US" altLang="zh-CN" sz="2400" dirty="0" smtClean="0"/>
              <a:t> mod p and B=</a:t>
            </a:r>
            <a:r>
              <a:rPr lang="en-US" altLang="zh-CN" sz="2400" dirty="0" err="1" smtClean="0"/>
              <a:t>g</a:t>
            </a:r>
            <a:r>
              <a:rPr lang="en-US" altLang="zh-CN" sz="2400" baseline="30000" dirty="0" err="1" smtClean="0"/>
              <a:t>y</a:t>
            </a:r>
            <a:r>
              <a:rPr lang="en-US" altLang="zh-CN" sz="2400" dirty="0" smtClean="0"/>
              <a:t> mod p, find C=</a:t>
            </a:r>
            <a:r>
              <a:rPr lang="en-US" altLang="zh-CN" sz="2400" dirty="0" err="1" smtClean="0"/>
              <a:t>g</a:t>
            </a:r>
            <a:r>
              <a:rPr lang="en-US" altLang="zh-CN" sz="2400" baseline="30000" dirty="0" err="1" smtClean="0"/>
              <a:t>xy</a:t>
            </a:r>
            <a:r>
              <a:rPr lang="en-US" altLang="zh-CN" sz="2400" dirty="0" smtClean="0"/>
              <a:t> mod p.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If DLP can be solved, then </a:t>
            </a:r>
            <a:r>
              <a:rPr lang="en-US" altLang="zh-CN" sz="2400" dirty="0" err="1" smtClean="0"/>
              <a:t>Diffie</a:t>
            </a:r>
            <a:r>
              <a:rPr lang="en-US" altLang="zh-CN" sz="2400" dirty="0" smtClean="0"/>
              <a:t>-Hellman Problem can be solved.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Open Problem: If </a:t>
            </a:r>
            <a:r>
              <a:rPr lang="en-US" altLang="zh-CN" sz="2400" dirty="0" err="1" smtClean="0"/>
              <a:t>Diffie</a:t>
            </a:r>
            <a:r>
              <a:rPr lang="en-US" altLang="zh-CN" sz="2400" dirty="0" smtClean="0"/>
              <a:t>-Hellman Problem can be solved, can DLP be solved?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F1CCC86-665C-40EF-B227-A87F9B80AADC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Public Key Cryptography: Encryption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A4AD50E1-6726-45CE-BE3D-8766F568349E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98613"/>
            <a:ext cx="7772400" cy="572110"/>
          </a:xfrm>
        </p:spPr>
        <p:txBody>
          <a:bodyPr/>
          <a:lstStyle/>
          <a:p>
            <a:r>
              <a:rPr lang="en-US" altLang="zh-CN" sz="2900" dirty="0" err="1" smtClean="0">
                <a:latin typeface="Comic Sans MS" panose="030F0702030302020204" pitchFamily="66" charset="0"/>
              </a:rPr>
              <a:t>Diffie</a:t>
            </a:r>
            <a:r>
              <a:rPr lang="en-US" altLang="zh-CN" sz="2900" dirty="0" smtClean="0">
                <a:latin typeface="Comic Sans MS" panose="030F0702030302020204" pitchFamily="66" charset="0"/>
              </a:rPr>
              <a:t>-Hellman Key Exchange</a:t>
            </a:r>
          </a:p>
        </p:txBody>
      </p:sp>
      <p:sp>
        <p:nvSpPr>
          <p:cNvPr id="22531" name="Line 6"/>
          <p:cNvSpPr>
            <a:spLocks noChangeShapeType="1"/>
          </p:cNvSpPr>
          <p:nvPr/>
        </p:nvSpPr>
        <p:spPr bwMode="auto">
          <a:xfrm flipV="1">
            <a:off x="2084388" y="20970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2" name="Line 7"/>
          <p:cNvSpPr>
            <a:spLocks noChangeShapeType="1"/>
          </p:cNvSpPr>
          <p:nvPr/>
        </p:nvSpPr>
        <p:spPr bwMode="auto">
          <a:xfrm flipH="1">
            <a:off x="2008188" y="2640013"/>
            <a:ext cx="4648200" cy="142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903288" y="2987675"/>
            <a:ext cx="1257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Alice, </a:t>
            </a:r>
            <a:r>
              <a:rPr lang="en-US" altLang="zh-CN">
                <a:latin typeface="Courier" charset="0"/>
              </a:rPr>
              <a:t>a</a:t>
            </a:r>
            <a:endParaRPr lang="en-US" altLang="zh-CN"/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6884988" y="2987675"/>
            <a:ext cx="10747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Bob, </a:t>
            </a:r>
            <a:r>
              <a:rPr lang="en-US" altLang="zh-CN">
                <a:latin typeface="Courier" charset="0"/>
              </a:rPr>
              <a:t>b</a:t>
            </a:r>
            <a:endParaRPr lang="en-US" altLang="zh-CN"/>
          </a:p>
        </p:txBody>
      </p: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3505200" y="1600200"/>
            <a:ext cx="1398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/>
              </a:rPr>
              <a:t>g</a:t>
            </a:r>
            <a:r>
              <a:rPr lang="en-US" altLang="zh-CN" baseline="30000">
                <a:latin typeface="Times-Roman"/>
              </a:rPr>
              <a:t>a</a:t>
            </a:r>
            <a:r>
              <a:rPr lang="en-US" altLang="zh-CN">
                <a:latin typeface="Times-Roman"/>
              </a:rPr>
              <a:t> mod p</a:t>
            </a:r>
            <a:endParaRPr lang="en-US" altLang="zh-CN"/>
          </a:p>
        </p:txBody>
      </p:sp>
      <p:sp>
        <p:nvSpPr>
          <p:cNvPr id="22536" name="Rectangle 12"/>
          <p:cNvSpPr>
            <a:spLocks noChangeArrowheads="1"/>
          </p:cNvSpPr>
          <p:nvPr/>
        </p:nvSpPr>
        <p:spPr bwMode="auto">
          <a:xfrm>
            <a:off x="3505200" y="2182813"/>
            <a:ext cx="1398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/>
              </a:rPr>
              <a:t>g</a:t>
            </a:r>
            <a:r>
              <a:rPr lang="en-US" altLang="zh-CN" baseline="30000">
                <a:latin typeface="Times-Roman"/>
              </a:rPr>
              <a:t>b</a:t>
            </a:r>
            <a:r>
              <a:rPr lang="en-US" altLang="zh-CN">
                <a:latin typeface="Times-Roman"/>
              </a:rPr>
              <a:t> mod p</a:t>
            </a:r>
            <a:endParaRPr lang="en-US" altLang="zh-CN"/>
          </a:p>
        </p:txBody>
      </p:sp>
      <p:sp>
        <p:nvSpPr>
          <p:cNvPr id="22537" name="Rectangle 19"/>
          <p:cNvSpPr>
            <a:spLocks noChangeArrowheads="1"/>
          </p:cNvSpPr>
          <p:nvPr/>
        </p:nvSpPr>
        <p:spPr bwMode="auto">
          <a:xfrm>
            <a:off x="685800" y="3581400"/>
            <a:ext cx="8001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Calibri" panose="020F0502020204030204" pitchFamily="34" charset="0"/>
              </a:rPr>
              <a:t>Alice computes (</a:t>
            </a:r>
            <a:r>
              <a:rPr lang="en-US" altLang="zh-CN" sz="2000" dirty="0" err="1">
                <a:latin typeface="Calibri" panose="020F0502020204030204" pitchFamily="34" charset="0"/>
              </a:rPr>
              <a:t>g</a:t>
            </a:r>
            <a:r>
              <a:rPr lang="en-US" altLang="zh-CN" sz="2000" baseline="30000" dirty="0" err="1">
                <a:latin typeface="Calibri" panose="020F0502020204030204" pitchFamily="34" charset="0"/>
              </a:rPr>
              <a:t>b</a:t>
            </a:r>
            <a:r>
              <a:rPr lang="en-US" altLang="zh-CN" sz="2000" dirty="0">
                <a:latin typeface="Calibri" panose="020F0502020204030204" pitchFamily="34" charset="0"/>
              </a:rPr>
              <a:t>)</a:t>
            </a:r>
            <a:r>
              <a:rPr lang="en-US" altLang="zh-CN" sz="2000" baseline="30000" dirty="0">
                <a:latin typeface="Calibri" panose="020F0502020204030204" pitchFamily="34" charset="0"/>
              </a:rPr>
              <a:t>a</a:t>
            </a:r>
            <a:r>
              <a:rPr lang="en-US" altLang="zh-CN" sz="2000" dirty="0">
                <a:latin typeface="Calibri" panose="020F0502020204030204" pitchFamily="34" charset="0"/>
              </a:rPr>
              <a:t> = </a:t>
            </a:r>
            <a:r>
              <a:rPr lang="en-US" altLang="zh-CN" sz="2000" dirty="0" err="1">
                <a:latin typeface="Calibri" panose="020F0502020204030204" pitchFamily="34" charset="0"/>
              </a:rPr>
              <a:t>g</a:t>
            </a:r>
            <a:r>
              <a:rPr lang="en-US" altLang="zh-CN" sz="2000" baseline="30000" dirty="0" err="1">
                <a:latin typeface="Calibri" panose="020F0502020204030204" pitchFamily="34" charset="0"/>
              </a:rPr>
              <a:t>ba</a:t>
            </a:r>
            <a:r>
              <a:rPr lang="en-US" altLang="zh-CN" sz="2000" dirty="0">
                <a:latin typeface="Calibri" panose="020F0502020204030204" pitchFamily="34" charset="0"/>
              </a:rPr>
              <a:t> = g</a:t>
            </a:r>
            <a:r>
              <a:rPr lang="en-US" altLang="zh-CN" sz="2000" baseline="30000" dirty="0">
                <a:latin typeface="Calibri" panose="020F0502020204030204" pitchFamily="34" charset="0"/>
              </a:rPr>
              <a:t>ab</a:t>
            </a:r>
            <a:r>
              <a:rPr lang="en-US" altLang="zh-CN" sz="2000" dirty="0">
                <a:latin typeface="Calibri" panose="020F0502020204030204" pitchFamily="34" charset="0"/>
              </a:rPr>
              <a:t> mod p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Calibri" panose="020F0502020204030204" pitchFamily="34" charset="0"/>
              </a:rPr>
              <a:t>Bob computes (</a:t>
            </a:r>
            <a:r>
              <a:rPr lang="en-US" altLang="zh-CN" sz="2000" dirty="0" err="1">
                <a:latin typeface="Calibri" panose="020F0502020204030204" pitchFamily="34" charset="0"/>
              </a:rPr>
              <a:t>g</a:t>
            </a:r>
            <a:r>
              <a:rPr lang="en-US" altLang="zh-CN" sz="2000" baseline="30000" dirty="0" err="1">
                <a:latin typeface="Calibri" panose="020F0502020204030204" pitchFamily="34" charset="0"/>
              </a:rPr>
              <a:t>a</a:t>
            </a:r>
            <a:r>
              <a:rPr lang="en-US" altLang="zh-CN" sz="2000" dirty="0">
                <a:latin typeface="Calibri" panose="020F0502020204030204" pitchFamily="34" charset="0"/>
              </a:rPr>
              <a:t>)</a:t>
            </a:r>
            <a:r>
              <a:rPr lang="en-US" altLang="zh-CN" sz="2000" baseline="30000" dirty="0">
                <a:latin typeface="Calibri" panose="020F0502020204030204" pitchFamily="34" charset="0"/>
              </a:rPr>
              <a:t>b</a:t>
            </a:r>
            <a:r>
              <a:rPr lang="en-US" altLang="zh-CN" sz="2000" dirty="0">
                <a:latin typeface="Calibri" panose="020F0502020204030204" pitchFamily="34" charset="0"/>
              </a:rPr>
              <a:t> = g</a:t>
            </a:r>
            <a:r>
              <a:rPr lang="en-US" altLang="zh-CN" sz="2000" baseline="30000" dirty="0">
                <a:latin typeface="Calibri" panose="020F0502020204030204" pitchFamily="34" charset="0"/>
              </a:rPr>
              <a:t>ab</a:t>
            </a:r>
            <a:r>
              <a:rPr lang="en-US" altLang="zh-CN" sz="2000" dirty="0">
                <a:latin typeface="Calibri" panose="020F0502020204030204" pitchFamily="34" charset="0"/>
              </a:rPr>
              <a:t> mod p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Calibri" panose="020F0502020204030204" pitchFamily="34" charset="0"/>
              </a:rPr>
              <a:t>Could use K = g</a:t>
            </a:r>
            <a:r>
              <a:rPr lang="en-US" altLang="zh-CN" sz="2000" baseline="30000" dirty="0">
                <a:latin typeface="Calibri" panose="020F0502020204030204" pitchFamily="34" charset="0"/>
              </a:rPr>
              <a:t>ab</a:t>
            </a:r>
            <a:r>
              <a:rPr lang="en-US" altLang="zh-CN" sz="2000" dirty="0">
                <a:latin typeface="Calibri" panose="020F0502020204030204" pitchFamily="34" charset="0"/>
              </a:rPr>
              <a:t> mod p as symmetric key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endParaRPr lang="en-US" altLang="zh-CN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Calibri" panose="020F0502020204030204" pitchFamily="34" charset="0"/>
              </a:rPr>
              <a:t>This key exchange scheme is secure against </a:t>
            </a:r>
            <a:r>
              <a:rPr lang="en-US" altLang="zh-CN" sz="2000" dirty="0">
                <a:solidFill>
                  <a:srgbClr val="3333FF"/>
                </a:solidFill>
                <a:latin typeface="Calibri" panose="020F0502020204030204" pitchFamily="34" charset="0"/>
              </a:rPr>
              <a:t>eavesdroppers</a:t>
            </a:r>
            <a:r>
              <a:rPr lang="en-US" altLang="zh-CN" sz="2000" dirty="0">
                <a:latin typeface="Calibri" panose="020F0502020204030204" pitchFamily="34" charset="0"/>
              </a:rPr>
              <a:t> if </a:t>
            </a:r>
            <a:r>
              <a:rPr lang="en-US" altLang="zh-CN" sz="2000" dirty="0" err="1">
                <a:latin typeface="Calibri" panose="020F0502020204030204" pitchFamily="34" charset="0"/>
              </a:rPr>
              <a:t>Diffie</a:t>
            </a:r>
            <a:r>
              <a:rPr lang="en-US" altLang="zh-CN" sz="2000" dirty="0">
                <a:latin typeface="Calibri" panose="020F0502020204030204" pitchFamily="34" charset="0"/>
              </a:rPr>
              <a:t>-Hellman Problem is assumed to be hard to solve.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Calibri" panose="020F0502020204030204" pitchFamily="34" charset="0"/>
              </a:rPr>
              <a:t>However, it is insecure if the attacker in the network is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active</a:t>
            </a:r>
            <a:r>
              <a:rPr lang="en-US" altLang="zh-CN" sz="2000" dirty="0">
                <a:latin typeface="Calibri" panose="020F0502020204030204" pitchFamily="34" charset="0"/>
              </a:rPr>
              <a:t>: </a:t>
            </a:r>
            <a:r>
              <a:rPr lang="en-US" altLang="zh-CN" sz="2000" dirty="0">
                <a:solidFill>
                  <a:srgbClr val="0070C0"/>
                </a:solidFill>
                <a:latin typeface="Calibri" panose="020F0502020204030204" pitchFamily="34" charset="0"/>
              </a:rPr>
              <a:t>man-in-the-middle attack</a:t>
            </a:r>
            <a:r>
              <a:rPr lang="en-US" altLang="zh-CN" sz="2000" dirty="0">
                <a:latin typeface="Calibri" panose="020F0502020204030204" pitchFamily="34" charset="0"/>
              </a:rPr>
              <a:t>. “Active” means that the attacker can intercept, modify, remove or insert messages into the network.</a:t>
            </a:r>
            <a:endParaRPr lang="en-US" altLang="zh-CN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2253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1420813"/>
            <a:ext cx="94615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988" y="1344613"/>
            <a:ext cx="10763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219BF61-EE8E-409B-9F53-05E050618A0B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zh-CN" sz="3600" b="1" smtClean="0"/>
              <a:t>Man-in-the-Middle Attack (MITM)</a:t>
            </a:r>
          </a:p>
        </p:txBody>
      </p:sp>
      <p:sp>
        <p:nvSpPr>
          <p:cNvPr id="23555" name="Line 6"/>
          <p:cNvSpPr>
            <a:spLocks noChangeShapeType="1"/>
          </p:cNvSpPr>
          <p:nvPr/>
        </p:nvSpPr>
        <p:spPr bwMode="auto">
          <a:xfrm rot="-76729">
            <a:off x="1447800" y="2209800"/>
            <a:ext cx="2133600" cy="365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6" name="Line 7"/>
          <p:cNvSpPr>
            <a:spLocks noChangeShapeType="1"/>
          </p:cNvSpPr>
          <p:nvPr/>
        </p:nvSpPr>
        <p:spPr bwMode="auto">
          <a:xfrm flipH="1" flipV="1">
            <a:off x="5181600" y="2819400"/>
            <a:ext cx="2438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04800" y="3063875"/>
            <a:ext cx="1244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Alice, </a:t>
            </a:r>
            <a:r>
              <a:rPr lang="en-US" altLang="zh-CN">
                <a:latin typeface="Times-Roman"/>
              </a:rPr>
              <a:t>a</a:t>
            </a:r>
            <a:endParaRPr lang="en-US" altLang="zh-CN"/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7696200" y="3048000"/>
            <a:ext cx="10620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Bob, </a:t>
            </a:r>
            <a:r>
              <a:rPr lang="en-US" altLang="zh-CN">
                <a:latin typeface="Times-Roman"/>
              </a:rPr>
              <a:t>b</a:t>
            </a:r>
            <a:endParaRPr lang="en-US" altLang="zh-CN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1801813" y="1752600"/>
            <a:ext cx="1398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/>
              </a:rPr>
              <a:t>g</a:t>
            </a:r>
            <a:r>
              <a:rPr lang="en-US" altLang="zh-CN" baseline="30000">
                <a:latin typeface="Times-Roman"/>
              </a:rPr>
              <a:t>a</a:t>
            </a:r>
            <a:r>
              <a:rPr lang="en-US" altLang="zh-CN">
                <a:latin typeface="Times-Roman"/>
              </a:rPr>
              <a:t> mod p</a:t>
            </a:r>
            <a:endParaRPr lang="en-US" altLang="zh-CN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5791200" y="2286000"/>
            <a:ext cx="1398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/>
              </a:rPr>
              <a:t>g</a:t>
            </a:r>
            <a:r>
              <a:rPr lang="en-US" altLang="zh-CN" baseline="30000">
                <a:latin typeface="Times-Roman"/>
              </a:rPr>
              <a:t>b</a:t>
            </a:r>
            <a:r>
              <a:rPr lang="en-US" altLang="zh-CN">
                <a:latin typeface="Times-Roman"/>
              </a:rPr>
              <a:t> mod p</a:t>
            </a:r>
            <a:endParaRPr lang="en-US" altLang="zh-CN"/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3741738" y="3048000"/>
            <a:ext cx="1287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Trudy,</a:t>
            </a:r>
            <a:r>
              <a:rPr lang="en-US" altLang="zh-CN">
                <a:latin typeface="Times-Roman"/>
              </a:rPr>
              <a:t> t</a:t>
            </a:r>
            <a:endParaRPr lang="en-US" altLang="zh-CN"/>
          </a:p>
        </p:txBody>
      </p:sp>
      <p:sp>
        <p:nvSpPr>
          <p:cNvPr id="23562" name="Line 16"/>
          <p:cNvSpPr>
            <a:spLocks noChangeShapeType="1"/>
          </p:cNvSpPr>
          <p:nvPr/>
        </p:nvSpPr>
        <p:spPr bwMode="auto">
          <a:xfrm flipV="1">
            <a:off x="5257800" y="2209800"/>
            <a:ext cx="2362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3" name="Line 17"/>
          <p:cNvSpPr>
            <a:spLocks noChangeShapeType="1"/>
          </p:cNvSpPr>
          <p:nvPr/>
        </p:nvSpPr>
        <p:spPr bwMode="auto">
          <a:xfrm flipH="1" flipV="1">
            <a:off x="1371600" y="2819400"/>
            <a:ext cx="220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4" name="Rectangle 19"/>
          <p:cNvSpPr>
            <a:spLocks noChangeArrowheads="1"/>
          </p:cNvSpPr>
          <p:nvPr/>
        </p:nvSpPr>
        <p:spPr bwMode="auto">
          <a:xfrm>
            <a:off x="1781175" y="2286000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/>
              </a:rPr>
              <a:t>g</a:t>
            </a:r>
            <a:r>
              <a:rPr lang="en-US" altLang="zh-CN" baseline="30000">
                <a:latin typeface="Times-Roman"/>
              </a:rPr>
              <a:t>t</a:t>
            </a:r>
            <a:r>
              <a:rPr lang="en-US" altLang="zh-CN">
                <a:latin typeface="Times-Roman"/>
              </a:rPr>
              <a:t> mod p</a:t>
            </a:r>
            <a:endParaRPr lang="en-US" altLang="zh-CN"/>
          </a:p>
        </p:txBody>
      </p:sp>
      <p:sp>
        <p:nvSpPr>
          <p:cNvPr id="23565" name="Rectangle 20"/>
          <p:cNvSpPr>
            <a:spLocks noChangeArrowheads="1"/>
          </p:cNvSpPr>
          <p:nvPr/>
        </p:nvSpPr>
        <p:spPr bwMode="auto">
          <a:xfrm>
            <a:off x="5791200" y="1752600"/>
            <a:ext cx="134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/>
              </a:rPr>
              <a:t>g</a:t>
            </a:r>
            <a:r>
              <a:rPr lang="en-US" altLang="zh-CN" baseline="30000">
                <a:latin typeface="Times-Roman"/>
              </a:rPr>
              <a:t>t</a:t>
            </a:r>
            <a:r>
              <a:rPr lang="en-US" altLang="zh-CN">
                <a:latin typeface="Times-Roman"/>
              </a:rPr>
              <a:t> mod p</a:t>
            </a:r>
            <a:endParaRPr lang="en-US" altLang="zh-CN"/>
          </a:p>
        </p:txBody>
      </p:sp>
      <p:sp>
        <p:nvSpPr>
          <p:cNvPr id="23566" name="Rectangle 22"/>
          <p:cNvSpPr>
            <a:spLocks noChangeArrowheads="1"/>
          </p:cNvSpPr>
          <p:nvPr/>
        </p:nvSpPr>
        <p:spPr bwMode="auto">
          <a:xfrm>
            <a:off x="685800" y="4191000"/>
            <a:ext cx="8001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800"/>
              <a:t>Trudy shares secret </a:t>
            </a:r>
            <a:r>
              <a:rPr lang="en-US" altLang="zh-CN" sz="2800">
                <a:latin typeface="Times-Roman"/>
              </a:rPr>
              <a:t>g</a:t>
            </a:r>
            <a:r>
              <a:rPr lang="en-US" altLang="zh-CN" sz="2800" baseline="30000">
                <a:latin typeface="Times-Roman"/>
              </a:rPr>
              <a:t>at</a:t>
            </a:r>
            <a:r>
              <a:rPr lang="en-US" altLang="zh-CN" sz="2800">
                <a:latin typeface="Times-Roman"/>
              </a:rPr>
              <a:t> mod p</a:t>
            </a:r>
            <a:r>
              <a:rPr lang="en-US" altLang="zh-CN" sz="2800"/>
              <a:t> with Alice 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800"/>
              <a:t>Trudy shares secret </a:t>
            </a:r>
            <a:r>
              <a:rPr lang="en-US" altLang="zh-CN" sz="2800">
                <a:latin typeface="Times-Roman"/>
              </a:rPr>
              <a:t>g</a:t>
            </a:r>
            <a:r>
              <a:rPr lang="en-US" altLang="zh-CN" sz="2800" baseline="30000">
                <a:latin typeface="Times-Roman"/>
              </a:rPr>
              <a:t>bt</a:t>
            </a:r>
            <a:r>
              <a:rPr lang="en-US" altLang="zh-CN" sz="2800">
                <a:latin typeface="Times-Roman"/>
              </a:rPr>
              <a:t> mod p</a:t>
            </a:r>
            <a:r>
              <a:rPr lang="en-US" altLang="zh-CN" sz="2800"/>
              <a:t> with Bob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sz="2800"/>
              <a:t>Alice and Bob don’t know Trudy exists!</a:t>
            </a:r>
          </a:p>
        </p:txBody>
      </p:sp>
      <p:pic>
        <p:nvPicPr>
          <p:cNvPr id="2356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576388"/>
            <a:ext cx="94615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4478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752600"/>
            <a:ext cx="1039813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2CB2C42-E558-41B8-B20D-5653277F5EE7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685800"/>
          </a:xfrm>
        </p:spPr>
        <p:txBody>
          <a:bodyPr/>
          <a:lstStyle/>
          <a:p>
            <a:r>
              <a:rPr lang="en-US" altLang="zh-CN" sz="3200" dirty="0" smtClean="0">
                <a:latin typeface="Comic Sans MS" panose="030F0702030302020204" pitchFamily="66" charset="0"/>
              </a:rPr>
              <a:t>Public key vs. Symmetric key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96137"/>
              </p:ext>
            </p:extLst>
          </p:nvPr>
        </p:nvGraphicFramePr>
        <p:xfrm>
          <a:off x="533400" y="1219200"/>
          <a:ext cx="8077200" cy="429768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57600102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354841831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Symmetric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Public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4552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Two parties MUST trust each 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Two parties DO NOT need to trust each 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92974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Both share the same key (or one key is computable from the other)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Two separate keys: a public and a private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03589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Attack approach: bruteforce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Attack approach: solving mathematical problems (e.g. factorization, discrete log problem)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99867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Faster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Slower (100-1000 times slower)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447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Smaller key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Larger key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567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Examples: DES, 3DES, DESX, RC6, AES,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Examples: RSA,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ElGamal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, ECC,…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3669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ACD5C385-4734-404E-87E0-D5DC9F440872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en-US" altLang="zh-CN" b="1" dirty="0" smtClean="0"/>
              <a:t>PKE Concept</a:t>
            </a:r>
            <a:endParaRPr lang="zh-CN" altLang="zh-CN" b="1" dirty="0"/>
          </a:p>
          <a:p>
            <a:r>
              <a:rPr lang="en-US" altLang="zh-CN" b="1" dirty="0" smtClean="0"/>
              <a:t>RSA Encryption</a:t>
            </a:r>
          </a:p>
          <a:p>
            <a:pPr lvl="1"/>
            <a:r>
              <a:rPr lang="en-US" altLang="zh-CN" b="1" dirty="0" smtClean="0"/>
              <a:t>RSA Assumption</a:t>
            </a:r>
          </a:p>
          <a:p>
            <a:pPr lvl="1"/>
            <a:r>
              <a:rPr lang="en-US" altLang="zh-CN" b="1" dirty="0" smtClean="0"/>
              <a:t>Factoring Assumption</a:t>
            </a:r>
            <a:endParaRPr lang="zh-CN" altLang="zh-CN" dirty="0"/>
          </a:p>
          <a:p>
            <a:r>
              <a:rPr lang="en-US" altLang="zh-CN" b="1" dirty="0" err="1" smtClean="0"/>
              <a:t>ElGamal</a:t>
            </a:r>
            <a:r>
              <a:rPr lang="en-US" altLang="zh-CN" b="1" dirty="0" smtClean="0"/>
              <a:t> Encryption</a:t>
            </a:r>
          </a:p>
          <a:p>
            <a:pPr lvl="1"/>
            <a:r>
              <a:rPr lang="en-US" altLang="zh-CN" b="1" dirty="0" smtClean="0"/>
              <a:t>DL Assumption</a:t>
            </a:r>
          </a:p>
          <a:p>
            <a:pPr lvl="1"/>
            <a:r>
              <a:rPr lang="en-US" altLang="zh-CN" b="1" dirty="0" smtClean="0"/>
              <a:t>DH Assumption</a:t>
            </a:r>
            <a:endParaRPr lang="zh-CN" altLang="zh-CN" dirty="0"/>
          </a:p>
          <a:p>
            <a:r>
              <a:rPr lang="en-US" altLang="zh-CN" b="1" dirty="0" smtClean="0"/>
              <a:t>DH Key Exchange</a:t>
            </a:r>
          </a:p>
          <a:p>
            <a:pPr lvl="1"/>
            <a:r>
              <a:rPr lang="en-US" altLang="zh-CN" b="1" dirty="0" smtClean="0"/>
              <a:t>MITM Attack</a:t>
            </a:r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6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265285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mic Sans MS" panose="030F0702030302020204" pitchFamily="66" charset="0"/>
              </a:rPr>
              <a:t>Symmetric Key Management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82000" cy="2286000"/>
          </a:xfrm>
        </p:spPr>
        <p:txBody>
          <a:bodyPr rtlCol="0">
            <a:normAutofit fontScale="92500" lnSpcReduction="10000"/>
          </a:bodyPr>
          <a:lstStyle/>
          <a:p>
            <a:pPr marL="457200" indent="-457200" fontAlgn="auto">
              <a:spcAft>
                <a:spcPts val="0"/>
              </a:spcAft>
              <a:defRPr/>
            </a:pPr>
            <a:r>
              <a:rPr lang="en-US" sz="2000" dirty="0" smtClean="0"/>
              <a:t>Each pair of communicating entities needs a shared key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US" sz="2200" dirty="0" smtClean="0"/>
              <a:t>For an </a:t>
            </a:r>
            <a:r>
              <a:rPr lang="en-US" sz="2200" i="1" dirty="0" smtClean="0"/>
              <a:t>n</a:t>
            </a:r>
            <a:r>
              <a:rPr lang="en-US" sz="2200" dirty="0" smtClean="0"/>
              <a:t>-party system, there are </a:t>
            </a:r>
            <a:r>
              <a:rPr lang="en-US" sz="2200" i="1" dirty="0" smtClean="0">
                <a:solidFill>
                  <a:srgbClr val="CC3300"/>
                </a:solidFill>
              </a:rPr>
              <a:t>n</a:t>
            </a:r>
            <a:r>
              <a:rPr lang="en-US" sz="2200" dirty="0" smtClean="0">
                <a:solidFill>
                  <a:srgbClr val="CC3300"/>
                </a:solidFill>
              </a:rPr>
              <a:t>(</a:t>
            </a:r>
            <a:r>
              <a:rPr lang="en-US" sz="2200" i="1" dirty="0" smtClean="0">
                <a:solidFill>
                  <a:srgbClr val="CC3300"/>
                </a:solidFill>
              </a:rPr>
              <a:t>n</a:t>
            </a:r>
            <a:r>
              <a:rPr lang="en-US" sz="2200" dirty="0" smtClean="0">
                <a:solidFill>
                  <a:srgbClr val="CC3300"/>
                </a:solidFill>
              </a:rPr>
              <a:t>-1)/2</a:t>
            </a:r>
            <a:r>
              <a:rPr lang="en-US" sz="2200" dirty="0" smtClean="0"/>
              <a:t> distinct keys in the system and each party needs to maintain </a:t>
            </a:r>
            <a:r>
              <a:rPr lang="en-US" sz="2200" i="1" dirty="0" smtClean="0"/>
              <a:t>n</a:t>
            </a:r>
            <a:r>
              <a:rPr lang="en-US" sz="2200" dirty="0" smtClean="0"/>
              <a:t>-1 distinct keys.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US" sz="2000" dirty="0" smtClean="0"/>
              <a:t>How to reduce the number of shared keys in the system</a:t>
            </a:r>
          </a:p>
          <a:p>
            <a:pPr marL="914400" lvl="1" indent="-457200" fontAlgn="auto">
              <a:spcAft>
                <a:spcPts val="0"/>
              </a:spcAft>
              <a:buFont typeface="Comic Sans MS" pitchFamily="66" charset="0"/>
              <a:buAutoNum type="arabicPeriod"/>
              <a:defRPr/>
            </a:pPr>
            <a:r>
              <a:rPr lang="en-US" sz="2000" dirty="0" smtClean="0"/>
              <a:t>Centralized key management</a:t>
            </a:r>
          </a:p>
          <a:p>
            <a:pPr marL="914400" lvl="1" indent="-457200" fontAlgn="auto">
              <a:spcAft>
                <a:spcPts val="0"/>
              </a:spcAft>
              <a:buFont typeface="Comic Sans MS" pitchFamily="66" charset="0"/>
              <a:buAutoNum type="arabicPeriod"/>
              <a:defRPr/>
            </a:pPr>
            <a:r>
              <a:rPr lang="en-US" sz="2000" dirty="0" smtClean="0"/>
              <a:t>Public keys</a:t>
            </a:r>
          </a:p>
          <a:p>
            <a:pPr marL="457200" indent="-400050" fontAlgn="auto">
              <a:spcAft>
                <a:spcPts val="0"/>
              </a:spcAft>
              <a:defRPr/>
            </a:pPr>
            <a:r>
              <a:rPr lang="en-US" sz="2000" dirty="0" smtClean="0"/>
              <a:t>How to set up shared keys</a:t>
            </a:r>
          </a:p>
        </p:txBody>
      </p:sp>
      <p:pic>
        <p:nvPicPr>
          <p:cNvPr id="6148" name="Picture 4" descr="PE0701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1025525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E0700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267200"/>
            <a:ext cx="6810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PE0702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33800"/>
            <a:ext cx="795338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PE07017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8572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PE07018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34000"/>
            <a:ext cx="1092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4114800" y="3733800"/>
            <a:ext cx="106680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114800" y="4419600"/>
            <a:ext cx="3048000" cy="228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248400" y="3657600"/>
            <a:ext cx="10668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6934200" y="5257800"/>
            <a:ext cx="45720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 flipV="1">
            <a:off x="3810000" y="4724400"/>
            <a:ext cx="3810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800600" y="5867400"/>
            <a:ext cx="1143000" cy="76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962400" y="4572000"/>
            <a:ext cx="2133600" cy="990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4876800" y="4953000"/>
            <a:ext cx="2362200" cy="609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4724400" y="4038600"/>
            <a:ext cx="7620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 flipV="1">
            <a:off x="5943600" y="4038600"/>
            <a:ext cx="685800" cy="1447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/>
          <a:lstStyle/>
          <a:p>
            <a:endParaRPr lang="zh-CN" alt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419600" y="3592513"/>
            <a:ext cx="207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781800" y="3581400"/>
            <a:ext cx="233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105400" y="3962400"/>
            <a:ext cx="233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096000" y="4038600"/>
            <a:ext cx="233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495800" y="4114800"/>
            <a:ext cx="233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572000" y="4572000"/>
            <a:ext cx="233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657600" y="4876800"/>
            <a:ext cx="233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781800" y="4724400"/>
            <a:ext cx="233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315200" y="5334000"/>
            <a:ext cx="233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257800" y="5943600"/>
            <a:ext cx="301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solidFill>
                  <a:schemeClr val="hlink"/>
                </a:solidFill>
              </a:rPr>
              <a:t>K</a:t>
            </a:r>
            <a:r>
              <a:rPr lang="en-US" altLang="zh-CN" sz="1800" baseline="-25000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0B01249D-BABE-42AA-B708-736F13C1BFA8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82204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mic Sans MS" panose="030F0702030302020204" pitchFamily="66" charset="0"/>
              </a:rPr>
              <a:t>Centralized Key Management</a:t>
            </a:r>
          </a:p>
        </p:txBody>
      </p:sp>
      <p:pic>
        <p:nvPicPr>
          <p:cNvPr id="7171" name="Picture 17" descr="PE07018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3074988"/>
            <a:ext cx="990600" cy="974725"/>
          </a:xfrm>
          <a:noFill/>
        </p:spPr>
      </p:pic>
      <p:pic>
        <p:nvPicPr>
          <p:cNvPr id="7172" name="Picture 19" descr="PE07010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3048000"/>
            <a:ext cx="990600" cy="917575"/>
          </a:xfrm>
          <a:noFill/>
        </p:spPr>
      </p:pic>
      <p:pic>
        <p:nvPicPr>
          <p:cNvPr id="7173" name="Picture 3" descr="ser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75" y="1466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95600" y="1014413"/>
            <a:ext cx="3470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800" u="sng">
                <a:solidFill>
                  <a:srgbClr val="CC3300"/>
                </a:solidFill>
              </a:rPr>
              <a:t>Online</a:t>
            </a:r>
            <a:r>
              <a:rPr lang="en-US" altLang="zh-CN" sz="1800"/>
              <a:t> Key Distribution Server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682875" y="3676650"/>
            <a:ext cx="3429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2378075" y="230505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197475" y="2305050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9600" y="4572000"/>
            <a:ext cx="7848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2250" indent="-2222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Only </a:t>
            </a:r>
            <a:r>
              <a:rPr lang="en-US" altLang="zh-CN" sz="2000" i="1">
                <a:latin typeface="Calibri" panose="020F0502020204030204" pitchFamily="34" charset="0"/>
              </a:rPr>
              <a:t>n</a:t>
            </a:r>
            <a:r>
              <a:rPr lang="en-US" altLang="zh-CN" sz="2000">
                <a:latin typeface="Calibri" panose="020F0502020204030204" pitchFamily="34" charset="0"/>
              </a:rPr>
              <a:t> long-term secret keys, instead of </a:t>
            </a:r>
            <a:r>
              <a:rPr lang="en-US" altLang="zh-CN" sz="2000" i="1">
                <a:latin typeface="Calibri" panose="020F0502020204030204" pitchFamily="34" charset="0"/>
              </a:rPr>
              <a:t>n</a:t>
            </a:r>
            <a:r>
              <a:rPr lang="en-US" altLang="zh-CN" sz="2000">
                <a:latin typeface="Calibri" panose="020F0502020204030204" pitchFamily="34" charset="0"/>
              </a:rPr>
              <a:t>(</a:t>
            </a:r>
            <a:r>
              <a:rPr lang="en-US" altLang="zh-CN" sz="2000" i="1">
                <a:latin typeface="Calibri" panose="020F0502020204030204" pitchFamily="34" charset="0"/>
              </a:rPr>
              <a:t>n</a:t>
            </a:r>
            <a:r>
              <a:rPr lang="en-US" altLang="zh-CN" sz="2000">
                <a:latin typeface="Calibri" panose="020F0502020204030204" pitchFamily="34" charset="0"/>
              </a:rPr>
              <a:t>-1)/2 in the system.</a:t>
            </a:r>
          </a:p>
          <a:p>
            <a:pPr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Each user shares one long-term secret key with the Server.</a:t>
            </a:r>
          </a:p>
          <a:p>
            <a:pPr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The Server may become the </a:t>
            </a:r>
            <a:r>
              <a:rPr lang="en-US" altLang="zh-CN" sz="2000" b="1">
                <a:latin typeface="Calibri" panose="020F0502020204030204" pitchFamily="34" charset="0"/>
              </a:rPr>
              <a:t>single-point-of-failure</a:t>
            </a:r>
            <a:r>
              <a:rPr lang="en-US" altLang="zh-CN" sz="2000">
                <a:latin typeface="Calibri" panose="020F0502020204030204" pitchFamily="34" charset="0"/>
              </a:rPr>
              <a:t> and the performance bottleneck.</a:t>
            </a:r>
          </a:p>
          <a:p>
            <a:pPr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Secret keys are used only for the secure delivery of session keys.</a:t>
            </a:r>
          </a:p>
          <a:p>
            <a:pPr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Real data are encrypted under session keys.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676400" y="4075113"/>
            <a:ext cx="596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Alice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29400" y="4075113"/>
            <a:ext cx="444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Bob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514600" y="2462213"/>
            <a:ext cx="230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K</a:t>
            </a:r>
            <a:r>
              <a:rPr lang="en-US" altLang="zh-CN" baseline="-25000"/>
              <a:t>1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5791200" y="2398713"/>
            <a:ext cx="255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/>
              <a:t>K</a:t>
            </a:r>
            <a:r>
              <a:rPr lang="en-US" altLang="zh-CN" baseline="-25000"/>
              <a:t>2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810000" y="3313113"/>
            <a:ext cx="133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</a:rPr>
              <a:t>session key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A3147FC-F25B-44EC-99F6-EDF67D54F3F6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28600"/>
            <a:ext cx="7772400" cy="609600"/>
          </a:xfrm>
        </p:spPr>
        <p:txBody>
          <a:bodyPr/>
          <a:lstStyle/>
          <a:p>
            <a:r>
              <a:rPr lang="en-US" altLang="zh-CN" sz="3200" dirty="0" smtClean="0">
                <a:latin typeface="Comic Sans MS" panose="030F0702030302020204" pitchFamily="66" charset="0"/>
              </a:rPr>
              <a:t>Public key Encryption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8548688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4163" indent="-284163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630238" indent="-231775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Receiver Bob has a </a:t>
            </a:r>
            <a:r>
              <a:rPr lang="en-US" altLang="zh-CN" sz="2000" u="sng">
                <a:latin typeface="Calibri" panose="020F0502020204030204" pitchFamily="34" charset="0"/>
              </a:rPr>
              <a:t>key pair</a:t>
            </a:r>
            <a:r>
              <a:rPr lang="en-US" altLang="zh-CN" sz="2000">
                <a:latin typeface="Calibri" panose="020F0502020204030204" pitchFamily="34" charset="0"/>
              </a:rPr>
              <a:t>: </a:t>
            </a:r>
            <a:r>
              <a:rPr lang="en-US" altLang="zh-CN" sz="2000">
                <a:solidFill>
                  <a:schemeClr val="hlink"/>
                </a:solidFill>
                <a:latin typeface="Calibri" panose="020F0502020204030204" pitchFamily="34" charset="0"/>
              </a:rPr>
              <a:t>public</a:t>
            </a:r>
            <a:r>
              <a:rPr lang="en-US" altLang="zh-CN" sz="2000">
                <a:latin typeface="Calibri" panose="020F0502020204030204" pitchFamily="34" charset="0"/>
              </a:rPr>
              <a:t> and </a:t>
            </a:r>
            <a:r>
              <a:rPr lang="en-US" altLang="zh-CN" sz="2000">
                <a:solidFill>
                  <a:schemeClr val="hlink"/>
                </a:solidFill>
                <a:latin typeface="Calibri" panose="020F0502020204030204" pitchFamily="34" charset="0"/>
              </a:rPr>
              <a:t>private</a:t>
            </a:r>
          </a:p>
          <a:p>
            <a:pPr lvl="1" eaLnBrk="1" hangingPunct="1">
              <a:buFontTx/>
              <a:buChar char="•"/>
            </a:pPr>
            <a:r>
              <a:rPr lang="en-US" altLang="zh-CN" sz="2000" b="1">
                <a:solidFill>
                  <a:srgbClr val="CC3300"/>
                </a:solidFill>
                <a:latin typeface="Calibri" panose="020F0502020204030204" pitchFamily="34" charset="0"/>
              </a:rPr>
              <a:t>publish</a:t>
            </a:r>
            <a:r>
              <a:rPr lang="en-US" altLang="zh-CN" sz="2000">
                <a:latin typeface="Calibri" panose="020F0502020204030204" pitchFamily="34" charset="0"/>
              </a:rPr>
              <a:t> the public key such that the key is publicly known</a:t>
            </a:r>
          </a:p>
          <a:p>
            <a:pPr lvl="1" eaLnBrk="1" hangingPunct="1"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Bob keeps the private key secret</a:t>
            </a:r>
          </a:p>
          <a:p>
            <a:pPr eaLnBrk="1" hangingPunct="1"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Other people use Bob’s public key to encrypt messages for Bob</a:t>
            </a:r>
          </a:p>
          <a:p>
            <a:pPr eaLnBrk="1" hangingPunct="1">
              <a:buFontTx/>
              <a:buChar char="•"/>
            </a:pPr>
            <a:r>
              <a:rPr lang="en-US" altLang="zh-CN" sz="2000">
                <a:latin typeface="Calibri" panose="020F0502020204030204" pitchFamily="34" charset="0"/>
              </a:rPr>
              <a:t>Bob uses his private key to decrypt</a:t>
            </a:r>
          </a:p>
        </p:txBody>
      </p:sp>
      <p:sp>
        <p:nvSpPr>
          <p:cNvPr id="8196" name="Text Box 26"/>
          <p:cNvSpPr txBox="1">
            <a:spLocks noChangeArrowheads="1"/>
          </p:cNvSpPr>
          <p:nvPr/>
        </p:nvSpPr>
        <p:spPr bwMode="auto">
          <a:xfrm>
            <a:off x="457200" y="5257800"/>
            <a:ext cx="8153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2250" indent="-2222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CN" sz="1800">
                <a:latin typeface="Calibri" panose="020F0502020204030204" pitchFamily="34" charset="0"/>
              </a:rPr>
              <a:t>Security requirement 1: difficult to find private key or plaintext from ciphertext</a:t>
            </a:r>
          </a:p>
          <a:p>
            <a:pPr eaLnBrk="1" hangingPunct="1">
              <a:buFontTx/>
              <a:buChar char="•"/>
            </a:pPr>
            <a:r>
              <a:rPr lang="en-US" altLang="zh-CN" sz="1800">
                <a:solidFill>
                  <a:srgbClr val="FF0000"/>
                </a:solidFill>
                <a:latin typeface="Calibri" panose="020F0502020204030204" pitchFamily="34" charset="0"/>
              </a:rPr>
              <a:t>Security requirement 2: difficult to find private key from public key</a:t>
            </a:r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3200400" y="4191000"/>
            <a:ext cx="2362200" cy="457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1600" dirty="0"/>
              <a:t>Public key directory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1905000" y="3124200"/>
            <a:ext cx="29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>
                <a:latin typeface="Calibri" panose="020F0502020204030204" pitchFamily="34" charset="0"/>
              </a:rPr>
              <a:t>K</a:t>
            </a: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2895600" y="3810000"/>
            <a:ext cx="15075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 dirty="0">
                <a:latin typeface="Calibri" panose="020F0502020204030204" pitchFamily="34" charset="0"/>
              </a:rPr>
              <a:t>Bob’s public key</a:t>
            </a:r>
          </a:p>
        </p:txBody>
      </p:sp>
      <p:sp>
        <p:nvSpPr>
          <p:cNvPr id="8202" name="Text Box 20"/>
          <p:cNvSpPr txBox="1">
            <a:spLocks noChangeArrowheads="1"/>
          </p:cNvSpPr>
          <p:nvPr/>
        </p:nvSpPr>
        <p:spPr bwMode="auto">
          <a:xfrm>
            <a:off x="3657600" y="3124200"/>
            <a:ext cx="20403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zh-CN" sz="1600" dirty="0">
                <a:latin typeface="Calibri" panose="020F0502020204030204" pitchFamily="34" charset="0"/>
              </a:rPr>
              <a:t>Encrypted Session Key</a:t>
            </a:r>
          </a:p>
        </p:txBody>
      </p:sp>
      <p:sp>
        <p:nvSpPr>
          <p:cNvPr id="8203" name="Text Box 21"/>
          <p:cNvSpPr txBox="1">
            <a:spLocks noChangeArrowheads="1"/>
          </p:cNvSpPr>
          <p:nvPr/>
        </p:nvSpPr>
        <p:spPr bwMode="auto">
          <a:xfrm>
            <a:off x="6996923" y="3124200"/>
            <a:ext cx="29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zh-CN" sz="1600">
                <a:latin typeface="Calibri" panose="020F0502020204030204" pitchFamily="34" charset="0"/>
              </a:rPr>
              <a:t>K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6477000" y="4419600"/>
            <a:ext cx="1742272" cy="33855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/>
              <a:t>Bob’s private key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62200" y="3276600"/>
            <a:ext cx="1053494" cy="4001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Encrypt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19800" y="3276600"/>
            <a:ext cx="1067921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Decrypt</a:t>
            </a:r>
          </a:p>
        </p:txBody>
      </p:sp>
      <p:cxnSp>
        <p:nvCxnSpPr>
          <p:cNvPr id="39" name="Shape 38"/>
          <p:cNvCxnSpPr>
            <a:stCxn id="0" idx="2"/>
            <a:endCxn id="37" idx="2"/>
          </p:cNvCxnSpPr>
          <p:nvPr/>
        </p:nvCxnSpPr>
        <p:spPr>
          <a:xfrm rot="10800000">
            <a:off x="2852738" y="3676650"/>
            <a:ext cx="347662" cy="74295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hape 70"/>
          <p:cNvCxnSpPr>
            <a:stCxn id="0" idx="0"/>
            <a:endCxn id="0" idx="2"/>
          </p:cNvCxnSpPr>
          <p:nvPr/>
        </p:nvCxnSpPr>
        <p:spPr>
          <a:xfrm rot="16200000" flipV="1">
            <a:off x="6437313" y="3762375"/>
            <a:ext cx="742950" cy="571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9050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276600" y="3429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9342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16" name="TextBox 43"/>
          <p:cNvSpPr txBox="1">
            <a:spLocks noChangeArrowheads="1"/>
          </p:cNvSpPr>
          <p:nvPr/>
        </p:nvSpPr>
        <p:spPr bwMode="auto">
          <a:xfrm>
            <a:off x="1081656" y="3962400"/>
            <a:ext cx="6703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sz="1600" b="1" dirty="0"/>
              <a:t>Alice</a:t>
            </a:r>
          </a:p>
        </p:txBody>
      </p:sp>
      <p:pic>
        <p:nvPicPr>
          <p:cNvPr id="8217" name="Picture 8" descr="PE0701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1092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8" name="TextBox 45"/>
          <p:cNvSpPr txBox="1">
            <a:spLocks noChangeArrowheads="1"/>
          </p:cNvSpPr>
          <p:nvPr/>
        </p:nvSpPr>
        <p:spPr bwMode="auto">
          <a:xfrm>
            <a:off x="7498943" y="3962400"/>
            <a:ext cx="5437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sz="1600" b="1"/>
              <a:t>Bob</a:t>
            </a:r>
          </a:p>
        </p:txBody>
      </p:sp>
      <p:pic>
        <p:nvPicPr>
          <p:cNvPr id="8219" name="Picture 5" descr="PE0700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95600"/>
            <a:ext cx="6810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30A4082-5C99-46C0-A002-D745EBCDDE01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458200" cy="533400"/>
          </a:xfrm>
        </p:spPr>
        <p:txBody>
          <a:bodyPr/>
          <a:lstStyle/>
          <a:p>
            <a:r>
              <a:rPr lang="en-US" altLang="zh-CN" sz="2800" dirty="0" smtClean="0">
                <a:latin typeface="Comic Sans MS" panose="030F0702030302020204" pitchFamily="66" charset="0"/>
              </a:rPr>
              <a:t>Motivation of Public Key Cryptography (Summary)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51747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One problem with symmetric key algorithms is that the sender needs a secure method for telling the receiver about the encryption key.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Plus, you need a separate key for everyone you might communicate with (scalability issue).</a:t>
            </a:r>
          </a:p>
          <a:p>
            <a:pPr>
              <a:lnSpc>
                <a:spcPct val="90000"/>
              </a:lnSpc>
            </a:pP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Public key algorithms use a </a:t>
            </a:r>
            <a:r>
              <a:rPr lang="en-US" altLang="zh-CN" sz="2400" dirty="0" smtClean="0">
                <a:solidFill>
                  <a:schemeClr val="hlink"/>
                </a:solidFill>
              </a:rPr>
              <a:t>public-key</a:t>
            </a:r>
            <a:r>
              <a:rPr lang="en-US" altLang="zh-CN" sz="2400" dirty="0" smtClean="0"/>
              <a:t> and </a:t>
            </a:r>
            <a:r>
              <a:rPr lang="en-US" altLang="zh-CN" sz="2400" dirty="0" smtClean="0">
                <a:solidFill>
                  <a:schemeClr val="hlink"/>
                </a:solidFill>
              </a:rPr>
              <a:t>private-key</a:t>
            </a:r>
            <a:r>
              <a:rPr lang="en-US" altLang="zh-CN" sz="2400" dirty="0" smtClean="0"/>
              <a:t> pair to tackle the two problems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Each receiver has a </a:t>
            </a:r>
            <a:r>
              <a:rPr lang="en-US" altLang="zh-CN" sz="2200" dirty="0"/>
              <a:t>(</a:t>
            </a:r>
            <a:r>
              <a:rPr lang="en-US" altLang="zh-CN" sz="2200" dirty="0" smtClean="0"/>
              <a:t>public key, private key) pair.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The public key is publicly known (published).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A sender uses the receiver’s public key to encrypt a message.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 smtClean="0"/>
              <a:t>Only the receiver can decrypt it with the corresponding private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301ACC0-FF0B-4DD9-8A36-949B41D620C2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duncan\Desktop\rsa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7263BCA-86A3-4541-99F5-96E85799C420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3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0648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>
                <a:latin typeface="Comic Sans MS" panose="030F0702030302020204" pitchFamily="66" charset="0"/>
              </a:rPr>
              <a:t>Rivest</a:t>
            </a:r>
            <a:r>
              <a:rPr lang="en-US" sz="3200" dirty="0" smtClean="0">
                <a:latin typeface="Comic Sans MS" panose="030F0702030302020204" pitchFamily="66" charset="0"/>
              </a:rPr>
              <a:t>, Shamir, and </a:t>
            </a:r>
            <a:r>
              <a:rPr lang="en-US" sz="3200" dirty="0" err="1" smtClean="0">
                <a:latin typeface="Comic Sans MS" panose="030F0702030302020204" pitchFamily="66" charset="0"/>
              </a:rPr>
              <a:t>Adleman</a:t>
            </a:r>
            <a:r>
              <a:rPr lang="en-US" sz="3200" dirty="0" smtClean="0">
                <a:latin typeface="Comic Sans MS" panose="030F0702030302020204" pitchFamily="66" charset="0"/>
              </a:rPr>
              <a:t> (</a:t>
            </a:r>
            <a:r>
              <a:rPr lang="en-US" sz="3200" dirty="0" smtClean="0">
                <a:solidFill>
                  <a:schemeClr val="hlink"/>
                </a:solidFill>
                <a:latin typeface="Comic Sans MS" panose="030F0702030302020204" pitchFamily="66" charset="0"/>
              </a:rPr>
              <a:t>RSA</a:t>
            </a:r>
            <a:r>
              <a:rPr lang="en-US" sz="3200" dirty="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dirty="0" smtClean="0">
                <a:solidFill>
                  <a:srgbClr val="FF0000"/>
                </a:solidFill>
              </a:rPr>
              <a:t>Randomly choose two large and roughly equal-length prime numbers,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p</a:t>
            </a:r>
            <a:r>
              <a:rPr lang="en-US" altLang="zh-CN" sz="2000" dirty="0" smtClean="0">
                <a:solidFill>
                  <a:srgbClr val="FF0000"/>
                </a:solidFill>
              </a:rPr>
              <a:t> and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q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zh-CN" sz="2000" dirty="0" smtClean="0"/>
              <a:t>E.g. |</a:t>
            </a:r>
            <a:r>
              <a:rPr lang="en-US" altLang="zh-CN" sz="2000" i="1" dirty="0" smtClean="0"/>
              <a:t>p</a:t>
            </a:r>
            <a:r>
              <a:rPr lang="en-US" altLang="zh-CN" sz="2000" dirty="0" smtClean="0"/>
              <a:t>| = |</a:t>
            </a:r>
            <a:r>
              <a:rPr lang="en-US" altLang="zh-CN" sz="2000" i="1" dirty="0" smtClean="0"/>
              <a:t>q</a:t>
            </a:r>
            <a:r>
              <a:rPr lang="en-US" altLang="zh-CN" sz="2000" dirty="0" smtClean="0"/>
              <a:t>| = 512 bits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sz="2000" dirty="0" smtClean="0">
                <a:solidFill>
                  <a:srgbClr val="FF0000"/>
                </a:solidFill>
              </a:rPr>
              <a:t>Sets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n</a:t>
            </a:r>
            <a:r>
              <a:rPr lang="en-US" altLang="zh-CN" sz="2000" dirty="0" smtClean="0">
                <a:solidFill>
                  <a:srgbClr val="FF0000"/>
                </a:solidFill>
              </a:rPr>
              <a:t> = </a:t>
            </a:r>
            <a:r>
              <a:rPr lang="en-US" altLang="zh-CN" sz="2000" i="1" dirty="0" err="1" smtClean="0">
                <a:solidFill>
                  <a:srgbClr val="FF0000"/>
                </a:solidFill>
              </a:rPr>
              <a:t>pq</a:t>
            </a:r>
            <a:r>
              <a:rPr lang="en-US" altLang="zh-CN" sz="2000" dirty="0" smtClean="0"/>
              <a:t>	(</a:t>
            </a:r>
            <a:r>
              <a:rPr lang="en-US" altLang="zh-CN" sz="2000" i="1" dirty="0" smtClean="0"/>
              <a:t>n</a:t>
            </a:r>
            <a:r>
              <a:rPr lang="en-US" altLang="zh-CN" sz="2000" dirty="0" smtClean="0"/>
              <a:t> is called the </a:t>
            </a:r>
            <a:r>
              <a:rPr lang="en-US" altLang="zh-CN" sz="2000" dirty="0" smtClean="0">
                <a:solidFill>
                  <a:schemeClr val="hlink"/>
                </a:solidFill>
              </a:rPr>
              <a:t>public modulus</a:t>
            </a:r>
            <a:r>
              <a:rPr lang="en-US" altLang="zh-CN" sz="2000" dirty="0" smtClean="0"/>
              <a:t>)</a:t>
            </a:r>
            <a:endParaRPr lang="en-US" altLang="zh-CN" sz="2000" dirty="0" smtClean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sz="2000" dirty="0" smtClean="0">
                <a:solidFill>
                  <a:srgbClr val="FF0000"/>
                </a:solidFill>
              </a:rPr>
              <a:t>Randomly choose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e</a:t>
            </a:r>
            <a:r>
              <a:rPr lang="en-US" altLang="zh-CN" sz="2000" dirty="0" smtClean="0">
                <a:solidFill>
                  <a:srgbClr val="FF0000"/>
                </a:solidFill>
              </a:rPr>
              <a:t> such that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gcd</a:t>
            </a:r>
            <a:r>
              <a:rPr lang="en-US" altLang="zh-CN" sz="2000" dirty="0" smtClean="0">
                <a:solidFill>
                  <a:srgbClr val="FF0000"/>
                </a:solidFill>
              </a:rPr>
              <a:t>(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e</a:t>
            </a:r>
            <a:r>
              <a:rPr lang="en-US" altLang="zh-CN" sz="2000" dirty="0" smtClean="0">
                <a:solidFill>
                  <a:srgbClr val="FF0000"/>
                </a:solidFill>
              </a:rPr>
              <a:t>,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(</a:t>
            </a:r>
            <a:r>
              <a:rPr lang="en-US" altLang="zh-CN" sz="20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)) = 1.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altLang="zh-CN" sz="2000" i="1" dirty="0" smtClean="0">
                <a:sym typeface="Symbol" panose="05050102010706020507" pitchFamily="18" charset="2"/>
              </a:rPr>
              <a:t>e</a:t>
            </a:r>
            <a:r>
              <a:rPr lang="en-US" altLang="zh-CN" sz="2000" dirty="0" smtClean="0">
                <a:sym typeface="Symbol" panose="05050102010706020507" pitchFamily="18" charset="2"/>
              </a:rPr>
              <a:t> is called the </a:t>
            </a:r>
            <a:r>
              <a:rPr lang="en-US" altLang="zh-CN" sz="2000" dirty="0" smtClean="0">
                <a:solidFill>
                  <a:schemeClr val="hlink"/>
                </a:solidFill>
                <a:sym typeface="Symbol" panose="05050102010706020507" pitchFamily="18" charset="2"/>
              </a:rPr>
              <a:t>public exponent</a:t>
            </a:r>
            <a:r>
              <a:rPr lang="en-US" altLang="zh-CN" sz="2000" dirty="0" smtClean="0">
                <a:sym typeface="Symbol" panose="05050102010706020507" pitchFamily="18" charset="2"/>
              </a:rPr>
              <a:t>.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altLang="zh-CN" sz="2000" dirty="0" smtClean="0">
                <a:sym typeface="Symbol" panose="05050102010706020507" pitchFamily="18" charset="2"/>
              </a:rPr>
              <a:t>(</a:t>
            </a:r>
            <a:r>
              <a:rPr lang="en-US" altLang="zh-CN" sz="2000" i="1" dirty="0" smtClean="0">
                <a:sym typeface="Symbol" panose="05050102010706020507" pitchFamily="18" charset="2"/>
              </a:rPr>
              <a:t>n</a:t>
            </a:r>
            <a:r>
              <a:rPr lang="en-US" altLang="zh-CN" sz="2000" dirty="0" smtClean="0">
                <a:sym typeface="Symbol" panose="05050102010706020507" pitchFamily="18" charset="2"/>
              </a:rPr>
              <a:t>) = (</a:t>
            </a:r>
            <a:r>
              <a:rPr lang="en-US" altLang="zh-CN" sz="2000" i="1" dirty="0" err="1" smtClean="0">
                <a:sym typeface="Symbol" panose="05050102010706020507" pitchFamily="18" charset="2"/>
              </a:rPr>
              <a:t>pq</a:t>
            </a:r>
            <a:r>
              <a:rPr lang="en-US" altLang="zh-CN" sz="2000" dirty="0" smtClean="0">
                <a:sym typeface="Symbol" panose="05050102010706020507" pitchFamily="18" charset="2"/>
              </a:rPr>
              <a:t>) = (</a:t>
            </a:r>
            <a:r>
              <a:rPr lang="en-US" altLang="zh-CN" sz="2000" i="1" dirty="0" smtClean="0">
                <a:sym typeface="Symbol" panose="05050102010706020507" pitchFamily="18" charset="2"/>
              </a:rPr>
              <a:t>p</a:t>
            </a:r>
            <a:r>
              <a:rPr lang="en-US" altLang="zh-CN" sz="2000" dirty="0" smtClean="0">
                <a:sym typeface="Symbol" panose="05050102010706020507" pitchFamily="18" charset="2"/>
              </a:rPr>
              <a:t>-1)(</a:t>
            </a:r>
            <a:r>
              <a:rPr lang="en-US" altLang="zh-CN" sz="2000" i="1" dirty="0" smtClean="0">
                <a:sym typeface="Symbol" panose="05050102010706020507" pitchFamily="18" charset="2"/>
              </a:rPr>
              <a:t>q</a:t>
            </a:r>
            <a:r>
              <a:rPr lang="en-US" altLang="zh-CN" sz="2000" dirty="0" smtClean="0">
                <a:sym typeface="Symbol" panose="05050102010706020507" pitchFamily="18" charset="2"/>
              </a:rPr>
              <a:t>-1)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sz="2000" dirty="0" smtClean="0">
                <a:solidFill>
                  <a:srgbClr val="FF0000"/>
                </a:solidFill>
              </a:rPr>
              <a:t>Compute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d</a:t>
            </a:r>
            <a:r>
              <a:rPr lang="en-US" altLang="zh-CN" sz="2000" dirty="0" smtClean="0">
                <a:solidFill>
                  <a:srgbClr val="FF0000"/>
                </a:solidFill>
              </a:rPr>
              <a:t> such that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de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 1 (mod (</a:t>
            </a:r>
            <a:r>
              <a:rPr lang="en-US" altLang="zh-CN" sz="20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zh-CN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)).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altLang="zh-CN" sz="2000" dirty="0" smtClean="0">
                <a:sym typeface="Symbol" panose="05050102010706020507" pitchFamily="18" charset="2"/>
              </a:rPr>
              <a:t>In other words, </a:t>
            </a:r>
            <a:r>
              <a:rPr lang="en-US" altLang="zh-CN" sz="2000" i="1" dirty="0" smtClean="0">
                <a:sym typeface="Symbol" panose="05050102010706020507" pitchFamily="18" charset="2"/>
              </a:rPr>
              <a:t>d</a:t>
            </a:r>
            <a:r>
              <a:rPr lang="en-US" altLang="zh-CN" sz="2000" dirty="0" smtClean="0">
                <a:sym typeface="Symbol" panose="05050102010706020507" pitchFamily="18" charset="2"/>
              </a:rPr>
              <a:t> is the modular inverse of </a:t>
            </a:r>
            <a:r>
              <a:rPr lang="en-US" altLang="zh-CN" sz="2000" i="1" dirty="0" smtClean="0">
                <a:sym typeface="Symbol" panose="05050102010706020507" pitchFamily="18" charset="2"/>
              </a:rPr>
              <a:t>e</a:t>
            </a:r>
            <a:r>
              <a:rPr lang="en-US" altLang="zh-CN" sz="2000" dirty="0" smtClean="0">
                <a:sym typeface="Symbol" panose="05050102010706020507" pitchFamily="18" charset="2"/>
              </a:rPr>
              <a:t> modular (</a:t>
            </a:r>
            <a:r>
              <a:rPr lang="en-US" altLang="zh-CN" sz="2000" i="1" dirty="0" smtClean="0">
                <a:sym typeface="Symbol" panose="05050102010706020507" pitchFamily="18" charset="2"/>
              </a:rPr>
              <a:t>n</a:t>
            </a:r>
            <a:r>
              <a:rPr lang="en-US" altLang="zh-CN" sz="2000" dirty="0" smtClean="0">
                <a:sym typeface="Symbol" panose="05050102010706020507" pitchFamily="18" charset="2"/>
              </a:rPr>
              <a:t>).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altLang="zh-CN" sz="2000" dirty="0" smtClean="0">
                <a:sym typeface="Symbol" panose="05050102010706020507" pitchFamily="18" charset="2"/>
              </a:rPr>
              <a:t>d is called the </a:t>
            </a:r>
            <a:r>
              <a:rPr lang="en-US" altLang="zh-CN" sz="2000" dirty="0" smtClean="0">
                <a:solidFill>
                  <a:schemeClr val="hlink"/>
                </a:solidFill>
                <a:sym typeface="Symbol" panose="05050102010706020507" pitchFamily="18" charset="2"/>
              </a:rPr>
              <a:t>private exponent</a:t>
            </a:r>
            <a:r>
              <a:rPr lang="en-US" altLang="zh-CN" sz="2000" dirty="0" smtClean="0"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zh-CN" sz="2000" dirty="0" smtClean="0"/>
          </a:p>
          <a:p>
            <a:pPr>
              <a:lnSpc>
                <a:spcPct val="8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</a:rPr>
              <a:t>Public Key: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PK</a:t>
            </a:r>
            <a:r>
              <a:rPr lang="en-US" altLang="zh-CN" sz="2000" b="1" dirty="0" smtClean="0">
                <a:solidFill>
                  <a:srgbClr val="3333FF"/>
                </a:solidFill>
              </a:rPr>
              <a:t> = (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n</a:t>
            </a:r>
            <a:r>
              <a:rPr lang="en-US" altLang="zh-CN" sz="2000" b="1" dirty="0" smtClean="0">
                <a:solidFill>
                  <a:srgbClr val="3333FF"/>
                </a:solidFill>
              </a:rPr>
              <a:t>,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e</a:t>
            </a:r>
            <a:r>
              <a:rPr lang="en-US" altLang="zh-CN" sz="2000" b="1" dirty="0" smtClean="0">
                <a:solidFill>
                  <a:srgbClr val="3333FF"/>
                </a:solidFill>
              </a:rPr>
              <a:t>), Private Key: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SK</a:t>
            </a:r>
            <a:r>
              <a:rPr lang="en-US" altLang="zh-CN" sz="2000" b="1" dirty="0" smtClean="0">
                <a:solidFill>
                  <a:srgbClr val="3333FF"/>
                </a:solidFill>
              </a:rPr>
              <a:t> =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d</a:t>
            </a:r>
          </a:p>
          <a:p>
            <a:pPr>
              <a:lnSpc>
                <a:spcPct val="80000"/>
              </a:lnSpc>
            </a:pPr>
            <a:endParaRPr lang="en-US" altLang="zh-CN" sz="2000" dirty="0" smtClean="0"/>
          </a:p>
          <a:p>
            <a:pPr>
              <a:lnSpc>
                <a:spcPct val="8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</a:rPr>
              <a:t>Encryption: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C</a:t>
            </a:r>
            <a:r>
              <a:rPr lang="en-US" altLang="zh-CN" sz="2000" b="1" dirty="0" smtClean="0">
                <a:solidFill>
                  <a:srgbClr val="3333FF"/>
                </a:solidFill>
              </a:rPr>
              <a:t> =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M</a:t>
            </a:r>
            <a:r>
              <a:rPr lang="en-US" altLang="zh-CN" sz="2400" b="1" i="1" baseline="34000" dirty="0" smtClean="0">
                <a:solidFill>
                  <a:srgbClr val="3333FF"/>
                </a:solidFill>
              </a:rPr>
              <a:t>e</a:t>
            </a:r>
            <a:r>
              <a:rPr lang="en-US" altLang="zh-CN" sz="2000" b="1" dirty="0" smtClean="0">
                <a:solidFill>
                  <a:srgbClr val="3333FF"/>
                </a:solidFill>
              </a:rPr>
              <a:t> mod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n</a:t>
            </a:r>
          </a:p>
          <a:p>
            <a:pPr>
              <a:lnSpc>
                <a:spcPct val="8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</a:rPr>
              <a:t>Decryption: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M</a:t>
            </a:r>
            <a:r>
              <a:rPr lang="en-US" altLang="zh-CN" sz="2000" b="1" dirty="0" smtClean="0">
                <a:solidFill>
                  <a:srgbClr val="3333FF"/>
                </a:solidFill>
              </a:rPr>
              <a:t> =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C</a:t>
            </a:r>
            <a:r>
              <a:rPr lang="en-US" altLang="zh-CN" sz="2400" b="1" i="1" baseline="34000" dirty="0" smtClean="0">
                <a:solidFill>
                  <a:srgbClr val="3333FF"/>
                </a:solidFill>
              </a:rPr>
              <a:t>d</a:t>
            </a:r>
            <a:r>
              <a:rPr lang="en-US" altLang="zh-CN" sz="2000" b="1" dirty="0" smtClean="0">
                <a:solidFill>
                  <a:srgbClr val="3333FF"/>
                </a:solidFill>
              </a:rPr>
              <a:t> mod </a:t>
            </a:r>
            <a:r>
              <a:rPr lang="en-US" altLang="zh-CN" sz="2000" b="1" i="1" dirty="0" smtClean="0">
                <a:solidFill>
                  <a:srgbClr val="3333FF"/>
                </a:solidFill>
              </a:rPr>
              <a:t>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7CAB03B3-8E02-4737-B215-F76228B956D7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altLang="zh-CN" sz="1200">
              <a:solidFill>
                <a:srgbClr val="89898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738282" y="5897216"/>
                <a:ext cx="7415117" cy="95410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Given a RSA public key (</a:t>
                </a:r>
                <a:r>
                  <a:rPr lang="en-US" altLang="zh-CN" dirty="0" err="1" smtClean="0">
                    <a:solidFill>
                      <a:srgbClr val="FF0000"/>
                    </a:solidFill>
                  </a:rPr>
                  <a:t>n,e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), can we encrypt any message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82" y="5897216"/>
                <a:ext cx="7415117" cy="954107"/>
              </a:xfrm>
              <a:prstGeom prst="rect">
                <a:avLst/>
              </a:prstGeom>
              <a:blipFill>
                <a:blip r:embed="rId2"/>
                <a:stretch>
                  <a:fillRect l="-1559" t="-5625" b="-1437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74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latin typeface="Calibri" panose="020F0502020204030204" pitchFamily="34" charset="0"/>
              </a:rPr>
              <a:t>An Example of RSA Encryption and Decryption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1066800"/>
            <a:ext cx="8305800" cy="430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>
                <a:latin typeface="Calibri" panose="020F0502020204030204" pitchFamily="34" charset="0"/>
              </a:rPr>
              <a:t>Choose two primes </a:t>
            </a:r>
            <a:r>
              <a:rPr lang="en-US" altLang="zh-CN" i="1" dirty="0">
                <a:latin typeface="Calibri" panose="020F0502020204030204" pitchFamily="34" charset="0"/>
              </a:rPr>
              <a:t>p</a:t>
            </a:r>
            <a:r>
              <a:rPr lang="en-US" altLang="zh-CN" dirty="0">
                <a:latin typeface="Calibri" panose="020F0502020204030204" pitchFamily="34" charset="0"/>
              </a:rPr>
              <a:t>=47 and </a:t>
            </a:r>
            <a:r>
              <a:rPr lang="en-US" altLang="zh-CN" i="1" dirty="0">
                <a:latin typeface="Calibri" panose="020F0502020204030204" pitchFamily="34" charset="0"/>
              </a:rPr>
              <a:t>q</a:t>
            </a:r>
            <a:r>
              <a:rPr lang="en-US" altLang="zh-CN" dirty="0">
                <a:latin typeface="Calibri" panose="020F0502020204030204" pitchFamily="34" charset="0"/>
              </a:rPr>
              <a:t>=71 </a:t>
            </a:r>
            <a:r>
              <a:rPr lang="en-US" altLang="zh-CN" dirty="0">
                <a:latin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en-US" altLang="zh-CN" i="1" dirty="0">
                <a:latin typeface="Calibri" panose="020F0502020204030204" pitchFamily="34" charset="0"/>
              </a:rPr>
              <a:t>n</a:t>
            </a:r>
            <a:r>
              <a:rPr lang="en-US" altLang="zh-CN" dirty="0">
                <a:latin typeface="Calibri" panose="020F0502020204030204" pitchFamily="34" charset="0"/>
              </a:rPr>
              <a:t> = </a:t>
            </a:r>
            <a:r>
              <a:rPr lang="en-US" altLang="zh-CN" i="1" dirty="0" err="1">
                <a:latin typeface="Calibri" panose="020F0502020204030204" pitchFamily="34" charset="0"/>
              </a:rPr>
              <a:t>pq</a:t>
            </a:r>
            <a:r>
              <a:rPr lang="en-US" altLang="zh-CN" dirty="0">
                <a:latin typeface="Calibri" panose="020F0502020204030204" pitchFamily="34" charset="0"/>
              </a:rPr>
              <a:t> = 3337.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zh-CN" dirty="0">
                <a:latin typeface="Calibri" panose="020F0502020204030204" pitchFamily="34" charset="0"/>
              </a:rPr>
              <a:t>Choose </a:t>
            </a:r>
            <a:r>
              <a:rPr lang="en-US" altLang="zh-CN" i="1" dirty="0">
                <a:latin typeface="Calibri" panose="020F0502020204030204" pitchFamily="34" charset="0"/>
              </a:rPr>
              <a:t>e</a:t>
            </a:r>
            <a:r>
              <a:rPr lang="en-US" altLang="zh-CN" dirty="0">
                <a:latin typeface="Calibri" panose="020F0502020204030204" pitchFamily="34" charset="0"/>
              </a:rPr>
              <a:t> such that it is relatively prime to </a:t>
            </a:r>
            <a:r>
              <a:rPr lang="en-US" altLang="zh-CN" dirty="0">
                <a:latin typeface="Calibri" panose="020F0502020204030204" pitchFamily="34" charset="0"/>
                <a:sym typeface="Symbol" panose="05050102010706020507" pitchFamily="18" charset="2"/>
              </a:rPr>
              <a:t></a:t>
            </a:r>
            <a:r>
              <a:rPr lang="en-US" altLang="zh-CN" dirty="0">
                <a:latin typeface="Calibri" panose="020F0502020204030204" pitchFamily="34" charset="0"/>
              </a:rPr>
              <a:t>(</a:t>
            </a:r>
            <a:r>
              <a:rPr lang="en-US" altLang="zh-CN" i="1" dirty="0">
                <a:latin typeface="Calibri" panose="020F0502020204030204" pitchFamily="34" charset="0"/>
              </a:rPr>
              <a:t>n</a:t>
            </a:r>
            <a:r>
              <a:rPr lang="en-US" altLang="zh-CN" dirty="0">
                <a:latin typeface="Calibri" panose="020F0502020204030204" pitchFamily="34" charset="0"/>
              </a:rPr>
              <a:t>) = 46x70 = 3220.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>
                <a:latin typeface="Calibri" panose="020F0502020204030204" pitchFamily="34" charset="0"/>
              </a:rPr>
              <a:t>e.g. </a:t>
            </a:r>
            <a:r>
              <a:rPr lang="en-US" altLang="zh-CN" i="1" dirty="0">
                <a:latin typeface="Calibri" panose="020F0502020204030204" pitchFamily="34" charset="0"/>
              </a:rPr>
              <a:t>e</a:t>
            </a:r>
            <a:r>
              <a:rPr lang="en-US" altLang="zh-CN" dirty="0">
                <a:latin typeface="Calibri" panose="020F0502020204030204" pitchFamily="34" charset="0"/>
              </a:rPr>
              <a:t> = 79.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zh-CN" dirty="0">
                <a:latin typeface="Calibri" panose="020F0502020204030204" pitchFamily="34" charset="0"/>
              </a:rPr>
              <a:t>Compute </a:t>
            </a:r>
            <a:r>
              <a:rPr lang="en-US" altLang="zh-CN" i="1" dirty="0">
                <a:latin typeface="Calibri" panose="020F0502020204030204" pitchFamily="34" charset="0"/>
              </a:rPr>
              <a:t>d </a:t>
            </a:r>
            <a:r>
              <a:rPr lang="en-US" altLang="zh-CN" dirty="0">
                <a:latin typeface="Calibri" panose="020F0502020204030204" pitchFamily="34" charset="0"/>
              </a:rPr>
              <a:t>= </a:t>
            </a:r>
            <a:r>
              <a:rPr lang="en-US" altLang="zh-CN" i="1" dirty="0">
                <a:latin typeface="Calibri" panose="020F0502020204030204" pitchFamily="34" charset="0"/>
              </a:rPr>
              <a:t>e</a:t>
            </a:r>
            <a:r>
              <a:rPr lang="en-US" altLang="zh-CN" baseline="30000" dirty="0">
                <a:latin typeface="Calibri" panose="020F0502020204030204" pitchFamily="34" charset="0"/>
              </a:rPr>
              <a:t>-1</a:t>
            </a:r>
            <a:r>
              <a:rPr lang="en-US" altLang="zh-CN" dirty="0">
                <a:latin typeface="Calibri" panose="020F0502020204030204" pitchFamily="34" charset="0"/>
              </a:rPr>
              <a:t> mod </a:t>
            </a:r>
            <a:r>
              <a:rPr lang="en-US" altLang="zh-CN" dirty="0">
                <a:latin typeface="Calibri" panose="020F0502020204030204" pitchFamily="34" charset="0"/>
                <a:sym typeface="Symbol" panose="05050102010706020507" pitchFamily="18" charset="2"/>
              </a:rPr>
              <a:t>(</a:t>
            </a:r>
            <a:r>
              <a:rPr lang="en-US" altLang="zh-CN" i="1" dirty="0">
                <a:latin typeface="Calibri" panose="020F0502020204030204" pitchFamily="34" charset="0"/>
                <a:sym typeface="Symbol" panose="05050102010706020507" pitchFamily="18" charset="2"/>
              </a:rPr>
              <a:t>n</a:t>
            </a:r>
            <a:r>
              <a:rPr lang="en-US" altLang="zh-CN" dirty="0">
                <a:latin typeface="Calibri" panose="020F0502020204030204" pitchFamily="34" charset="0"/>
                <a:sym typeface="Symbol" panose="05050102010706020507" pitchFamily="18" charset="2"/>
              </a:rPr>
              <a:t>) using extended Euclidean algorithm.</a:t>
            </a:r>
            <a:endParaRPr lang="en-US" altLang="zh-CN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i="1" dirty="0">
                <a:latin typeface="Calibri" panose="020F0502020204030204" pitchFamily="34" charset="0"/>
              </a:rPr>
              <a:t>d</a:t>
            </a:r>
            <a:r>
              <a:rPr lang="en-US" altLang="zh-CN" dirty="0">
                <a:latin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sym typeface="Symbol" panose="05050102010706020507" pitchFamily="18" charset="2"/>
              </a:rPr>
              <a:t></a:t>
            </a:r>
            <a:r>
              <a:rPr lang="en-US" altLang="zh-CN" dirty="0">
                <a:latin typeface="Calibri" panose="020F0502020204030204" pitchFamily="34" charset="0"/>
              </a:rPr>
              <a:t> 79</a:t>
            </a:r>
            <a:r>
              <a:rPr lang="en-US" altLang="zh-CN" baseline="30000" dirty="0">
                <a:latin typeface="Calibri" panose="020F0502020204030204" pitchFamily="34" charset="0"/>
              </a:rPr>
              <a:t>-1</a:t>
            </a:r>
            <a:r>
              <a:rPr lang="en-US" altLang="zh-CN" dirty="0">
                <a:latin typeface="Calibri" panose="020F0502020204030204" pitchFamily="34" charset="0"/>
              </a:rPr>
              <a:t> (mod 3220) = 1019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Public key PK = (</a:t>
            </a:r>
            <a:r>
              <a:rPr lang="en-US" altLang="zh-CN" i="1" dirty="0">
                <a:solidFill>
                  <a:srgbClr val="3333FF"/>
                </a:solidFill>
                <a:latin typeface="Calibri" panose="020F0502020204030204" pitchFamily="34" charset="0"/>
              </a:rPr>
              <a:t>n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, </a:t>
            </a:r>
            <a:r>
              <a:rPr lang="en-US" altLang="zh-CN" i="1" dirty="0">
                <a:solidFill>
                  <a:srgbClr val="3333FF"/>
                </a:solidFill>
                <a:latin typeface="Calibri" panose="020F0502020204030204" pitchFamily="34" charset="0"/>
              </a:rPr>
              <a:t>e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) = (3337,79)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Private key SK = </a:t>
            </a:r>
            <a:r>
              <a:rPr lang="en-US" altLang="zh-CN" i="1" dirty="0">
                <a:solidFill>
                  <a:srgbClr val="3333FF"/>
                </a:solidFill>
                <a:latin typeface="Calibri" panose="020F0502020204030204" pitchFamily="34" charset="0"/>
              </a:rPr>
              <a:t>d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 = 1019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zh-CN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Encrypt </a:t>
            </a:r>
            <a:r>
              <a:rPr lang="en-US" altLang="zh-CN" i="1" dirty="0">
                <a:solidFill>
                  <a:srgbClr val="3333FF"/>
                </a:solidFill>
                <a:latin typeface="Calibri" panose="020F0502020204030204" pitchFamily="34" charset="0"/>
              </a:rPr>
              <a:t>M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 = 688 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 688</a:t>
            </a:r>
            <a:r>
              <a:rPr lang="en-US" altLang="zh-CN" baseline="30000" dirty="0">
                <a:solidFill>
                  <a:srgbClr val="3333FF"/>
                </a:solidFill>
                <a:latin typeface="Calibri" panose="020F0502020204030204" pitchFamily="34" charset="0"/>
              </a:rPr>
              <a:t>79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 mod 3337 = 1570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Decrypt </a:t>
            </a:r>
            <a:r>
              <a:rPr lang="en-US" altLang="zh-CN" i="1" dirty="0">
                <a:solidFill>
                  <a:srgbClr val="3333FF"/>
                </a:solidFill>
                <a:latin typeface="Calibri" panose="020F0502020204030204" pitchFamily="34" charset="0"/>
              </a:rPr>
              <a:t>C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 = 1570 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 1570</a:t>
            </a:r>
            <a:r>
              <a:rPr lang="en-US" altLang="zh-CN" baseline="30000" dirty="0">
                <a:solidFill>
                  <a:srgbClr val="3333FF"/>
                </a:solidFill>
                <a:latin typeface="Calibri" panose="020F0502020204030204" pitchFamily="34" charset="0"/>
              </a:rPr>
              <a:t>1019</a:t>
            </a:r>
            <a:r>
              <a:rPr lang="en-US" altLang="zh-CN" dirty="0">
                <a:solidFill>
                  <a:srgbClr val="3333FF"/>
                </a:solidFill>
                <a:latin typeface="Calibri" panose="020F0502020204030204" pitchFamily="34" charset="0"/>
              </a:rPr>
              <a:t> mod 3337 = 688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C77D4444-D85E-48D6-82B9-C28B37C947E2}" type="slidenum">
              <a:rPr lang="en-US" altLang="zh-CN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9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9301</TotalTime>
  <Words>1930</Words>
  <Application>Microsoft Office PowerPoint</Application>
  <PresentationFormat>全屏显示(4:3)</PresentationFormat>
  <Paragraphs>291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Courier</vt:lpstr>
      <vt:lpstr>Times-Roman</vt:lpstr>
      <vt:lpstr>宋体</vt:lpstr>
      <vt:lpstr>Arial</vt:lpstr>
      <vt:lpstr>Calibri</vt:lpstr>
      <vt:lpstr>Cambria Math</vt:lpstr>
      <vt:lpstr>Comic Sans MS</vt:lpstr>
      <vt:lpstr>Garamond</vt:lpstr>
      <vt:lpstr>Symbol</vt:lpstr>
      <vt:lpstr>Times New Roman</vt:lpstr>
      <vt:lpstr>Verdana</vt:lpstr>
      <vt:lpstr>Wingdings</vt:lpstr>
      <vt:lpstr>Edge</vt:lpstr>
      <vt:lpstr>Equation</vt:lpstr>
      <vt:lpstr>网络安全技术</vt:lpstr>
      <vt:lpstr>Public Key Cryptography: Encryption</vt:lpstr>
      <vt:lpstr>Symmetric Key Management</vt:lpstr>
      <vt:lpstr>Centralized Key Management</vt:lpstr>
      <vt:lpstr>Public key Encryption</vt:lpstr>
      <vt:lpstr>Motivation of Public Key Cryptography (Summary)</vt:lpstr>
      <vt:lpstr>PowerPoint 演示文稿</vt:lpstr>
      <vt:lpstr>Rivest, Shamir, and Adleman (RSA)</vt:lpstr>
      <vt:lpstr>PowerPoint 演示文稿</vt:lpstr>
      <vt:lpstr>Security of RSA</vt:lpstr>
      <vt:lpstr>RSAP and FACTORING</vt:lpstr>
      <vt:lpstr>More about RSA Security Strength</vt:lpstr>
      <vt:lpstr>RSA: Key Length vs. Security Strength</vt:lpstr>
      <vt:lpstr>ElGamal Encryption Scheme</vt:lpstr>
      <vt:lpstr>An Example of ElGamal Encryption and Decryption</vt:lpstr>
      <vt:lpstr>Security of ElGamal Encryption Scheme</vt:lpstr>
      <vt:lpstr>Deterministic Encryption vs. Probabilistic Encryptoin</vt:lpstr>
      <vt:lpstr>Discrete Logarithm Problem (DLP)</vt:lpstr>
      <vt:lpstr>Diffie-Hellman Problem</vt:lpstr>
      <vt:lpstr>Diffie-Hellman Key Exchange</vt:lpstr>
      <vt:lpstr>Man-in-the-Middle Attack (MITM)</vt:lpstr>
      <vt:lpstr>Public key vs. Symmetric key</vt:lpstr>
      <vt:lpstr>Summary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523</cp:revision>
  <dcterms:created xsi:type="dcterms:W3CDTF">2002-02-18T10:20:31Z</dcterms:created>
  <dcterms:modified xsi:type="dcterms:W3CDTF">2019-03-19T13:03:00Z</dcterms:modified>
</cp:coreProperties>
</file>