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46"/>
  </p:notesMasterIdLst>
  <p:handoutMasterIdLst>
    <p:handoutMasterId r:id="rId47"/>
  </p:handoutMasterIdLst>
  <p:sldIdLst>
    <p:sldId id="323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83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1" r:id="rId24"/>
    <p:sldId id="492" r:id="rId25"/>
    <p:sldId id="493" r:id="rId26"/>
    <p:sldId id="494" r:id="rId27"/>
    <p:sldId id="495" r:id="rId28"/>
    <p:sldId id="496" r:id="rId29"/>
    <p:sldId id="497" r:id="rId30"/>
    <p:sldId id="498" r:id="rId31"/>
    <p:sldId id="499" r:id="rId32"/>
    <p:sldId id="500" r:id="rId33"/>
    <p:sldId id="501" r:id="rId34"/>
    <p:sldId id="502" r:id="rId35"/>
    <p:sldId id="503" r:id="rId36"/>
    <p:sldId id="504" r:id="rId37"/>
    <p:sldId id="505" r:id="rId38"/>
    <p:sldId id="506" r:id="rId39"/>
    <p:sldId id="507" r:id="rId40"/>
    <p:sldId id="508" r:id="rId41"/>
    <p:sldId id="509" r:id="rId42"/>
    <p:sldId id="510" r:id="rId43"/>
    <p:sldId id="511" r:id="rId44"/>
    <p:sldId id="512" r:id="rId45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D0F0F"/>
    <a:srgbClr val="FF0000"/>
    <a:srgbClr val="66FF33"/>
    <a:srgbClr val="00CC00"/>
    <a:srgbClr val="008080"/>
    <a:srgbClr val="000099"/>
    <a:srgbClr val="571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53" autoAdjust="0"/>
  </p:normalViewPr>
  <p:slideViewPr>
    <p:cSldViewPr>
      <p:cViewPr varScale="1">
        <p:scale>
          <a:sx n="52" d="100"/>
          <a:sy n="52" d="100"/>
        </p:scale>
        <p:origin x="17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9088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IV</a:t>
            </a:r>
            <a:r>
              <a:rPr lang="zh-CN" altLang="en-US" dirty="0" smtClean="0"/>
              <a:t>需要双方预先协调吗？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41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7827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44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398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简单替换密码不安全的一个原因就是他的密钥是简单的重复使用的，会被从中分析出信息。这个是最坏的情况。</a:t>
            </a:r>
            <a:endParaRPr lang="en-US" altLang="zh-CN" dirty="0" smtClean="0"/>
          </a:p>
          <a:p>
            <a:r>
              <a:rPr lang="zh-CN" altLang="en-US" dirty="0" smtClean="0"/>
              <a:t>与之相反的“最好”的情况就是密钥只用一次。这就是一次一密。</a:t>
            </a:r>
            <a:endParaRPr lang="en-US" altLang="zh-CN" dirty="0" smtClean="0"/>
          </a:p>
          <a:p>
            <a:r>
              <a:rPr lang="zh-CN" altLang="en-US" dirty="0" smtClean="0"/>
              <a:t>假设只有</a:t>
            </a:r>
            <a:r>
              <a:rPr lang="en-US" altLang="zh-CN" dirty="0" smtClean="0"/>
              <a:t>8</a:t>
            </a:r>
            <a:r>
              <a:rPr lang="zh-CN" altLang="en-US" dirty="0" smtClean="0"/>
              <a:t>个字符，每个字符用三</a:t>
            </a:r>
            <a:r>
              <a:rPr lang="en-US" altLang="zh-CN" dirty="0" smtClean="0"/>
              <a:t>bit</a:t>
            </a:r>
            <a:r>
              <a:rPr lang="zh-CN" altLang="en-US" dirty="0" smtClean="0"/>
              <a:t>表示就行了。</a:t>
            </a:r>
            <a:endParaRPr lang="en-US" altLang="zh-CN" dirty="0" smtClean="0"/>
          </a:p>
          <a:p>
            <a:r>
              <a:rPr lang="zh-CN" altLang="en-US" dirty="0" smtClean="0"/>
              <a:t>每个字母三</a:t>
            </a:r>
            <a:r>
              <a:rPr lang="en-US" altLang="zh-CN" dirty="0" smtClean="0"/>
              <a:t>bit</a:t>
            </a:r>
            <a:r>
              <a:rPr lang="zh-CN" altLang="en-US" dirty="0" smtClean="0"/>
              <a:t>，明文多长，密钥就需要多长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1029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为什么只能用一次？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0722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前面介绍了经典密码中的简单替换密码，不安全的，现在可不能用了。</a:t>
            </a:r>
            <a:endParaRPr lang="en-US" altLang="zh-CN" dirty="0" smtClean="0"/>
          </a:p>
          <a:p>
            <a:r>
              <a:rPr lang="zh-CN" altLang="en-US" dirty="0" smtClean="0"/>
              <a:t>也介绍了一种理想的密码，一次一密密码，安全，但不实用。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9056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流密码在一定程度上和一次一密密码很象。如果</a:t>
            </a:r>
            <a:r>
              <a:rPr lang="en-US" altLang="zh-CN" dirty="0" smtClean="0"/>
              <a:t>keystream</a:t>
            </a:r>
            <a:r>
              <a:rPr lang="zh-CN" altLang="en-US" dirty="0" smtClean="0"/>
              <a:t>不是由一个</a:t>
            </a:r>
            <a:r>
              <a:rPr lang="en-US" altLang="zh-CN" dirty="0" smtClean="0"/>
              <a:t>secret key</a:t>
            </a:r>
            <a:r>
              <a:rPr lang="zh-CN" altLang="en-US" dirty="0" smtClean="0"/>
              <a:t>通过生成器生成出来，而是真正的随机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串的话，这就是一次一密加密。</a:t>
            </a:r>
            <a:endParaRPr lang="en-US" altLang="zh-CN" dirty="0" smtClean="0"/>
          </a:p>
          <a:p>
            <a:r>
              <a:rPr lang="zh-CN" altLang="en-US" dirty="0" smtClean="0"/>
              <a:t>现在由</a:t>
            </a:r>
            <a:r>
              <a:rPr lang="en-US" altLang="zh-CN" dirty="0" smtClean="0"/>
              <a:t>secret key</a:t>
            </a:r>
            <a:r>
              <a:rPr lang="zh-CN" altLang="en-US" dirty="0" smtClean="0"/>
              <a:t>生成出来，就有了一定的信息泄漏。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7839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轮函数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7464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1231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目前采用分布式的破解，估计十几个小时甚至不到十小时。</a:t>
            </a:r>
            <a:endParaRPr lang="en-US" altLang="zh-CN" dirty="0" smtClean="0"/>
          </a:p>
          <a:p>
            <a:r>
              <a:rPr lang="zh-CN" altLang="en-US" dirty="0" smtClean="0"/>
              <a:t>所以，</a:t>
            </a:r>
            <a:r>
              <a:rPr lang="en-US" altLang="zh-CN" dirty="0" smtClean="0"/>
              <a:t>DES</a:t>
            </a:r>
            <a:r>
              <a:rPr lang="zh-CN" altLang="en-US" dirty="0" smtClean="0"/>
              <a:t>已经是不安全的。现在肯定是都不用了。目前主流的是</a:t>
            </a:r>
            <a:r>
              <a:rPr lang="en-US" altLang="zh-CN" dirty="0" smtClean="0"/>
              <a:t>AES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131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举个有趣一点的例子，银行转账的例子。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38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357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/>
              <a:t>2</a:t>
            </a:r>
            <a:endParaRPr lang="en-US" altLang="zh-CN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hyperlink" Target="http://www.distributed.net/des/" TargetMode="External"/><Relationship Id="rId4" Type="http://schemas.openxmlformats.org/officeDocument/2006/relationships/hyperlink" Target="http://en.wikipedia.org/wiki/EFF_DES_crack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990600" y="1828800"/>
            <a:ext cx="675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>
                <a:latin typeface="Calibri" panose="020F0502020204030204" pitchFamily="34" charset="0"/>
                <a:ea typeface="宋体" panose="02010600030101010101" pitchFamily="2" charset="-122"/>
              </a:rPr>
              <a:t>Question: how secure is Simple Substitution?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667000" y="4495800"/>
            <a:ext cx="3159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Let’s do some analysis…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25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5"/>
          <p:cNvSpPr>
            <a:spLocks noChangeArrowheads="1"/>
          </p:cNvSpPr>
          <p:nvPr/>
        </p:nvSpPr>
        <p:spPr bwMode="auto">
          <a:xfrm>
            <a:off x="381000" y="1066800"/>
            <a:ext cx="8351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2250" indent="-2222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1800" dirty="0">
                <a:latin typeface="Calibri" panose="020F0502020204030204" pitchFamily="34" charset="0"/>
                <a:ea typeface="PMingLiU" pitchFamily="18" charset="-120"/>
              </a:rPr>
              <a:t>A </a:t>
            </a:r>
            <a:r>
              <a:rPr lang="en-US" altLang="zh-CN" sz="1800" dirty="0">
                <a:solidFill>
                  <a:schemeClr val="hlink"/>
                </a:solidFill>
                <a:latin typeface="Calibri" panose="020F0502020204030204" pitchFamily="34" charset="0"/>
                <a:ea typeface="PMingLiU" pitchFamily="18" charset="-120"/>
              </a:rPr>
              <a:t>secret key</a:t>
            </a:r>
            <a:r>
              <a:rPr lang="en-US" altLang="zh-CN" sz="1800" dirty="0">
                <a:latin typeface="Calibri" panose="020F0502020204030204" pitchFamily="34" charset="0"/>
                <a:ea typeface="PMingLiU" pitchFamily="18" charset="-120"/>
              </a:rPr>
              <a:t> (in Simple Substitution) is a </a:t>
            </a:r>
            <a:r>
              <a:rPr lang="en-US" altLang="zh-CN" sz="1800" i="1" dirty="0">
                <a:solidFill>
                  <a:srgbClr val="FF3300"/>
                </a:solidFill>
                <a:latin typeface="Calibri" panose="020F0502020204030204" pitchFamily="34" charset="0"/>
                <a:ea typeface="PMingLiU" pitchFamily="18" charset="-120"/>
              </a:rPr>
              <a:t>random</a:t>
            </a:r>
            <a:r>
              <a:rPr lang="en-US" altLang="zh-CN" sz="1800" dirty="0">
                <a:solidFill>
                  <a:srgbClr val="FF3300"/>
                </a:solidFill>
                <a:latin typeface="Calibri" panose="020F0502020204030204" pitchFamily="34" charset="0"/>
                <a:ea typeface="PMingLiU" pitchFamily="18" charset="-120"/>
              </a:rPr>
              <a:t> </a:t>
            </a:r>
            <a:r>
              <a:rPr lang="en-US" altLang="zh-CN" sz="1800" i="1" dirty="0">
                <a:solidFill>
                  <a:srgbClr val="FF3300"/>
                </a:solidFill>
                <a:latin typeface="Calibri" panose="020F0502020204030204" pitchFamily="34" charset="0"/>
                <a:ea typeface="PMingLiU" pitchFamily="18" charset="-120"/>
              </a:rPr>
              <a:t>permutation</a:t>
            </a:r>
            <a:r>
              <a:rPr lang="en-US" altLang="zh-CN" sz="1800" dirty="0">
                <a:latin typeface="Calibri" panose="020F0502020204030204" pitchFamily="34" charset="0"/>
                <a:ea typeface="PMingLiU" pitchFamily="18" charset="-120"/>
              </a:rPr>
              <a:t> of the alphabetic characters.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1800" dirty="0">
                <a:latin typeface="Calibri" panose="020F0502020204030204" pitchFamily="34" charset="0"/>
                <a:ea typeface="PMingLiU" pitchFamily="18" charset="-120"/>
              </a:rPr>
              <a:t>E.g.</a:t>
            </a:r>
          </a:p>
        </p:txBody>
      </p:sp>
      <p:pic>
        <p:nvPicPr>
          <p:cNvPr id="14340" name="Picture 36" descr="substit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940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1000" y="4419600"/>
            <a:ext cx="83724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Each permutation is a potential candidate of the secret key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kumimoji="1" lang="en-US" altLang="zh-CN" sz="2000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Question: how many distinct permutations are there? (in other words, how many distinct secret keys are in the key space?)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387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09563" y="973138"/>
            <a:ext cx="837247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Total number of possible permutations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800" dirty="0">
                <a:solidFill>
                  <a:srgbClr val="FF9933"/>
                </a:solidFill>
                <a:latin typeface="Arial" panose="020B0604020202020204" pitchFamily="34" charset="0"/>
                <a:ea typeface="PMingLiU" pitchFamily="18" charset="-120"/>
              </a:rPr>
              <a:t>26!</a:t>
            </a:r>
          </a:p>
          <a:p>
            <a:pPr eaLnBrk="1" hangingPunct="1">
              <a:buClrTx/>
              <a:buSzTx/>
              <a:buFontTx/>
              <a:buChar char="•"/>
            </a:pP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26! = 403,291,461,126,605,635,584,000,000 (27 digits) </a:t>
            </a: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  <a:sym typeface="Symbol" panose="05050102010706020507" pitchFamily="18" charset="2"/>
              </a:rPr>
              <a:t> 2</a:t>
            </a:r>
            <a:r>
              <a:rPr kumimoji="1" lang="en-US" altLang="zh-CN" sz="2000" baseline="30000" dirty="0">
                <a:latin typeface="Arial" panose="020B0604020202020204" pitchFamily="34" charset="0"/>
                <a:ea typeface="PMingLiU" pitchFamily="18" charset="-120"/>
                <a:sym typeface="Symbol" panose="05050102010706020507" pitchFamily="18" charset="2"/>
              </a:rPr>
              <a:t>88</a:t>
            </a:r>
            <a:endParaRPr kumimoji="1" lang="en-US" altLang="zh-CN" sz="2000" baseline="30000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buClrTx/>
              <a:buSzTx/>
              <a:buFontTx/>
              <a:buNone/>
            </a:pPr>
            <a:endParaRPr kumimoji="1" lang="en-US" altLang="zh-CN" sz="1100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Maybe… write a computer program to try all the possible keys exhaustively… (so-called </a:t>
            </a:r>
            <a:r>
              <a:rPr kumimoji="1" lang="en-US" altLang="zh-CN" sz="2000" b="1" dirty="0">
                <a:solidFill>
                  <a:srgbClr val="FF3300"/>
                </a:solidFill>
                <a:latin typeface="Arial" panose="020B0604020202020204" pitchFamily="34" charset="0"/>
                <a:ea typeface="PMingLiU" pitchFamily="18" charset="-120"/>
              </a:rPr>
              <a:t>Brute-force Attack</a:t>
            </a: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)</a:t>
            </a:r>
          </a:p>
          <a:p>
            <a:pPr eaLnBrk="1" hangingPunct="1">
              <a:buClrTx/>
              <a:buSzTx/>
              <a:buFontTx/>
              <a:buChar char="•"/>
            </a:pPr>
            <a:endParaRPr kumimoji="1" lang="en-US" altLang="zh-CN" sz="1100" b="1" dirty="0"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kumimoji="1" lang="en-US" altLang="zh-CN" sz="2000" b="1" dirty="0">
                <a:latin typeface="Arial" panose="020B0604020202020204" pitchFamily="34" charset="0"/>
                <a:ea typeface="PMingLiU" pitchFamily="18" charset="-120"/>
              </a:rPr>
              <a:t>Calculation</a:t>
            </a: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: suppose we have </a:t>
            </a:r>
            <a:r>
              <a:rPr kumimoji="1" lang="en-US" altLang="zh-CN" sz="2000" u="sng" dirty="0">
                <a:latin typeface="Arial" panose="020B0604020202020204" pitchFamily="34" charset="0"/>
                <a:ea typeface="PMingLiU" pitchFamily="18" charset="-120"/>
              </a:rPr>
              <a:t>one million</a:t>
            </a: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 3GHz PCs which can try </a:t>
            </a:r>
            <a:r>
              <a:rPr kumimoji="1" lang="en-US" altLang="zh-CN" sz="2000" u="sng" dirty="0">
                <a:latin typeface="Arial" panose="020B0604020202020204" pitchFamily="34" charset="0"/>
                <a:ea typeface="PMingLiU" pitchFamily="18" charset="-120"/>
              </a:rPr>
              <a:t>3 billion permutations per second</a:t>
            </a: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, the machines will take </a:t>
            </a:r>
            <a:r>
              <a:rPr kumimoji="1" lang="en-US" altLang="zh-CN" sz="2000" b="1" dirty="0">
                <a:solidFill>
                  <a:schemeClr val="hlink"/>
                </a:solidFill>
                <a:latin typeface="Arial" panose="020B0604020202020204" pitchFamily="34" charset="0"/>
                <a:ea typeface="PMingLiU" pitchFamily="18" charset="-120"/>
              </a:rPr>
              <a:t>4,263 years</a:t>
            </a: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 to try all the 26! permutations…</a:t>
            </a:r>
          </a:p>
          <a:p>
            <a:pPr lvl="1" eaLnBrk="1" hangingPunct="1">
              <a:buClrTx/>
              <a:buSzTx/>
              <a:buFontTx/>
              <a:buChar char="•"/>
            </a:pPr>
            <a:r>
              <a:rPr kumimoji="1" lang="en-US" altLang="zh-CN" sz="2000" dirty="0">
                <a:latin typeface="Arial" panose="020B0604020202020204" pitchFamily="34" charset="0"/>
                <a:ea typeface="PMingLiU" pitchFamily="18" charset="-120"/>
              </a:rPr>
              <a:t>Not so efficient</a:t>
            </a:r>
          </a:p>
          <a:p>
            <a:pPr eaLnBrk="1" hangingPunct="1">
              <a:buClrTx/>
              <a:buSzTx/>
              <a:buFontTx/>
              <a:buChar char="•"/>
            </a:pPr>
            <a:endParaRPr kumimoji="1" lang="en-US" altLang="zh-CN" sz="1100" dirty="0">
              <a:solidFill>
                <a:srgbClr val="CC3300"/>
              </a:solidFill>
              <a:latin typeface="Arial" panose="020B0604020202020204" pitchFamily="34" charset="0"/>
              <a:ea typeface="PMingLiU" pitchFamily="18" charset="-120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kumimoji="1" lang="en-US" altLang="zh-CN" sz="2000" dirty="0">
                <a:solidFill>
                  <a:srgbClr val="CC3300"/>
                </a:solidFill>
                <a:latin typeface="Arial" panose="020B0604020202020204" pitchFamily="34" charset="0"/>
                <a:ea typeface="PMingLiU" pitchFamily="18" charset="-120"/>
              </a:rPr>
              <a:t>Question: any better cracking algorithm?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84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09575" y="260350"/>
            <a:ext cx="8483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>
                <a:ea typeface="PMingLiU" pitchFamily="18" charset="-120"/>
              </a:rPr>
              <a:t>Statistical Attack / Character Frequency Attack</a:t>
            </a:r>
            <a:endParaRPr lang="en-US" altLang="zh-TW" sz="2800">
              <a:ea typeface="PMingLiU" pitchFamily="18" charset="-12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4800" y="914400"/>
            <a:ext cx="8610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4163" indent="-284163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Tx/>
              <a:buChar char="•"/>
            </a:pPr>
            <a:r>
              <a:rPr lang="en-US" altLang="zh-TW" sz="2400">
                <a:solidFill>
                  <a:schemeClr val="hlink"/>
                </a:solidFill>
                <a:latin typeface="Calibri" panose="020F0502020204030204" pitchFamily="34" charset="0"/>
                <a:ea typeface="PMingLiU" pitchFamily="18" charset="-120"/>
              </a:rPr>
              <a:t>An interesting observation on simple substitution: </a:t>
            </a:r>
            <a:r>
              <a:rPr lang="en-US" altLang="zh-TW" sz="2400">
                <a:latin typeface="Calibri" panose="020F0502020204030204" pitchFamily="34" charset="0"/>
                <a:ea typeface="PMingLiU" pitchFamily="18" charset="-120"/>
              </a:rPr>
              <a:t>the relative letter frequencies do not change during encryption</a:t>
            </a:r>
          </a:p>
        </p:txBody>
      </p:sp>
      <p:graphicFrame>
        <p:nvGraphicFramePr>
          <p:cNvPr id="2017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60265"/>
              </p:ext>
            </p:extLst>
          </p:nvPr>
        </p:nvGraphicFramePr>
        <p:xfrm>
          <a:off x="2667000" y="3048429"/>
          <a:ext cx="4953000" cy="3044867"/>
        </p:xfrm>
        <a:graphic>
          <a:graphicData uri="http://schemas.openxmlformats.org/drawingml/2006/table">
            <a:tbl>
              <a:tblPr/>
              <a:tblGrid>
                <a:gridCol w="1238250">
                  <a:extLst>
                    <a:ext uri="{9D8B030D-6E8A-4147-A177-3AD203B41FA5}">
                      <a16:colId xmlns:a16="http://schemas.microsoft.com/office/drawing/2014/main" val="3606474564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1547830706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1834033643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648371036"/>
                    </a:ext>
                  </a:extLst>
                </a:gridCol>
              </a:tblGrid>
              <a:tr h="217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letter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probability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letter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probability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361552"/>
                  </a:ext>
                </a:extLst>
              </a:tr>
              <a:tr h="2190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A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.082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.067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935412"/>
                  </a:ext>
                </a:extLst>
              </a:tr>
              <a:tr h="217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B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.075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351762"/>
                  </a:ext>
                </a:extLst>
              </a:tr>
              <a:tr h="2158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.028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.019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538177"/>
                  </a:ext>
                </a:extLst>
              </a:tr>
              <a:tr h="2190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D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.043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.001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859946"/>
                  </a:ext>
                </a:extLst>
              </a:tr>
              <a:tr h="217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.127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.060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227582"/>
                  </a:ext>
                </a:extLst>
              </a:tr>
              <a:tr h="217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F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.022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.063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917580"/>
                  </a:ext>
                </a:extLst>
              </a:tr>
              <a:tr h="217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.020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.091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16832"/>
                  </a:ext>
                </a:extLst>
              </a:tr>
              <a:tr h="2190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H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.061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.028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016777"/>
                  </a:ext>
                </a:extLst>
              </a:tr>
              <a:tr h="217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I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.070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.010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176263"/>
                  </a:ext>
                </a:extLst>
              </a:tr>
              <a:tr h="213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J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.002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W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.023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510317"/>
                  </a:ext>
                </a:extLst>
              </a:tr>
              <a:tr h="2190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K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.008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.001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6164456"/>
                  </a:ext>
                </a:extLst>
              </a:tr>
              <a:tr h="217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L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.040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.020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9784"/>
                  </a:ext>
                </a:extLst>
              </a:tr>
              <a:tr h="217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M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.024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  <a:ea typeface="PMingLiU" pitchFamily="18" charset="-120"/>
                        </a:rPr>
                        <a:t>.001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249630"/>
                  </a:ext>
                </a:extLst>
              </a:tr>
            </a:tbl>
          </a:graphicData>
        </a:graphic>
      </p:graphicFrame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304800" y="1828800"/>
            <a:ext cx="868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5425" indent="-225425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letters in an alphabet are not equally common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in English, </a:t>
            </a:r>
            <a:r>
              <a:rPr lang="en-US" altLang="zh-TW" sz="2000" b="1">
                <a:solidFill>
                  <a:srgbClr val="FF3300"/>
                </a:solidFill>
                <a:latin typeface="Calibri" panose="020F0502020204030204" pitchFamily="34" charset="0"/>
                <a:ea typeface="PMingLiU" pitchFamily="18" charset="-120"/>
              </a:rPr>
              <a:t>e</a:t>
            </a: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 and </a:t>
            </a:r>
            <a:r>
              <a:rPr lang="en-US" altLang="zh-TW" sz="2000" b="1">
                <a:solidFill>
                  <a:srgbClr val="FF3300"/>
                </a:solidFill>
                <a:latin typeface="Calibri" panose="020F0502020204030204" pitchFamily="34" charset="0"/>
                <a:ea typeface="PMingLiU" pitchFamily="18" charset="-120"/>
              </a:rPr>
              <a:t>t</a:t>
            </a: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 are by far the most common letters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Probability distribution of the 26 English letters (Beker and Piper, 1982)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82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533400" y="2209800"/>
            <a:ext cx="822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Basic Approach of Statistic Attack: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mic Sans MS" panose="030F0702030302020204" pitchFamily="66" charset="0"/>
              <a:buAutoNum type="arabicPeriod"/>
            </a:pP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Identify possible encryptions of letter ‘e’ (the most common English letter)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mic Sans MS" panose="030F0702030302020204" pitchFamily="66" charset="0"/>
              <a:buAutoNum type="arabicPeriod"/>
            </a:pP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Identify possible 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diagrams </a:t>
            </a: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starting/finishing with letter ‘e’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mic Sans MS" panose="030F0702030302020204" pitchFamily="66" charset="0"/>
              <a:buAutoNum type="arabicPeriod"/>
            </a:pP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Use trigrams (e.g. find ‘the’)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mic Sans MS" panose="030F0702030302020204" pitchFamily="66" charset="0"/>
              <a:buAutoNum type="arabicPeriod"/>
            </a:pP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Identify word boundaries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Iterate the above for the 2</a:t>
            </a:r>
            <a:r>
              <a:rPr lang="en-US" altLang="zh-CN" sz="2000" baseline="30000" dirty="0">
                <a:latin typeface="Calibri" panose="020F0502020204030204" pitchFamily="34" charset="0"/>
                <a:ea typeface="宋体" panose="02010600030101010101" pitchFamily="2" charset="-122"/>
              </a:rPr>
              <a:t>nd</a:t>
            </a: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 most common English letter and so on.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1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265" name="Group 113"/>
          <p:cNvGraphicFramePr>
            <a:graphicFrameLocks noGrp="1"/>
          </p:cNvGraphicFramePr>
          <p:nvPr/>
        </p:nvGraphicFramePr>
        <p:xfrm>
          <a:off x="228600" y="5181600"/>
          <a:ext cx="8562975" cy="660400"/>
        </p:xfrm>
        <a:graphic>
          <a:graphicData uri="http://schemas.openxmlformats.org/drawingml/2006/table">
            <a:tbl>
              <a:tblPr/>
              <a:tblGrid>
                <a:gridCol w="315913">
                  <a:extLst>
                    <a:ext uri="{9D8B030D-6E8A-4147-A177-3AD203B41FA5}">
                      <a16:colId xmlns:a16="http://schemas.microsoft.com/office/drawing/2014/main" val="64794197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1499526046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293629086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24146614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654375146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4001751135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493214144"/>
                    </a:ext>
                  </a:extLst>
                </a:gridCol>
                <a:gridCol w="363538">
                  <a:extLst>
                    <a:ext uri="{9D8B030D-6E8A-4147-A177-3AD203B41FA5}">
                      <a16:colId xmlns:a16="http://schemas.microsoft.com/office/drawing/2014/main" val="2193050099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1375618672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343558074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986143038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383196406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98290815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3046435322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1096553834"/>
                    </a:ext>
                  </a:extLst>
                </a:gridCol>
                <a:gridCol w="334963">
                  <a:extLst>
                    <a:ext uri="{9D8B030D-6E8A-4147-A177-3AD203B41FA5}">
                      <a16:colId xmlns:a16="http://schemas.microsoft.com/office/drawing/2014/main" val="114743761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1718284490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435122602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3995307565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71576776"/>
                    </a:ext>
                  </a:extLst>
                </a:gridCol>
                <a:gridCol w="334963">
                  <a:extLst>
                    <a:ext uri="{9D8B030D-6E8A-4147-A177-3AD203B41FA5}">
                      <a16:colId xmlns:a16="http://schemas.microsoft.com/office/drawing/2014/main" val="1546263029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640587768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89357033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59581003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478803138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1119393146"/>
                    </a:ext>
                  </a:extLst>
                </a:gridCol>
              </a:tblGrid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Q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234547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26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51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25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28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42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27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24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28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82739"/>
                  </a:ext>
                </a:extLst>
              </a:tr>
            </a:tbl>
          </a:graphicData>
        </a:graphic>
      </p:graphicFrame>
      <p:sp>
        <p:nvSpPr>
          <p:cNvPr id="18518" name="Rectangle 232"/>
          <p:cNvSpPr>
            <a:spLocks noChangeArrowheads="1"/>
          </p:cNvSpPr>
          <p:nvPr/>
        </p:nvSpPr>
        <p:spPr bwMode="auto">
          <a:xfrm>
            <a:off x="609600" y="4648200"/>
            <a:ext cx="3802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Ciphertext frequency counts:</a:t>
            </a:r>
          </a:p>
        </p:txBody>
      </p:sp>
      <p:sp>
        <p:nvSpPr>
          <p:cNvPr id="18519" name="TextBox 95"/>
          <p:cNvSpPr txBox="1">
            <a:spLocks noChangeArrowheads="1"/>
          </p:cNvSpPr>
          <p:nvPr/>
        </p:nvSpPr>
        <p:spPr bwMode="auto">
          <a:xfrm>
            <a:off x="609600" y="1447800"/>
            <a:ext cx="8001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 err="1">
                <a:latin typeface="Calibri" panose="020F0502020204030204" pitchFamily="34" charset="0"/>
                <a:ea typeface="宋体" panose="02010600030101010101" pitchFamily="2" charset="-122"/>
              </a:rPr>
              <a:t>Ciphertext</a:t>
            </a: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BFPVYFBQXZTYFPBFEQJHDXXQVAPTPQJKTOYQWIPBVWLXTOXBTFXQWAXBVCXQWAXFQJVWLEQNTOZQGGQLFXQWAKVWLXQWAEBIPBFXFQVXGTVJVWLBTPQWAEBFPBFHCVLXBQUFEVWLXGDPEQVPQGVPPBFTIXPFHXZHVFAGFOTHFEFBQUFTDHZBQPOTHXTYFTODXQHFTDPTOGHFQPBQWAQJJTODXQHFOQPWTBDHHIXQVAPBFZQHCFWPFHPBFIPBQWKFABVYYDZBOTHPBQPQJTQOTOGHFQAPBFEQJHDXXQVAVXEBQPEFZBVFOJIWFFACFCCFHQWAUVWFLQHGFXVAFXQHFUFHILTTAVWAFFAWTEVOITDHFHFQAITIXPFHXAFQHEFZQWGFLVWPTOFFA</a:t>
            </a:r>
            <a:endParaRPr lang="en-US" altLang="zh-CN" sz="24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86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685800" y="2514600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Question: How to build a symmetric key cryptosystem which is secure against statistical attack?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95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z="4000" smtClean="0">
                <a:latin typeface="Calibri" panose="020F0502020204030204" pitchFamily="34" charset="0"/>
                <a:ea typeface="宋体" panose="02010600030101010101" pitchFamily="2" charset="-122"/>
              </a:rPr>
              <a:t>One-time Pad Encryption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160463" y="2292350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ndale Mono"/>
                <a:ea typeface="宋体" panose="02010600030101010101" pitchFamily="2" charset="-122"/>
              </a:rPr>
              <a:t>e=000  h=001  i=010  k=011  l=100  r=101  s=110  t=111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1143000" y="2209800"/>
            <a:ext cx="7315200" cy="60642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graphicFrame>
        <p:nvGraphicFramePr>
          <p:cNvPr id="154820" name="Group 196"/>
          <p:cNvGraphicFramePr>
            <a:graphicFrameLocks noGrp="1"/>
          </p:cNvGraphicFramePr>
          <p:nvPr/>
        </p:nvGraphicFramePr>
        <p:xfrm>
          <a:off x="2057400" y="3206750"/>
          <a:ext cx="6553200" cy="1117600"/>
        </p:xfrm>
        <a:graphic>
          <a:graphicData uri="http://schemas.openxmlformats.org/drawingml/2006/table">
            <a:tbl>
              <a:tblPr/>
              <a:tblGrid>
                <a:gridCol w="655638">
                  <a:extLst>
                    <a:ext uri="{9D8B030D-6E8A-4147-A177-3AD203B41FA5}">
                      <a16:colId xmlns:a16="http://schemas.microsoft.com/office/drawing/2014/main" val="4237071955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3499866843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3955392625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3443892707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809103074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565614858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816458338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192780542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3219733615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405581257"/>
                    </a:ext>
                  </a:extLst>
                </a:gridCol>
              </a:tblGrid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525128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817603"/>
                  </a:ext>
                </a:extLst>
              </a:tr>
            </a:tbl>
          </a:graphicData>
        </a:graphic>
      </p:graphicFrame>
      <p:graphicFrame>
        <p:nvGraphicFramePr>
          <p:cNvPr id="154937" name="Group 313"/>
          <p:cNvGraphicFramePr>
            <a:graphicFrameLocks noGrp="1"/>
          </p:cNvGraphicFramePr>
          <p:nvPr/>
        </p:nvGraphicFramePr>
        <p:xfrm>
          <a:off x="2057400" y="4181475"/>
          <a:ext cx="6553200" cy="1762125"/>
        </p:xfrm>
        <a:graphic>
          <a:graphicData uri="http://schemas.openxmlformats.org/drawingml/2006/table">
            <a:tbl>
              <a:tblPr/>
              <a:tblGrid>
                <a:gridCol w="655638">
                  <a:extLst>
                    <a:ext uri="{9D8B030D-6E8A-4147-A177-3AD203B41FA5}">
                      <a16:colId xmlns:a16="http://schemas.microsoft.com/office/drawing/2014/main" val="410476218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3353876873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3689582657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698889451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4257400618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1176510242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3932790903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1360170534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893207668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3657165906"/>
                    </a:ext>
                  </a:extLst>
                </a:gridCol>
              </a:tblGrid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119406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799082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438133"/>
                  </a:ext>
                </a:extLst>
              </a:tr>
            </a:tbl>
          </a:graphicData>
        </a:graphic>
      </p:graphicFrame>
      <p:sp>
        <p:nvSpPr>
          <p:cNvPr id="20538" name="Rectangle 314"/>
          <p:cNvSpPr>
            <a:spLocks noChangeArrowheads="1"/>
          </p:cNvSpPr>
          <p:nvPr/>
        </p:nvSpPr>
        <p:spPr bwMode="auto">
          <a:xfrm>
            <a:off x="1905000" y="1219200"/>
            <a:ext cx="6038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>
                <a:solidFill>
                  <a:schemeClr val="accent2"/>
                </a:solidFill>
                <a:ea typeface="宋体" panose="02010600030101010101" pitchFamily="2" charset="-122"/>
              </a:rPr>
              <a:t>Encryption: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</a:rPr>
              <a:t> Plaintext 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 Key = Ciphertext</a:t>
            </a:r>
            <a:endParaRPr lang="en-US" altLang="zh-CN" sz="2400"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0539" name="Line 317"/>
          <p:cNvSpPr>
            <a:spLocks noChangeShapeType="1"/>
          </p:cNvSpPr>
          <p:nvPr/>
        </p:nvSpPr>
        <p:spPr bwMode="auto">
          <a:xfrm>
            <a:off x="2057400" y="471487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40" name="Rectangle 319"/>
          <p:cNvSpPr>
            <a:spLocks noChangeArrowheads="1"/>
          </p:cNvSpPr>
          <p:nvPr/>
        </p:nvSpPr>
        <p:spPr bwMode="auto">
          <a:xfrm>
            <a:off x="504825" y="3740150"/>
            <a:ext cx="15525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</a:rPr>
              <a:t>Plaintext:</a:t>
            </a:r>
          </a:p>
        </p:txBody>
      </p:sp>
      <p:sp>
        <p:nvSpPr>
          <p:cNvPr id="20541" name="Rectangle 320"/>
          <p:cNvSpPr>
            <a:spLocks noChangeArrowheads="1"/>
          </p:cNvSpPr>
          <p:nvPr/>
        </p:nvSpPr>
        <p:spPr bwMode="auto">
          <a:xfrm>
            <a:off x="1219200" y="4213225"/>
            <a:ext cx="787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</a:rPr>
              <a:t>Key:</a:t>
            </a:r>
          </a:p>
        </p:txBody>
      </p:sp>
      <p:sp>
        <p:nvSpPr>
          <p:cNvPr id="20542" name="Rectangle 321"/>
          <p:cNvSpPr>
            <a:spLocks noChangeArrowheads="1"/>
          </p:cNvSpPr>
          <p:nvPr/>
        </p:nvSpPr>
        <p:spPr bwMode="auto">
          <a:xfrm>
            <a:off x="228600" y="4730750"/>
            <a:ext cx="18303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</a:rPr>
              <a:t>Ciphertext: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82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47675" y="609600"/>
            <a:ext cx="8415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ndale Mono"/>
                <a:ea typeface="宋体" panose="02010600030101010101" pitchFamily="2" charset="-122"/>
              </a:rPr>
              <a:t>e=000  h=001  i=010  k=011  l=100  r=101  s=110  t=111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47675" y="491259"/>
            <a:ext cx="7652717" cy="566016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graphicFrame>
        <p:nvGraphicFramePr>
          <p:cNvPr id="517125" name="Group 5"/>
          <p:cNvGraphicFramePr>
            <a:graphicFrameLocks noGrp="1"/>
          </p:cNvGraphicFramePr>
          <p:nvPr/>
        </p:nvGraphicFramePr>
        <p:xfrm>
          <a:off x="2157413" y="1981200"/>
          <a:ext cx="6553200" cy="1117600"/>
        </p:xfrm>
        <a:graphic>
          <a:graphicData uri="http://schemas.openxmlformats.org/drawingml/2006/table">
            <a:tbl>
              <a:tblPr/>
              <a:tblGrid>
                <a:gridCol w="655637">
                  <a:extLst>
                    <a:ext uri="{9D8B030D-6E8A-4147-A177-3AD203B41FA5}">
                      <a16:colId xmlns:a16="http://schemas.microsoft.com/office/drawing/2014/main" val="1530582089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391787523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3054827934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3254235388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3506152015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1104240384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1339948597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524112316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924551865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689661198"/>
                    </a:ext>
                  </a:extLst>
                </a:gridCol>
              </a:tblGrid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207587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977150"/>
                  </a:ext>
                </a:extLst>
              </a:tr>
            </a:tbl>
          </a:graphicData>
        </a:graphic>
      </p:graphicFrame>
      <p:graphicFrame>
        <p:nvGraphicFramePr>
          <p:cNvPr id="517168" name="Group 48"/>
          <p:cNvGraphicFramePr>
            <a:graphicFrameLocks noGrp="1"/>
          </p:cNvGraphicFramePr>
          <p:nvPr/>
        </p:nvGraphicFramePr>
        <p:xfrm>
          <a:off x="2157413" y="2962275"/>
          <a:ext cx="6553200" cy="1762125"/>
        </p:xfrm>
        <a:graphic>
          <a:graphicData uri="http://schemas.openxmlformats.org/drawingml/2006/table">
            <a:tbl>
              <a:tblPr/>
              <a:tblGrid>
                <a:gridCol w="655637">
                  <a:extLst>
                    <a:ext uri="{9D8B030D-6E8A-4147-A177-3AD203B41FA5}">
                      <a16:colId xmlns:a16="http://schemas.microsoft.com/office/drawing/2014/main" val="1675107909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966684577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1942028682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3136365960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653078359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886934608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3362424692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160371894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1698695581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1993013007"/>
                    </a:ext>
                  </a:extLst>
                </a:gridCol>
              </a:tblGrid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054805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343011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422085"/>
                  </a:ext>
                </a:extLst>
              </a:tr>
            </a:tbl>
          </a:graphicData>
        </a:graphic>
      </p:graphicFrame>
      <p:sp>
        <p:nvSpPr>
          <p:cNvPr id="21561" name="Rectangle 101"/>
          <p:cNvSpPr>
            <a:spLocks noChangeArrowheads="1"/>
          </p:cNvSpPr>
          <p:nvPr/>
        </p:nvSpPr>
        <p:spPr bwMode="auto">
          <a:xfrm>
            <a:off x="2189163" y="1311275"/>
            <a:ext cx="60785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>
                <a:solidFill>
                  <a:schemeClr val="accent2"/>
                </a:solidFill>
                <a:ea typeface="宋体" panose="02010600030101010101" pitchFamily="2" charset="-122"/>
              </a:rPr>
              <a:t>Decryption: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</a:rPr>
              <a:t> Ciphertext 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 Key = Plaintext</a:t>
            </a:r>
            <a:endParaRPr lang="en-US" altLang="zh-CN" sz="2400"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1562" name="Line 102"/>
          <p:cNvSpPr>
            <a:spLocks noChangeShapeType="1"/>
          </p:cNvSpPr>
          <p:nvPr/>
        </p:nvSpPr>
        <p:spPr bwMode="auto">
          <a:xfrm>
            <a:off x="2157413" y="349567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63" name="Rectangle 103"/>
          <p:cNvSpPr>
            <a:spLocks noChangeArrowheads="1"/>
          </p:cNvSpPr>
          <p:nvPr/>
        </p:nvSpPr>
        <p:spPr bwMode="auto">
          <a:xfrm>
            <a:off x="252413" y="2520950"/>
            <a:ext cx="18303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</a:rPr>
              <a:t>Ciphertext:</a:t>
            </a:r>
          </a:p>
        </p:txBody>
      </p:sp>
      <p:sp>
        <p:nvSpPr>
          <p:cNvPr id="21564" name="Rectangle 104"/>
          <p:cNvSpPr>
            <a:spLocks noChangeArrowheads="1"/>
          </p:cNvSpPr>
          <p:nvPr/>
        </p:nvSpPr>
        <p:spPr bwMode="auto">
          <a:xfrm>
            <a:off x="1319213" y="2994025"/>
            <a:ext cx="787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</a:rPr>
              <a:t>Key:</a:t>
            </a:r>
          </a:p>
        </p:txBody>
      </p:sp>
      <p:sp>
        <p:nvSpPr>
          <p:cNvPr id="21565" name="Rectangle 105"/>
          <p:cNvSpPr>
            <a:spLocks noChangeArrowheads="1"/>
          </p:cNvSpPr>
          <p:nvPr/>
        </p:nvSpPr>
        <p:spPr bwMode="auto">
          <a:xfrm>
            <a:off x="528638" y="3511550"/>
            <a:ext cx="15525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</a:rPr>
              <a:t>Plaintext: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49530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accent2"/>
              </a:buClr>
              <a:buSzPct val="75000"/>
              <a:buFont typeface="Wingdings" pitchFamily="2" charset="2"/>
              <a:buChar char="q"/>
              <a:defRPr/>
            </a:pPr>
            <a:r>
              <a:rPr lang="en-US" kern="0" dirty="0">
                <a:latin typeface="Calibri" pitchFamily="34" charset="0"/>
              </a:rPr>
              <a:t>Pad must be random, </a:t>
            </a:r>
            <a:r>
              <a:rPr lang="en-US" b="1" kern="0" dirty="0">
                <a:solidFill>
                  <a:srgbClr val="FF0000"/>
                </a:solidFill>
                <a:latin typeface="Calibri" pitchFamily="34" charset="0"/>
              </a:rPr>
              <a:t>used only once</a:t>
            </a:r>
          </a:p>
          <a:p>
            <a:pPr marL="342900" indent="-342900" eaLnBrk="1" hangingPunct="1">
              <a:buClr>
                <a:schemeClr val="accent2"/>
              </a:buClr>
              <a:buSzPct val="75000"/>
              <a:buFont typeface="Wingdings" pitchFamily="2" charset="2"/>
              <a:buChar char="q"/>
              <a:defRPr/>
            </a:pPr>
            <a:r>
              <a:rPr lang="en-US" kern="0" dirty="0">
                <a:latin typeface="Calibri" pitchFamily="34" charset="0"/>
              </a:rPr>
              <a:t>Pad has the same size as message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24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533400" y="990600"/>
            <a:ext cx="807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Calibri" panose="020F0502020204030204" pitchFamily="34" charset="0"/>
                <a:ea typeface="宋体" panose="02010600030101010101" pitchFamily="2" charset="-122"/>
              </a:rPr>
              <a:t>Questions: What are the current symmetric key cryptosystems?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2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There are many…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2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They can be categorized into two types: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2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Stream Cipher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US" altLang="zh-CN" sz="2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zh-CN" sz="2400" dirty="0">
                <a:latin typeface="Calibri" panose="020F0502020204030204" pitchFamily="34" charset="0"/>
                <a:ea typeface="宋体" panose="02010600030101010101" pitchFamily="2" charset="-122"/>
              </a:rPr>
              <a:t>Block Cipher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082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060848"/>
            <a:ext cx="8424936" cy="2209800"/>
          </a:xfrm>
        </p:spPr>
        <p:txBody>
          <a:bodyPr/>
          <a:lstStyle/>
          <a:p>
            <a:pPr eaLnBrk="1" hangingPunct="1"/>
            <a:r>
              <a:rPr lang="en-US" altLang="zh-CN" sz="5800" b="1" dirty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Symmetric Key Encryption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95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ea typeface="宋体" panose="02010600030101010101" pitchFamily="2" charset="-122"/>
              </a:rPr>
              <a:t>Stream Ciphers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610600" cy="2057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zh-CN" sz="1800" dirty="0" smtClean="0">
                <a:ea typeface="宋体" panose="02010600030101010101" pitchFamily="2" charset="-122"/>
              </a:rPr>
              <a:t>Secret key length: </a:t>
            </a:r>
            <a:r>
              <a:rPr lang="en-US" altLang="zh-CN" sz="1600" dirty="0" smtClean="0">
                <a:ea typeface="宋体" panose="02010600030101010101" pitchFamily="2" charset="-122"/>
              </a:rPr>
              <a:t>128 bits, 256 bits, etc.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1800" dirty="0" smtClean="0">
                <a:ea typeface="宋体" panose="02010600030101010101" pitchFamily="2" charset="-122"/>
              </a:rPr>
              <a:t>Maximum plaintext length: usually can be arbitrarily long.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1800" b="1" dirty="0" smtClean="0">
                <a:ea typeface="宋体" panose="02010600030101010101" pitchFamily="2" charset="-122"/>
              </a:rPr>
              <a:t>Security:</a:t>
            </a:r>
            <a:r>
              <a:rPr lang="en-US" altLang="zh-CN" sz="1800" dirty="0" smtClean="0">
                <a:ea typeface="宋体" panose="02010600030101010101" pitchFamily="2" charset="-122"/>
              </a:rPr>
              <a:t> Given a “long” segment of keystream (e.g. 2</a:t>
            </a:r>
            <a:r>
              <a:rPr lang="en-US" altLang="zh-CN" sz="1800" baseline="30000" dirty="0" smtClean="0">
                <a:ea typeface="宋体" panose="02010600030101010101" pitchFamily="2" charset="-122"/>
              </a:rPr>
              <a:t>40</a:t>
            </a:r>
            <a:r>
              <a:rPr lang="en-US" altLang="zh-CN" sz="1800" dirty="0" smtClean="0">
                <a:ea typeface="宋体" panose="02010600030101010101" pitchFamily="2" charset="-122"/>
              </a:rPr>
              <a:t> bits), </a:t>
            </a:r>
            <a:r>
              <a:rPr lang="en-US" altLang="zh-CN" sz="1800" dirty="0" smtClean="0">
                <a:solidFill>
                  <a:schemeClr val="hlink"/>
                </a:solidFill>
                <a:ea typeface="宋体" panose="02010600030101010101" pitchFamily="2" charset="-122"/>
              </a:rPr>
              <a:t>the secret key cannot be derived</a:t>
            </a:r>
            <a:r>
              <a:rPr lang="en-US" altLang="zh-CN" sz="1800" dirty="0" smtClean="0">
                <a:ea typeface="宋体" panose="02010600030101010101" pitchFamily="2" charset="-122"/>
              </a:rPr>
              <a:t> AND </a:t>
            </a:r>
            <a:r>
              <a:rPr lang="en-US" altLang="zh-CN" sz="1800" dirty="0" smtClean="0">
                <a:solidFill>
                  <a:srgbClr val="FF6600"/>
                </a:solidFill>
                <a:ea typeface="宋体" panose="02010600030101010101" pitchFamily="2" charset="-122"/>
              </a:rPr>
              <a:t>the subsequent segment of the keystream cannot be deducted</a:t>
            </a:r>
            <a:r>
              <a:rPr lang="en-US" altLang="zh-CN" sz="1800" dirty="0" smtClean="0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438400" y="1219200"/>
            <a:ext cx="2743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37338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133600" y="152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0574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62000" y="1295400"/>
            <a:ext cx="1377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secret key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887413" y="2133600"/>
            <a:ext cx="116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Plaintext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623050" y="2133600"/>
            <a:ext cx="1373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Ciphertext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514600" y="1371600"/>
            <a:ext cx="266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Keystream Generator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549650" y="2092325"/>
            <a:ext cx="390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>
                <a:ea typeface="宋体" panose="02010600030101010101" pitchFamily="2" charset="-122"/>
                <a:sym typeface="Symbol" panose="05050102010706020507" pitchFamily="18" charset="2"/>
              </a:rPr>
              <a:t>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962400" y="2362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7" name="TextBox 15"/>
          <p:cNvSpPr txBox="1">
            <a:spLocks noChangeArrowheads="1"/>
          </p:cNvSpPr>
          <p:nvPr/>
        </p:nvSpPr>
        <p:spPr bwMode="auto">
          <a:xfrm>
            <a:off x="3733800" y="1905000"/>
            <a:ext cx="1149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keystream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6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z="4000" smtClean="0">
                <a:ea typeface="宋体" panose="02010600030101010101" pitchFamily="2" charset="-122"/>
              </a:rPr>
              <a:t>RC4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 stream cipher</a:t>
            </a:r>
          </a:p>
          <a:p>
            <a:pPr eaLnBrk="1" hangingPunct="1"/>
            <a:r>
              <a:rPr lang="en-US" altLang="zh-CN" sz="2400" b="1" dirty="0" smtClean="0">
                <a:ea typeface="宋体" panose="02010600030101010101" pitchFamily="2" charset="-122"/>
              </a:rPr>
              <a:t>R</a:t>
            </a:r>
            <a:r>
              <a:rPr lang="en-US" altLang="zh-CN" sz="2400" dirty="0" smtClean="0">
                <a:ea typeface="宋体" panose="02010600030101010101" pitchFamily="2" charset="-122"/>
              </a:rPr>
              <a:t>on’s </a:t>
            </a:r>
            <a:r>
              <a:rPr lang="en-US" altLang="zh-CN" sz="2400" b="1" dirty="0" smtClean="0">
                <a:ea typeface="宋体" panose="02010600030101010101" pitchFamily="2" charset="-122"/>
              </a:rPr>
              <a:t>c</a:t>
            </a:r>
            <a:r>
              <a:rPr lang="en-US" altLang="zh-CN" sz="2400" dirty="0" smtClean="0">
                <a:ea typeface="宋体" panose="02010600030101010101" pitchFamily="2" charset="-122"/>
              </a:rPr>
              <a:t>ode version </a:t>
            </a:r>
            <a:r>
              <a:rPr lang="en-US" altLang="zh-CN" sz="2400" b="1" dirty="0" smtClean="0">
                <a:ea typeface="宋体" panose="02010600030101010101" pitchFamily="2" charset="-122"/>
              </a:rPr>
              <a:t>4</a:t>
            </a:r>
            <a:r>
              <a:rPr lang="en-US" altLang="zh-CN" sz="2400" dirty="0" smtClean="0">
                <a:ea typeface="宋体" panose="02010600030101010101" pitchFamily="2" charset="-122"/>
              </a:rPr>
              <a:t> (Ronald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Rivest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Stream ciphers are generally faster than block ciphers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RC4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Stage 1: RC4 initialization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Stage 2: RC4 keystream generation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6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RC4 Initialization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 marL="228600" lvl="1" indent="-228600" eaLnBrk="1" hangingPunct="1">
              <a:defRPr/>
            </a:pPr>
            <a:r>
              <a:rPr lang="en-US" sz="2000" dirty="0" smtClean="0"/>
              <a:t>Setup:</a:t>
            </a:r>
          </a:p>
          <a:p>
            <a:pPr lvl="1" eaLnBrk="1" hangingPunct="1">
              <a:buFontTx/>
              <a:buNone/>
              <a:defRPr/>
            </a:pPr>
            <a:r>
              <a:rPr lang="en-US" sz="1800" dirty="0" smtClean="0">
                <a:latin typeface="Calibri" pitchFamily="34" charset="0"/>
              </a:rPr>
              <a:t>	byte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</a:rPr>
              <a:t>key</a:t>
            </a:r>
            <a:r>
              <a:rPr lang="en-US" sz="1800" dirty="0" smtClean="0">
                <a:latin typeface="Calibri" pitchFamily="34" charset="0"/>
              </a:rPr>
              <a:t>[N];    // secret key (e.g. N = 16, i.e. 128-bit key)</a:t>
            </a:r>
          </a:p>
          <a:p>
            <a:pPr lvl="1" eaLnBrk="1" hangingPunct="1">
              <a:buFontTx/>
              <a:buNone/>
              <a:defRPr/>
            </a:pPr>
            <a:r>
              <a:rPr lang="en-US" sz="1800" dirty="0" smtClean="0">
                <a:latin typeface="Calibri" pitchFamily="34" charset="0"/>
              </a:rPr>
              <a:t>	byte K[256];   // keying material</a:t>
            </a:r>
          </a:p>
          <a:p>
            <a:pPr lvl="1" eaLnBrk="1" hangingPunct="1">
              <a:buFontTx/>
              <a:buNone/>
              <a:defRPr/>
            </a:pPr>
            <a:r>
              <a:rPr lang="en-US" sz="1800" dirty="0" smtClean="0">
                <a:latin typeface="Calibri" pitchFamily="34" charset="0"/>
              </a:rPr>
              <a:t>	byte S[256];   // internal states</a:t>
            </a:r>
          </a:p>
          <a:p>
            <a:pPr marL="228600" lvl="1" indent="-228600" eaLnBrk="1" hangingPunct="1">
              <a:defRPr/>
            </a:pPr>
            <a:r>
              <a:rPr lang="en-US" sz="2000" dirty="0" smtClean="0"/>
              <a:t>Initialization: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Calibri" pitchFamily="34" charset="0"/>
              </a:rPr>
              <a:t>		for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 = 0 to 255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914400" algn="l"/>
                <a:tab pos="1371600" algn="l"/>
              </a:tabLst>
              <a:defRPr/>
            </a:pPr>
            <a:r>
              <a:rPr lang="en-US" sz="1800" dirty="0" smtClean="0">
                <a:latin typeface="Calibri" pitchFamily="34" charset="0"/>
              </a:rPr>
              <a:t>			S[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] =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tabLst>
                <a:tab pos="914400" algn="l"/>
                <a:tab pos="1371600" algn="l"/>
              </a:tabLst>
              <a:defRPr/>
            </a:pPr>
            <a:r>
              <a:rPr lang="en-US" sz="1800" dirty="0" smtClean="0">
                <a:latin typeface="Calibri" pitchFamily="34" charset="0"/>
              </a:rPr>
              <a:t>			K[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] =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</a:rPr>
              <a:t>key</a:t>
            </a:r>
            <a:r>
              <a:rPr lang="en-US" sz="1800" dirty="0" smtClean="0">
                <a:latin typeface="Calibri" pitchFamily="34" charset="0"/>
              </a:rPr>
              <a:t>[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 (mod N)]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Calibri" pitchFamily="34" charset="0"/>
              </a:rPr>
              <a:t>		j = 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Calibri" pitchFamily="34" charset="0"/>
              </a:rPr>
              <a:t>		for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 = 0 to 255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914400" algn="l"/>
                <a:tab pos="1371600" algn="l"/>
              </a:tabLst>
              <a:defRPr/>
            </a:pPr>
            <a:r>
              <a:rPr lang="en-US" sz="1800" dirty="0" smtClean="0">
                <a:latin typeface="Calibri" pitchFamily="34" charset="0"/>
              </a:rPr>
              <a:t>			j = (j + S[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] + K[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]) mod 256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914400" algn="l"/>
                <a:tab pos="1371600" algn="l"/>
              </a:tabLst>
              <a:defRPr/>
            </a:pPr>
            <a:r>
              <a:rPr lang="en-US" sz="1800" dirty="0" smtClean="0">
                <a:latin typeface="Calibri" pitchFamily="34" charset="0"/>
              </a:rPr>
              <a:t>			swap(S[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], S[j])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Calibri" pitchFamily="34" charset="0"/>
              </a:rPr>
              <a:t>		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 = j = 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S[] is the permutation of 0,1,...,255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29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RC4 Keystream Generation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To output a keystream byte, swap table elements and select a byte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/>
              <a:t>Keystream generation:</a:t>
            </a:r>
            <a:endParaRPr lang="en-US" altLang="zh-CN" sz="16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		</a:t>
            </a:r>
            <a:r>
              <a:rPr lang="en-US" altLang="zh-CN" sz="1800" dirty="0" err="1" smtClean="0">
                <a:latin typeface="Courier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 = (</a:t>
            </a:r>
            <a:r>
              <a:rPr lang="en-US" altLang="zh-CN" sz="1800" dirty="0" err="1" smtClean="0">
                <a:latin typeface="Courier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 + 1) mod 256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		j = (j + S[</a:t>
            </a:r>
            <a:r>
              <a:rPr lang="en-US" altLang="zh-CN" sz="1800" dirty="0" err="1" smtClean="0">
                <a:latin typeface="Courier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]) mod 256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		swap(S[</a:t>
            </a:r>
            <a:r>
              <a:rPr lang="en-US" altLang="zh-CN" sz="1800" dirty="0" err="1" smtClean="0">
                <a:latin typeface="Courier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], S[j])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		t = (S[</a:t>
            </a:r>
            <a:r>
              <a:rPr lang="en-US" altLang="zh-CN" sz="1800" dirty="0" err="1" smtClean="0">
                <a:latin typeface="Courier"/>
                <a:ea typeface="宋体" panose="02010600030101010101" pitchFamily="2" charset="-122"/>
              </a:rPr>
              <a:t>i</a:t>
            </a: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] + S[j]) mod 256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		</a:t>
            </a:r>
            <a:r>
              <a:rPr lang="en-US" altLang="zh-CN" sz="1800" dirty="0" err="1" smtClean="0">
                <a:latin typeface="Courier"/>
                <a:ea typeface="宋体" panose="02010600030101010101" pitchFamily="2" charset="-122"/>
              </a:rPr>
              <a:t>KeyStreamByteSelected</a:t>
            </a:r>
            <a:r>
              <a:rPr lang="en-US" altLang="zh-CN" sz="1800" dirty="0" smtClean="0">
                <a:latin typeface="Courier"/>
                <a:ea typeface="宋体" panose="02010600030101010101" pitchFamily="2" charset="-122"/>
              </a:rPr>
              <a:t> = S[t]</a:t>
            </a:r>
          </a:p>
          <a:p>
            <a:pPr eaLnBrk="1" hangingPunct="1"/>
            <a:endParaRPr lang="en-US" altLang="zh-CN" sz="16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Use the </a:t>
            </a:r>
            <a:r>
              <a:rPr lang="en-US" altLang="zh-CN" sz="20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KeyStreamByteSelected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 to do XOR with one byte of plaintext, then iterate the keystream generation steps above for getting another byte of keystream</a:t>
            </a:r>
          </a:p>
          <a:p>
            <a:pPr eaLnBrk="1" hangingPunct="1"/>
            <a:r>
              <a:rPr lang="en-US" altLang="zh-CN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Note: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 Some research results show that the first 256 bytes must be discarded, o</a:t>
            </a: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</a:rPr>
              <a:t>therwise attacker may be able to recover the </a:t>
            </a:r>
            <a:r>
              <a:rPr lang="en-US" altLang="zh-CN" sz="2000" dirty="0" smtClean="0">
                <a:solidFill>
                  <a:srgbClr val="00B05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key.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62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ea typeface="宋体" panose="02010600030101010101" pitchFamily="2" charset="-122"/>
              </a:rPr>
              <a:t>Block Ciphers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048000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A block cipher takes a </a:t>
            </a:r>
            <a:r>
              <a:rPr lang="en-US" altLang="zh-CN" sz="2000" i="1" smtClean="0">
                <a:ea typeface="宋体" panose="02010600030101010101" pitchFamily="2" charset="-122"/>
              </a:rPr>
              <a:t>block</a:t>
            </a:r>
            <a:r>
              <a:rPr lang="en-US" altLang="zh-CN" sz="2000" smtClean="0">
                <a:ea typeface="宋体" panose="02010600030101010101" pitchFamily="2" charset="-122"/>
              </a:rPr>
              <a:t> of </a:t>
            </a:r>
            <a:r>
              <a:rPr lang="en-US" altLang="zh-CN" sz="2000" b="1" smtClean="0">
                <a:ea typeface="宋体" panose="02010600030101010101" pitchFamily="2" charset="-122"/>
              </a:rPr>
              <a:t>plaintext</a:t>
            </a:r>
            <a:r>
              <a:rPr lang="en-US" altLang="zh-CN" sz="2000" smtClean="0">
                <a:ea typeface="宋体" panose="02010600030101010101" pitchFamily="2" charset="-122"/>
              </a:rPr>
              <a:t> and a </a:t>
            </a:r>
            <a:r>
              <a:rPr lang="en-US" altLang="zh-CN" sz="2000" b="1" smtClean="0">
                <a:ea typeface="宋体" panose="02010600030101010101" pitchFamily="2" charset="-122"/>
              </a:rPr>
              <a:t>secret key</a:t>
            </a:r>
            <a:r>
              <a:rPr lang="en-US" altLang="zh-CN" sz="2000" smtClean="0">
                <a:ea typeface="宋体" panose="02010600030101010101" pitchFamily="2" charset="-122"/>
              </a:rPr>
              <a:t>, produces a </a:t>
            </a:r>
            <a:r>
              <a:rPr lang="en-US" altLang="zh-CN" sz="2000" i="1" smtClean="0">
                <a:ea typeface="宋体" panose="02010600030101010101" pitchFamily="2" charset="-122"/>
              </a:rPr>
              <a:t>block</a:t>
            </a:r>
            <a:r>
              <a:rPr lang="en-US" altLang="zh-CN" sz="2000" smtClean="0">
                <a:ea typeface="宋体" panose="02010600030101010101" pitchFamily="2" charset="-122"/>
              </a:rPr>
              <a:t> of </a:t>
            </a:r>
            <a:r>
              <a:rPr lang="en-US" altLang="zh-CN" sz="2000" b="1" smtClean="0">
                <a:ea typeface="宋体" panose="02010600030101010101" pitchFamily="2" charset="-122"/>
              </a:rPr>
              <a:t>ciphertext</a:t>
            </a:r>
            <a:r>
              <a:rPr lang="en-US" altLang="zh-CN" sz="2000" smtClean="0">
                <a:ea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>
                <a:ea typeface="宋体" panose="02010600030101010101" pitchFamily="2" charset="-122"/>
              </a:rPr>
              <a:t>The key is </a:t>
            </a:r>
            <a:r>
              <a:rPr lang="en-US" altLang="zh-CN" sz="2000" b="1" smtClean="0">
                <a:solidFill>
                  <a:srgbClr val="CC3300"/>
                </a:solidFill>
                <a:ea typeface="宋体" panose="02010600030101010101" pitchFamily="2" charset="-122"/>
              </a:rPr>
              <a:t>reused</a:t>
            </a:r>
            <a:r>
              <a:rPr lang="en-US" altLang="zh-CN" sz="2000" smtClean="0">
                <a:ea typeface="宋体" panose="02010600030101010101" pitchFamily="2" charset="-122"/>
              </a:rPr>
              <a:t> for different plaintext blocks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>
                <a:ea typeface="宋体" panose="02010600030101010101" pitchFamily="2" charset="-122"/>
              </a:rPr>
              <a:t>Typical block sizes: </a:t>
            </a:r>
            <a:r>
              <a:rPr lang="en-US" altLang="zh-CN" sz="1800" smtClean="0">
                <a:ea typeface="宋体" panose="02010600030101010101" pitchFamily="2" charset="-122"/>
              </a:rPr>
              <a:t>64 bits, 128 bits, 192 bits, 256 bits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000" smtClean="0">
                <a:ea typeface="宋体" panose="02010600030101010101" pitchFamily="2" charset="-122"/>
              </a:rPr>
              <a:t>Key sizes: </a:t>
            </a:r>
            <a:r>
              <a:rPr lang="en-US" altLang="zh-CN" sz="1800" smtClean="0">
                <a:ea typeface="宋体" panose="02010600030101010101" pitchFamily="2" charset="-122"/>
              </a:rPr>
              <a:t>56 bits</a:t>
            </a:r>
            <a:r>
              <a:rPr lang="en-US" altLang="zh-CN" sz="2000" smtClean="0">
                <a:ea typeface="宋体" panose="02010600030101010101" pitchFamily="2" charset="-122"/>
              </a:rPr>
              <a:t> (DES), </a:t>
            </a:r>
            <a:r>
              <a:rPr lang="en-US" altLang="zh-CN" sz="1800" smtClean="0">
                <a:ea typeface="宋体" panose="02010600030101010101" pitchFamily="2" charset="-122"/>
              </a:rPr>
              <a:t>128/192/256 bits</a:t>
            </a:r>
            <a:r>
              <a:rPr lang="en-US" altLang="zh-CN" sz="2000" smtClean="0">
                <a:ea typeface="宋体" panose="02010600030101010101" pitchFamily="2" charset="-122"/>
              </a:rPr>
              <a:t> (AES)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000" smtClean="0">
                <a:ea typeface="宋体" panose="02010600030101010101" pitchFamily="2" charset="-122"/>
              </a:rPr>
              <a:t>Popular block ciphers: DES, 3DES, AES, Twofish, Serpent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17863" y="1143000"/>
            <a:ext cx="120173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 flipV="1">
            <a:off x="3810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895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441825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263900" y="2057400"/>
            <a:ext cx="1377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secret key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730375" y="1219200"/>
            <a:ext cx="1166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plaintext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800600" y="1219200"/>
            <a:ext cx="1373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Ciphertext</a:t>
            </a: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3276600" y="1219200"/>
            <a:ext cx="1066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panose="02010600030101010101" pitchFamily="2" charset="-122"/>
              </a:rPr>
              <a:t>Block Cipher</a:t>
            </a:r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81000" y="2819400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58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5334000" cy="4572000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Ciphertext obtained from plaintext by iterating a </a:t>
            </a:r>
            <a:r>
              <a:rPr lang="en-US" altLang="zh-CN" sz="2000" b="1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round function</a:t>
            </a:r>
            <a:endParaRPr lang="en-US" altLang="zh-CN" sz="200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Input to round function consists of key and the output of previous round</a:t>
            </a:r>
          </a:p>
          <a:p>
            <a:pPr eaLnBrk="1" hangingPunct="1"/>
            <a:endParaRPr lang="en-US" altLang="zh-CN" sz="200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DES: 16 rounds of Feistel round function</a:t>
            </a:r>
          </a:p>
          <a:p>
            <a:pPr lvl="1" eaLnBrk="1" hangingPunct="1"/>
            <a:r>
              <a:rPr lang="en-US" altLang="zh-CN" sz="1800" smtClean="0">
                <a:latin typeface="Calibri" panose="020F0502020204030204" pitchFamily="34" charset="0"/>
                <a:ea typeface="宋体" panose="02010600030101010101" pitchFamily="2" charset="-122"/>
              </a:rPr>
              <a:t>Block size: 64 bits</a:t>
            </a:r>
          </a:p>
          <a:p>
            <a:pPr lvl="1" eaLnBrk="1" hangingPunct="1"/>
            <a:r>
              <a:rPr lang="en-US" altLang="zh-CN" sz="1800" smtClean="0">
                <a:latin typeface="Calibri" panose="020F0502020204030204" pitchFamily="34" charset="0"/>
                <a:ea typeface="宋体" panose="02010600030101010101" pitchFamily="2" charset="-122"/>
              </a:rPr>
              <a:t>Key size: 56 bits</a:t>
            </a: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5943600" y="685800"/>
          <a:ext cx="2641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Photo Editor Photo" r:id="rId4" imgW="8000000" imgH="14695238" progId="">
                  <p:embed/>
                </p:oleObj>
              </mc:Choice>
              <mc:Fallback>
                <p:oleObj name="Photo Editor Photo" r:id="rId4" imgW="8000000" imgH="14695238" progId="">
                  <p:embed/>
                  <p:pic>
                    <p:nvPicPr>
                      <p:cNvPr id="2867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685800"/>
                        <a:ext cx="26416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019800" y="1447800"/>
            <a:ext cx="2590800" cy="990600"/>
          </a:xfrm>
          <a:prstGeom prst="rect">
            <a:avLst/>
          </a:prstGeom>
          <a:solidFill>
            <a:srgbClr val="00FFFF">
              <a:alpha val="25098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019800" y="4038600"/>
            <a:ext cx="2590800" cy="914400"/>
          </a:xfrm>
          <a:prstGeom prst="rect">
            <a:avLst/>
          </a:prstGeom>
          <a:solidFill>
            <a:srgbClr val="00FFFF">
              <a:alpha val="25098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019800" y="2514600"/>
            <a:ext cx="2590800" cy="914400"/>
          </a:xfrm>
          <a:prstGeom prst="rect">
            <a:avLst/>
          </a:prstGeom>
          <a:solidFill>
            <a:srgbClr val="FF99CC">
              <a:alpha val="25098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762000"/>
          </a:xfrm>
        </p:spPr>
        <p:txBody>
          <a:bodyPr/>
          <a:lstStyle/>
          <a:p>
            <a:pPr algn="l" eaLnBrk="1" hangingPunct="1"/>
            <a:r>
              <a:rPr lang="en-US" altLang="zh-CN" sz="4000" smtClean="0">
                <a:ea typeface="宋体" panose="02010600030101010101" pitchFamily="2" charset="-122"/>
              </a:rPr>
              <a:t>(Iterated) Block Cipher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50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9"/>
          <p:cNvSpPr>
            <a:spLocks noChangeArrowheads="1"/>
          </p:cNvSpPr>
          <p:nvPr/>
        </p:nvSpPr>
        <p:spPr bwMode="auto">
          <a:xfrm>
            <a:off x="1752600" y="5867400"/>
            <a:ext cx="4572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263525" y="152400"/>
            <a:ext cx="4572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04800" y="152400"/>
            <a:ext cx="48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Times-Roman"/>
                <a:ea typeface="宋体" panose="02010600030101010101" pitchFamily="2" charset="-122"/>
              </a:rPr>
              <a:t>L</a:t>
            </a:r>
            <a:r>
              <a:rPr lang="en-US" altLang="zh-CN" sz="1800" baseline="-25000">
                <a:latin typeface="Times-Roman"/>
                <a:ea typeface="宋体" panose="02010600030101010101" pitchFamily="2" charset="-122"/>
              </a:rPr>
              <a:t>i-1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1752600" y="152400"/>
            <a:ext cx="4572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</a:t>
            </a:r>
            <a:r>
              <a:rPr lang="en-US" altLang="zh-CN" sz="1800" baseline="-250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i-1</a:t>
            </a:r>
            <a:endParaRPr lang="en-US" altLang="zh-CN" sz="2400" baseline="-2500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1981200" y="60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1420813" y="1322388"/>
            <a:ext cx="101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Times-Roman"/>
                <a:ea typeface="宋体" panose="02010600030101010101" pitchFamily="2" charset="-122"/>
              </a:rPr>
              <a:t>expand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9705" name="Rectangle 8"/>
          <p:cNvSpPr>
            <a:spLocks noChangeArrowheads="1"/>
          </p:cNvSpPr>
          <p:nvPr/>
        </p:nvSpPr>
        <p:spPr bwMode="auto">
          <a:xfrm>
            <a:off x="5673725" y="1295400"/>
            <a:ext cx="11430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9706" name="Rectangle 9"/>
          <p:cNvSpPr>
            <a:spLocks noChangeArrowheads="1"/>
          </p:cNvSpPr>
          <p:nvPr/>
        </p:nvSpPr>
        <p:spPr bwMode="auto">
          <a:xfrm>
            <a:off x="5886450" y="1346200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Times-Roman"/>
                <a:ea typeface="宋体" panose="02010600030101010101" pitchFamily="2" charset="-122"/>
              </a:rPr>
              <a:t>shift</a:t>
            </a:r>
          </a:p>
        </p:txBody>
      </p:sp>
      <p:sp>
        <p:nvSpPr>
          <p:cNvPr id="29707" name="Rectangle 10"/>
          <p:cNvSpPr>
            <a:spLocks noChangeArrowheads="1"/>
          </p:cNvSpPr>
          <p:nvPr/>
        </p:nvSpPr>
        <p:spPr bwMode="auto">
          <a:xfrm>
            <a:off x="3844925" y="1295400"/>
            <a:ext cx="11430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>
            <a:off x="4038600" y="1346200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Times-Roman"/>
                <a:ea typeface="宋体" panose="02010600030101010101" pitchFamily="2" charset="-122"/>
              </a:rPr>
              <a:t>shift</a:t>
            </a:r>
            <a:endParaRPr lang="en-US" altLang="zh-CN" sz="2400">
              <a:latin typeface="Times-Roman"/>
              <a:ea typeface="宋体" panose="02010600030101010101" pitchFamily="2" charset="-122"/>
            </a:endParaRPr>
          </a:p>
        </p:txBody>
      </p:sp>
      <p:sp>
        <p:nvSpPr>
          <p:cNvPr id="29709" name="Rectangle 12"/>
          <p:cNvSpPr>
            <a:spLocks noChangeArrowheads="1"/>
          </p:cNvSpPr>
          <p:nvPr/>
        </p:nvSpPr>
        <p:spPr bwMode="auto">
          <a:xfrm>
            <a:off x="4979988" y="76200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Times-Roman"/>
                <a:ea typeface="宋体" panose="02010600030101010101" pitchFamily="2" charset="-122"/>
              </a:rPr>
              <a:t>key</a:t>
            </a:r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>
            <a:off x="4191000" y="76200"/>
            <a:ext cx="23622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9711" name="Rectangle 14"/>
          <p:cNvSpPr>
            <a:spLocks noChangeArrowheads="1"/>
          </p:cNvSpPr>
          <p:nvPr/>
        </p:nvSpPr>
        <p:spPr bwMode="auto">
          <a:xfrm>
            <a:off x="4999038" y="575151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Times-Roman"/>
                <a:ea typeface="宋体" panose="02010600030101010101" pitchFamily="2" charset="-122"/>
              </a:rPr>
              <a:t>key</a:t>
            </a:r>
          </a:p>
        </p:txBody>
      </p:sp>
      <p:sp>
        <p:nvSpPr>
          <p:cNvPr id="29712" name="Rectangle 15"/>
          <p:cNvSpPr>
            <a:spLocks noChangeArrowheads="1"/>
          </p:cNvSpPr>
          <p:nvPr/>
        </p:nvSpPr>
        <p:spPr bwMode="auto">
          <a:xfrm>
            <a:off x="4191000" y="5715000"/>
            <a:ext cx="23622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9713" name="Rectangle 16"/>
          <p:cNvSpPr>
            <a:spLocks noChangeArrowheads="1"/>
          </p:cNvSpPr>
          <p:nvPr/>
        </p:nvSpPr>
        <p:spPr bwMode="auto">
          <a:xfrm>
            <a:off x="1482725" y="4267200"/>
            <a:ext cx="1031875" cy="381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9714" name="Rectangle 17"/>
          <p:cNvSpPr>
            <a:spLocks noChangeArrowheads="1"/>
          </p:cNvSpPr>
          <p:nvPr/>
        </p:nvSpPr>
        <p:spPr bwMode="auto">
          <a:xfrm>
            <a:off x="1492250" y="3214688"/>
            <a:ext cx="102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Times-Roman"/>
                <a:ea typeface="宋体" panose="02010600030101010101" pitchFamily="2" charset="-122"/>
              </a:rPr>
              <a:t>S-boxes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9715" name="Rectangle 18"/>
          <p:cNvSpPr>
            <a:spLocks noChangeArrowheads="1"/>
          </p:cNvSpPr>
          <p:nvPr/>
        </p:nvSpPr>
        <p:spPr bwMode="auto">
          <a:xfrm>
            <a:off x="4724400" y="2465388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Times-Roman"/>
                <a:ea typeface="宋体" panose="02010600030101010101" pitchFamily="2" charset="-122"/>
              </a:rPr>
              <a:t>compress</a:t>
            </a:r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>
            <a:off x="4835525" y="60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7" name="Line 20"/>
          <p:cNvSpPr>
            <a:spLocks noChangeShapeType="1"/>
          </p:cNvSpPr>
          <p:nvPr/>
        </p:nvSpPr>
        <p:spPr bwMode="auto">
          <a:xfrm>
            <a:off x="5902325" y="60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>
            <a:off x="4835525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>
            <a:off x="5902325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0" name="Line 23"/>
          <p:cNvSpPr>
            <a:spLocks noChangeShapeType="1"/>
          </p:cNvSpPr>
          <p:nvPr/>
        </p:nvSpPr>
        <p:spPr bwMode="auto">
          <a:xfrm flipH="1">
            <a:off x="2103438" y="2514600"/>
            <a:ext cx="2468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1" name="Line 24"/>
          <p:cNvSpPr>
            <a:spLocks noChangeShapeType="1"/>
          </p:cNvSpPr>
          <p:nvPr/>
        </p:nvSpPr>
        <p:spPr bwMode="auto">
          <a:xfrm>
            <a:off x="1981200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2" name="Line 25"/>
          <p:cNvSpPr>
            <a:spLocks noChangeShapeType="1"/>
          </p:cNvSpPr>
          <p:nvPr/>
        </p:nvSpPr>
        <p:spPr bwMode="auto">
          <a:xfrm flipH="1">
            <a:off x="19812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3" name="Rectangle 26"/>
          <p:cNvSpPr>
            <a:spLocks noChangeArrowheads="1"/>
          </p:cNvSpPr>
          <p:nvPr/>
        </p:nvSpPr>
        <p:spPr bwMode="auto">
          <a:xfrm>
            <a:off x="263525" y="5867400"/>
            <a:ext cx="4572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29724" name="Rectangle 27"/>
          <p:cNvSpPr>
            <a:spLocks noChangeArrowheads="1"/>
          </p:cNvSpPr>
          <p:nvPr/>
        </p:nvSpPr>
        <p:spPr bwMode="auto">
          <a:xfrm>
            <a:off x="339725" y="5867400"/>
            <a:ext cx="36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Times-Roman"/>
                <a:ea typeface="宋体" panose="02010600030101010101" pitchFamily="2" charset="-122"/>
              </a:rPr>
              <a:t>L</a:t>
            </a:r>
            <a:r>
              <a:rPr lang="en-US" altLang="zh-CN" sz="2000" baseline="-25000">
                <a:latin typeface="Times-Roman"/>
                <a:ea typeface="宋体" panose="02010600030101010101" pitchFamily="2" charset="-122"/>
              </a:rPr>
              <a:t>i</a:t>
            </a:r>
            <a:endParaRPr lang="en-US" altLang="zh-CN" sz="2400" baseline="-25000">
              <a:latin typeface="Times-Roman"/>
              <a:ea typeface="宋体" panose="02010600030101010101" pitchFamily="2" charset="-122"/>
            </a:endParaRPr>
          </a:p>
        </p:txBody>
      </p:sp>
      <p:sp>
        <p:nvSpPr>
          <p:cNvPr id="29725" name="Rectangle 28"/>
          <p:cNvSpPr>
            <a:spLocks noChangeArrowheads="1"/>
          </p:cNvSpPr>
          <p:nvPr/>
        </p:nvSpPr>
        <p:spPr bwMode="auto">
          <a:xfrm>
            <a:off x="1804988" y="5867400"/>
            <a:ext cx="409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Times-Roman"/>
                <a:ea typeface="宋体" panose="02010600030101010101" pitchFamily="2" charset="-122"/>
              </a:rPr>
              <a:t>R</a:t>
            </a:r>
            <a:r>
              <a:rPr lang="en-US" altLang="zh-CN" sz="2000" baseline="-25000">
                <a:latin typeface="Times-Roman"/>
                <a:ea typeface="宋体" panose="02010600030101010101" pitchFamily="2" charset="-122"/>
              </a:rPr>
              <a:t>i</a:t>
            </a:r>
            <a:endParaRPr lang="en-US" altLang="zh-CN" sz="2400" baseline="-25000">
              <a:latin typeface="Times-Roman"/>
              <a:ea typeface="宋体" panose="02010600030101010101" pitchFamily="2" charset="-122"/>
            </a:endParaRP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492125" y="609600"/>
            <a:ext cx="727075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1219200" y="5257800"/>
            <a:ext cx="650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H="1">
            <a:off x="1143000" y="83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H="1">
            <a:off x="492125" y="838200"/>
            <a:ext cx="650875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378325" y="1828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6359525" y="1828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6400800" y="3363913"/>
            <a:ext cx="49371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28</a:t>
            </a: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3886200" y="3363913"/>
            <a:ext cx="49371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28</a:t>
            </a: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5943600" y="685800"/>
            <a:ext cx="4937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28</a:t>
            </a:r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4343400" y="685800"/>
            <a:ext cx="4937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28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5410200" y="1763713"/>
            <a:ext cx="49371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28</a:t>
            </a: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4835525" y="1763713"/>
            <a:ext cx="49371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28</a:t>
            </a:r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3087688" y="2514600"/>
            <a:ext cx="4937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48</a:t>
            </a:r>
          </a:p>
        </p:txBody>
      </p:sp>
      <p:sp>
        <p:nvSpPr>
          <p:cNvPr id="29739" name="Rectangle 43"/>
          <p:cNvSpPr>
            <a:spLocks noChangeArrowheads="1"/>
          </p:cNvSpPr>
          <p:nvPr/>
        </p:nvSpPr>
        <p:spPr bwMode="auto">
          <a:xfrm>
            <a:off x="2016125" y="609600"/>
            <a:ext cx="4937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32</a:t>
            </a:r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2020888" y="1752600"/>
            <a:ext cx="4937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48</a:t>
            </a:r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2057400" y="3733800"/>
            <a:ext cx="4937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32</a:t>
            </a:r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2057400" y="5410200"/>
            <a:ext cx="4937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32</a:t>
            </a:r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152400" y="1828800"/>
            <a:ext cx="4937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32</a:t>
            </a:r>
          </a:p>
        </p:txBody>
      </p:sp>
      <p:sp>
        <p:nvSpPr>
          <p:cNvPr id="29744" name="Rectangle 48"/>
          <p:cNvSpPr>
            <a:spLocks noChangeArrowheads="1"/>
          </p:cNvSpPr>
          <p:nvPr/>
        </p:nvSpPr>
        <p:spPr bwMode="auto">
          <a:xfrm>
            <a:off x="152400" y="4419600"/>
            <a:ext cx="4937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32</a:t>
            </a:r>
          </a:p>
        </p:txBody>
      </p:sp>
      <p:sp>
        <p:nvSpPr>
          <p:cNvPr id="29745" name="Rectangle 49"/>
          <p:cNvSpPr>
            <a:spLocks noChangeArrowheads="1"/>
          </p:cNvSpPr>
          <p:nvPr/>
        </p:nvSpPr>
        <p:spPr bwMode="auto">
          <a:xfrm>
            <a:off x="7086600" y="1371600"/>
            <a:ext cx="18288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400">
                <a:solidFill>
                  <a:schemeClr val="accent2"/>
                </a:solidFill>
                <a:ea typeface="宋体" panose="02010600030101010101" pitchFamily="2" charset="-122"/>
              </a:rPr>
              <a:t>One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400">
                <a:solidFill>
                  <a:schemeClr val="accent2"/>
                </a:solidFill>
                <a:ea typeface="宋体" panose="02010600030101010101" pitchFamily="2" charset="-122"/>
              </a:rPr>
              <a:t>Round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400">
                <a:solidFill>
                  <a:schemeClr val="accent2"/>
                </a:solidFill>
                <a:ea typeface="宋体" panose="02010600030101010101" pitchFamily="2" charset="-122"/>
              </a:rPr>
              <a:t> of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400">
                <a:solidFill>
                  <a:schemeClr val="accent2"/>
                </a:solidFill>
                <a:ea typeface="宋体" panose="02010600030101010101" pitchFamily="2" charset="-122"/>
              </a:rPr>
              <a:t>DES</a:t>
            </a:r>
          </a:p>
        </p:txBody>
      </p:sp>
      <p:sp>
        <p:nvSpPr>
          <p:cNvPr id="29746" name="Rectangle 50"/>
          <p:cNvSpPr>
            <a:spLocks noChangeArrowheads="1"/>
          </p:cNvSpPr>
          <p:nvPr/>
        </p:nvSpPr>
        <p:spPr bwMode="auto">
          <a:xfrm>
            <a:off x="2020888" y="2590800"/>
            <a:ext cx="4937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48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2057400" y="4659313"/>
            <a:ext cx="49371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32</a:t>
            </a:r>
          </a:p>
        </p:txBody>
      </p:sp>
      <p:sp>
        <p:nvSpPr>
          <p:cNvPr id="29748" name="AutoShape 52"/>
          <p:cNvSpPr>
            <a:spLocks noChangeArrowheads="1"/>
          </p:cNvSpPr>
          <p:nvPr/>
        </p:nvSpPr>
        <p:spPr bwMode="auto">
          <a:xfrm flipV="1">
            <a:off x="1143000" y="1219200"/>
            <a:ext cx="1600200" cy="533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49" name="AutoShape 53"/>
          <p:cNvSpPr>
            <a:spLocks noChangeArrowheads="1"/>
          </p:cNvSpPr>
          <p:nvPr/>
        </p:nvSpPr>
        <p:spPr bwMode="auto">
          <a:xfrm>
            <a:off x="4495800" y="2362200"/>
            <a:ext cx="1676400" cy="609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3149600" y="19812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Times-Roman"/>
                <a:ea typeface="宋体" panose="02010600030101010101" pitchFamily="2" charset="-122"/>
              </a:rPr>
              <a:t>K</a:t>
            </a:r>
            <a:r>
              <a:rPr lang="en-US" altLang="zh-CN" sz="2400" baseline="-25000">
                <a:latin typeface="Times-Roman"/>
                <a:ea typeface="宋体" panose="02010600030101010101" pitchFamily="2" charset="-122"/>
              </a:rPr>
              <a:t>i</a:t>
            </a:r>
            <a:endParaRPr lang="en-US" altLang="zh-CN" sz="2400">
              <a:latin typeface="Times-Roman"/>
              <a:ea typeface="宋体" panose="02010600030101010101" pitchFamily="2" charset="-122"/>
            </a:endParaRPr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1593850" y="4281488"/>
            <a:ext cx="76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Times-Roman"/>
                <a:ea typeface="宋体" panose="02010600030101010101" pitchFamily="2" charset="-122"/>
              </a:rPr>
              <a:t>P box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9752" name="AutoShape 56"/>
          <p:cNvSpPr>
            <a:spLocks noChangeArrowheads="1"/>
          </p:cNvSpPr>
          <p:nvPr/>
        </p:nvSpPr>
        <p:spPr bwMode="auto">
          <a:xfrm>
            <a:off x="1143000" y="3124200"/>
            <a:ext cx="1676400" cy="609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53" name="Line 57"/>
          <p:cNvSpPr>
            <a:spLocks noChangeShapeType="1"/>
          </p:cNvSpPr>
          <p:nvPr/>
        </p:nvSpPr>
        <p:spPr bwMode="auto">
          <a:xfrm>
            <a:off x="19812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54" name="Line 58"/>
          <p:cNvSpPr>
            <a:spLocks noChangeShapeType="1"/>
          </p:cNvSpPr>
          <p:nvPr/>
        </p:nvSpPr>
        <p:spPr bwMode="auto">
          <a:xfrm>
            <a:off x="19812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1981200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56" name="Rectangle 60"/>
          <p:cNvSpPr>
            <a:spLocks noChangeArrowheads="1"/>
          </p:cNvSpPr>
          <p:nvPr/>
        </p:nvSpPr>
        <p:spPr bwMode="auto">
          <a:xfrm>
            <a:off x="1792288" y="5105400"/>
            <a:ext cx="41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  <a:sym typeface="Symbol" panose="05050102010706020507" pitchFamily="18" charset="2"/>
              </a:rPr>
              <a:t>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9757" name="Rectangle 61"/>
          <p:cNvSpPr>
            <a:spLocks noChangeArrowheads="1"/>
          </p:cNvSpPr>
          <p:nvPr/>
        </p:nvSpPr>
        <p:spPr bwMode="auto">
          <a:xfrm>
            <a:off x="1792288" y="2286000"/>
            <a:ext cx="41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  <a:sym typeface="Symbol" panose="05050102010706020507" pitchFamily="18" charset="2"/>
              </a:rPr>
              <a:t>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39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Security of DES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Security of DES depends solely on the internals of </a:t>
            </a:r>
            <a:r>
              <a:rPr lang="en-US" altLang="zh-CN" sz="2400" i="1" dirty="0" smtClean="0">
                <a:latin typeface="Calibri" panose="020F0502020204030204" pitchFamily="34" charset="0"/>
                <a:ea typeface="宋体" panose="02010600030101010101" pitchFamily="2" charset="-122"/>
              </a:rPr>
              <a:t>f</a:t>
            </a:r>
          </a:p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Thirty years of intense analysis has revealed no “back door”</a:t>
            </a:r>
          </a:p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The most effective attack today against DES is still the exhaustive key search (aka </a:t>
            </a:r>
            <a:r>
              <a:rPr lang="en-US" altLang="zh-CN" sz="24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bruteforce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attack)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22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solidFill>
                  <a:srgbClr val="0000FF"/>
                </a:solidFill>
                <a:ea typeface="宋体" panose="02010600030101010101" pitchFamily="2" charset="-122"/>
              </a:rPr>
              <a:t>Exhaustive Key Search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10472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tabLst>
                <a:tab pos="103187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Given a plaintext </a:t>
            </a:r>
            <a:r>
              <a:rPr lang="en-US" altLang="zh-CN" sz="2000" dirty="0" smtClean="0">
                <a:solidFill>
                  <a:srgbClr val="CC3300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000" dirty="0" smtClean="0">
                <a:ea typeface="宋体" panose="02010600030101010101" pitchFamily="2" charset="-122"/>
              </a:rPr>
              <a:t> and corresponding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ciphertext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srgbClr val="CC3300"/>
                </a:solidFill>
                <a:ea typeface="宋体" panose="02010600030101010101" pitchFamily="2" charset="-122"/>
              </a:rPr>
              <a:t>y</a:t>
            </a:r>
            <a:r>
              <a:rPr lang="en-US" altLang="zh-CN" sz="2000" dirty="0" smtClean="0">
                <a:ea typeface="宋体" panose="02010600030101010101" pitchFamily="2" charset="-122"/>
              </a:rPr>
              <a:t>, every possible key would be tested until a key </a:t>
            </a:r>
            <a:r>
              <a:rPr lang="en-US" altLang="zh-CN" sz="2000" dirty="0" smtClean="0">
                <a:solidFill>
                  <a:srgbClr val="CC33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2000" dirty="0" smtClean="0">
                <a:ea typeface="宋体" panose="02010600030101010101" pitchFamily="2" charset="-122"/>
              </a:rPr>
              <a:t> is found such that</a:t>
            </a:r>
          </a:p>
          <a:p>
            <a:pPr eaLnBrk="1" hangingPunct="1">
              <a:spcBef>
                <a:spcPct val="40000"/>
              </a:spcBef>
              <a:buFontTx/>
              <a:buNone/>
              <a:tabLst>
                <a:tab pos="103187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		</a:t>
            </a:r>
            <a:r>
              <a:rPr lang="en-US" altLang="zh-CN" sz="2400" dirty="0" smtClean="0">
                <a:ea typeface="宋体" panose="02010600030101010101" pitchFamily="2" charset="-122"/>
              </a:rPr>
              <a:t>E(K, x) = y</a:t>
            </a:r>
          </a:p>
          <a:p>
            <a:pPr eaLnBrk="1" hangingPunct="1">
              <a:spcBef>
                <a:spcPct val="40000"/>
              </a:spcBef>
              <a:buFontTx/>
              <a:buNone/>
              <a:tabLst>
                <a:tab pos="103187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	Note: there may be more than one such key K.</a:t>
            </a:r>
          </a:p>
          <a:p>
            <a:pPr eaLnBrk="1" hangingPunct="1">
              <a:spcBef>
                <a:spcPct val="40000"/>
              </a:spcBef>
              <a:tabLst>
                <a:tab pos="103187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For DES, total number of keys = 2</a:t>
            </a:r>
            <a:r>
              <a:rPr lang="en-US" altLang="zh-CN" sz="2000" baseline="30000" dirty="0" smtClean="0">
                <a:ea typeface="宋体" panose="02010600030101010101" pitchFamily="2" charset="-122"/>
              </a:rPr>
              <a:t>56 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</a:t>
            </a:r>
            <a:r>
              <a:rPr lang="en-US" altLang="zh-CN" sz="2000" dirty="0" smtClean="0">
                <a:ea typeface="宋体" panose="02010600030101010101" pitchFamily="2" charset="-122"/>
              </a:rPr>
              <a:t> 7.2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2000" dirty="0" smtClean="0">
                <a:ea typeface="宋体" panose="02010600030101010101" pitchFamily="2" charset="-122"/>
              </a:rPr>
              <a:t>10</a:t>
            </a:r>
            <a:r>
              <a:rPr lang="en-US" altLang="zh-CN" sz="2000" baseline="30000" dirty="0" smtClean="0">
                <a:ea typeface="宋体" panose="02010600030101010101" pitchFamily="2" charset="-122"/>
              </a:rPr>
              <a:t>16</a:t>
            </a:r>
            <a:r>
              <a:rPr lang="en-US" altLang="zh-CN" sz="2000" dirty="0" smtClean="0">
                <a:ea typeface="宋体" panose="02010600030101010101" pitchFamily="2" charset="-122"/>
              </a:rPr>
              <a:t> keys</a:t>
            </a:r>
          </a:p>
          <a:p>
            <a:pPr eaLnBrk="1" hangingPunct="1">
              <a:spcBef>
                <a:spcPct val="40000"/>
              </a:spcBef>
              <a:tabLst>
                <a:tab pos="103187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Assume at the speed of 10</a:t>
            </a:r>
            <a:r>
              <a:rPr lang="en-US" altLang="zh-CN" sz="2000" baseline="30000" dirty="0" smtClean="0">
                <a:ea typeface="宋体" panose="02010600030101010101" pitchFamily="2" charset="-122"/>
              </a:rPr>
              <a:t>6</a:t>
            </a:r>
            <a:r>
              <a:rPr lang="en-US" altLang="zh-CN" sz="2000" dirty="0" smtClean="0">
                <a:ea typeface="宋体" panose="02010600030101010101" pitchFamily="2" charset="-122"/>
              </a:rPr>
              <a:t> encryptions per second, it would need more than 1000 years to break DES.</a:t>
            </a:r>
          </a:p>
          <a:p>
            <a:pPr eaLnBrk="1" hangingPunct="1">
              <a:spcBef>
                <a:spcPct val="40000"/>
              </a:spcBef>
              <a:tabLst>
                <a:tab pos="1031875" algn="l"/>
              </a:tabLst>
            </a:pPr>
            <a:r>
              <a:rPr lang="en-US" altLang="zh-CN" sz="2000" dirty="0" err="1" smtClean="0">
                <a:ea typeface="宋体" panose="02010600030101010101" pitchFamily="2" charset="-122"/>
              </a:rPr>
              <a:t>Diffie</a:t>
            </a:r>
            <a:r>
              <a:rPr lang="en-US" altLang="zh-CN" sz="2000" dirty="0" smtClean="0">
                <a:ea typeface="宋体" panose="02010600030101010101" pitchFamily="2" charset="-122"/>
              </a:rPr>
              <a:t> and Hellman postulated in 1977 that a DES cracking machine with 10</a:t>
            </a:r>
            <a:r>
              <a:rPr lang="en-US" altLang="zh-CN" sz="2000" baseline="30000" dirty="0" smtClean="0">
                <a:ea typeface="宋体" panose="02010600030101010101" pitchFamily="2" charset="-122"/>
              </a:rPr>
              <a:t>6</a:t>
            </a:r>
            <a:r>
              <a:rPr lang="en-US" altLang="zh-CN" sz="2000" dirty="0" smtClean="0">
                <a:ea typeface="宋体" panose="02010600030101010101" pitchFamily="2" charset="-122"/>
              </a:rPr>
              <a:t> processors, each could test 10</a:t>
            </a:r>
            <a:r>
              <a:rPr lang="en-US" altLang="zh-CN" sz="2000" baseline="30000" dirty="0" smtClean="0">
                <a:ea typeface="宋体" panose="02010600030101010101" pitchFamily="2" charset="-122"/>
              </a:rPr>
              <a:t>6</a:t>
            </a:r>
            <a:r>
              <a:rPr lang="en-US" altLang="zh-CN" sz="2000" dirty="0" smtClean="0">
                <a:ea typeface="宋体" panose="02010600030101010101" pitchFamily="2" charset="-122"/>
              </a:rPr>
              <a:t> keys per second, could be built for about US$20M.</a:t>
            </a:r>
          </a:p>
          <a:p>
            <a:pPr lvl="1" eaLnBrk="1" hangingPunct="1">
              <a:spcBef>
                <a:spcPct val="40000"/>
              </a:spcBef>
              <a:tabLst>
                <a:tab pos="1031875" algn="l"/>
              </a:tabLst>
            </a:pPr>
            <a:r>
              <a:rPr lang="en-US" altLang="zh-CN" sz="1800" dirty="0" smtClean="0">
                <a:ea typeface="宋体" panose="02010600030101010101" pitchFamily="2" charset="-122"/>
              </a:rPr>
              <a:t>This machine can break DES in about 10 hours.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027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>
                <a:solidFill>
                  <a:srgbClr val="0000FF"/>
                </a:solidFill>
                <a:ea typeface="宋体" panose="02010600030101010101" pitchFamily="2" charset="-122"/>
              </a:rPr>
              <a:t>Exhaustive Key Search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57200" y="838200"/>
            <a:ext cx="8382000" cy="475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4163" indent="-284163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692150" indent="-293688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zh-CN" sz="2000" dirty="0">
                <a:ea typeface="宋体" panose="02010600030101010101" pitchFamily="2" charset="-122"/>
              </a:rPr>
              <a:t>In 1993, Michael Wiener presented a pipelined chip which tests 5</a:t>
            </a:r>
            <a:r>
              <a:rPr lang="en-US" altLang="zh-CN" sz="2000" dirty="0">
                <a:ea typeface="宋体" panose="02010600030101010101" pitchFamily="2" charset="-122"/>
                <a:sym typeface="Symbol" panose="05050102010706020507" pitchFamily="18" charset="2"/>
              </a:rPr>
              <a:t>10</a:t>
            </a:r>
            <a:r>
              <a:rPr lang="en-US" altLang="zh-CN" sz="2000" baseline="30000" dirty="0">
                <a:ea typeface="宋体" panose="02010600030101010101" pitchFamily="2" charset="-122"/>
                <a:sym typeface="Symbol" panose="05050102010706020507" pitchFamily="18" charset="2"/>
              </a:rPr>
              <a:t>7</a:t>
            </a:r>
            <a:r>
              <a:rPr lang="en-US" altLang="zh-CN" sz="2000" dirty="0">
                <a:ea typeface="宋体" panose="02010600030101010101" pitchFamily="2" charset="-122"/>
                <a:sym typeface="Symbol" panose="05050102010706020507" pitchFamily="18" charset="2"/>
              </a:rPr>
              <a:t> DES keys per second.</a:t>
            </a:r>
          </a:p>
          <a:p>
            <a:pPr lvl="1" eaLnBrk="1" hangingPunct="1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altLang="zh-CN" sz="1600" dirty="0">
                <a:ea typeface="宋体" panose="02010600030101010101" pitchFamily="2" charset="-122"/>
                <a:sym typeface="Symbol" panose="05050102010706020507" pitchFamily="18" charset="2"/>
              </a:rPr>
              <a:t>Each chip could cost US$10 and a </a:t>
            </a:r>
            <a:r>
              <a:rPr lang="en-US" altLang="zh-CN" sz="1600" dirty="0">
                <a:ea typeface="宋体" panose="02010600030101010101" pitchFamily="2" charset="-122"/>
              </a:rPr>
              <a:t>frame of 5760 chips would cost about $100K.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/>
            </a:r>
            <a:br>
              <a:rPr lang="en-US" altLang="zh-CN" sz="2000" dirty="0">
                <a:ea typeface="宋体" panose="02010600030101010101" pitchFamily="2" charset="-122"/>
              </a:rPr>
            </a:br>
            <a:r>
              <a:rPr lang="en-US" altLang="zh-CN" sz="1600" dirty="0">
                <a:ea typeface="宋体" panose="02010600030101010101" pitchFamily="2" charset="-122"/>
              </a:rPr>
              <a:t/>
            </a:r>
            <a:br>
              <a:rPr lang="en-US" altLang="zh-CN" sz="1600" dirty="0">
                <a:ea typeface="宋体" panose="02010600030101010101" pitchFamily="2" charset="-122"/>
              </a:rPr>
            </a:br>
            <a:r>
              <a:rPr lang="en-US" altLang="zh-CN" sz="1600" dirty="0">
                <a:ea typeface="宋体" panose="02010600030101010101" pitchFamily="2" charset="-122"/>
              </a:rPr>
              <a:t/>
            </a:r>
            <a:br>
              <a:rPr lang="en-US" altLang="zh-CN" sz="1600" dirty="0">
                <a:ea typeface="宋体" panose="02010600030101010101" pitchFamily="2" charset="-122"/>
              </a:rPr>
            </a:br>
            <a:endParaRPr lang="en-US" altLang="zh-CN" sz="16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600" dirty="0">
                <a:ea typeface="宋体" panose="02010600030101010101" pitchFamily="2" charset="-122"/>
              </a:rPr>
              <a:t/>
            </a:r>
            <a:br>
              <a:rPr lang="en-US" altLang="zh-CN" sz="1600" dirty="0">
                <a:ea typeface="宋体" panose="02010600030101010101" pitchFamily="2" charset="-122"/>
              </a:rPr>
            </a:br>
            <a:endParaRPr lang="en-US" altLang="zh-CN" sz="1600" dirty="0">
              <a:ea typeface="宋体" panose="02010600030101010101" pitchFamily="2" charset="-122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lang="en-US" altLang="zh-CN" sz="2000" dirty="0">
                <a:ea typeface="宋体" panose="02010600030101010101" pitchFamily="2" charset="-122"/>
              </a:rPr>
              <a:t>In 1998, DES cracker (nicknamed “Deep Crack” </a:t>
            </a:r>
            <a:r>
              <a:rPr lang="en-US" altLang="zh-CN" sz="2000" dirty="0">
                <a:ea typeface="宋体" panose="02010600030101010101" pitchFamily="2" charset="-122"/>
                <a:hlinkClick r:id="rId4"/>
              </a:rPr>
              <a:t>http://en.wikipedia.org/wiki/EFF_DES_cracker</a:t>
            </a:r>
            <a:r>
              <a:rPr lang="en-US" altLang="zh-CN" sz="2000" dirty="0">
                <a:ea typeface="宋体" panose="02010600030101010101" pitchFamily="2" charset="-122"/>
              </a:rPr>
              <a:t>) was built by the Electronic Frontier Foundation (EFF).</a:t>
            </a:r>
          </a:p>
          <a:p>
            <a:pPr lvl="1" eaLnBrk="1" hangingPunct="1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It performs 2</a:t>
            </a:r>
            <a:r>
              <a:rPr lang="en-US" altLang="zh-CN" sz="1600" baseline="30000" dirty="0">
                <a:ea typeface="宋体" panose="02010600030101010101" pitchFamily="2" charset="-122"/>
              </a:rPr>
              <a:t>56</a:t>
            </a:r>
            <a:r>
              <a:rPr lang="en-US" altLang="zh-CN" sz="1600" dirty="0">
                <a:ea typeface="宋体" panose="02010600030101010101" pitchFamily="2" charset="-122"/>
              </a:rPr>
              <a:t> DES operations in 56 hours.</a:t>
            </a:r>
          </a:p>
          <a:p>
            <a:pPr lvl="1" eaLnBrk="1" hangingPunct="1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Cost: US$250K (first piece), US$50K - $75K (duplicates).</a:t>
            </a:r>
          </a:p>
          <a:p>
            <a:pPr eaLnBrk="1" hangingPunct="1">
              <a:buClrTx/>
              <a:buSzTx/>
              <a:buFontTx/>
              <a:buChar char="•"/>
            </a:pPr>
            <a:r>
              <a:rPr lang="en-US" altLang="zh-CN" sz="2000" dirty="0">
                <a:ea typeface="宋体" panose="02010600030101010101" pitchFamily="2" charset="-122"/>
              </a:rPr>
              <a:t>Software version of DES cracking effort can be found 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	</a:t>
            </a:r>
            <a:r>
              <a:rPr lang="en-US" altLang="zh-CN" sz="2000" dirty="0">
                <a:ea typeface="宋体" panose="02010600030101010101" pitchFamily="2" charset="-122"/>
                <a:hlinkClick r:id="rId5"/>
              </a:rPr>
              <a:t>http://www.distributed.net/des</a:t>
            </a:r>
            <a:r>
              <a:rPr lang="en-US" altLang="zh-CN" sz="2000" dirty="0" smtClean="0">
                <a:ea typeface="宋体" panose="02010600030101010101" pitchFamily="2" charset="-122"/>
                <a:hlinkClick r:id="rId5"/>
              </a:rPr>
              <a:t>/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32772" name="Object 2"/>
          <p:cNvGraphicFramePr>
            <a:graphicFrameLocks noChangeAspect="1"/>
          </p:cNvGraphicFramePr>
          <p:nvPr/>
        </p:nvGraphicFramePr>
        <p:xfrm>
          <a:off x="1600200" y="1905000"/>
          <a:ext cx="56959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cument" r:id="rId6" imgW="6268205" imgH="1685723" progId="Word.Document.8">
                  <p:embed/>
                </p:oleObj>
              </mc:Choice>
              <mc:Fallback>
                <p:oleObj name="Document" r:id="rId6" imgW="6268205" imgH="1685723" progId="Word.Document.8">
                  <p:embed/>
                  <p:pic>
                    <p:nvPicPr>
                      <p:cNvPr id="327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56959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1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CN" sz="3600" b="1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Crypto – a brief introduction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Cryptology 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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The art and science of making and breaking “secret codes”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Cryptography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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making “secret codes”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z="2000" dirty="0" err="1" smtClean="0">
                <a:latin typeface="Calibri" panose="020F050202020403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ychrpyaprtgo</a:t>
            </a:r>
            <a:endParaRPr lang="en-US" altLang="zh-CN" sz="2000" dirty="0" smtClean="0">
              <a:latin typeface="Calibri" panose="020F0502020204030204" pitchFamily="34" charset="0"/>
              <a:ea typeface="宋体" panose="02010600030101010101" pitchFamily="2" charset="-122"/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C = M 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 K</a:t>
            </a:r>
            <a:endParaRPr lang="en-US" altLang="zh-CN" sz="20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Cryptanalysis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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breaking “secret codes”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z="20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ychrpyaprtgo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 is cracked to ______________, QED.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Crypto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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all of the above (and </a:t>
            </a:r>
            <a:r>
              <a:rPr lang="en-US" altLang="zh-CN" sz="2400" dirty="0" smtClean="0">
                <a:solidFill>
                  <a:srgbClr val="B73223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more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z="2000" dirty="0" smtClean="0">
                <a:solidFill>
                  <a:srgbClr val="B73223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More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 on non-repudiation (signature), authentication, identification, zero-knowledge, commitment, and </a:t>
            </a:r>
            <a:r>
              <a:rPr lang="en-US" altLang="zh-CN" sz="2000" dirty="0" smtClean="0">
                <a:solidFill>
                  <a:srgbClr val="B73223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more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Any reference books?... Bruce </a:t>
            </a:r>
            <a:r>
              <a:rPr lang="en-US" altLang="zh-CN" sz="20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Schneier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, HAC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47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4000" smtClean="0">
                <a:ea typeface="宋体" panose="02010600030101010101" pitchFamily="2" charset="-122"/>
              </a:rPr>
              <a:t>What Should We Use Today?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3DES (or Triple DES)</a:t>
            </a:r>
          </a:p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AES (or </a:t>
            </a:r>
            <a:r>
              <a:rPr lang="en-US" altLang="zh-CN" sz="24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Rijndael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)</a:t>
            </a:r>
          </a:p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Other candidates</a:t>
            </a:r>
          </a:p>
          <a:p>
            <a:pPr lvl="1" eaLnBrk="1" hangingPunct="1"/>
            <a:r>
              <a:rPr lang="en-US" altLang="zh-CN" sz="20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Twofish</a:t>
            </a:r>
            <a:endParaRPr lang="en-US" altLang="zh-CN" sz="20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RC6</a:t>
            </a:r>
          </a:p>
          <a:p>
            <a:pPr lvl="1" eaLnBrk="1" hangingPunct="1"/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Serpent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18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ea typeface="宋体" panose="02010600030101010101" pitchFamily="2" charset="-122"/>
              </a:rPr>
              <a:t>Triple DES and DESX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solidFill>
                  <a:srgbClr val="CC3300"/>
                </a:solidFill>
                <a:ea typeface="宋体" panose="02010600030101010101" pitchFamily="2" charset="-122"/>
              </a:rPr>
              <a:t>Triple DES</a:t>
            </a:r>
            <a:r>
              <a:rPr lang="en-US" altLang="zh-CN" sz="2400" dirty="0" smtClean="0">
                <a:ea typeface="宋体" panose="02010600030101010101" pitchFamily="2" charset="-122"/>
              </a:rPr>
              <a:t>: two 56-bit keys</a:t>
            </a:r>
          </a:p>
          <a:p>
            <a:pPr eaLnBrk="1" hangingPunct="1">
              <a:lnSpc>
                <a:spcPct val="90000"/>
              </a:lnSpc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 smtClean="0">
                <a:solidFill>
                  <a:srgbClr val="CC3300"/>
                </a:solidFill>
                <a:ea typeface="宋体" panose="02010600030101010101" pitchFamily="2" charset="-122"/>
              </a:rPr>
              <a:t>DESX</a:t>
            </a:r>
            <a:r>
              <a:rPr lang="en-US" altLang="zh-CN" sz="2400" dirty="0" smtClean="0">
                <a:ea typeface="宋体" panose="02010600030101010101" pitchFamily="2" charset="-122"/>
              </a:rPr>
              <a:t>: three keys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		</a:t>
            </a:r>
            <a:r>
              <a:rPr lang="en-US" altLang="zh-CN" sz="2000" dirty="0" smtClean="0">
                <a:ea typeface="宋体" panose="02010600030101010101" pitchFamily="2" charset="-122"/>
              </a:rPr>
              <a:t>C = K</a:t>
            </a:r>
            <a:r>
              <a:rPr lang="en-US" altLang="zh-CN" sz="2000" baseline="-25000" dirty="0" smtClean="0">
                <a:ea typeface="宋体" panose="02010600030101010101" pitchFamily="2" charset="-122"/>
              </a:rPr>
              <a:t>3 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 DES(</a:t>
            </a:r>
            <a:r>
              <a:rPr lang="en-US" altLang="zh-CN" sz="2000" dirty="0" smtClean="0">
                <a:ea typeface="宋体" panose="02010600030101010101" pitchFamily="2" charset="-122"/>
              </a:rPr>
              <a:t>K</a:t>
            </a:r>
            <a:r>
              <a:rPr lang="en-US" altLang="zh-CN" sz="2000" baseline="-25000" dirty="0" smtClean="0">
                <a:ea typeface="宋体" panose="02010600030101010101" pitchFamily="2" charset="-122"/>
              </a:rPr>
              <a:t>2 </a:t>
            </a:r>
            <a:r>
              <a:rPr lang="en-US" altLang="zh-CN" sz="2000" dirty="0" smtClean="0">
                <a:ea typeface="宋体" panose="02010600030101010101" pitchFamily="2" charset="-122"/>
              </a:rPr>
              <a:t>, M </a:t>
            </a:r>
            <a:r>
              <a:rPr lang="en-US" altLang="zh-CN" sz="2000" dirty="0" smtClean="0">
                <a:ea typeface="宋体" panose="02010600030101010101" pitchFamily="2" charset="-122"/>
                <a:sym typeface="Symbol" panose="05050102010706020507" pitchFamily="18" charset="2"/>
              </a:rPr>
              <a:t></a:t>
            </a:r>
            <a:r>
              <a:rPr lang="en-US" altLang="zh-CN" sz="2000" dirty="0" smtClean="0">
                <a:ea typeface="宋体" panose="02010600030101010101" pitchFamily="2" charset="-122"/>
              </a:rPr>
              <a:t> K</a:t>
            </a:r>
            <a:r>
              <a:rPr lang="en-US" altLang="zh-CN" sz="2000" baseline="-25000" dirty="0" smtClean="0">
                <a:ea typeface="宋体" panose="02010600030101010101" pitchFamily="2" charset="-122"/>
              </a:rPr>
              <a:t>1</a:t>
            </a:r>
            <a:r>
              <a:rPr lang="en-US" altLang="zh-CN" sz="2000" dirty="0" smtClean="0"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25875" y="1558925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807075" y="1558925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844675" y="1558925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09800" y="1676400"/>
            <a:ext cx="650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DES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038600" y="1676400"/>
            <a:ext cx="782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DES</a:t>
            </a:r>
            <a:r>
              <a:rPr lang="en-US" altLang="zh-CN" sz="1800" baseline="30000">
                <a:ea typeface="宋体" panose="02010600030101010101" pitchFamily="2" charset="-122"/>
              </a:rPr>
              <a:t>-1</a:t>
            </a:r>
            <a:endParaRPr lang="en-US" altLang="zh-CN" sz="1800">
              <a:ea typeface="宋体" panose="02010600030101010101" pitchFamily="2" charset="-122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096000" y="1676400"/>
            <a:ext cx="650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DES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914400" y="1497013"/>
            <a:ext cx="38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M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8001000" y="1344613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438400" y="2335213"/>
            <a:ext cx="392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K</a:t>
            </a:r>
            <a:r>
              <a:rPr lang="en-US" altLang="zh-CN" sz="1800" baseline="-25000">
                <a:ea typeface="宋体" panose="02010600030101010101" pitchFamily="2" charset="-122"/>
              </a:rPr>
              <a:t>1</a:t>
            </a:r>
            <a:endParaRPr lang="en-US" altLang="zh-CN" sz="1800">
              <a:ea typeface="宋体" panose="02010600030101010101" pitchFamily="2" charset="-122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267200" y="2335213"/>
            <a:ext cx="417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K</a:t>
            </a:r>
            <a:r>
              <a:rPr lang="en-US" altLang="zh-CN" sz="1800" baseline="-25000"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172200" y="2335213"/>
            <a:ext cx="392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K</a:t>
            </a:r>
            <a:r>
              <a:rPr lang="en-US" altLang="zh-CN" sz="1800" baseline="-25000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1158875" y="18637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3292475" y="18637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5273675" y="18637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7254875" y="17875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V="1">
            <a:off x="2759075" y="20923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V="1">
            <a:off x="4664075" y="2092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H="1" flipV="1">
            <a:off x="6569075" y="2092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733800" y="3733800"/>
            <a:ext cx="1295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DES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971800" y="381000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  <a:sym typeface="Symbol" panose="05050102010706020507" pitchFamily="18" charset="2"/>
              </a:rPr>
              <a:t>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5410200" y="3792538"/>
            <a:ext cx="37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宋体" panose="02010600030101010101" pitchFamily="2" charset="-122"/>
                <a:sym typeface="Symbol" panose="05050102010706020507" pitchFamily="18" charset="2"/>
              </a:rPr>
              <a:t>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24384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 flipV="1">
            <a:off x="32004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 flipV="1">
            <a:off x="43434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32766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0292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57150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057400" y="3886200"/>
            <a:ext cx="38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M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2971800" y="4648200"/>
            <a:ext cx="392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K</a:t>
            </a:r>
            <a:r>
              <a:rPr lang="en-US" altLang="zh-CN" sz="1800" baseline="-25000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4114800" y="4648200"/>
            <a:ext cx="417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K</a:t>
            </a:r>
            <a:r>
              <a:rPr lang="en-US" altLang="zh-CN" sz="1800" baseline="-25000"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5410200" y="4648200"/>
            <a:ext cx="66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K</a:t>
            </a:r>
            <a:r>
              <a:rPr lang="en-US" altLang="zh-CN" sz="1800" baseline="-25000"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 flipV="1">
            <a:off x="56388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6324600" y="3810000"/>
            <a:ext cx="322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914400" y="5105400"/>
            <a:ext cx="7620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3038" indent="-173038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1800">
                <a:ea typeface="宋体" panose="02010600030101010101" pitchFamily="2" charset="-122"/>
              </a:rPr>
              <a:t>Similar security to DES using differential cryptanalysis and linear cryptanalysis, which are theoretical attacks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1800">
                <a:ea typeface="宋体" panose="02010600030101010101" pitchFamily="2" charset="-122"/>
              </a:rPr>
              <a:t>But much harder to break using exhaustive key search than DES.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13646" y="5901157"/>
            <a:ext cx="7072257" cy="52322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What are the sizes of K1, K2, and K3?</a:t>
            </a:r>
            <a:endParaRPr lang="zh-CN" altLang="en-US" dirty="0">
              <a:solidFill>
                <a:srgbClr val="3333FF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598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534400" cy="803176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Advanced Encryption Standard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848600" cy="4683224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Replacement for DES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AES competition (late 90’s)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NSA openly involved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Many strong algorithms were proposed and cryptanalyzed publicly</a:t>
            </a:r>
          </a:p>
          <a:p>
            <a:pPr lvl="1" eaLnBrk="1" hangingPunct="1"/>
            <a:r>
              <a:rPr lang="en-US" altLang="zh-CN" sz="2000" dirty="0" err="1" smtClean="0">
                <a:ea typeface="宋体" panose="02010600030101010101" pitchFamily="2" charset="-122"/>
              </a:rPr>
              <a:t>Rijndael</a:t>
            </a:r>
            <a:r>
              <a:rPr lang="en-US" altLang="zh-CN" sz="2000" dirty="0" smtClean="0">
                <a:ea typeface="宋体" panose="02010600030101010101" pitchFamily="2" charset="-122"/>
              </a:rPr>
              <a:t> Algorithm was ultimately selected</a:t>
            </a:r>
          </a:p>
          <a:p>
            <a:pPr lvl="2" eaLnBrk="1" hangingPunct="1"/>
            <a:r>
              <a:rPr lang="en-US" altLang="zh-CN" sz="1800" dirty="0" smtClean="0">
                <a:ea typeface="宋体" panose="02010600030101010101" pitchFamily="2" charset="-122"/>
              </a:rPr>
              <a:t>Pronounced like “Rain Doll” or “Rhine Doll”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Iterated block cipher (like DES)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Not using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Feistel</a:t>
            </a:r>
            <a:r>
              <a:rPr lang="en-US" altLang="zh-CN" sz="2400" dirty="0" smtClean="0">
                <a:ea typeface="宋体" panose="02010600030101010101" pitchFamily="2" charset="-122"/>
              </a:rPr>
              <a:t> round function (unlike DES)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40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21824" y="240957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AES (Advanced Encryption Standard)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876800" cy="4876800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ea typeface="宋体" panose="02010600030101010101" pitchFamily="2" charset="-122"/>
              </a:rPr>
              <a:t>Replacement of DES</a:t>
            </a:r>
          </a:p>
          <a:p>
            <a:pPr eaLnBrk="1" hangingPunct="1"/>
            <a:r>
              <a:rPr lang="en-US" altLang="zh-CN" sz="2400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Block size:</a:t>
            </a:r>
            <a:r>
              <a:rPr lang="en-US" altLang="zh-CN" sz="2400" dirty="0" smtClean="0">
                <a:ea typeface="宋体" panose="02010600030101010101" pitchFamily="2" charset="-122"/>
              </a:rPr>
              <a:t> 128 bits</a:t>
            </a:r>
          </a:p>
          <a:p>
            <a:pPr eaLnBrk="1" hangingPunct="1"/>
            <a:r>
              <a:rPr lang="en-US" altLang="zh-CN" sz="2400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Key length:</a:t>
            </a:r>
            <a:r>
              <a:rPr lang="en-US" altLang="zh-CN" sz="2400" dirty="0" smtClean="0">
                <a:ea typeface="宋体" panose="02010600030101010101" pitchFamily="2" charset="-122"/>
              </a:rPr>
              <a:t> 128, 192 or 256 bits (independent of block size)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10 to 14 rounds (depends on key length)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Each round uses 4 functions (in 3 “layers”)</a:t>
            </a:r>
          </a:p>
          <a:p>
            <a:pPr lvl="1" eaLnBrk="1" hangingPunct="1"/>
            <a:r>
              <a:rPr lang="en-US" altLang="zh-CN" sz="1800" dirty="0" err="1" smtClean="0">
                <a:ea typeface="宋体" panose="02010600030101010101" pitchFamily="2" charset="-122"/>
              </a:rPr>
              <a:t>ByteSub</a:t>
            </a:r>
            <a:r>
              <a:rPr lang="en-US" altLang="zh-CN" sz="1800" dirty="0" smtClean="0">
                <a:ea typeface="宋体" panose="02010600030101010101" pitchFamily="2" charset="-122"/>
              </a:rPr>
              <a:t> (nonlinear layer)</a:t>
            </a:r>
          </a:p>
          <a:p>
            <a:pPr lvl="1" eaLnBrk="1" hangingPunct="1"/>
            <a:r>
              <a:rPr lang="en-US" altLang="zh-CN" sz="1800" dirty="0" err="1" smtClean="0">
                <a:ea typeface="宋体" panose="02010600030101010101" pitchFamily="2" charset="-122"/>
              </a:rPr>
              <a:t>ShiftRow</a:t>
            </a:r>
            <a:r>
              <a:rPr lang="en-US" altLang="zh-CN" sz="1800" dirty="0" smtClean="0">
                <a:ea typeface="宋体" panose="02010600030101010101" pitchFamily="2" charset="-122"/>
              </a:rPr>
              <a:t> (linear mixing layer)</a:t>
            </a:r>
          </a:p>
          <a:p>
            <a:pPr lvl="1" eaLnBrk="1" hangingPunct="1"/>
            <a:r>
              <a:rPr lang="en-US" altLang="zh-CN" sz="1800" dirty="0" err="1" smtClean="0">
                <a:ea typeface="宋体" panose="02010600030101010101" pitchFamily="2" charset="-122"/>
              </a:rPr>
              <a:t>MixColumn</a:t>
            </a:r>
            <a:r>
              <a:rPr lang="en-US" altLang="zh-CN" sz="1800" dirty="0" smtClean="0">
                <a:ea typeface="宋体" panose="02010600030101010101" pitchFamily="2" charset="-122"/>
              </a:rPr>
              <a:t> (nonlinear layer)</a:t>
            </a:r>
          </a:p>
          <a:p>
            <a:pPr lvl="1" eaLnBrk="1" hangingPunct="1"/>
            <a:r>
              <a:rPr lang="en-US" altLang="zh-CN" sz="1800" dirty="0" err="1" smtClean="0">
                <a:ea typeface="宋体" panose="02010600030101010101" pitchFamily="2" charset="-122"/>
              </a:rPr>
              <a:t>AddRoundKey</a:t>
            </a:r>
            <a:r>
              <a:rPr lang="en-US" altLang="zh-CN" sz="1800" dirty="0" smtClean="0">
                <a:ea typeface="宋体" panose="02010600030101010101" pitchFamily="2" charset="-122"/>
              </a:rPr>
              <a:t> (key addition layer)</a:t>
            </a:r>
          </a:p>
        </p:txBody>
      </p:sp>
      <p:pic>
        <p:nvPicPr>
          <p:cNvPr id="36869" name="Picture 2" descr="rijnov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990600"/>
            <a:ext cx="3911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47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743744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Key Space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004392"/>
            <a:ext cx="8229600" cy="5126533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The Key Space of a cipher is the set of all possible and distinct secret keys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E.g. The key space of DES is all distinct 56-bit binary strings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E.g. The size of the key space of simple substitution for case-insensitive English alphabet is 26!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What’s the key space size of </a:t>
            </a:r>
            <a:r>
              <a:rPr lang="en-US" altLang="zh-CN" sz="2800" smtClean="0">
                <a:ea typeface="宋体" panose="02010600030101010101" pitchFamily="2" charset="-122"/>
              </a:rPr>
              <a:t>AES</a:t>
            </a:r>
            <a:r>
              <a:rPr lang="en-US" altLang="zh-CN" sz="2800" smtClean="0">
                <a:ea typeface="宋体" panose="02010600030101010101" pitchFamily="2" charset="-122"/>
              </a:rPr>
              <a:t>?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What’s the key space size of RC4?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67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1220"/>
            <a:ext cx="7772400" cy="838201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Multiple Blocks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How to encrypt multiple blocks?</a:t>
            </a:r>
          </a:p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A new key for each block?</a:t>
            </a:r>
          </a:p>
          <a:p>
            <a:pPr lvl="1" eaLnBrk="1" hangingPunct="1"/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As bad as (or worse than) the one-time pad!</a:t>
            </a:r>
          </a:p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Encrypt each block independently? </a:t>
            </a:r>
          </a:p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Make encryption depend on previous block(s), i.e., “chain” the blocks together?</a:t>
            </a:r>
          </a:p>
          <a:p>
            <a:pPr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How to handle partial blocks?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3598863" y="1295400"/>
            <a:ext cx="120173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 flipH="1" flipV="1">
            <a:off x="41910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3276600" y="160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>
            <a:off x="4822825" y="160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3651250" y="2209800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secret key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(k bits)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2133600" y="1295400"/>
            <a:ext cx="1112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(n bits)</a:t>
            </a:r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5181600" y="1295400"/>
            <a:ext cx="1360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Ciphertext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(n bits)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962400" y="1447800"/>
            <a:ext cx="517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DES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056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815752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Modes of Operation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7696200" cy="4975448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Many modes of operation </a:t>
            </a:r>
            <a:r>
              <a:rPr lang="en-US" altLang="zh-CN" sz="2800" dirty="0" smtClean="0">
                <a:ea typeface="宋体" panose="02010600030101010101" pitchFamily="2" charset="-122"/>
                <a:sym typeface="Symbol" panose="05050102010706020507" pitchFamily="18" charset="2"/>
              </a:rPr>
              <a:t></a:t>
            </a:r>
            <a:r>
              <a:rPr lang="en-US" altLang="zh-CN" sz="2400" dirty="0" smtClean="0">
                <a:ea typeface="宋体" panose="02010600030101010101" pitchFamily="2" charset="-122"/>
              </a:rPr>
              <a:t> we discuss three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Electronic Codebook (</a:t>
            </a:r>
            <a:r>
              <a:rPr lang="en-US" altLang="zh-CN" sz="2400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ECB</a:t>
            </a:r>
            <a:r>
              <a:rPr lang="en-US" altLang="zh-CN" sz="2400" dirty="0" smtClean="0">
                <a:ea typeface="宋体" panose="02010600030101010101" pitchFamily="2" charset="-122"/>
              </a:rPr>
              <a:t>) mode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Obvious thing to do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Encrypt each block independently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There is a serious weakness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Cipher Block Chaining (</a:t>
            </a:r>
            <a:r>
              <a:rPr lang="en-US" altLang="zh-CN" sz="2400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CBC</a:t>
            </a:r>
            <a:r>
              <a:rPr lang="en-US" altLang="zh-CN" sz="2400" dirty="0" smtClean="0">
                <a:ea typeface="宋体" panose="02010600030101010101" pitchFamily="2" charset="-122"/>
              </a:rPr>
              <a:t>) mode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Chain the blocks together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More secure than ECB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Counter Mode (</a:t>
            </a:r>
            <a:r>
              <a:rPr lang="en-US" altLang="zh-CN" sz="2400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CTR</a:t>
            </a:r>
            <a:r>
              <a:rPr lang="en-US" altLang="zh-CN" sz="2400" dirty="0" smtClean="0">
                <a:ea typeface="宋体" panose="02010600030101010101" pitchFamily="2" charset="-122"/>
              </a:rPr>
              <a:t>) mode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Acts like a stream cipher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Popular for random access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14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239791"/>
            <a:ext cx="7772400" cy="814309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ECB Mode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3352800"/>
          </a:xfrm>
        </p:spPr>
        <p:txBody>
          <a:bodyPr/>
          <a:lstStyle/>
          <a:p>
            <a:pPr eaLnBrk="1" hangingPunct="1">
              <a:tabLst>
                <a:tab pos="5029200" algn="l"/>
              </a:tabLst>
            </a:pPr>
            <a:r>
              <a:rPr lang="en-US" altLang="zh-CN" sz="2400" smtClean="0">
                <a:ea typeface="宋体" panose="02010600030101010101" pitchFamily="2" charset="-122"/>
              </a:rPr>
              <a:t>Notations: </a:t>
            </a:r>
            <a:r>
              <a:rPr lang="en-US" altLang="zh-CN" sz="2400" smtClean="0">
                <a:latin typeface="Times-Roman"/>
                <a:ea typeface="宋体" panose="02010600030101010101" pitchFamily="2" charset="-122"/>
              </a:rPr>
              <a:t>C=E(K, P)	P=D(K,C)</a:t>
            </a:r>
          </a:p>
          <a:p>
            <a:pPr eaLnBrk="1" hangingPunct="1">
              <a:tabLst>
                <a:tab pos="5029200" algn="l"/>
              </a:tabLst>
            </a:pPr>
            <a:r>
              <a:rPr lang="en-US" altLang="zh-CN" sz="2400" smtClean="0">
                <a:ea typeface="宋体" panose="02010600030101010101" pitchFamily="2" charset="-122"/>
              </a:rPr>
              <a:t>Given plaintext P = </a:t>
            </a:r>
            <a:r>
              <a:rPr lang="en-US" altLang="zh-CN" sz="2400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sz="2400" baseline="-25000" smtClean="0">
                <a:latin typeface="Times-Roman"/>
                <a:ea typeface="宋体" panose="02010600030101010101" pitchFamily="2" charset="-122"/>
              </a:rPr>
              <a:t>0</a:t>
            </a:r>
            <a:r>
              <a:rPr lang="en-US" altLang="zh-CN" sz="2400" smtClean="0">
                <a:latin typeface="Times-Roman"/>
                <a:ea typeface="宋体" panose="02010600030101010101" pitchFamily="2" charset="-122"/>
              </a:rPr>
              <a:t>,P</a:t>
            </a:r>
            <a:r>
              <a:rPr lang="en-US" altLang="zh-CN" sz="2400" baseline="-25000" smtClean="0">
                <a:latin typeface="Times-Roman"/>
                <a:ea typeface="宋体" panose="02010600030101010101" pitchFamily="2" charset="-122"/>
              </a:rPr>
              <a:t>1</a:t>
            </a:r>
            <a:r>
              <a:rPr lang="en-US" altLang="zh-CN" sz="2400" smtClean="0">
                <a:latin typeface="Times-Roman"/>
                <a:ea typeface="宋体" panose="02010600030101010101" pitchFamily="2" charset="-122"/>
              </a:rPr>
              <a:t>,…,P</a:t>
            </a:r>
            <a:r>
              <a:rPr lang="en-US" altLang="zh-CN" sz="2400" baseline="-25000" smtClean="0">
                <a:latin typeface="Times-Roman"/>
                <a:ea typeface="宋体" panose="02010600030101010101" pitchFamily="2" charset="-122"/>
              </a:rPr>
              <a:t>m</a:t>
            </a:r>
            <a:r>
              <a:rPr lang="en-US" altLang="zh-CN" sz="2400" smtClean="0">
                <a:latin typeface="Times-Roman"/>
                <a:ea typeface="宋体" panose="02010600030101010101" pitchFamily="2" charset="-122"/>
              </a:rPr>
              <a:t>,… (in blocks)</a:t>
            </a:r>
          </a:p>
          <a:p>
            <a:pPr eaLnBrk="1" hangingPunct="1">
              <a:tabLst>
                <a:tab pos="5029200" algn="l"/>
              </a:tabLst>
            </a:pPr>
            <a:r>
              <a:rPr lang="en-US" altLang="zh-CN" sz="2400" smtClean="0">
                <a:ea typeface="宋体" panose="02010600030101010101" pitchFamily="2" charset="-122"/>
              </a:rPr>
              <a:t>Obvious way of using a block cipher is to encrypt plaintext blocks independently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5029200" algn="l"/>
              </a:tabLst>
            </a:pPr>
            <a:r>
              <a:rPr lang="en-US" altLang="zh-CN" sz="2000" smtClean="0">
                <a:ea typeface="宋体" panose="02010600030101010101" pitchFamily="2" charset="-122"/>
              </a:rPr>
              <a:t>	</a:t>
            </a:r>
            <a:r>
              <a:rPr lang="en-US" altLang="zh-CN" sz="2000" b="1" smtClean="0">
                <a:solidFill>
                  <a:schemeClr val="accent2"/>
                </a:solidFill>
                <a:ea typeface="宋体" panose="02010600030101010101" pitchFamily="2" charset="-122"/>
              </a:rPr>
              <a:t>Encrypt</a:t>
            </a:r>
            <a:r>
              <a:rPr lang="en-US" altLang="zh-CN" sz="2000" smtClean="0">
                <a:solidFill>
                  <a:schemeClr val="accent2"/>
                </a:solidFill>
                <a:ea typeface="宋体" panose="02010600030101010101" pitchFamily="2" charset="-122"/>
              </a:rPr>
              <a:t> 			</a:t>
            </a:r>
            <a:r>
              <a:rPr lang="en-US" altLang="zh-CN" sz="2000" b="1" smtClean="0">
                <a:solidFill>
                  <a:schemeClr val="accent2"/>
                </a:solidFill>
                <a:ea typeface="宋体" panose="02010600030101010101" pitchFamily="2" charset="-122"/>
              </a:rPr>
              <a:t>Decrypt</a:t>
            </a:r>
            <a:endParaRPr lang="en-US" altLang="zh-CN" sz="200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  <a:tabLst>
                <a:tab pos="5029200" algn="l"/>
              </a:tabLst>
            </a:pP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	C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= E(K, P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0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), 		P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= D(K, C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0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), 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5029200" algn="l"/>
              </a:tabLst>
            </a:pP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	C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= E(K, P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1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),		P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= D(K, C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1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),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5029200" algn="l"/>
              </a:tabLst>
            </a:pP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	C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= E(K, P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2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),…		P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= D(K, C</a:t>
            </a:r>
            <a:r>
              <a:rPr lang="en-US" altLang="zh-CN" sz="2000" baseline="-25000" smtClean="0">
                <a:latin typeface="Times-Roman"/>
                <a:ea typeface="宋体" panose="02010600030101010101" pitchFamily="2" charset="-122"/>
              </a:rPr>
              <a:t>2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),…</a:t>
            </a:r>
          </a:p>
        </p:txBody>
      </p:sp>
      <p:grpSp>
        <p:nvGrpSpPr>
          <p:cNvPr id="40965" name="Group 4"/>
          <p:cNvGrpSpPr>
            <a:grpSpLocks/>
          </p:cNvGrpSpPr>
          <p:nvPr/>
        </p:nvGrpSpPr>
        <p:grpSpPr bwMode="auto">
          <a:xfrm>
            <a:off x="1828800" y="4800600"/>
            <a:ext cx="4953000" cy="1139825"/>
            <a:chOff x="624" y="2160"/>
            <a:chExt cx="3120" cy="718"/>
          </a:xfrm>
        </p:grpSpPr>
        <p:sp>
          <p:nvSpPr>
            <p:cNvPr id="40966" name="Rectangle 5"/>
            <p:cNvSpPr>
              <a:spLocks noChangeArrowheads="1"/>
            </p:cNvSpPr>
            <p:nvPr/>
          </p:nvSpPr>
          <p:spPr bwMode="auto">
            <a:xfrm>
              <a:off x="884" y="2393"/>
              <a:ext cx="48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0967" name="Rectangle 6"/>
            <p:cNvSpPr>
              <a:spLocks noChangeArrowheads="1"/>
            </p:cNvSpPr>
            <p:nvPr/>
          </p:nvSpPr>
          <p:spPr bwMode="auto">
            <a:xfrm>
              <a:off x="1664" y="2393"/>
              <a:ext cx="48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0968" name="Rectangle 7"/>
            <p:cNvSpPr>
              <a:spLocks noChangeArrowheads="1"/>
            </p:cNvSpPr>
            <p:nvPr/>
          </p:nvSpPr>
          <p:spPr bwMode="auto">
            <a:xfrm>
              <a:off x="3261" y="2393"/>
              <a:ext cx="48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0969" name="Oval 8"/>
            <p:cNvSpPr>
              <a:spLocks noChangeArrowheads="1"/>
            </p:cNvSpPr>
            <p:nvPr/>
          </p:nvSpPr>
          <p:spPr bwMode="auto">
            <a:xfrm>
              <a:off x="2444" y="2473"/>
              <a:ext cx="37" cy="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0970" name="Oval 9"/>
            <p:cNvSpPr>
              <a:spLocks noChangeArrowheads="1"/>
            </p:cNvSpPr>
            <p:nvPr/>
          </p:nvSpPr>
          <p:spPr bwMode="auto">
            <a:xfrm>
              <a:off x="2630" y="2473"/>
              <a:ext cx="37" cy="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0971" name="Oval 10"/>
            <p:cNvSpPr>
              <a:spLocks noChangeArrowheads="1"/>
            </p:cNvSpPr>
            <p:nvPr/>
          </p:nvSpPr>
          <p:spPr bwMode="auto">
            <a:xfrm>
              <a:off x="2815" y="2473"/>
              <a:ext cx="38" cy="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0972" name="Text Box 11"/>
            <p:cNvSpPr txBox="1">
              <a:spLocks noChangeArrowheads="1"/>
            </p:cNvSpPr>
            <p:nvPr/>
          </p:nvSpPr>
          <p:spPr bwMode="auto">
            <a:xfrm>
              <a:off x="912" y="2162"/>
              <a:ext cx="23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P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0</a:t>
              </a:r>
              <a:endParaRPr lang="en-US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40973" name="Text Box 12"/>
            <p:cNvSpPr txBox="1">
              <a:spLocks noChangeArrowheads="1"/>
            </p:cNvSpPr>
            <p:nvPr/>
          </p:nvSpPr>
          <p:spPr bwMode="auto">
            <a:xfrm>
              <a:off x="912" y="2384"/>
              <a:ext cx="3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DES</a:t>
              </a:r>
            </a:p>
          </p:txBody>
        </p:sp>
        <p:sp>
          <p:nvSpPr>
            <p:cNvPr id="40974" name="Text Box 13"/>
            <p:cNvSpPr txBox="1">
              <a:spLocks noChangeArrowheads="1"/>
            </p:cNvSpPr>
            <p:nvPr/>
          </p:nvSpPr>
          <p:spPr bwMode="auto">
            <a:xfrm>
              <a:off x="672" y="2306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K</a:t>
              </a:r>
            </a:p>
          </p:txBody>
        </p:sp>
        <p:sp>
          <p:nvSpPr>
            <p:cNvPr id="40975" name="Text Box 14"/>
            <p:cNvSpPr txBox="1">
              <a:spLocks noChangeArrowheads="1"/>
            </p:cNvSpPr>
            <p:nvPr/>
          </p:nvSpPr>
          <p:spPr bwMode="auto">
            <a:xfrm>
              <a:off x="1440" y="2306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K</a:t>
              </a:r>
              <a:endParaRPr lang="en-US" altLang="zh-CN" sz="1600" baseline="-25000">
                <a:ea typeface="宋体" panose="02010600030101010101" pitchFamily="2" charset="-122"/>
              </a:endParaRPr>
            </a:p>
          </p:txBody>
        </p:sp>
        <p:sp>
          <p:nvSpPr>
            <p:cNvPr id="40976" name="Text Box 15"/>
            <p:cNvSpPr txBox="1">
              <a:spLocks noChangeArrowheads="1"/>
            </p:cNvSpPr>
            <p:nvPr/>
          </p:nvSpPr>
          <p:spPr bwMode="auto">
            <a:xfrm>
              <a:off x="3024" y="2306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K</a:t>
              </a:r>
              <a:endParaRPr lang="en-US" altLang="zh-CN" sz="1600" baseline="-25000">
                <a:ea typeface="宋体" panose="02010600030101010101" pitchFamily="2" charset="-122"/>
              </a:endParaRPr>
            </a:p>
          </p:txBody>
        </p:sp>
        <p:sp>
          <p:nvSpPr>
            <p:cNvPr id="40977" name="Text Box 16"/>
            <p:cNvSpPr txBox="1">
              <a:spLocks noChangeArrowheads="1"/>
            </p:cNvSpPr>
            <p:nvPr/>
          </p:nvSpPr>
          <p:spPr bwMode="auto">
            <a:xfrm>
              <a:off x="958" y="2665"/>
              <a:ext cx="24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C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0978" name="Line 17"/>
            <p:cNvSpPr>
              <a:spLocks noChangeShapeType="1"/>
            </p:cNvSpPr>
            <p:nvPr/>
          </p:nvSpPr>
          <p:spPr bwMode="auto">
            <a:xfrm>
              <a:off x="1181" y="2233"/>
              <a:ext cx="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79" name="Line 18"/>
            <p:cNvSpPr>
              <a:spLocks noChangeShapeType="1"/>
            </p:cNvSpPr>
            <p:nvPr/>
          </p:nvSpPr>
          <p:spPr bwMode="auto">
            <a:xfrm>
              <a:off x="1181" y="2593"/>
              <a:ext cx="0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0" name="Line 19"/>
            <p:cNvSpPr>
              <a:spLocks noChangeShapeType="1"/>
            </p:cNvSpPr>
            <p:nvPr/>
          </p:nvSpPr>
          <p:spPr bwMode="auto">
            <a:xfrm>
              <a:off x="624" y="2513"/>
              <a:ext cx="2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1" name="Line 20"/>
            <p:cNvSpPr>
              <a:spLocks noChangeShapeType="1"/>
            </p:cNvSpPr>
            <p:nvPr/>
          </p:nvSpPr>
          <p:spPr bwMode="auto">
            <a:xfrm>
              <a:off x="1887" y="2233"/>
              <a:ext cx="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2" name="Line 21"/>
            <p:cNvSpPr>
              <a:spLocks noChangeShapeType="1"/>
            </p:cNvSpPr>
            <p:nvPr/>
          </p:nvSpPr>
          <p:spPr bwMode="auto">
            <a:xfrm>
              <a:off x="1887" y="2593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3" name="Line 22"/>
            <p:cNvSpPr>
              <a:spLocks noChangeShapeType="1"/>
            </p:cNvSpPr>
            <p:nvPr/>
          </p:nvSpPr>
          <p:spPr bwMode="auto">
            <a:xfrm>
              <a:off x="1478" y="2513"/>
              <a:ext cx="1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4" name="Line 23"/>
            <p:cNvSpPr>
              <a:spLocks noChangeShapeType="1"/>
            </p:cNvSpPr>
            <p:nvPr/>
          </p:nvSpPr>
          <p:spPr bwMode="auto">
            <a:xfrm>
              <a:off x="3038" y="2513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5" name="Line 24"/>
            <p:cNvSpPr>
              <a:spLocks noChangeShapeType="1"/>
            </p:cNvSpPr>
            <p:nvPr/>
          </p:nvSpPr>
          <p:spPr bwMode="auto">
            <a:xfrm>
              <a:off x="3484" y="2193"/>
              <a:ext cx="0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6" name="Line 25"/>
            <p:cNvSpPr>
              <a:spLocks noChangeShapeType="1"/>
            </p:cNvSpPr>
            <p:nvPr/>
          </p:nvSpPr>
          <p:spPr bwMode="auto">
            <a:xfrm>
              <a:off x="3521" y="2593"/>
              <a:ext cx="0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7" name="Text Box 26"/>
            <p:cNvSpPr txBox="1">
              <a:spLocks noChangeArrowheads="1"/>
            </p:cNvSpPr>
            <p:nvPr/>
          </p:nvSpPr>
          <p:spPr bwMode="auto">
            <a:xfrm>
              <a:off x="1664" y="2665"/>
              <a:ext cx="2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C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40988" name="Text Box 27"/>
            <p:cNvSpPr txBox="1">
              <a:spLocks noChangeArrowheads="1"/>
            </p:cNvSpPr>
            <p:nvPr/>
          </p:nvSpPr>
          <p:spPr bwMode="auto">
            <a:xfrm>
              <a:off x="3298" y="2625"/>
              <a:ext cx="2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C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i</a:t>
              </a:r>
            </a:p>
          </p:txBody>
        </p:sp>
        <p:sp>
          <p:nvSpPr>
            <p:cNvPr id="40989" name="Text Box 28"/>
            <p:cNvSpPr txBox="1">
              <a:spLocks noChangeArrowheads="1"/>
            </p:cNvSpPr>
            <p:nvPr/>
          </p:nvSpPr>
          <p:spPr bwMode="auto">
            <a:xfrm>
              <a:off x="1632" y="2160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P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40990" name="Text Box 29"/>
            <p:cNvSpPr txBox="1">
              <a:spLocks noChangeArrowheads="1"/>
            </p:cNvSpPr>
            <p:nvPr/>
          </p:nvSpPr>
          <p:spPr bwMode="auto">
            <a:xfrm>
              <a:off x="3264" y="2160"/>
              <a:ext cx="20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P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i</a:t>
              </a:r>
            </a:p>
          </p:txBody>
        </p:sp>
        <p:sp>
          <p:nvSpPr>
            <p:cNvPr id="40991" name="Text Box 30"/>
            <p:cNvSpPr txBox="1">
              <a:spLocks noChangeArrowheads="1"/>
            </p:cNvSpPr>
            <p:nvPr/>
          </p:nvSpPr>
          <p:spPr bwMode="auto">
            <a:xfrm>
              <a:off x="1728" y="2384"/>
              <a:ext cx="3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DES</a:t>
              </a:r>
            </a:p>
          </p:txBody>
        </p:sp>
        <p:sp>
          <p:nvSpPr>
            <p:cNvPr id="40992" name="Text Box 31"/>
            <p:cNvSpPr txBox="1">
              <a:spLocks noChangeArrowheads="1"/>
            </p:cNvSpPr>
            <p:nvPr/>
          </p:nvSpPr>
          <p:spPr bwMode="auto">
            <a:xfrm>
              <a:off x="3312" y="2384"/>
              <a:ext cx="3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DES</a:t>
              </a: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78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675928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ECB Cut and Paste Attack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8001000" cy="4746848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Suppose plaintext is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Courier"/>
                <a:ea typeface="宋体" panose="02010600030101010101" pitchFamily="2" charset="-122"/>
              </a:rPr>
              <a:t>		Alice digs Bob. Trudy digs Tom.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Assuming 64-bit blocks and 8-bit ASCII: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Courier"/>
                <a:ea typeface="宋体" panose="02010600030101010101" pitchFamily="2" charset="-122"/>
              </a:rPr>
              <a:t>	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= “</a:t>
            </a:r>
            <a:r>
              <a:rPr lang="en-US" altLang="zh-CN" sz="2800" dirty="0" smtClean="0">
                <a:latin typeface="Courier"/>
                <a:ea typeface="宋体" panose="02010600030101010101" pitchFamily="2" charset="-122"/>
              </a:rPr>
              <a:t>Alice di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”, P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= “</a:t>
            </a:r>
            <a:r>
              <a:rPr lang="en-US" altLang="zh-CN" sz="2800" dirty="0" err="1" smtClean="0">
                <a:latin typeface="Courier"/>
                <a:ea typeface="宋体" panose="02010600030101010101" pitchFamily="2" charset="-122"/>
              </a:rPr>
              <a:t>gs</a:t>
            </a:r>
            <a:r>
              <a:rPr lang="en-US" altLang="zh-CN" sz="2800" dirty="0" smtClean="0">
                <a:latin typeface="Courier"/>
                <a:ea typeface="宋体" panose="02010600030101010101" pitchFamily="2" charset="-122"/>
              </a:rPr>
              <a:t> Bob. 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”,</a:t>
            </a:r>
            <a:endParaRPr lang="en-US" altLang="zh-CN" sz="2800" dirty="0" smtClean="0">
              <a:latin typeface="Courier"/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Courier"/>
                <a:ea typeface="宋体" panose="02010600030101010101" pitchFamily="2" charset="-122"/>
              </a:rPr>
              <a:t>	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= “</a:t>
            </a:r>
            <a:r>
              <a:rPr lang="en-US" altLang="zh-CN" sz="2800" dirty="0" smtClean="0">
                <a:latin typeface="Courier"/>
                <a:ea typeface="宋体" panose="02010600030101010101" pitchFamily="2" charset="-122"/>
              </a:rPr>
              <a:t>Trudy di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”, P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3 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= “</a:t>
            </a:r>
            <a:r>
              <a:rPr lang="en-US" altLang="zh-CN" sz="2800" dirty="0" err="1" smtClean="0">
                <a:latin typeface="Courier"/>
                <a:ea typeface="宋体" panose="02010600030101010101" pitchFamily="2" charset="-122"/>
              </a:rPr>
              <a:t>gs</a:t>
            </a:r>
            <a:r>
              <a:rPr lang="en-US" altLang="zh-CN" sz="2800" dirty="0" smtClean="0">
                <a:latin typeface="Courier"/>
                <a:ea typeface="宋体" panose="02010600030101010101" pitchFamily="2" charset="-122"/>
              </a:rPr>
              <a:t> Tom. 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”</a:t>
            </a:r>
          </a:p>
          <a:p>
            <a:pPr eaLnBrk="1" hangingPunct="1"/>
            <a:r>
              <a:rPr lang="en-US" altLang="zh-CN" sz="2800" dirty="0" err="1" smtClean="0">
                <a:ea typeface="宋体" panose="02010600030101010101" pitchFamily="2" charset="-122"/>
              </a:rPr>
              <a:t>Ciphertext</a:t>
            </a:r>
            <a:r>
              <a:rPr lang="en-US" altLang="zh-CN" sz="2800" dirty="0" smtClean="0">
                <a:ea typeface="宋体" panose="02010600030101010101" pitchFamily="2" charset="-122"/>
              </a:rPr>
              <a:t>: 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C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0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,C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1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,C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2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,C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3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Trudy cuts and pastes: 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C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0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,C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3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,C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2</a:t>
            </a:r>
            <a:r>
              <a:rPr lang="en-US" altLang="zh-CN" sz="2800" dirty="0" smtClean="0">
                <a:latin typeface="Times-Roman"/>
                <a:ea typeface="宋体" panose="02010600030101010101" pitchFamily="2" charset="-122"/>
              </a:rPr>
              <a:t>,C</a:t>
            </a:r>
            <a:r>
              <a:rPr lang="en-US" altLang="zh-CN" sz="2800" baseline="-25000" dirty="0" smtClean="0">
                <a:latin typeface="Times-Roman"/>
                <a:ea typeface="宋体" panose="02010600030101010101" pitchFamily="2" charset="-122"/>
              </a:rPr>
              <a:t>1</a:t>
            </a:r>
            <a:endParaRPr lang="en-US" altLang="zh-CN" sz="2400" baseline="-25000" dirty="0" smtClean="0">
              <a:latin typeface="Times-Roman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Decrypts 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Courier"/>
                <a:ea typeface="宋体" panose="02010600030101010101" pitchFamily="2" charset="-122"/>
              </a:rPr>
              <a:t>		Alice digs Tom. Trudy digs Bob.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01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ECB Weakness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Suppose </a:t>
            </a:r>
            <a:r>
              <a:rPr lang="en-US" altLang="zh-CN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baseline="-25000" smtClean="0">
                <a:latin typeface="Times-Roman"/>
                <a:ea typeface="宋体" panose="02010600030101010101" pitchFamily="2" charset="-122"/>
              </a:rPr>
              <a:t>i </a:t>
            </a:r>
            <a:r>
              <a:rPr lang="en-US" altLang="zh-CN" smtClean="0">
                <a:latin typeface="Times-Roman"/>
                <a:ea typeface="宋体" panose="02010600030101010101" pitchFamily="2" charset="-122"/>
              </a:rPr>
              <a:t>= P</a:t>
            </a:r>
            <a:r>
              <a:rPr lang="en-US" altLang="zh-CN" baseline="-25000" smtClean="0">
                <a:latin typeface="Times-Roman"/>
                <a:ea typeface="宋体" panose="02010600030101010101" pitchFamily="2" charset="-122"/>
              </a:rPr>
              <a:t>j</a:t>
            </a:r>
            <a:endParaRPr lang="en-US" altLang="zh-CN" smtClean="0">
              <a:latin typeface="Times-Roman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Then </a:t>
            </a:r>
            <a:r>
              <a:rPr lang="en-US" altLang="zh-CN" smtClean="0">
                <a:latin typeface="Times-Roman"/>
                <a:ea typeface="宋体" panose="02010600030101010101" pitchFamily="2" charset="-122"/>
              </a:rPr>
              <a:t>C</a:t>
            </a:r>
            <a:r>
              <a:rPr lang="en-US" altLang="zh-CN" baseline="-25000" smtClean="0">
                <a:latin typeface="Times-Roman"/>
                <a:ea typeface="宋体" panose="02010600030101010101" pitchFamily="2" charset="-122"/>
              </a:rPr>
              <a:t>i </a:t>
            </a:r>
            <a:r>
              <a:rPr lang="en-US" altLang="zh-CN" smtClean="0">
                <a:latin typeface="Times-Roman"/>
                <a:ea typeface="宋体" panose="02010600030101010101" pitchFamily="2" charset="-122"/>
              </a:rPr>
              <a:t>= C</a:t>
            </a:r>
            <a:r>
              <a:rPr lang="en-US" altLang="zh-CN" baseline="-25000" smtClean="0">
                <a:latin typeface="Times-Roman"/>
                <a:ea typeface="宋体" panose="02010600030101010101" pitchFamily="2" charset="-122"/>
              </a:rPr>
              <a:t>j</a:t>
            </a:r>
            <a:r>
              <a:rPr lang="en-US" altLang="zh-CN" smtClean="0">
                <a:ea typeface="宋体" panose="02010600030101010101" pitchFamily="2" charset="-122"/>
              </a:rPr>
              <a:t> and Trudy knows </a:t>
            </a:r>
            <a:r>
              <a:rPr lang="en-US" altLang="zh-CN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baseline="-25000" smtClean="0">
                <a:latin typeface="Times-Roman"/>
                <a:ea typeface="宋体" panose="02010600030101010101" pitchFamily="2" charset="-122"/>
              </a:rPr>
              <a:t>i </a:t>
            </a:r>
            <a:r>
              <a:rPr lang="en-US" altLang="zh-CN" smtClean="0">
                <a:latin typeface="Times-Roman"/>
                <a:ea typeface="宋体" panose="02010600030101010101" pitchFamily="2" charset="-122"/>
              </a:rPr>
              <a:t>= P</a:t>
            </a:r>
            <a:r>
              <a:rPr lang="en-US" altLang="zh-CN" baseline="-25000" smtClean="0">
                <a:latin typeface="Times-Roman"/>
                <a:ea typeface="宋体" panose="02010600030101010101" pitchFamily="2" charset="-122"/>
              </a:rPr>
              <a:t>j</a:t>
            </a:r>
            <a:endParaRPr lang="en-US" altLang="zh-CN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This gives Trudy some information, even if she does not know </a:t>
            </a:r>
            <a:r>
              <a:rPr lang="en-US" altLang="zh-CN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baseline="-25000" smtClean="0">
                <a:latin typeface="Times-Roman"/>
                <a:ea typeface="宋体" panose="02010600030101010101" pitchFamily="2" charset="-122"/>
              </a:rPr>
              <a:t>i</a:t>
            </a:r>
            <a:r>
              <a:rPr lang="en-US" altLang="zh-CN" smtClean="0">
                <a:ea typeface="宋体" panose="02010600030101010101" pitchFamily="2" charset="-122"/>
              </a:rPr>
              <a:t> or </a:t>
            </a:r>
            <a:r>
              <a:rPr lang="en-US" altLang="zh-CN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baseline="-25000" smtClean="0">
                <a:latin typeface="Times-Roman"/>
                <a:ea typeface="宋体" panose="02010600030101010101" pitchFamily="2" charset="-122"/>
              </a:rPr>
              <a:t>j</a:t>
            </a:r>
            <a:endParaRPr lang="en-US" altLang="zh-CN" smtClean="0">
              <a:latin typeface="Times-Roman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Is this a serious issue?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39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24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80697"/>
            <a:ext cx="8686800" cy="45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000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cipher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 or </a:t>
            </a:r>
            <a:r>
              <a:rPr lang="en-US" altLang="zh-CN" sz="2000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cryptosystem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 is used for </a:t>
            </a:r>
            <a:r>
              <a:rPr lang="en-US" altLang="zh-CN" sz="2000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encrypting/decrypting</a:t>
            </a: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 a </a:t>
            </a:r>
            <a:r>
              <a:rPr lang="en-US" altLang="zh-CN" sz="2000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plaintext/</a:t>
            </a:r>
            <a:r>
              <a:rPr lang="en-US" altLang="zh-CN" sz="2000" dirty="0" err="1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ciphertext</a:t>
            </a:r>
            <a:endParaRPr lang="en-US" altLang="zh-CN" sz="20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600200" y="34290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6096000" y="34290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3048000" y="3733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flipV="1">
            <a:off x="6858000" y="4038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6" name="Oval 7"/>
          <p:cNvSpPr>
            <a:spLocks noChangeArrowheads="1"/>
          </p:cNvSpPr>
          <p:nvPr/>
        </p:nvSpPr>
        <p:spPr bwMode="auto">
          <a:xfrm>
            <a:off x="6477000" y="4343400"/>
            <a:ext cx="838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key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733800" y="3733800"/>
            <a:ext cx="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660525" y="3546475"/>
            <a:ext cx="1200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encryption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172200" y="3505200"/>
            <a:ext cx="1200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decryption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9600" y="35052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Calibri" panose="020F0502020204030204" pitchFamily="34" charset="0"/>
                <a:ea typeface="宋体" panose="02010600030101010101" pitchFamily="2" charset="-122"/>
              </a:rPr>
              <a:t>plaintext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838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543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200400" y="51816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cryptanalysis</a:t>
            </a:r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3200400" y="5181600"/>
            <a:ext cx="13716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4953000" y="5029200"/>
            <a:ext cx="912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plaintext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key</a:t>
            </a:r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>
            <a:off x="4572000" y="52578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>
            <a:off x="4572000" y="54102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4191000" y="3429000"/>
            <a:ext cx="1031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Calibri" panose="020F0502020204030204" pitchFamily="34" charset="0"/>
                <a:ea typeface="宋体" panose="02010600030101010101" pitchFamily="2" charset="-122"/>
              </a:rPr>
              <a:t>ciphertext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1219200" y="2514600"/>
            <a:ext cx="1820863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Calibri" pitchFamily="34" charset="0"/>
              </a:rPr>
              <a:t>Sender / A / Alice</a:t>
            </a:r>
          </a:p>
        </p:txBody>
      </p:sp>
      <p:sp>
        <p:nvSpPr>
          <p:cNvPr id="6167" name="Text Box 26"/>
          <p:cNvSpPr txBox="1">
            <a:spLocks noChangeArrowheads="1"/>
          </p:cNvSpPr>
          <p:nvPr/>
        </p:nvSpPr>
        <p:spPr bwMode="auto">
          <a:xfrm>
            <a:off x="6019800" y="2438400"/>
            <a:ext cx="18700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Calibri" pitchFamily="34" charset="0"/>
              </a:rPr>
              <a:t>Receiver / B / Bob</a:t>
            </a:r>
          </a:p>
        </p:txBody>
      </p:sp>
      <p:sp>
        <p:nvSpPr>
          <p:cNvPr id="7191" name="Text Box 27"/>
          <p:cNvSpPr txBox="1">
            <a:spLocks noChangeArrowheads="1"/>
          </p:cNvSpPr>
          <p:nvPr/>
        </p:nvSpPr>
        <p:spPr bwMode="auto">
          <a:xfrm>
            <a:off x="3733800" y="4724400"/>
            <a:ext cx="1330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eavesdropper</a:t>
            </a:r>
          </a:p>
        </p:txBody>
      </p:sp>
      <p:sp>
        <p:nvSpPr>
          <p:cNvPr id="7192" name="Line 6"/>
          <p:cNvSpPr>
            <a:spLocks noChangeShapeType="1"/>
          </p:cNvSpPr>
          <p:nvPr/>
        </p:nvSpPr>
        <p:spPr bwMode="auto">
          <a:xfrm flipV="1">
            <a:off x="2286000" y="4038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3" name="Oval 7"/>
          <p:cNvSpPr>
            <a:spLocks noChangeArrowheads="1"/>
          </p:cNvSpPr>
          <p:nvPr/>
        </p:nvSpPr>
        <p:spPr bwMode="auto">
          <a:xfrm>
            <a:off x="1905000" y="4343400"/>
            <a:ext cx="838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key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800100" y="36957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505200" y="36576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964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83" grpId="0"/>
      <p:bldP spid="7184" grpId="0" animBg="1"/>
      <p:bldP spid="7185" grpId="0"/>
      <p:bldP spid="7186" grpId="0" animBg="1"/>
      <p:bldP spid="7187" grpId="0" animBg="1"/>
      <p:bldP spid="719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96200" cy="684312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Alice Hates ECB Mode</a:t>
            </a: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572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Alice’s uncompressed image, Alice ECB encrypted</a:t>
            </a:r>
          </a:p>
        </p:txBody>
      </p:sp>
      <p:sp>
        <p:nvSpPr>
          <p:cNvPr id="44037" name="Rectangle 8"/>
          <p:cNvSpPr>
            <a:spLocks noChangeArrowheads="1"/>
          </p:cNvSpPr>
          <p:nvPr/>
        </p:nvSpPr>
        <p:spPr bwMode="auto">
          <a:xfrm>
            <a:off x="457200" y="52578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Why does this happen?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Same plaintext block </a:t>
            </a:r>
            <a:r>
              <a:rPr lang="en-US" altLang="zh-CN" sz="2400"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>
                <a:ea typeface="宋体" panose="02010600030101010101" pitchFamily="2" charset="-122"/>
              </a:rPr>
              <a:t> same ciphertext!</a:t>
            </a:r>
          </a:p>
        </p:txBody>
      </p:sp>
      <p:pic>
        <p:nvPicPr>
          <p:cNvPr id="44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1788"/>
            <a:ext cx="4954588" cy="36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40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81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75459" y="211685"/>
            <a:ext cx="7772400" cy="660121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CBC Mode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3657600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Blocks are “chained” together</a:t>
            </a:r>
          </a:p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A random initialization vector, or </a:t>
            </a:r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IV</a:t>
            </a:r>
            <a:r>
              <a:rPr lang="en-US" altLang="zh-CN" sz="2000" smtClean="0">
                <a:ea typeface="宋体" panose="02010600030101010101" pitchFamily="2" charset="-122"/>
              </a:rPr>
              <a:t>, is required to initialize CBC mode</a:t>
            </a:r>
          </a:p>
          <a:p>
            <a:pPr eaLnBrk="1" hangingPunct="1"/>
            <a:r>
              <a:rPr lang="en-US" altLang="zh-CN" sz="2000" smtClean="0">
                <a:latin typeface="Times-Roman"/>
                <a:ea typeface="宋体" panose="02010600030101010101" pitchFamily="2" charset="-122"/>
              </a:rPr>
              <a:t>IV</a:t>
            </a:r>
            <a:r>
              <a:rPr lang="en-US" altLang="zh-CN" sz="2000" smtClean="0">
                <a:ea typeface="宋体" panose="02010600030101010101" pitchFamily="2" charset="-122"/>
              </a:rPr>
              <a:t> is random, but is not a secret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smtClean="0">
                <a:ea typeface="宋体" panose="02010600030101010101" pitchFamily="2" charset="-122"/>
              </a:rPr>
              <a:t>	</a:t>
            </a:r>
            <a:r>
              <a:rPr lang="en-US" altLang="zh-CN" sz="2000" b="1" smtClean="0">
                <a:solidFill>
                  <a:schemeClr val="hlink"/>
                </a:solidFill>
                <a:ea typeface="宋体" panose="02010600030101010101" pitchFamily="2" charset="-122"/>
              </a:rPr>
              <a:t>Encryption</a:t>
            </a:r>
            <a:r>
              <a:rPr lang="en-US" altLang="zh-CN" sz="2000" smtClean="0">
                <a:solidFill>
                  <a:schemeClr val="hlink"/>
                </a:solidFill>
                <a:latin typeface="Courier"/>
                <a:ea typeface="宋体" panose="02010600030101010101" pitchFamily="2" charset="-122"/>
              </a:rPr>
              <a:t> 			</a:t>
            </a:r>
            <a:r>
              <a:rPr lang="en-US" altLang="zh-CN" sz="2000" b="1" smtClean="0">
                <a:solidFill>
                  <a:schemeClr val="hlink"/>
                </a:solidFill>
                <a:ea typeface="宋体" panose="02010600030101010101" pitchFamily="2" charset="-122"/>
              </a:rPr>
              <a:t>Decryption</a:t>
            </a:r>
            <a:endParaRPr lang="en-US" altLang="zh-CN" sz="2000" smtClean="0">
              <a:latin typeface="Courier"/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smtClean="0">
                <a:latin typeface="Times-Roman"/>
                <a:ea typeface="宋体" panose="02010600030101010101" pitchFamily="2" charset="-122"/>
              </a:rPr>
              <a:t>	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E(K, IV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),		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IV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D(K,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	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E(K,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),		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D(K,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	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E(K,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2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),…		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D(K,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2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),…</a:t>
            </a:r>
            <a:endParaRPr lang="en-US" altLang="zh-CN" sz="2400" smtClean="0">
              <a:latin typeface="Times-Roman"/>
              <a:ea typeface="宋体" panose="02010600030101010101" pitchFamily="2" charset="-122"/>
            </a:endParaRPr>
          </a:p>
        </p:txBody>
      </p:sp>
      <p:grpSp>
        <p:nvGrpSpPr>
          <p:cNvPr id="45061" name="Group 4"/>
          <p:cNvGrpSpPr>
            <a:grpSpLocks/>
          </p:cNvGrpSpPr>
          <p:nvPr/>
        </p:nvGrpSpPr>
        <p:grpSpPr bwMode="auto">
          <a:xfrm>
            <a:off x="1752600" y="4267200"/>
            <a:ext cx="4876800" cy="1879600"/>
            <a:chOff x="470" y="630"/>
            <a:chExt cx="3658" cy="1638"/>
          </a:xfrm>
        </p:grpSpPr>
        <p:grpSp>
          <p:nvGrpSpPr>
            <p:cNvPr id="45062" name="Group 5"/>
            <p:cNvGrpSpPr>
              <a:grpSpLocks/>
            </p:cNvGrpSpPr>
            <p:nvPr/>
          </p:nvGrpSpPr>
          <p:grpSpPr bwMode="auto">
            <a:xfrm>
              <a:off x="960" y="1008"/>
              <a:ext cx="192" cy="192"/>
              <a:chOff x="960" y="1008"/>
              <a:chExt cx="192" cy="192"/>
            </a:xfrm>
          </p:grpSpPr>
          <p:sp>
            <p:nvSpPr>
              <p:cNvPr id="45094" name="Oval 6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q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95000"/>
                  <a:buChar char="o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Ø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ea typeface="宋体" panose="02010600030101010101" pitchFamily="2" charset="-122"/>
                </a:endParaRPr>
              </a:p>
            </p:txBody>
          </p:sp>
          <p:sp>
            <p:nvSpPr>
              <p:cNvPr id="45095" name="Line 7"/>
              <p:cNvSpPr>
                <a:spLocks noChangeShapeType="1"/>
              </p:cNvSpPr>
              <p:nvPr/>
            </p:nvSpPr>
            <p:spPr bwMode="auto">
              <a:xfrm>
                <a:off x="960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096" name="Line 8"/>
              <p:cNvSpPr>
                <a:spLocks noChangeShapeType="1"/>
              </p:cNvSpPr>
              <p:nvPr/>
            </p:nvSpPr>
            <p:spPr bwMode="auto">
              <a:xfrm>
                <a:off x="1056" y="10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5063" name="Group 9"/>
            <p:cNvGrpSpPr>
              <a:grpSpLocks/>
            </p:cNvGrpSpPr>
            <p:nvPr/>
          </p:nvGrpSpPr>
          <p:grpSpPr bwMode="auto">
            <a:xfrm>
              <a:off x="2352" y="1008"/>
              <a:ext cx="192" cy="192"/>
              <a:chOff x="960" y="1008"/>
              <a:chExt cx="192" cy="192"/>
            </a:xfrm>
          </p:grpSpPr>
          <p:sp>
            <p:nvSpPr>
              <p:cNvPr id="45091" name="Oval 10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q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95000"/>
                  <a:buChar char="o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Ø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Times" panose="02020603050405020304" pitchFamily="18" charset="0"/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ea typeface="宋体" panose="02010600030101010101" pitchFamily="2" charset="-122"/>
                </a:endParaRPr>
              </a:p>
            </p:txBody>
          </p:sp>
          <p:sp>
            <p:nvSpPr>
              <p:cNvPr id="45092" name="Line 11"/>
              <p:cNvSpPr>
                <a:spLocks noChangeShapeType="1"/>
              </p:cNvSpPr>
              <p:nvPr/>
            </p:nvSpPr>
            <p:spPr bwMode="auto">
              <a:xfrm>
                <a:off x="960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093" name="Line 12"/>
              <p:cNvSpPr>
                <a:spLocks noChangeShapeType="1"/>
              </p:cNvSpPr>
              <p:nvPr/>
            </p:nvSpPr>
            <p:spPr bwMode="auto">
              <a:xfrm>
                <a:off x="1056" y="10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5064" name="Line 13"/>
            <p:cNvSpPr>
              <a:spLocks noChangeShapeType="1"/>
            </p:cNvSpPr>
            <p:nvPr/>
          </p:nvSpPr>
          <p:spPr bwMode="auto">
            <a:xfrm>
              <a:off x="1056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5" name="Line 14"/>
            <p:cNvSpPr>
              <a:spLocks noChangeShapeType="1"/>
            </p:cNvSpPr>
            <p:nvPr/>
          </p:nvSpPr>
          <p:spPr bwMode="auto">
            <a:xfrm>
              <a:off x="105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6" name="Line 15"/>
            <p:cNvSpPr>
              <a:spLocks noChangeShapeType="1"/>
            </p:cNvSpPr>
            <p:nvPr/>
          </p:nvSpPr>
          <p:spPr bwMode="auto">
            <a:xfrm>
              <a:off x="2448" y="8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7" name="Line 16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8" name="Rectangle 17"/>
            <p:cNvSpPr>
              <a:spLocks noChangeArrowheads="1"/>
            </p:cNvSpPr>
            <p:nvPr/>
          </p:nvSpPr>
          <p:spPr bwMode="auto">
            <a:xfrm>
              <a:off x="864" y="1344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DES</a:t>
              </a:r>
            </a:p>
          </p:txBody>
        </p:sp>
        <p:sp>
          <p:nvSpPr>
            <p:cNvPr id="45069" name="Rectangle 18"/>
            <p:cNvSpPr>
              <a:spLocks noChangeArrowheads="1"/>
            </p:cNvSpPr>
            <p:nvPr/>
          </p:nvSpPr>
          <p:spPr bwMode="auto">
            <a:xfrm>
              <a:off x="2208" y="1344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DES</a:t>
              </a:r>
            </a:p>
          </p:txBody>
        </p:sp>
        <p:sp>
          <p:nvSpPr>
            <p:cNvPr id="45070" name="Line 19"/>
            <p:cNvSpPr>
              <a:spLocks noChangeShapeType="1"/>
            </p:cNvSpPr>
            <p:nvPr/>
          </p:nvSpPr>
          <p:spPr bwMode="auto">
            <a:xfrm>
              <a:off x="720" y="110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1" name="Line 20"/>
            <p:cNvSpPr>
              <a:spLocks noChangeShapeType="1"/>
            </p:cNvSpPr>
            <p:nvPr/>
          </p:nvSpPr>
          <p:spPr bwMode="auto">
            <a:xfrm>
              <a:off x="1152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2" name="Line 21"/>
            <p:cNvSpPr>
              <a:spLocks noChangeShapeType="1"/>
            </p:cNvSpPr>
            <p:nvPr/>
          </p:nvSpPr>
          <p:spPr bwMode="auto">
            <a:xfrm>
              <a:off x="1680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3" name="Line 22"/>
            <p:cNvSpPr>
              <a:spLocks noChangeShapeType="1"/>
            </p:cNvSpPr>
            <p:nvPr/>
          </p:nvSpPr>
          <p:spPr bwMode="auto">
            <a:xfrm>
              <a:off x="2448" y="16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4" name="Line 23"/>
            <p:cNvSpPr>
              <a:spLocks noChangeShapeType="1"/>
            </p:cNvSpPr>
            <p:nvPr/>
          </p:nvSpPr>
          <p:spPr bwMode="auto">
            <a:xfrm>
              <a:off x="1152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5" name="Line 24"/>
            <p:cNvSpPr>
              <a:spLocks noChangeShapeType="1"/>
            </p:cNvSpPr>
            <p:nvPr/>
          </p:nvSpPr>
          <p:spPr bwMode="auto">
            <a:xfrm flipV="1">
              <a:off x="1680" y="110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6" name="Line 25"/>
            <p:cNvSpPr>
              <a:spLocks noChangeShapeType="1"/>
            </p:cNvSpPr>
            <p:nvPr/>
          </p:nvSpPr>
          <p:spPr bwMode="auto">
            <a:xfrm>
              <a:off x="2448" y="18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7" name="Line 26"/>
            <p:cNvSpPr>
              <a:spLocks noChangeShapeType="1"/>
            </p:cNvSpPr>
            <p:nvPr/>
          </p:nvSpPr>
          <p:spPr bwMode="auto">
            <a:xfrm flipV="1">
              <a:off x="2928" y="110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8" name="Line 27"/>
            <p:cNvSpPr>
              <a:spLocks noChangeShapeType="1"/>
            </p:cNvSpPr>
            <p:nvPr/>
          </p:nvSpPr>
          <p:spPr bwMode="auto">
            <a:xfrm>
              <a:off x="2928" y="11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79" name="Text Box 28"/>
            <p:cNvSpPr txBox="1">
              <a:spLocks noChangeArrowheads="1"/>
            </p:cNvSpPr>
            <p:nvPr/>
          </p:nvSpPr>
          <p:spPr bwMode="auto">
            <a:xfrm>
              <a:off x="902" y="630"/>
              <a:ext cx="282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P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0</a:t>
              </a:r>
              <a:endParaRPr lang="en-US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45080" name="Text Box 29"/>
            <p:cNvSpPr txBox="1">
              <a:spLocks noChangeArrowheads="1"/>
            </p:cNvSpPr>
            <p:nvPr/>
          </p:nvSpPr>
          <p:spPr bwMode="auto">
            <a:xfrm>
              <a:off x="2294" y="677"/>
              <a:ext cx="265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P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45081" name="Text Box 30"/>
            <p:cNvSpPr txBox="1">
              <a:spLocks noChangeArrowheads="1"/>
            </p:cNvSpPr>
            <p:nvPr/>
          </p:nvSpPr>
          <p:spPr bwMode="auto">
            <a:xfrm>
              <a:off x="950" y="1973"/>
              <a:ext cx="294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C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5082" name="Text Box 31"/>
            <p:cNvSpPr txBox="1">
              <a:spLocks noChangeArrowheads="1"/>
            </p:cNvSpPr>
            <p:nvPr/>
          </p:nvSpPr>
          <p:spPr bwMode="auto">
            <a:xfrm>
              <a:off x="2294" y="1880"/>
              <a:ext cx="277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C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45083" name="Text Box 32"/>
            <p:cNvSpPr txBox="1">
              <a:spLocks noChangeArrowheads="1"/>
            </p:cNvSpPr>
            <p:nvPr/>
          </p:nvSpPr>
          <p:spPr bwMode="auto">
            <a:xfrm>
              <a:off x="470" y="1062"/>
              <a:ext cx="32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IV</a:t>
              </a:r>
            </a:p>
          </p:txBody>
        </p:sp>
        <p:sp>
          <p:nvSpPr>
            <p:cNvPr id="45084" name="Text Box 33"/>
            <p:cNvSpPr txBox="1">
              <a:spLocks noChangeArrowheads="1"/>
            </p:cNvSpPr>
            <p:nvPr/>
          </p:nvSpPr>
          <p:spPr bwMode="auto">
            <a:xfrm>
              <a:off x="672" y="1532"/>
              <a:ext cx="231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K</a:t>
              </a:r>
            </a:p>
          </p:txBody>
        </p:sp>
        <p:sp>
          <p:nvSpPr>
            <p:cNvPr id="45085" name="Text Box 34"/>
            <p:cNvSpPr txBox="1">
              <a:spLocks noChangeArrowheads="1"/>
            </p:cNvSpPr>
            <p:nvPr/>
          </p:nvSpPr>
          <p:spPr bwMode="auto">
            <a:xfrm>
              <a:off x="2017" y="1532"/>
              <a:ext cx="231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K</a:t>
              </a:r>
            </a:p>
          </p:txBody>
        </p:sp>
        <p:sp>
          <p:nvSpPr>
            <p:cNvPr id="45086" name="Line 35"/>
            <p:cNvSpPr>
              <a:spLocks noChangeShapeType="1"/>
            </p:cNvSpPr>
            <p:nvPr/>
          </p:nvSpPr>
          <p:spPr bwMode="auto">
            <a:xfrm>
              <a:off x="576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87" name="Line 36"/>
            <p:cNvSpPr>
              <a:spLocks noChangeShapeType="1"/>
            </p:cNvSpPr>
            <p:nvPr/>
          </p:nvSpPr>
          <p:spPr bwMode="auto">
            <a:xfrm>
              <a:off x="1920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88" name="Oval 37"/>
            <p:cNvSpPr>
              <a:spLocks noChangeArrowheads="1"/>
            </p:cNvSpPr>
            <p:nvPr/>
          </p:nvSpPr>
          <p:spPr bwMode="auto">
            <a:xfrm>
              <a:off x="3504" y="10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5089" name="Oval 38"/>
            <p:cNvSpPr>
              <a:spLocks noChangeArrowheads="1"/>
            </p:cNvSpPr>
            <p:nvPr/>
          </p:nvSpPr>
          <p:spPr bwMode="auto">
            <a:xfrm>
              <a:off x="3792" y="10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5090" name="Oval 39"/>
            <p:cNvSpPr>
              <a:spLocks noChangeArrowheads="1"/>
            </p:cNvSpPr>
            <p:nvPr/>
          </p:nvSpPr>
          <p:spPr bwMode="auto">
            <a:xfrm>
              <a:off x="4080" y="10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41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82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2920"/>
            <a:ext cx="7696200" cy="75632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Alice Likes CBC Mode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572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Alice’s uncompressed image, Alice CBC encrypted</a:t>
            </a:r>
            <a:endParaRPr lang="en-US" altLang="zh-CN" sz="2000" smtClean="0">
              <a:ea typeface="宋体" panose="02010600030101010101" pitchFamily="2" charset="-122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57200" y="52578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Why does this happen?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Same plaintext yields different ciphertext!</a:t>
            </a:r>
          </a:p>
        </p:txBody>
      </p:sp>
      <p:pic>
        <p:nvPicPr>
          <p:cNvPr id="4608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50006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42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6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46494"/>
            <a:ext cx="7772400" cy="789085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Counter Mode (CTR)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2743200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Use block cipher like stream cipher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smtClean="0">
                <a:ea typeface="宋体" panose="02010600030101010101" pitchFamily="2" charset="-122"/>
              </a:rPr>
              <a:t>	</a:t>
            </a:r>
            <a:r>
              <a:rPr lang="en-US" altLang="zh-CN" sz="2000" b="1" smtClean="0">
                <a:solidFill>
                  <a:schemeClr val="hlink"/>
                </a:solidFill>
                <a:ea typeface="宋体" panose="02010600030101010101" pitchFamily="2" charset="-122"/>
              </a:rPr>
              <a:t>Encryption</a:t>
            </a:r>
            <a:r>
              <a:rPr lang="en-US" altLang="zh-CN" sz="2000" smtClean="0">
                <a:ea typeface="宋体" panose="02010600030101010101" pitchFamily="2" charset="-122"/>
              </a:rPr>
              <a:t>			</a:t>
            </a:r>
            <a:r>
              <a:rPr lang="en-US" altLang="zh-CN" sz="2000" b="1" smtClean="0">
                <a:solidFill>
                  <a:schemeClr val="hlink"/>
                </a:solidFill>
                <a:ea typeface="宋体" panose="02010600030101010101" pitchFamily="2" charset="-122"/>
              </a:rPr>
              <a:t>Decryption</a:t>
            </a:r>
            <a:endParaRPr lang="en-US" altLang="zh-CN" sz="200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	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E(K, IV),		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0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E(K, IV),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	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E(K, IV+1),		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1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E(K, IV+1),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	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E(K, IV+2),…		P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= C</a:t>
            </a:r>
            <a:r>
              <a:rPr lang="en-US" altLang="zh-CN" sz="1800" baseline="-25000" smtClean="0">
                <a:latin typeface="Times-Roman"/>
                <a:ea typeface="宋体" panose="02010600030101010101" pitchFamily="2" charset="-122"/>
              </a:rPr>
              <a:t>2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  <a:sym typeface="Symbol" panose="05050102010706020507" pitchFamily="18" charset="2"/>
              </a:rPr>
              <a:t> </a:t>
            </a:r>
            <a:r>
              <a:rPr lang="en-US" altLang="zh-CN" sz="1800" smtClean="0">
                <a:latin typeface="Times-Roman"/>
                <a:ea typeface="宋体" panose="02010600030101010101" pitchFamily="2" charset="-122"/>
              </a:rPr>
              <a:t>E(K, IV+2),…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1800" smtClean="0">
              <a:latin typeface="Times-Roman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 smtClean="0">
                <a:ea typeface="宋体" panose="02010600030101010101" pitchFamily="2" charset="-122"/>
              </a:rPr>
              <a:t>CTR is good for random access (both READ and WRITE)</a:t>
            </a:r>
          </a:p>
          <a:p>
            <a:pPr eaLnBrk="1" hangingPunct="1"/>
            <a:r>
              <a:rPr lang="en-US" altLang="zh-CN" sz="1800" smtClean="0">
                <a:ea typeface="宋体" panose="02010600030101010101" pitchFamily="2" charset="-122"/>
              </a:rPr>
              <a:t>CBC is good for random READ only, but not WRITE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1800" smtClean="0">
              <a:latin typeface="Courier"/>
              <a:ea typeface="宋体" panose="02010600030101010101" pitchFamily="2" charset="-122"/>
            </a:endParaRPr>
          </a:p>
        </p:txBody>
      </p:sp>
      <p:grpSp>
        <p:nvGrpSpPr>
          <p:cNvPr id="47109" name="Group 43"/>
          <p:cNvGrpSpPr>
            <a:grpSpLocks/>
          </p:cNvGrpSpPr>
          <p:nvPr/>
        </p:nvGrpSpPr>
        <p:grpSpPr bwMode="auto">
          <a:xfrm>
            <a:off x="1447800" y="4114800"/>
            <a:ext cx="5029200" cy="1862138"/>
            <a:chOff x="1447800" y="4114800"/>
            <a:chExt cx="5029200" cy="1862554"/>
          </a:xfrm>
        </p:grpSpPr>
        <p:sp>
          <p:nvSpPr>
            <p:cNvPr id="47110" name="Rectangle 4"/>
            <p:cNvSpPr>
              <a:spLocks noChangeArrowheads="1"/>
            </p:cNvSpPr>
            <p:nvPr/>
          </p:nvSpPr>
          <p:spPr bwMode="auto">
            <a:xfrm>
              <a:off x="1936750" y="4713288"/>
              <a:ext cx="766763" cy="317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7111" name="Rectangle 5"/>
            <p:cNvSpPr>
              <a:spLocks noChangeArrowheads="1"/>
            </p:cNvSpPr>
            <p:nvPr/>
          </p:nvSpPr>
          <p:spPr bwMode="auto">
            <a:xfrm>
              <a:off x="3403600" y="4713288"/>
              <a:ext cx="766763" cy="317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7112" name="Rectangle 6"/>
            <p:cNvSpPr>
              <a:spLocks noChangeArrowheads="1"/>
            </p:cNvSpPr>
            <p:nvPr/>
          </p:nvSpPr>
          <p:spPr bwMode="auto">
            <a:xfrm>
              <a:off x="5710238" y="4713288"/>
              <a:ext cx="766762" cy="317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7113" name="Oval 7"/>
            <p:cNvSpPr>
              <a:spLocks noChangeArrowheads="1"/>
            </p:cNvSpPr>
            <p:nvPr/>
          </p:nvSpPr>
          <p:spPr bwMode="auto">
            <a:xfrm>
              <a:off x="4413250" y="4840288"/>
              <a:ext cx="58738" cy="635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7114" name="Oval 8"/>
            <p:cNvSpPr>
              <a:spLocks noChangeArrowheads="1"/>
            </p:cNvSpPr>
            <p:nvPr/>
          </p:nvSpPr>
          <p:spPr bwMode="auto">
            <a:xfrm>
              <a:off x="4708525" y="4840288"/>
              <a:ext cx="58738" cy="635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7115" name="Oval 9"/>
            <p:cNvSpPr>
              <a:spLocks noChangeArrowheads="1"/>
            </p:cNvSpPr>
            <p:nvPr/>
          </p:nvSpPr>
          <p:spPr bwMode="auto">
            <a:xfrm>
              <a:off x="5002213" y="4840288"/>
              <a:ext cx="60325" cy="635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47116" name="Text Box 10"/>
            <p:cNvSpPr txBox="1">
              <a:spLocks noChangeArrowheads="1"/>
            </p:cNvSpPr>
            <p:nvPr/>
          </p:nvSpPr>
          <p:spPr bwMode="auto">
            <a:xfrm>
              <a:off x="2133600" y="4191000"/>
              <a:ext cx="42992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IV</a:t>
              </a:r>
            </a:p>
          </p:txBody>
        </p:sp>
        <p:sp>
          <p:nvSpPr>
            <p:cNvPr id="47117" name="Text Box 11"/>
            <p:cNvSpPr txBox="1">
              <a:spLocks noChangeArrowheads="1"/>
            </p:cNvSpPr>
            <p:nvPr/>
          </p:nvSpPr>
          <p:spPr bwMode="auto">
            <a:xfrm>
              <a:off x="1981200" y="4699000"/>
              <a:ext cx="5984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DES</a:t>
              </a:r>
            </a:p>
          </p:txBody>
        </p:sp>
        <p:sp>
          <p:nvSpPr>
            <p:cNvPr id="47118" name="Text Box 12"/>
            <p:cNvSpPr txBox="1">
              <a:spLocks noChangeArrowheads="1"/>
            </p:cNvSpPr>
            <p:nvPr/>
          </p:nvSpPr>
          <p:spPr bwMode="auto">
            <a:xfrm>
              <a:off x="1600200" y="4575175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K</a:t>
              </a:r>
            </a:p>
          </p:txBody>
        </p:sp>
        <p:sp>
          <p:nvSpPr>
            <p:cNvPr id="47119" name="Text Box 13"/>
            <p:cNvSpPr txBox="1">
              <a:spLocks noChangeArrowheads="1"/>
            </p:cNvSpPr>
            <p:nvPr/>
          </p:nvSpPr>
          <p:spPr bwMode="auto">
            <a:xfrm>
              <a:off x="3048000" y="4575175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K</a:t>
              </a:r>
              <a:endParaRPr lang="en-US" altLang="zh-CN" sz="1600" baseline="-25000">
                <a:ea typeface="宋体" panose="02010600030101010101" pitchFamily="2" charset="-122"/>
              </a:endParaRPr>
            </a:p>
          </p:txBody>
        </p:sp>
        <p:sp>
          <p:nvSpPr>
            <p:cNvPr id="47120" name="Text Box 14"/>
            <p:cNvSpPr txBox="1">
              <a:spLocks noChangeArrowheads="1"/>
            </p:cNvSpPr>
            <p:nvPr/>
          </p:nvSpPr>
          <p:spPr bwMode="auto">
            <a:xfrm>
              <a:off x="5334000" y="4575175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K</a:t>
              </a:r>
              <a:endParaRPr lang="en-US" altLang="zh-CN" sz="1600" baseline="-25000">
                <a:ea typeface="宋体" panose="02010600030101010101" pitchFamily="2" charset="-122"/>
              </a:endParaRPr>
            </a:p>
          </p:txBody>
        </p:sp>
        <p:sp>
          <p:nvSpPr>
            <p:cNvPr id="47121" name="Text Box 15"/>
            <p:cNvSpPr txBox="1">
              <a:spLocks noChangeArrowheads="1"/>
            </p:cNvSpPr>
            <p:nvPr/>
          </p:nvSpPr>
          <p:spPr bwMode="auto">
            <a:xfrm>
              <a:off x="2362200" y="5638800"/>
              <a:ext cx="3914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C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7122" name="Line 16"/>
            <p:cNvSpPr>
              <a:spLocks noChangeShapeType="1"/>
            </p:cNvSpPr>
            <p:nvPr/>
          </p:nvSpPr>
          <p:spPr bwMode="auto">
            <a:xfrm>
              <a:off x="2408238" y="4459288"/>
              <a:ext cx="0" cy="25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3" name="Line 17"/>
            <p:cNvSpPr>
              <a:spLocks noChangeShapeType="1"/>
            </p:cNvSpPr>
            <p:nvPr/>
          </p:nvSpPr>
          <p:spPr bwMode="auto">
            <a:xfrm>
              <a:off x="2408238" y="5030788"/>
              <a:ext cx="0" cy="382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4" name="Line 18"/>
            <p:cNvSpPr>
              <a:spLocks noChangeShapeType="1"/>
            </p:cNvSpPr>
            <p:nvPr/>
          </p:nvSpPr>
          <p:spPr bwMode="auto">
            <a:xfrm>
              <a:off x="1524000" y="4903788"/>
              <a:ext cx="412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5" name="Line 19"/>
            <p:cNvSpPr>
              <a:spLocks noChangeShapeType="1"/>
            </p:cNvSpPr>
            <p:nvPr/>
          </p:nvSpPr>
          <p:spPr bwMode="auto">
            <a:xfrm>
              <a:off x="3757613" y="4459288"/>
              <a:ext cx="0" cy="25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6" name="Line 20"/>
            <p:cNvSpPr>
              <a:spLocks noChangeShapeType="1"/>
            </p:cNvSpPr>
            <p:nvPr/>
          </p:nvSpPr>
          <p:spPr bwMode="auto">
            <a:xfrm>
              <a:off x="3757613" y="5030788"/>
              <a:ext cx="0" cy="319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7" name="Line 21"/>
            <p:cNvSpPr>
              <a:spLocks noChangeShapeType="1"/>
            </p:cNvSpPr>
            <p:nvPr/>
          </p:nvSpPr>
          <p:spPr bwMode="auto">
            <a:xfrm>
              <a:off x="3108325" y="4903788"/>
              <a:ext cx="295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8" name="Line 22"/>
            <p:cNvSpPr>
              <a:spLocks noChangeShapeType="1"/>
            </p:cNvSpPr>
            <p:nvPr/>
          </p:nvSpPr>
          <p:spPr bwMode="auto">
            <a:xfrm>
              <a:off x="5356225" y="4903788"/>
              <a:ext cx="3540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29" name="Line 23"/>
            <p:cNvSpPr>
              <a:spLocks noChangeShapeType="1"/>
            </p:cNvSpPr>
            <p:nvPr/>
          </p:nvSpPr>
          <p:spPr bwMode="auto">
            <a:xfrm>
              <a:off x="6064250" y="4395788"/>
              <a:ext cx="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30" name="Line 24"/>
            <p:cNvSpPr>
              <a:spLocks noChangeShapeType="1"/>
            </p:cNvSpPr>
            <p:nvPr/>
          </p:nvSpPr>
          <p:spPr bwMode="auto">
            <a:xfrm>
              <a:off x="6122988" y="5030788"/>
              <a:ext cx="0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31" name="Text Box 25"/>
            <p:cNvSpPr txBox="1">
              <a:spLocks noChangeArrowheads="1"/>
            </p:cNvSpPr>
            <p:nvPr/>
          </p:nvSpPr>
          <p:spPr bwMode="auto">
            <a:xfrm>
              <a:off x="6096000" y="5486400"/>
              <a:ext cx="34657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C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i</a:t>
              </a:r>
            </a:p>
          </p:txBody>
        </p:sp>
        <p:sp>
          <p:nvSpPr>
            <p:cNvPr id="47132" name="Text Box 26"/>
            <p:cNvSpPr txBox="1">
              <a:spLocks noChangeArrowheads="1"/>
            </p:cNvSpPr>
            <p:nvPr/>
          </p:nvSpPr>
          <p:spPr bwMode="auto">
            <a:xfrm>
              <a:off x="3429000" y="4191000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IV+1</a:t>
              </a:r>
              <a:endParaRPr lang="en-US" altLang="zh-CN" sz="1600" baseline="-25000">
                <a:ea typeface="宋体" panose="02010600030101010101" pitchFamily="2" charset="-122"/>
              </a:endParaRPr>
            </a:p>
          </p:txBody>
        </p:sp>
        <p:sp>
          <p:nvSpPr>
            <p:cNvPr id="47133" name="Text Box 27"/>
            <p:cNvSpPr txBox="1">
              <a:spLocks noChangeArrowheads="1"/>
            </p:cNvSpPr>
            <p:nvPr/>
          </p:nvSpPr>
          <p:spPr bwMode="auto">
            <a:xfrm>
              <a:off x="5791200" y="4114800"/>
              <a:ext cx="5870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IV+i</a:t>
              </a:r>
              <a:endParaRPr lang="en-US" altLang="zh-CN" sz="1600" baseline="-25000">
                <a:ea typeface="宋体" panose="02010600030101010101" pitchFamily="2" charset="-122"/>
              </a:endParaRPr>
            </a:p>
          </p:txBody>
        </p:sp>
        <p:sp>
          <p:nvSpPr>
            <p:cNvPr id="47134" name="Text Box 28"/>
            <p:cNvSpPr txBox="1">
              <a:spLocks noChangeArrowheads="1"/>
            </p:cNvSpPr>
            <p:nvPr/>
          </p:nvSpPr>
          <p:spPr bwMode="auto">
            <a:xfrm>
              <a:off x="3505200" y="4699000"/>
              <a:ext cx="5984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DES</a:t>
              </a:r>
            </a:p>
          </p:txBody>
        </p:sp>
        <p:sp>
          <p:nvSpPr>
            <p:cNvPr id="47135" name="Text Box 29"/>
            <p:cNvSpPr txBox="1">
              <a:spLocks noChangeArrowheads="1"/>
            </p:cNvSpPr>
            <p:nvPr/>
          </p:nvSpPr>
          <p:spPr bwMode="auto">
            <a:xfrm>
              <a:off x="5791200" y="4699000"/>
              <a:ext cx="5984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DES</a:t>
              </a:r>
            </a:p>
          </p:txBody>
        </p:sp>
        <p:sp>
          <p:nvSpPr>
            <p:cNvPr id="47136" name="Text Box 30"/>
            <p:cNvSpPr txBox="1">
              <a:spLocks noChangeArrowheads="1"/>
            </p:cNvSpPr>
            <p:nvPr/>
          </p:nvSpPr>
          <p:spPr bwMode="auto">
            <a:xfrm>
              <a:off x="2209800" y="5334000"/>
              <a:ext cx="3968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  <a:sym typeface="Symbol" panose="05050102010706020507" pitchFamily="18" charset="2"/>
                </a:rPr>
                <a:t></a:t>
              </a:r>
              <a:endParaRPr lang="en-US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47137" name="Text Box 31"/>
            <p:cNvSpPr txBox="1">
              <a:spLocks noChangeArrowheads="1"/>
            </p:cNvSpPr>
            <p:nvPr/>
          </p:nvSpPr>
          <p:spPr bwMode="auto">
            <a:xfrm>
              <a:off x="3581400" y="5257800"/>
              <a:ext cx="3968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  <a:sym typeface="Symbol" panose="05050102010706020507" pitchFamily="18" charset="2"/>
                </a:rPr>
                <a:t></a:t>
              </a:r>
              <a:endParaRPr lang="en-US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47138" name="Text Box 32"/>
            <p:cNvSpPr txBox="1">
              <a:spLocks noChangeArrowheads="1"/>
            </p:cNvSpPr>
            <p:nvPr/>
          </p:nvSpPr>
          <p:spPr bwMode="auto">
            <a:xfrm>
              <a:off x="5943600" y="5181600"/>
              <a:ext cx="3968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  <a:sym typeface="Symbol" panose="05050102010706020507" pitchFamily="18" charset="2"/>
                </a:rPr>
                <a:t></a:t>
              </a:r>
              <a:endParaRPr lang="en-US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47139" name="Line 33"/>
            <p:cNvSpPr>
              <a:spLocks noChangeShapeType="1"/>
            </p:cNvSpPr>
            <p:nvPr/>
          </p:nvSpPr>
          <p:spPr bwMode="auto">
            <a:xfrm>
              <a:off x="5562600" y="5334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40" name="Line 34"/>
            <p:cNvSpPr>
              <a:spLocks noChangeShapeType="1"/>
            </p:cNvSpPr>
            <p:nvPr/>
          </p:nvSpPr>
          <p:spPr bwMode="auto">
            <a:xfrm>
              <a:off x="3429000" y="54102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41" name="Line 35"/>
            <p:cNvSpPr>
              <a:spLocks noChangeShapeType="1"/>
            </p:cNvSpPr>
            <p:nvPr/>
          </p:nvSpPr>
          <p:spPr bwMode="auto">
            <a:xfrm>
              <a:off x="1828800" y="5486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42" name="Text Box 36"/>
            <p:cNvSpPr txBox="1">
              <a:spLocks noChangeArrowheads="1"/>
            </p:cNvSpPr>
            <p:nvPr/>
          </p:nvSpPr>
          <p:spPr bwMode="auto">
            <a:xfrm>
              <a:off x="1447800" y="5257800"/>
              <a:ext cx="42703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P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0</a:t>
              </a:r>
              <a:endParaRPr lang="en-US" altLang="zh-CN" sz="1600">
                <a:ea typeface="宋体" panose="02010600030101010101" pitchFamily="2" charset="-122"/>
              </a:endParaRPr>
            </a:p>
          </p:txBody>
        </p:sp>
        <p:sp>
          <p:nvSpPr>
            <p:cNvPr id="47143" name="Text Box 37"/>
            <p:cNvSpPr txBox="1">
              <a:spLocks noChangeArrowheads="1"/>
            </p:cNvSpPr>
            <p:nvPr/>
          </p:nvSpPr>
          <p:spPr bwMode="auto">
            <a:xfrm>
              <a:off x="3048000" y="5181600"/>
              <a:ext cx="3529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P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47144" name="Text Box 3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3305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P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i</a:t>
              </a:r>
            </a:p>
          </p:txBody>
        </p:sp>
        <p:sp>
          <p:nvSpPr>
            <p:cNvPr id="47145" name="Line 39"/>
            <p:cNvSpPr>
              <a:spLocks noChangeShapeType="1"/>
            </p:cNvSpPr>
            <p:nvPr/>
          </p:nvSpPr>
          <p:spPr bwMode="auto">
            <a:xfrm>
              <a:off x="2362200" y="5562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46" name="Text Box 40"/>
            <p:cNvSpPr txBox="1">
              <a:spLocks noChangeArrowheads="1"/>
            </p:cNvSpPr>
            <p:nvPr/>
          </p:nvSpPr>
          <p:spPr bwMode="auto">
            <a:xfrm>
              <a:off x="3733800" y="5562600"/>
              <a:ext cx="36901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C</a:t>
              </a:r>
              <a:r>
                <a:rPr lang="en-US" altLang="zh-CN" sz="1600" baseline="-250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47147" name="Line 41"/>
            <p:cNvSpPr>
              <a:spLocks noChangeShapeType="1"/>
            </p:cNvSpPr>
            <p:nvPr/>
          </p:nvSpPr>
          <p:spPr bwMode="auto">
            <a:xfrm>
              <a:off x="37338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148" name="Line 42"/>
            <p:cNvSpPr>
              <a:spLocks noChangeShapeType="1"/>
            </p:cNvSpPr>
            <p:nvPr/>
          </p:nvSpPr>
          <p:spPr bwMode="auto">
            <a:xfrm>
              <a:off x="60960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43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42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en-US" altLang="zh-CN" b="1" dirty="0" err="1"/>
              <a:t>Kerckhoffs</a:t>
            </a:r>
            <a:r>
              <a:rPr lang="en-US" altLang="zh-CN" b="1" dirty="0"/>
              <a:t> Principle</a:t>
            </a:r>
            <a:endParaRPr lang="zh-CN" altLang="zh-CN" dirty="0"/>
          </a:p>
          <a:p>
            <a:r>
              <a:rPr lang="en-US" altLang="zh-CN" b="1" dirty="0"/>
              <a:t>Simple Substitution Encryption and statistical attack</a:t>
            </a:r>
            <a:endParaRPr lang="zh-CN" altLang="zh-CN" dirty="0"/>
          </a:p>
          <a:p>
            <a:r>
              <a:rPr lang="en-US" altLang="zh-CN" b="1" dirty="0"/>
              <a:t>One-time Pad Encryption</a:t>
            </a:r>
            <a:endParaRPr lang="zh-CN" altLang="zh-CN" dirty="0"/>
          </a:p>
          <a:p>
            <a:r>
              <a:rPr lang="en-US" altLang="zh-CN" b="1" dirty="0"/>
              <a:t>Stream Cipher: RC4</a:t>
            </a:r>
            <a:endParaRPr lang="zh-CN" altLang="zh-CN" dirty="0"/>
          </a:p>
          <a:p>
            <a:r>
              <a:rPr lang="en-US" altLang="zh-CN" b="1" dirty="0"/>
              <a:t>Block Cipher: DES, AES</a:t>
            </a:r>
            <a:endParaRPr lang="zh-CN" altLang="zh-CN" dirty="0"/>
          </a:p>
          <a:p>
            <a:r>
              <a:rPr lang="en-US" altLang="zh-CN" b="1" dirty="0"/>
              <a:t>Key Space</a:t>
            </a:r>
            <a:endParaRPr lang="zh-CN" altLang="zh-CN" dirty="0"/>
          </a:p>
          <a:p>
            <a:r>
              <a:rPr lang="en-US" altLang="zh-CN" b="1" dirty="0"/>
              <a:t>Modes of </a:t>
            </a:r>
            <a:r>
              <a:rPr lang="en-US" altLang="zh-CN" b="1" dirty="0" smtClean="0"/>
              <a:t>Operation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44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2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2008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alibri" panose="020F0502020204030204" pitchFamily="34" charset="0"/>
                <a:ea typeface="宋体" panose="02010600030101010101" pitchFamily="2" charset="-122"/>
              </a:rPr>
              <a:t>Cryptanalysis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848600" cy="50474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Basic assumption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Known as </a:t>
            </a:r>
            <a:r>
              <a:rPr lang="en-US" altLang="zh-CN" sz="24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Kerckhoffs</a:t>
            </a:r>
            <a:r>
              <a:rPr lang="en-US" altLang="zh-CN" sz="2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Principle</a:t>
            </a:r>
            <a:endParaRPr lang="en-US" altLang="zh-CN" sz="24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The system is completely known to the attacker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Only the key is secret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Crypto algorithms are not secret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No “security through obscurity”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Objective of an attacker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Identify secret key used to encrypt a </a:t>
            </a:r>
            <a:r>
              <a:rPr lang="en-US" altLang="zh-CN" sz="24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ciphertext</a:t>
            </a:r>
            <a:endParaRPr lang="en-US" altLang="zh-CN" sz="24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(OR) recover the plaintext of a </a:t>
            </a:r>
            <a:r>
              <a:rPr lang="en-US" altLang="zh-CN" sz="24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ciphertext</a:t>
            </a:r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 without the secret key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61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040160"/>
          </a:xfrm>
        </p:spPr>
        <p:txBody>
          <a:bodyPr/>
          <a:lstStyle/>
          <a:p>
            <a:pPr algn="ctr" eaLnBrk="1" hangingPunct="1"/>
            <a:r>
              <a:rPr lang="en-US" altLang="zh-CN" sz="21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Examples of (Classical) Symmetric Key Encryption Algorithms – Classical Cryptography</a:t>
            </a:r>
          </a:p>
        </p:txBody>
      </p:sp>
      <p:graphicFrame>
        <p:nvGraphicFramePr>
          <p:cNvPr id="21621" name="Group 117"/>
          <p:cNvGraphicFramePr>
            <a:graphicFrameLocks noGrp="1"/>
          </p:cNvGraphicFramePr>
          <p:nvPr/>
        </p:nvGraphicFramePr>
        <p:xfrm>
          <a:off x="1066800" y="5029200"/>
          <a:ext cx="6580197" cy="792408"/>
        </p:xfrm>
        <a:graphic>
          <a:graphicData uri="http://schemas.openxmlformats.org/drawingml/2006/table">
            <a:tbl>
              <a:tblPr/>
              <a:tblGrid>
                <a:gridCol w="208272">
                  <a:extLst>
                    <a:ext uri="{9D8B030D-6E8A-4147-A177-3AD203B41FA5}">
                      <a16:colId xmlns:a16="http://schemas.microsoft.com/office/drawing/2014/main" val="3525969736"/>
                    </a:ext>
                  </a:extLst>
                </a:gridCol>
                <a:gridCol w="255575">
                  <a:extLst>
                    <a:ext uri="{9D8B030D-6E8A-4147-A177-3AD203B41FA5}">
                      <a16:colId xmlns:a16="http://schemas.microsoft.com/office/drawing/2014/main" val="2928649894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1527177745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1136146405"/>
                    </a:ext>
                  </a:extLst>
                </a:gridCol>
                <a:gridCol w="255576">
                  <a:extLst>
                    <a:ext uri="{9D8B030D-6E8A-4147-A177-3AD203B41FA5}">
                      <a16:colId xmlns:a16="http://schemas.microsoft.com/office/drawing/2014/main" val="2554176144"/>
                    </a:ext>
                  </a:extLst>
                </a:gridCol>
                <a:gridCol w="255575">
                  <a:extLst>
                    <a:ext uri="{9D8B030D-6E8A-4147-A177-3AD203B41FA5}">
                      <a16:colId xmlns:a16="http://schemas.microsoft.com/office/drawing/2014/main" val="2662920838"/>
                    </a:ext>
                  </a:extLst>
                </a:gridCol>
                <a:gridCol w="255576">
                  <a:extLst>
                    <a:ext uri="{9D8B030D-6E8A-4147-A177-3AD203B41FA5}">
                      <a16:colId xmlns:a16="http://schemas.microsoft.com/office/drawing/2014/main" val="3820538336"/>
                    </a:ext>
                  </a:extLst>
                </a:gridCol>
                <a:gridCol w="255575">
                  <a:extLst>
                    <a:ext uri="{9D8B030D-6E8A-4147-A177-3AD203B41FA5}">
                      <a16:colId xmlns:a16="http://schemas.microsoft.com/office/drawing/2014/main" val="34463479"/>
                    </a:ext>
                  </a:extLst>
                </a:gridCol>
                <a:gridCol w="252401">
                  <a:extLst>
                    <a:ext uri="{9D8B030D-6E8A-4147-A177-3AD203B41FA5}">
                      <a16:colId xmlns:a16="http://schemas.microsoft.com/office/drawing/2014/main" val="3507799541"/>
                    </a:ext>
                  </a:extLst>
                </a:gridCol>
                <a:gridCol w="257163">
                  <a:extLst>
                    <a:ext uri="{9D8B030D-6E8A-4147-A177-3AD203B41FA5}">
                      <a16:colId xmlns:a16="http://schemas.microsoft.com/office/drawing/2014/main" val="3118927382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4179127168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3888953907"/>
                    </a:ext>
                  </a:extLst>
                </a:gridCol>
                <a:gridCol w="255575">
                  <a:extLst>
                    <a:ext uri="{9D8B030D-6E8A-4147-A177-3AD203B41FA5}">
                      <a16:colId xmlns:a16="http://schemas.microsoft.com/office/drawing/2014/main" val="975813892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90800125"/>
                    </a:ext>
                  </a:extLst>
                </a:gridCol>
                <a:gridCol w="255576">
                  <a:extLst>
                    <a:ext uri="{9D8B030D-6E8A-4147-A177-3AD203B41FA5}">
                      <a16:colId xmlns:a16="http://schemas.microsoft.com/office/drawing/2014/main" val="859375022"/>
                    </a:ext>
                  </a:extLst>
                </a:gridCol>
                <a:gridCol w="255575">
                  <a:extLst>
                    <a:ext uri="{9D8B030D-6E8A-4147-A177-3AD203B41FA5}">
                      <a16:colId xmlns:a16="http://schemas.microsoft.com/office/drawing/2014/main" val="3909675592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278273583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2342298164"/>
                    </a:ext>
                  </a:extLst>
                </a:gridCol>
                <a:gridCol w="257163">
                  <a:extLst>
                    <a:ext uri="{9D8B030D-6E8A-4147-A177-3AD203B41FA5}">
                      <a16:colId xmlns:a16="http://schemas.microsoft.com/office/drawing/2014/main" val="3326585868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3886083720"/>
                    </a:ext>
                  </a:extLst>
                </a:gridCol>
                <a:gridCol w="257163">
                  <a:extLst>
                    <a:ext uri="{9D8B030D-6E8A-4147-A177-3AD203B41FA5}">
                      <a16:colId xmlns:a16="http://schemas.microsoft.com/office/drawing/2014/main" val="146335183"/>
                    </a:ext>
                  </a:extLst>
                </a:gridCol>
                <a:gridCol w="252401">
                  <a:extLst>
                    <a:ext uri="{9D8B030D-6E8A-4147-A177-3AD203B41FA5}">
                      <a16:colId xmlns:a16="http://schemas.microsoft.com/office/drawing/2014/main" val="2557554338"/>
                    </a:ext>
                  </a:extLst>
                </a:gridCol>
                <a:gridCol w="255575">
                  <a:extLst>
                    <a:ext uri="{9D8B030D-6E8A-4147-A177-3AD203B41FA5}">
                      <a16:colId xmlns:a16="http://schemas.microsoft.com/office/drawing/2014/main" val="881383857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864010163"/>
                    </a:ext>
                  </a:extLst>
                </a:gridCol>
                <a:gridCol w="255576">
                  <a:extLst>
                    <a:ext uri="{9D8B030D-6E8A-4147-A177-3AD203B41FA5}">
                      <a16:colId xmlns:a16="http://schemas.microsoft.com/office/drawing/2014/main" val="3483842783"/>
                    </a:ext>
                  </a:extLst>
                </a:gridCol>
                <a:gridCol w="253988">
                  <a:extLst>
                    <a:ext uri="{9D8B030D-6E8A-4147-A177-3AD203B41FA5}">
                      <a16:colId xmlns:a16="http://schemas.microsoft.com/office/drawing/2014/main" val="2226542140"/>
                    </a:ext>
                  </a:extLst>
                </a:gridCol>
              </a:tblGrid>
              <a:tr h="396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marL="91436" marR="91436" marT="45702" marB="4570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b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f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g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j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k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m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p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q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u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v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w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563575"/>
                  </a:ext>
                </a:extLst>
              </a:tr>
              <a:tr h="396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marL="91436" marR="91436" marT="45702" marB="4570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F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G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J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K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M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P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Q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U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V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W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B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5000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Times" panose="02020603050405020304" pitchFamily="18" charset="0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marL="91436" marR="91436" marT="45702" marB="457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052595"/>
                  </a:ext>
                </a:extLst>
              </a:tr>
            </a:tbl>
          </a:graphicData>
        </a:graphic>
      </p:graphicFrame>
      <p:sp>
        <p:nvSpPr>
          <p:cNvPr id="9303" name="TextBox 95"/>
          <p:cNvSpPr txBox="1">
            <a:spLocks noChangeArrowheads="1"/>
          </p:cNvSpPr>
          <p:nvPr/>
        </p:nvSpPr>
        <p:spPr bwMode="auto">
          <a:xfrm>
            <a:off x="1066800" y="1447800"/>
            <a:ext cx="647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Ciphertexts: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1. </a:t>
            </a:r>
            <a:r>
              <a:rPr lang="en-US" altLang="zh-CN" sz="2400">
                <a:solidFill>
                  <a:srgbClr val="FF0000"/>
                </a:solidFill>
                <a:latin typeface="Times-Roman"/>
                <a:ea typeface="宋体" panose="02010600030101010101" pitchFamily="2" charset="-122"/>
              </a:rPr>
              <a:t>IRXUVFRUHDAGVHYHABHDUVDIR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2. </a:t>
            </a:r>
            <a:r>
              <a:rPr lang="en-US" altLang="zh-CN" sz="2400">
                <a:solidFill>
                  <a:srgbClr val="FF0000"/>
                </a:solidFill>
                <a:latin typeface="Times-Roman"/>
                <a:ea typeface="宋体" panose="02010600030101010101" pitchFamily="2" charset="-122"/>
              </a:rPr>
              <a:t>VSRQJHEREVTXDUHSDQWU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564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64575" cy="828675"/>
          </a:xfrm>
        </p:spPr>
        <p:txBody>
          <a:bodyPr/>
          <a:lstStyle/>
          <a:p>
            <a:pPr algn="l" eaLnBrk="1" hangingPunct="1"/>
            <a:r>
              <a:rPr lang="en-US" altLang="zh-CN" sz="2800" b="1" dirty="0" smtClean="0">
                <a:latin typeface="Calibri" panose="020F0502020204030204" pitchFamily="34" charset="0"/>
                <a:ea typeface="宋体" panose="02010600030101010101" pitchFamily="2" charset="-122"/>
              </a:rPr>
              <a:t>Simple Substitution</a:t>
            </a:r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: each plaintext letter is substituted by a distinct </a:t>
            </a:r>
            <a:r>
              <a:rPr lang="en-US" altLang="zh-CN" sz="2800" dirty="0" err="1" smtClean="0">
                <a:latin typeface="Calibri" panose="020F0502020204030204" pitchFamily="34" charset="0"/>
                <a:ea typeface="宋体" panose="02010600030101010101" pitchFamily="2" charset="-122"/>
              </a:rPr>
              <a:t>ciphertext</a:t>
            </a:r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 letter</a:t>
            </a:r>
            <a:endParaRPr lang="en-US" altLang="zh-TW" sz="2800" b="1" dirty="0" smtClean="0">
              <a:solidFill>
                <a:srgbClr val="0000FF"/>
              </a:solidFill>
              <a:latin typeface="Calibri" panose="020F0502020204030204" pitchFamily="34" charset="0"/>
              <a:ea typeface="PMingLiU" pitchFamily="18" charset="-120"/>
            </a:endParaRP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163762" y="3836159"/>
            <a:ext cx="518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</a:pPr>
            <a:r>
              <a:rPr lang="en-US" altLang="zh-TW" sz="2400" b="1" dirty="0">
                <a:solidFill>
                  <a:srgbClr val="CC0000"/>
                </a:solidFill>
                <a:latin typeface="Courier New" panose="02070309020205020404" pitchFamily="49" charset="0"/>
                <a:ea typeface="PMingLiU" pitchFamily="18" charset="-120"/>
              </a:rPr>
              <a:t>DEPARTMENT</a:t>
            </a:r>
            <a:r>
              <a:rPr lang="en-US" altLang="zh-TW" sz="2400" b="1" dirty="0">
                <a:solidFill>
                  <a:schemeClr val="accent2"/>
                </a:solidFill>
                <a:latin typeface="Courier New" panose="02070309020205020404" pitchFamily="49" charset="0"/>
                <a:ea typeface="PMingLiU" pitchFamily="18" charset="-120"/>
              </a:rPr>
              <a:t>OF</a:t>
            </a:r>
            <a:r>
              <a:rPr lang="en-US" altLang="zh-TW" sz="2400" b="1" dirty="0">
                <a:solidFill>
                  <a:srgbClr val="CC0000"/>
                </a:solidFill>
                <a:latin typeface="Courier New" panose="02070309020205020404" pitchFamily="49" charset="0"/>
                <a:ea typeface="PMingLiU" pitchFamily="18" charset="-120"/>
              </a:rPr>
              <a:t>COMPUTER</a:t>
            </a:r>
            <a:r>
              <a:rPr lang="en-US" altLang="zh-TW" sz="2400" b="1" dirty="0">
                <a:solidFill>
                  <a:schemeClr val="accent2"/>
                </a:solidFill>
                <a:latin typeface="Courier New" panose="02070309020205020404" pitchFamily="49" charset="0"/>
                <a:ea typeface="PMingLiU" pitchFamily="18" charset="-120"/>
              </a:rPr>
              <a:t>SCIENCE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1412875"/>
            <a:ext cx="8243887" cy="2490788"/>
            <a:chOff x="567" y="917"/>
            <a:chExt cx="5193" cy="1569"/>
          </a:xfrm>
        </p:grpSpPr>
        <p:sp>
          <p:nvSpPr>
            <p:cNvPr id="10248" name="AutoShape 5"/>
            <p:cNvSpPr>
              <a:spLocks noChangeArrowheads="1"/>
            </p:cNvSpPr>
            <p:nvPr/>
          </p:nvSpPr>
          <p:spPr bwMode="auto">
            <a:xfrm>
              <a:off x="1565" y="917"/>
              <a:ext cx="2676" cy="1569"/>
            </a:xfrm>
            <a:prstGeom prst="downArrow">
              <a:avLst>
                <a:gd name="adj1" fmla="val 74435"/>
                <a:gd name="adj2" fmla="val 25736"/>
              </a:avLst>
            </a:prstGeom>
            <a:solidFill>
              <a:srgbClr val="FFCCFF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ea typeface="宋体" panose="02010600030101010101" pitchFamily="2" charset="-122"/>
              </a:endParaRPr>
            </a:p>
          </p:txBody>
        </p:sp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567" y="1026"/>
              <a:ext cx="5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5000"/>
                </a:spcBef>
                <a:spcAft>
                  <a:spcPct val="15000"/>
                </a:spcAft>
                <a:buClrTx/>
                <a:buSzTx/>
                <a:buFontTx/>
                <a:buNone/>
              </a:pPr>
              <a:r>
                <a:rPr lang="en-US" altLang="zh-TW" sz="2000" dirty="0">
                  <a:latin typeface="Courier New" panose="02070309020205020404" pitchFamily="49" charset="0"/>
                  <a:ea typeface="PMingLiU" pitchFamily="18" charset="-120"/>
                </a:rPr>
                <a:t>A B C D E F G H I J K L M N O P Q R S T U V W X Y Z</a:t>
              </a:r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567" y="1752"/>
              <a:ext cx="5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q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95000"/>
                <a:buChar char="o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Ø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5000"/>
                </a:spcBef>
                <a:spcAft>
                  <a:spcPct val="15000"/>
                </a:spcAft>
                <a:buClrTx/>
                <a:buSzTx/>
                <a:buFontTx/>
                <a:buNone/>
              </a:pPr>
              <a:r>
                <a:rPr lang="en-US" altLang="zh-TW" sz="2000">
                  <a:latin typeface="Courier New" panose="02070309020205020404" pitchFamily="49" charset="0"/>
                  <a:ea typeface="PMingLiU" pitchFamily="18" charset="-120"/>
                </a:rPr>
                <a:t>A B C D E F G H I J K L M N O P Q R S T U V W X Y Z</a:t>
              </a:r>
            </a:p>
          </p:txBody>
        </p:sp>
        <p:sp>
          <p:nvSpPr>
            <p:cNvPr id="10251" name="Line 8"/>
            <p:cNvSpPr>
              <a:spLocks noChangeShapeType="1"/>
            </p:cNvSpPr>
            <p:nvPr/>
          </p:nvSpPr>
          <p:spPr bwMode="auto">
            <a:xfrm>
              <a:off x="637" y="1281"/>
              <a:ext cx="363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Line 9"/>
            <p:cNvSpPr>
              <a:spLocks noChangeShapeType="1"/>
            </p:cNvSpPr>
            <p:nvPr/>
          </p:nvSpPr>
          <p:spPr bwMode="auto">
            <a:xfrm flipH="1">
              <a:off x="682" y="1281"/>
              <a:ext cx="13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Line 10"/>
            <p:cNvSpPr>
              <a:spLocks noChangeShapeType="1"/>
            </p:cNvSpPr>
            <p:nvPr/>
          </p:nvSpPr>
          <p:spPr bwMode="auto">
            <a:xfrm>
              <a:off x="1045" y="1281"/>
              <a:ext cx="726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Line 11"/>
            <p:cNvSpPr>
              <a:spLocks noChangeShapeType="1"/>
            </p:cNvSpPr>
            <p:nvPr/>
          </p:nvSpPr>
          <p:spPr bwMode="auto">
            <a:xfrm>
              <a:off x="1227" y="1235"/>
              <a:ext cx="2449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Line 12"/>
            <p:cNvSpPr>
              <a:spLocks noChangeShapeType="1"/>
            </p:cNvSpPr>
            <p:nvPr/>
          </p:nvSpPr>
          <p:spPr bwMode="auto">
            <a:xfrm flipH="1">
              <a:off x="1227" y="1235"/>
              <a:ext cx="1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Line 13"/>
            <p:cNvSpPr>
              <a:spLocks noChangeShapeType="1"/>
            </p:cNvSpPr>
            <p:nvPr/>
          </p:nvSpPr>
          <p:spPr bwMode="auto">
            <a:xfrm>
              <a:off x="1590" y="1235"/>
              <a:ext cx="77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Line 14"/>
            <p:cNvSpPr>
              <a:spLocks noChangeShapeType="1"/>
            </p:cNvSpPr>
            <p:nvPr/>
          </p:nvSpPr>
          <p:spPr bwMode="auto">
            <a:xfrm>
              <a:off x="1816" y="1235"/>
              <a:ext cx="3584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Line 15"/>
            <p:cNvSpPr>
              <a:spLocks noChangeShapeType="1"/>
            </p:cNvSpPr>
            <p:nvPr/>
          </p:nvSpPr>
          <p:spPr bwMode="auto">
            <a:xfrm>
              <a:off x="1998" y="1235"/>
              <a:ext cx="1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Line 16"/>
            <p:cNvSpPr>
              <a:spLocks noChangeShapeType="1"/>
            </p:cNvSpPr>
            <p:nvPr/>
          </p:nvSpPr>
          <p:spPr bwMode="auto">
            <a:xfrm flipH="1">
              <a:off x="1408" y="1235"/>
              <a:ext cx="77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Line 17"/>
            <p:cNvSpPr>
              <a:spLocks noChangeShapeType="1"/>
            </p:cNvSpPr>
            <p:nvPr/>
          </p:nvSpPr>
          <p:spPr bwMode="auto">
            <a:xfrm>
              <a:off x="2361" y="1235"/>
              <a:ext cx="544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Line 18"/>
            <p:cNvSpPr>
              <a:spLocks noChangeShapeType="1"/>
            </p:cNvSpPr>
            <p:nvPr/>
          </p:nvSpPr>
          <p:spPr bwMode="auto">
            <a:xfrm>
              <a:off x="2588" y="1235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Line 19"/>
            <p:cNvSpPr>
              <a:spLocks noChangeShapeType="1"/>
            </p:cNvSpPr>
            <p:nvPr/>
          </p:nvSpPr>
          <p:spPr bwMode="auto">
            <a:xfrm>
              <a:off x="2769" y="1235"/>
              <a:ext cx="1497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3" name="Line 20"/>
            <p:cNvSpPr>
              <a:spLocks noChangeShapeType="1"/>
            </p:cNvSpPr>
            <p:nvPr/>
          </p:nvSpPr>
          <p:spPr bwMode="auto">
            <a:xfrm>
              <a:off x="2950" y="1235"/>
              <a:ext cx="545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Line 21"/>
            <p:cNvSpPr>
              <a:spLocks noChangeShapeType="1"/>
            </p:cNvSpPr>
            <p:nvPr/>
          </p:nvSpPr>
          <p:spPr bwMode="auto">
            <a:xfrm>
              <a:off x="3132" y="1235"/>
              <a:ext cx="1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Line 22"/>
            <p:cNvSpPr>
              <a:spLocks noChangeShapeType="1"/>
            </p:cNvSpPr>
            <p:nvPr/>
          </p:nvSpPr>
          <p:spPr bwMode="auto">
            <a:xfrm flipH="1">
              <a:off x="864" y="1235"/>
              <a:ext cx="2449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Line 23"/>
            <p:cNvSpPr>
              <a:spLocks noChangeShapeType="1"/>
            </p:cNvSpPr>
            <p:nvPr/>
          </p:nvSpPr>
          <p:spPr bwMode="auto">
            <a:xfrm flipH="1">
              <a:off x="2769" y="1235"/>
              <a:ext cx="77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Line 24"/>
            <p:cNvSpPr>
              <a:spLocks noChangeShapeType="1"/>
            </p:cNvSpPr>
            <p:nvPr/>
          </p:nvSpPr>
          <p:spPr bwMode="auto">
            <a:xfrm>
              <a:off x="3722" y="1281"/>
              <a:ext cx="90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8" name="Line 25"/>
            <p:cNvSpPr>
              <a:spLocks noChangeShapeType="1"/>
            </p:cNvSpPr>
            <p:nvPr/>
          </p:nvSpPr>
          <p:spPr bwMode="auto">
            <a:xfrm>
              <a:off x="3903" y="1235"/>
              <a:ext cx="1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9" name="Line 26"/>
            <p:cNvSpPr>
              <a:spLocks noChangeShapeType="1"/>
            </p:cNvSpPr>
            <p:nvPr/>
          </p:nvSpPr>
          <p:spPr bwMode="auto">
            <a:xfrm flipH="1">
              <a:off x="2043" y="1235"/>
              <a:ext cx="204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0" name="Line 27"/>
            <p:cNvSpPr>
              <a:spLocks noChangeShapeType="1"/>
            </p:cNvSpPr>
            <p:nvPr/>
          </p:nvSpPr>
          <p:spPr bwMode="auto">
            <a:xfrm>
              <a:off x="4266" y="1235"/>
              <a:ext cx="77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1" name="Line 28"/>
            <p:cNvSpPr>
              <a:spLocks noChangeShapeType="1"/>
            </p:cNvSpPr>
            <p:nvPr/>
          </p:nvSpPr>
          <p:spPr bwMode="auto">
            <a:xfrm flipH="1">
              <a:off x="3903" y="1235"/>
              <a:ext cx="59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29"/>
            <p:cNvSpPr>
              <a:spLocks noChangeShapeType="1"/>
            </p:cNvSpPr>
            <p:nvPr/>
          </p:nvSpPr>
          <p:spPr bwMode="auto">
            <a:xfrm flipH="1">
              <a:off x="4493" y="1235"/>
              <a:ext cx="1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3" name="Line 30"/>
            <p:cNvSpPr>
              <a:spLocks noChangeShapeType="1"/>
            </p:cNvSpPr>
            <p:nvPr/>
          </p:nvSpPr>
          <p:spPr bwMode="auto">
            <a:xfrm flipH="1">
              <a:off x="3177" y="1235"/>
              <a:ext cx="1679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Line 31"/>
            <p:cNvSpPr>
              <a:spLocks noChangeShapeType="1"/>
            </p:cNvSpPr>
            <p:nvPr/>
          </p:nvSpPr>
          <p:spPr bwMode="auto">
            <a:xfrm>
              <a:off x="5082" y="1235"/>
              <a:ext cx="18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5" name="Line 32"/>
            <p:cNvSpPr>
              <a:spLocks noChangeShapeType="1"/>
            </p:cNvSpPr>
            <p:nvPr/>
          </p:nvSpPr>
          <p:spPr bwMode="auto">
            <a:xfrm flipH="1">
              <a:off x="1635" y="1281"/>
              <a:ext cx="362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6" name="Line 33"/>
            <p:cNvSpPr>
              <a:spLocks noChangeShapeType="1"/>
            </p:cNvSpPr>
            <p:nvPr/>
          </p:nvSpPr>
          <p:spPr bwMode="auto">
            <a:xfrm flipH="1">
              <a:off x="4901" y="1281"/>
              <a:ext cx="54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5" name="Text Box 34"/>
          <p:cNvSpPr txBox="1">
            <a:spLocks noChangeArrowheads="1"/>
          </p:cNvSpPr>
          <p:nvPr/>
        </p:nvSpPr>
        <p:spPr bwMode="auto">
          <a:xfrm>
            <a:off x="2124075" y="1009650"/>
            <a:ext cx="518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ea typeface="PMingLiU" pitchFamily="18" charset="-120"/>
              </a:rPr>
              <a:t>EIMBULJIWLNYANJMVLIURAHIWAI</a:t>
            </a:r>
          </a:p>
        </p:txBody>
      </p:sp>
      <p:sp>
        <p:nvSpPr>
          <p:cNvPr id="199717" name="Text Box 37"/>
          <p:cNvSpPr txBox="1">
            <a:spLocks noChangeArrowheads="1"/>
          </p:cNvSpPr>
          <p:nvPr/>
        </p:nvSpPr>
        <p:spPr bwMode="auto">
          <a:xfrm>
            <a:off x="381000" y="4419600"/>
            <a:ext cx="8458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4163" indent="-284163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2000" dirty="0">
                <a:ea typeface="PMingLiU" pitchFamily="18" charset="-120"/>
              </a:rPr>
              <a:t>What’s the </a:t>
            </a:r>
            <a:r>
              <a:rPr lang="en-US" altLang="zh-CN" sz="2000" dirty="0" err="1">
                <a:ea typeface="PMingLiU" pitchFamily="18" charset="-120"/>
              </a:rPr>
              <a:t>ciphertext</a:t>
            </a:r>
            <a:r>
              <a:rPr lang="en-US" altLang="zh-CN" sz="2000" dirty="0">
                <a:ea typeface="PMingLiU" pitchFamily="18" charset="-120"/>
              </a:rPr>
              <a:t> of “</a:t>
            </a:r>
            <a:r>
              <a:rPr lang="en-US" altLang="zh-CN" sz="2000" b="1" dirty="0" err="1">
                <a:latin typeface="Courier New" panose="02070309020205020404" pitchFamily="49" charset="0"/>
                <a:ea typeface="PMingLiU" pitchFamily="18" charset="-120"/>
                <a:cs typeface="Courier New" panose="02070309020205020404" pitchFamily="49" charset="0"/>
              </a:rPr>
              <a:t>solutionstofinalexam</a:t>
            </a:r>
            <a:r>
              <a:rPr lang="en-US" altLang="zh-CN" sz="2000" dirty="0">
                <a:ea typeface="PMingLiU" pitchFamily="18" charset="-120"/>
              </a:rPr>
              <a:t>”?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926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/>
      <p:bldP spid="1997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hape 51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9144000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85762" y="268288"/>
            <a:ext cx="4186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</a:rPr>
              <a:t>An example of simple substitution…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59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668344" cy="68012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 Example</a:t>
            </a:r>
          </a:p>
        </p:txBody>
      </p:sp>
      <p:sp>
        <p:nvSpPr>
          <p:cNvPr id="12292" name="TextBox 95"/>
          <p:cNvSpPr txBox="1">
            <a:spLocks noChangeArrowheads="1"/>
          </p:cNvSpPr>
          <p:nvPr/>
        </p:nvSpPr>
        <p:spPr bwMode="auto">
          <a:xfrm>
            <a:off x="609600" y="1295400"/>
            <a:ext cx="79248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Calibri" panose="020F0502020204030204" pitchFamily="34" charset="0"/>
                <a:ea typeface="宋体" panose="02010600030101010101" pitchFamily="2" charset="-122"/>
              </a:rPr>
              <a:t>Ciphertext (encrypted using simple substitution)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BFPVYFBQXZTYFPBFEQJHDXXQVAPTPQJKTOYQWIPBVWLXTOXBTFXQWAXBVCXQWAXFQJVWLEQNTOZQGGQLFXQWAKVWLXQWAEBIPBFXFQVXGTVJVWLBTPQWAEBFPBFHCVLXBQUFEVWLXGDPEQVPQGVPPBFTIXPFHXZHVFAGFOTHFEFBQUFTDHZBQPOTHXTYFTODXQHFTDPTOGHFQPBQWAQJJTODXQHFOQPWTBDHHIXQVAPBFZQHCFWPFHPBFIPBQWKFABVYYDZBOTHPBQPQJTQOTOGHFQAPBFEQJHDXXQVAVXEBQPEFZBVFOJIWFFACFCCFHQWAUVWFLQHGFXVAFXQHFUFHILTTAVWAFFAWTEVOITDHFHFQAITIXPFHXAFQHEFZQWGFLVWPTOFFA</a:t>
            </a:r>
            <a:endParaRPr lang="en-US" altLang="zh-CN" sz="24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73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9491</TotalTime>
  <Words>2254</Words>
  <Application>Microsoft Office PowerPoint</Application>
  <PresentationFormat>全屏显示(4:3)</PresentationFormat>
  <Paragraphs>735</Paragraphs>
  <Slides>44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44</vt:i4>
      </vt:variant>
    </vt:vector>
  </HeadingPairs>
  <TitlesOfParts>
    <vt:vector size="61" baseType="lpstr">
      <vt:lpstr>Andale Mono</vt:lpstr>
      <vt:lpstr>Courier</vt:lpstr>
      <vt:lpstr>PMingLiU</vt:lpstr>
      <vt:lpstr>Times-Roman</vt:lpstr>
      <vt:lpstr>宋体</vt:lpstr>
      <vt:lpstr>Arial</vt:lpstr>
      <vt:lpstr>Calibri</vt:lpstr>
      <vt:lpstr>Comic Sans MS</vt:lpstr>
      <vt:lpstr>Courier New</vt:lpstr>
      <vt:lpstr>Garamond</vt:lpstr>
      <vt:lpstr>Symbol</vt:lpstr>
      <vt:lpstr>Times New Roman</vt:lpstr>
      <vt:lpstr>Verdana</vt:lpstr>
      <vt:lpstr>Wingdings</vt:lpstr>
      <vt:lpstr>Edge</vt:lpstr>
      <vt:lpstr>Photo Editor Photo</vt:lpstr>
      <vt:lpstr>Document</vt:lpstr>
      <vt:lpstr>网络安全技术</vt:lpstr>
      <vt:lpstr>Symmetric Key Encryption</vt:lpstr>
      <vt:lpstr>Crypto – a brief introduction</vt:lpstr>
      <vt:lpstr>PowerPoint 演示文稿</vt:lpstr>
      <vt:lpstr>Cryptanalysis</vt:lpstr>
      <vt:lpstr>Examples of (Classical) Symmetric Key Encryption Algorithms – Classical Cryptography</vt:lpstr>
      <vt:lpstr>Simple Substitution: each plaintext letter is substituted by a distinct ciphertext letter</vt:lpstr>
      <vt:lpstr>PowerPoint 演示文稿</vt:lpstr>
      <vt:lpstr>An Example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One-time Pad Encryption</vt:lpstr>
      <vt:lpstr>PowerPoint 演示文稿</vt:lpstr>
      <vt:lpstr>PowerPoint 演示文稿</vt:lpstr>
      <vt:lpstr>Stream Ciphers</vt:lpstr>
      <vt:lpstr>RC4</vt:lpstr>
      <vt:lpstr>RC4 Initialization</vt:lpstr>
      <vt:lpstr>RC4 Keystream Generation</vt:lpstr>
      <vt:lpstr>Block Ciphers</vt:lpstr>
      <vt:lpstr>(Iterated) Block Cipher</vt:lpstr>
      <vt:lpstr>PowerPoint 演示文稿</vt:lpstr>
      <vt:lpstr>Security of DES</vt:lpstr>
      <vt:lpstr>Exhaustive Key Search</vt:lpstr>
      <vt:lpstr>PowerPoint 演示文稿</vt:lpstr>
      <vt:lpstr>What Should We Use Today?</vt:lpstr>
      <vt:lpstr>Triple DES and DESX</vt:lpstr>
      <vt:lpstr>Advanced Encryption Standard</vt:lpstr>
      <vt:lpstr>AES (Advanced Encryption Standard)</vt:lpstr>
      <vt:lpstr>Key Space</vt:lpstr>
      <vt:lpstr>Multiple Blocks</vt:lpstr>
      <vt:lpstr>Modes of Operation</vt:lpstr>
      <vt:lpstr>ECB Mode</vt:lpstr>
      <vt:lpstr>ECB Cut and Paste Attack</vt:lpstr>
      <vt:lpstr>ECB Weakness</vt:lpstr>
      <vt:lpstr>Alice Hates ECB Mode</vt:lpstr>
      <vt:lpstr>CBC Mode</vt:lpstr>
      <vt:lpstr>Alice Likes CBC Mode</vt:lpstr>
      <vt:lpstr>Counter Mode (CTR)</vt:lpstr>
      <vt:lpstr>Summary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491</cp:revision>
  <dcterms:created xsi:type="dcterms:W3CDTF">2002-02-18T10:20:31Z</dcterms:created>
  <dcterms:modified xsi:type="dcterms:W3CDTF">2019-03-05T12:58:36Z</dcterms:modified>
</cp:coreProperties>
</file>