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1" r:id="rId1"/>
  </p:sldMasterIdLst>
  <p:notesMasterIdLst>
    <p:notesMasterId r:id="rId18"/>
  </p:notesMasterIdLst>
  <p:handoutMasterIdLst>
    <p:handoutMasterId r:id="rId19"/>
  </p:handoutMasterIdLst>
  <p:sldIdLst>
    <p:sldId id="786" r:id="rId2"/>
    <p:sldId id="789" r:id="rId3"/>
    <p:sldId id="790" r:id="rId4"/>
    <p:sldId id="791" r:id="rId5"/>
    <p:sldId id="794" r:id="rId6"/>
    <p:sldId id="795" r:id="rId7"/>
    <p:sldId id="796" r:id="rId8"/>
    <p:sldId id="800" r:id="rId9"/>
    <p:sldId id="801" r:id="rId10"/>
    <p:sldId id="806" r:id="rId11"/>
    <p:sldId id="807" r:id="rId12"/>
    <p:sldId id="808" r:id="rId13"/>
    <p:sldId id="809" r:id="rId14"/>
    <p:sldId id="810" r:id="rId15"/>
    <p:sldId id="811" r:id="rId16"/>
    <p:sldId id="812" r:id="rId17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0F0F"/>
    <a:srgbClr val="3333FF"/>
    <a:srgbClr val="66FF33"/>
    <a:srgbClr val="FF0000"/>
    <a:srgbClr val="00CC00"/>
    <a:srgbClr val="008080"/>
    <a:srgbClr val="000099"/>
    <a:srgbClr val="571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1" autoAdjust="0"/>
    <p:restoredTop sz="93947" autoAdjust="0"/>
  </p:normalViewPr>
  <p:slideViewPr>
    <p:cSldViewPr>
      <p:cViewPr varScale="1">
        <p:scale>
          <a:sx n="49" d="100"/>
          <a:sy n="49" d="100"/>
        </p:scale>
        <p:origin x="44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718B7A-98EE-45E2-9B22-8A071D33CD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07B90C-F728-42BC-A645-4C08BAD7FF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单击此处编辑母版标题样式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8B38-66D0-4463-93BD-A8E9DBC973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98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04-4953-4543-A231-CBEC8327B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05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639B-E013-405C-9060-637E7A346F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3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BF21-671E-4C73-B9D8-8966BED905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6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262B-708F-4685-A41F-5EF7B23703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55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98F4-364F-42CA-8C4A-47CFAA3F65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5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093B-D198-45A8-B439-2970B69BC4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2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32C2-1F64-4405-A92F-3B4798EA74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506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9DCE-354B-410D-96C7-1D8050E164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6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DA88-0F32-4A10-A49D-1ECB66CB9C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00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63FD-3817-49FA-A2A9-7B73FFC183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279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E0E2396-F9A2-4D25-BC35-BDD3D2054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00.png"/><Relationship Id="rId7" Type="http://schemas.openxmlformats.org/officeDocument/2006/relationships/image" Target="../media/image140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0.png"/><Relationship Id="rId11" Type="http://schemas.openxmlformats.org/officeDocument/2006/relationships/image" Target="../media/image180.png"/><Relationship Id="rId5" Type="http://schemas.openxmlformats.org/officeDocument/2006/relationships/image" Target="../media/image120.png"/><Relationship Id="rId10" Type="http://schemas.openxmlformats.org/officeDocument/2006/relationships/image" Target="../media/image170.png"/><Relationship Id="rId9" Type="http://schemas.openxmlformats.org/officeDocument/2006/relationships/image" Target="../media/image16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00.png"/><Relationship Id="rId7" Type="http://schemas.openxmlformats.org/officeDocument/2006/relationships/image" Target="../media/image140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0.png"/><Relationship Id="rId11" Type="http://schemas.openxmlformats.org/officeDocument/2006/relationships/image" Target="../media/image180.png"/><Relationship Id="rId5" Type="http://schemas.openxmlformats.org/officeDocument/2006/relationships/image" Target="../media/image120.png"/><Relationship Id="rId10" Type="http://schemas.openxmlformats.org/officeDocument/2006/relationships/image" Target="../media/image170.png"/><Relationship Id="rId9" Type="http://schemas.openxmlformats.org/officeDocument/2006/relationships/image" Target="../media/image16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08050" y="620713"/>
            <a:ext cx="6832600" cy="1435100"/>
          </a:xfrm>
        </p:spPr>
        <p:txBody>
          <a:bodyPr anchor="b"/>
          <a:lstStyle/>
          <a:p>
            <a:pPr eaLnBrk="1" hangingPunct="1"/>
            <a:r>
              <a:rPr lang="zh-CN" altLang="en-US" sz="7200" b="1" dirty="0" smtClean="0">
                <a:solidFill>
                  <a:srgbClr val="000099"/>
                </a:solidFill>
              </a:rPr>
              <a:t>网络安全技术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343150"/>
            <a:ext cx="6583363" cy="25257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刘振</a:t>
            </a:r>
            <a:endParaRPr lang="en-US" altLang="zh-CN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zh-CN" altLang="en-US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上海交通大学 计算机科学与工程系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电信群楼</a:t>
            </a:r>
            <a:r>
              <a:rPr lang="en-US" altLang="zh-CN" sz="2000" dirty="0" smtClean="0"/>
              <a:t>3-509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000" dirty="0" smtClean="0"/>
              <a:t>liuzhen@sjtu.edu.cn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93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52425" lvl="2" indent="0" eaLnBrk="1" hangingPunct="1">
              <a:buNone/>
            </a:pPr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/>
          </a:p>
          <a:p>
            <a:pPr marL="695325" lvl="2" indent="-342900" eaLnBrk="1" hangingPunct="1"/>
            <a:endParaRPr lang="en-US" altLang="zh-CN" sz="2000" dirty="0"/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Stealth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987824" y="2492896"/>
                <a:ext cx="2678426" cy="861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𝑟𝐺</m:t>
                      </m:r>
                    </m:oMath>
                  </m:oMathPara>
                </a14:m>
                <a:endParaRPr lang="en-US" altLang="zh-CN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𝑟𝐴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492896"/>
                <a:ext cx="2678426" cy="861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6360769" y="2886739"/>
                <a:ext cx="2405402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𝑎𝑅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769" y="2886739"/>
                <a:ext cx="240540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827584" y="2459682"/>
                <a:ext cx="1465721" cy="46410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ash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𝑟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459682"/>
                <a:ext cx="1465721" cy="4641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tx1"/>
                </a:solidFill>
                <a:prstDash val="sysDash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接箭头连接符 9"/>
          <p:cNvCxnSpPr>
            <a:stCxn id="9" idx="3"/>
          </p:cNvCxnSpPr>
          <p:nvPr/>
        </p:nvCxnSpPr>
        <p:spPr bwMode="auto">
          <a:xfrm flipV="1">
            <a:off x="2293305" y="2691732"/>
            <a:ext cx="69451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接箭头连接符 11"/>
          <p:cNvCxnSpPr/>
          <p:nvPr/>
        </p:nvCxnSpPr>
        <p:spPr bwMode="auto">
          <a:xfrm flipV="1">
            <a:off x="5666250" y="3102183"/>
            <a:ext cx="69451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接连接符 12"/>
          <p:cNvCxnSpPr/>
          <p:nvPr/>
        </p:nvCxnSpPr>
        <p:spPr bwMode="auto">
          <a:xfrm>
            <a:off x="2640564" y="1556792"/>
            <a:ext cx="0" cy="4320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>
            <a:off x="6084168" y="1556792"/>
            <a:ext cx="0" cy="4176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文本框 16"/>
          <p:cNvSpPr txBox="1"/>
          <p:nvPr/>
        </p:nvSpPr>
        <p:spPr>
          <a:xfrm>
            <a:off x="3349910" y="1383802"/>
            <a:ext cx="2024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The Public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6607543" y="1383802"/>
            <a:ext cx="2031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The Payee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573355" y="1383802"/>
            <a:ext cx="197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The Payer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3058483" y="1889016"/>
                <a:ext cx="28471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𝑎𝐺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𝑏𝐺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483" y="1889016"/>
                <a:ext cx="284719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6650495" y="1907022"/>
                <a:ext cx="1788503" cy="4727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495" y="1907022"/>
                <a:ext cx="1788503" cy="472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2987824" y="4137761"/>
                <a:ext cx="2934008" cy="861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altLang="zh-CN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137761"/>
                <a:ext cx="2934008" cy="8617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6360769" y="4531604"/>
                <a:ext cx="2699136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769" y="4531604"/>
                <a:ext cx="269913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827584" y="4104547"/>
                <a:ext cx="1577291" cy="46410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ash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104547"/>
                <a:ext cx="1577291" cy="46410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chemeClr val="tx1"/>
                </a:solidFill>
                <a:prstDash val="sysDash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接箭头连接符 25"/>
          <p:cNvCxnSpPr>
            <a:stCxn id="25" idx="3"/>
          </p:cNvCxnSpPr>
          <p:nvPr/>
        </p:nvCxnSpPr>
        <p:spPr bwMode="auto">
          <a:xfrm>
            <a:off x="2404875" y="4336598"/>
            <a:ext cx="58294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接箭头连接符 26"/>
          <p:cNvCxnSpPr/>
          <p:nvPr/>
        </p:nvCxnSpPr>
        <p:spPr bwMode="auto">
          <a:xfrm>
            <a:off x="5921832" y="4725144"/>
            <a:ext cx="438937" cy="219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椭圆 29"/>
              <p:cNvSpPr/>
              <p:nvPr/>
            </p:nvSpPr>
            <p:spPr bwMode="auto">
              <a:xfrm>
                <a:off x="6518843" y="582173"/>
                <a:ext cx="2448272" cy="864096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𝑝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</m:oMath>
                  </m:oMathPara>
                </a14:m>
                <a:endParaRPr kumimoji="0" lang="en-US" altLang="zh-CN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𝑃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∈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𝐻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:</m:t>
                      </m:r>
                      <m:sSup>
                        <m:sSup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kumimoji="0" lang="en-US" altLang="zh-CN" sz="1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dPr>
                            <m:e>
                              <m:r>
                                <a:rPr kumimoji="0" lang="en-US" altLang="zh-CN" sz="1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∗</m:t>
                          </m:r>
                        </m:sup>
                      </m:sSup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→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𝑍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0" name="椭圆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8843" y="582173"/>
                <a:ext cx="2448272" cy="864096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矩形 27"/>
          <p:cNvSpPr/>
          <p:nvPr/>
        </p:nvSpPr>
        <p:spPr bwMode="auto">
          <a:xfrm>
            <a:off x="4011710" y="2971992"/>
            <a:ext cx="560290" cy="345634"/>
          </a:xfrm>
          <a:prstGeom prst="rect">
            <a:avLst/>
          </a:prstGeom>
          <a:noFill/>
          <a:ln w="15875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455019" y="2948183"/>
            <a:ext cx="560290" cy="345634"/>
          </a:xfrm>
          <a:prstGeom prst="rect">
            <a:avLst/>
          </a:prstGeom>
          <a:noFill/>
          <a:ln w="15875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345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23" grpId="0" animBg="1"/>
      <p:bldP spid="24" grpId="0" animBg="1"/>
      <p:bldP spid="25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556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395536" y="1124744"/>
                <a:ext cx="8280152" cy="5040560"/>
              </a:xfrm>
            </p:spPr>
            <p:txBody>
              <a:bodyPr/>
              <a:lstStyle/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r>
                  <a:rPr lang="en-US" altLang="zh-CN" sz="2000" dirty="0" smtClean="0"/>
                  <a:t>The system public parameters are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</a:rPr>
                      <m:t>PP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：</m:t>
                    </m:r>
                    <m:r>
                      <a:rPr lang="en-US" altLang="zh-CN" sz="20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2000" dirty="0" smtClean="0"/>
                  <a:t> where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zh-CN" sz="2000" dirty="0" smtClean="0"/>
                  <a:t> is an additive cyclic group of order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zh-CN" sz="2000" dirty="0" smtClean="0"/>
                  <a:t> is a generator,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sz="2000" dirty="0" smtClean="0"/>
                  <a:t> is a secure cryptographic hash function.</a:t>
                </a:r>
              </a:p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r>
                  <a:rPr lang="en-US" altLang="zh-CN" sz="2000" dirty="0" smtClean="0"/>
                  <a:t>The payee chooses random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2000" dirty="0" smtClean="0"/>
                  <a:t> and sets master secret key and master public key </a:t>
                </a:r>
                <a:endParaRPr lang="en-US" altLang="zh-CN" sz="2000" dirty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𝑀𝑆𝐾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𝑀𝑃𝐾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𝑎𝐺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𝑏𝐺</m:t>
                    </m:r>
                  </m:oMath>
                </a14:m>
                <a:endParaRPr lang="en-US" altLang="zh-CN" sz="1800" dirty="0" smtClean="0"/>
              </a:p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r>
                  <a:rPr lang="en-US" altLang="zh-CN" sz="2000" dirty="0" smtClean="0"/>
                  <a:t>When a payer wants to send coins to the payee, he can derive a fresh public key (address) from the payee’s long-term master public key:</a:t>
                </a:r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1800" dirty="0"/>
                  <a:t>Choose a random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en-US" altLang="zh-CN" sz="1800" dirty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1800" dirty="0"/>
                  <a:t>Compute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𝑟𝐺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𝑟𝐴</m:t>
                        </m:r>
                      </m:e>
                    </m:d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altLang="zh-CN" sz="1800" dirty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1800" dirty="0"/>
                  <a:t>Use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altLang="zh-CN" sz="1800" dirty="0"/>
                  <a:t> as the intended receiver’s address</a:t>
                </a:r>
              </a:p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r>
                  <a:rPr lang="en-US" altLang="zh-CN" sz="2000" dirty="0" smtClean="0"/>
                  <a:t>The payee can scan the new blocks to find the transactions sending coins to him, and compute the secret key when necessary</a:t>
                </a:r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1600" dirty="0" smtClean="0"/>
                  <a:t>Check whether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𝑎𝑅</m:t>
                        </m:r>
                      </m:e>
                    </m:d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altLang="zh-CN" sz="1600" dirty="0" smtClean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1600" dirty="0" smtClean="0"/>
                  <a:t>If the equation holds, compute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𝑎𝑅</m:t>
                        </m:r>
                      </m:e>
                    </m:d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altLang="zh-CN" sz="2000" dirty="0" smtClean="0"/>
              </a:p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endParaRPr lang="en-US" altLang="zh-CN" sz="2000" dirty="0" smtClean="0"/>
              </a:p>
              <a:p>
                <a:pPr marL="352425" lvl="2" indent="0" eaLnBrk="1" hangingPunct="1">
                  <a:buClr>
                    <a:srgbClr val="013BB9"/>
                  </a:buClr>
                  <a:buSzPct val="70000"/>
                  <a:buNone/>
                </a:pPr>
                <a:endParaRPr lang="en-US" altLang="zh-CN" sz="1800" dirty="0" smtClean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endParaRPr lang="en-US" altLang="zh-CN" sz="2000" dirty="0" smtClean="0"/>
              </a:p>
              <a:p>
                <a:pPr marL="695325" lvl="2" indent="-342900" eaLnBrk="1" hangingPunct="1"/>
                <a:endParaRPr lang="en-US" altLang="zh-CN" sz="2000" dirty="0" smtClean="0"/>
              </a:p>
              <a:p>
                <a:pPr marL="695325" lvl="2" indent="-342900" eaLnBrk="1" hangingPunct="1"/>
                <a:endParaRPr lang="en-US" altLang="zh-CN" sz="2000" dirty="0" smtClean="0"/>
              </a:p>
              <a:p>
                <a:pPr marL="695325" lvl="2" indent="-342900" eaLnBrk="1" hangingPunct="1"/>
                <a:endParaRPr lang="en-US" altLang="zh-CN" sz="2000" dirty="0"/>
              </a:p>
              <a:p>
                <a:pPr marL="695325" lvl="2" indent="-342900" eaLnBrk="1" hangingPunct="1"/>
                <a:endParaRPr lang="en-US" altLang="zh-CN" sz="2000" dirty="0"/>
              </a:p>
              <a:p>
                <a:pPr marL="352425" lvl="2" indent="0" eaLnBrk="1" hangingPunct="1">
                  <a:buNone/>
                </a:pPr>
                <a:endParaRPr lang="en-US" altLang="zh-CN" sz="2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355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95536" y="1124744"/>
                <a:ext cx="8280152" cy="5040560"/>
              </a:xfrm>
              <a:blipFill>
                <a:blip r:embed="rId4"/>
                <a:stretch>
                  <a:fillRect l="-147" t="-605" b="-69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Stealth Address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54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556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395536" y="1124744"/>
                <a:ext cx="8280152" cy="5040560"/>
              </a:xfrm>
            </p:spPr>
            <p:txBody>
              <a:bodyPr/>
              <a:lstStyle/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r>
                  <a:rPr lang="en-US" altLang="zh-CN" sz="1800" dirty="0"/>
                  <a:t>N. van </a:t>
                </a:r>
                <a:r>
                  <a:rPr lang="en-US" altLang="zh-CN" sz="1800" dirty="0" err="1" smtClean="0"/>
                  <a:t>Saberhagen</a:t>
                </a:r>
                <a:r>
                  <a:rPr lang="en-US" altLang="zh-CN" sz="1800" dirty="0"/>
                  <a:t>,</a:t>
                </a:r>
                <a:r>
                  <a:rPr lang="en-US" altLang="zh-CN" sz="1800" dirty="0" smtClean="0"/>
                  <a:t> 2013</a:t>
                </a:r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1800" dirty="0" smtClean="0"/>
                  <a:t>Privacy:</a:t>
                </a:r>
              </a:p>
              <a:p>
                <a:pPr marL="1012825" lvl="3" indent="-342900" eaLnBrk="1" hangingPunct="1">
                  <a:buClr>
                    <a:srgbClr val="013BB9"/>
                  </a:buClr>
                </a:pPr>
                <a:r>
                  <a:rPr lang="en-US" altLang="zh-CN" sz="1800" dirty="0" smtClean="0"/>
                  <a:t>Each coin receiving address is freshly generated, with random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altLang="zh-CN" sz="1800" dirty="0" smtClean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1800" dirty="0" smtClean="0"/>
                  <a:t>Security:</a:t>
                </a:r>
              </a:p>
              <a:p>
                <a:pPr marL="1012825" lvl="3" indent="-342900" eaLnBrk="1" hangingPunct="1">
                  <a:buClr>
                    <a:srgbClr val="013BB9"/>
                  </a:buClr>
                </a:pPr>
                <a:r>
                  <a:rPr lang="en-US" altLang="zh-CN" sz="1800" dirty="0" smtClean="0"/>
                  <a:t>Only the payee knows the value of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sz="1800" dirty="0" smtClean="0"/>
                  <a:t>, thus only the payee can spend the coin</a:t>
                </a:r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1800" dirty="0" smtClean="0"/>
                  <a:t>convenience:</a:t>
                </a:r>
                <a:endParaRPr lang="en-US" altLang="zh-CN" sz="1800" dirty="0"/>
              </a:p>
              <a:p>
                <a:pPr marL="1012825" lvl="3" indent="-342900" eaLnBrk="1" hangingPunct="1">
                  <a:buClr>
                    <a:srgbClr val="013BB9"/>
                  </a:buClr>
                </a:pPr>
                <a:r>
                  <a:rPr lang="en-US" altLang="zh-CN" sz="1800" dirty="0" smtClean="0"/>
                  <a:t>For the view of B, for each transaction output, he needs to run the check one time.</a:t>
                </a:r>
                <a:endParaRPr lang="en-US" altLang="zh-CN" sz="1800" dirty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1800" dirty="0" smtClean="0"/>
                  <a:t>Enhanced Security and convenience</a:t>
                </a:r>
                <a:endParaRPr lang="en-US" altLang="zh-CN" sz="1800" dirty="0"/>
              </a:p>
              <a:p>
                <a:pPr marL="1012825" lvl="3" indent="-342900" eaLnBrk="1" hangingPunct="1">
                  <a:buClr>
                    <a:srgbClr val="013BB9"/>
                  </a:buClr>
                </a:pPr>
                <a:r>
                  <a:rPr lang="en-US" altLang="zh-CN" sz="1800" dirty="0" smtClean="0"/>
                  <a:t>When a user scans/monitors the block chain to check whether he is the intended receiver of a transaction output, the value of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sz="1800" dirty="0" smtClean="0"/>
                  <a:t> appears in hot storage. Evan an adversary compromises the value of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sz="1800" dirty="0" smtClean="0"/>
                  <a:t>, he is not able to spend the coins.</a:t>
                </a:r>
              </a:p>
              <a:p>
                <a:pPr marL="1012825" lvl="3" indent="-342900" eaLnBrk="1" hangingPunct="1">
                  <a:buClr>
                    <a:srgbClr val="013BB9"/>
                  </a:buClr>
                </a:pPr>
                <a:r>
                  <a:rPr lang="en-US" altLang="zh-CN" sz="1800" dirty="0" smtClean="0"/>
                  <a:t>Can be used to implement trustless-audit, by revealing the value of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sz="1800" dirty="0" smtClean="0"/>
                  <a:t> to the auditor.</a:t>
                </a:r>
                <a:endParaRPr lang="en-US" altLang="zh-CN" sz="1800" dirty="0"/>
              </a:p>
              <a:p>
                <a:pPr marL="352425" lvl="2" indent="0" eaLnBrk="1" hangingPunct="1">
                  <a:buClr>
                    <a:srgbClr val="013BB9"/>
                  </a:buClr>
                  <a:buSzPct val="70000"/>
                  <a:buNone/>
                </a:pPr>
                <a:endParaRPr lang="en-US" altLang="zh-CN" sz="2000" dirty="0" smtClean="0"/>
              </a:p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endParaRPr lang="en-US" altLang="zh-CN" sz="2000" dirty="0" smtClean="0"/>
              </a:p>
              <a:p>
                <a:pPr marL="352425" lvl="2" indent="0" eaLnBrk="1" hangingPunct="1">
                  <a:buClr>
                    <a:srgbClr val="013BB9"/>
                  </a:buClr>
                  <a:buSzPct val="70000"/>
                  <a:buNone/>
                </a:pPr>
                <a:endParaRPr lang="en-US" altLang="zh-CN" sz="1800" dirty="0" smtClean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endParaRPr lang="en-US" altLang="zh-CN" sz="2000" dirty="0" smtClean="0"/>
              </a:p>
              <a:p>
                <a:pPr marL="695325" lvl="2" indent="-342900" eaLnBrk="1" hangingPunct="1"/>
                <a:endParaRPr lang="en-US" altLang="zh-CN" sz="2000" dirty="0" smtClean="0"/>
              </a:p>
              <a:p>
                <a:pPr marL="695325" lvl="2" indent="-342900" eaLnBrk="1" hangingPunct="1"/>
                <a:endParaRPr lang="en-US" altLang="zh-CN" sz="2000" dirty="0" smtClean="0"/>
              </a:p>
              <a:p>
                <a:pPr marL="695325" lvl="2" indent="-342900" eaLnBrk="1" hangingPunct="1"/>
                <a:endParaRPr lang="en-US" altLang="zh-CN" sz="2000" dirty="0"/>
              </a:p>
              <a:p>
                <a:pPr marL="695325" lvl="2" indent="-342900" eaLnBrk="1" hangingPunct="1"/>
                <a:endParaRPr lang="en-US" altLang="zh-CN" sz="2000" dirty="0"/>
              </a:p>
              <a:p>
                <a:pPr marL="352425" lvl="2" indent="0" eaLnBrk="1" hangingPunct="1">
                  <a:buNone/>
                </a:pPr>
                <a:endParaRPr lang="en-US" altLang="zh-CN" sz="2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355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95536" y="1124744"/>
                <a:ext cx="8280152" cy="5040560"/>
              </a:xfrm>
              <a:blipFill>
                <a:blip r:embed="rId2"/>
                <a:stretch>
                  <a:fillRect t="-726" b="-7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Stealth Address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28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2000" dirty="0" smtClean="0"/>
              <a:t>The algorithm has been widely used in the community to implement stealth address.</a:t>
            </a:r>
            <a:endParaRPr lang="en-US" altLang="zh-CN" sz="2000" dirty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2000" dirty="0" smtClean="0"/>
              <a:t>Any vulnerability/flaw?</a:t>
            </a:r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sz="2000" dirty="0" smtClean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sz="2000" dirty="0" smtClean="0"/>
          </a:p>
          <a:p>
            <a:pPr marL="352425" lvl="2" indent="0" eaLnBrk="1" hangingPunct="1">
              <a:buClr>
                <a:srgbClr val="013BB9"/>
              </a:buClr>
              <a:buSzPct val="70000"/>
              <a:buNone/>
            </a:pPr>
            <a:endParaRPr lang="en-US" altLang="zh-CN" sz="1800" dirty="0" smtClean="0"/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/>
          </a:p>
          <a:p>
            <a:pPr marL="695325" lvl="2" indent="-342900" eaLnBrk="1" hangingPunct="1"/>
            <a:endParaRPr lang="en-US" altLang="zh-CN" sz="2000" dirty="0"/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13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Stealth Address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7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52425" lvl="2" indent="0" eaLnBrk="1" hangingPunct="1">
              <a:buNone/>
            </a:pPr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/>
          </a:p>
          <a:p>
            <a:pPr marL="695325" lvl="2" indent="-342900" eaLnBrk="1" hangingPunct="1"/>
            <a:endParaRPr lang="en-US" altLang="zh-CN" sz="2000" dirty="0"/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14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Stealth Address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987824" y="2492896"/>
                <a:ext cx="2678426" cy="861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𝑟𝐺</m:t>
                      </m:r>
                    </m:oMath>
                  </m:oMathPara>
                </a14:m>
                <a:endParaRPr lang="en-US" altLang="zh-CN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𝑟𝐴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492896"/>
                <a:ext cx="2678426" cy="861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6360769" y="2886739"/>
                <a:ext cx="2405402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𝑎𝑅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769" y="2886739"/>
                <a:ext cx="240540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827584" y="2459682"/>
                <a:ext cx="1465721" cy="46410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ash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𝑟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459682"/>
                <a:ext cx="1465721" cy="4641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tx1"/>
                </a:solidFill>
                <a:prstDash val="sysDash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接箭头连接符 9"/>
          <p:cNvCxnSpPr>
            <a:stCxn id="9" idx="3"/>
          </p:cNvCxnSpPr>
          <p:nvPr/>
        </p:nvCxnSpPr>
        <p:spPr bwMode="auto">
          <a:xfrm flipV="1">
            <a:off x="2293305" y="2691732"/>
            <a:ext cx="69451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接箭头连接符 11"/>
          <p:cNvCxnSpPr/>
          <p:nvPr/>
        </p:nvCxnSpPr>
        <p:spPr bwMode="auto">
          <a:xfrm flipV="1">
            <a:off x="5666250" y="3102183"/>
            <a:ext cx="69451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接连接符 12"/>
          <p:cNvCxnSpPr/>
          <p:nvPr/>
        </p:nvCxnSpPr>
        <p:spPr bwMode="auto">
          <a:xfrm>
            <a:off x="2640564" y="1556792"/>
            <a:ext cx="0" cy="4320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>
            <a:off x="6084168" y="1556792"/>
            <a:ext cx="0" cy="4176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文本框 16"/>
          <p:cNvSpPr txBox="1"/>
          <p:nvPr/>
        </p:nvSpPr>
        <p:spPr>
          <a:xfrm>
            <a:off x="3349910" y="1383802"/>
            <a:ext cx="2024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The Public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6607543" y="1383802"/>
            <a:ext cx="2031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The Payee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573355" y="1383802"/>
            <a:ext cx="197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The Payer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3058483" y="1889016"/>
                <a:ext cx="28471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𝑎𝐺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𝑏𝐺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483" y="1889016"/>
                <a:ext cx="284719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6650495" y="1907022"/>
                <a:ext cx="1788503" cy="4727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495" y="1907022"/>
                <a:ext cx="1788503" cy="472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2987824" y="4137761"/>
                <a:ext cx="2934008" cy="861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altLang="zh-CN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137761"/>
                <a:ext cx="2934008" cy="8617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6360769" y="4531604"/>
                <a:ext cx="2699136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769" y="4531604"/>
                <a:ext cx="269913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827584" y="4104547"/>
                <a:ext cx="1577291" cy="46410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ash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104547"/>
                <a:ext cx="1577291" cy="46410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chemeClr val="tx1"/>
                </a:solidFill>
                <a:prstDash val="sysDash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接箭头连接符 25"/>
          <p:cNvCxnSpPr>
            <a:stCxn id="25" idx="3"/>
          </p:cNvCxnSpPr>
          <p:nvPr/>
        </p:nvCxnSpPr>
        <p:spPr bwMode="auto">
          <a:xfrm>
            <a:off x="2404875" y="4336598"/>
            <a:ext cx="58294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接箭头连接符 26"/>
          <p:cNvCxnSpPr/>
          <p:nvPr/>
        </p:nvCxnSpPr>
        <p:spPr bwMode="auto">
          <a:xfrm>
            <a:off x="5921832" y="4725144"/>
            <a:ext cx="438937" cy="219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椭圆 29"/>
              <p:cNvSpPr/>
              <p:nvPr/>
            </p:nvSpPr>
            <p:spPr bwMode="auto">
              <a:xfrm>
                <a:off x="6518843" y="582173"/>
                <a:ext cx="2448272" cy="864096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𝑝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</m:oMath>
                  </m:oMathPara>
                </a14:m>
                <a:endParaRPr kumimoji="0" lang="en-US" altLang="zh-CN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𝑃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∈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𝐻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:</m:t>
                      </m:r>
                      <m:sSup>
                        <m:sSup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kumimoji="0" lang="en-US" altLang="zh-CN" sz="1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dPr>
                            <m:e>
                              <m:r>
                                <a:rPr kumimoji="0" lang="en-US" altLang="zh-CN" sz="1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∗</m:t>
                          </m:r>
                        </m:sup>
                      </m:sSup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→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𝑍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0" name="椭圆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8843" y="582173"/>
                <a:ext cx="2448272" cy="864096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 bwMode="auto">
          <a:xfrm>
            <a:off x="6278388" y="2788270"/>
            <a:ext cx="2632989" cy="64073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414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556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395536" y="1124744"/>
                <a:ext cx="8280152" cy="5040560"/>
              </a:xfrm>
            </p:spPr>
            <p:txBody>
              <a:bodyPr/>
              <a:lstStyle/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r>
                  <a:rPr lang="en-US" altLang="zh-CN" sz="2400" dirty="0" smtClean="0"/>
                  <a:t>A security vulnerability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</a:rPr>
                  <a:t>: once a secret key is compromised, the master secret key may be compromised, </a:t>
                </a:r>
                <a:r>
                  <a:rPr lang="en-US" altLang="zh-CN" sz="2400" dirty="0" smtClean="0"/>
                  <a:t>and then other secret keys derived from the same master key are compromised.</a:t>
                </a:r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2400" dirty="0" smtClean="0"/>
                  <a:t>Suppose Bob issued two transactions sending coins to Alice, with addresses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 smtClean="0"/>
                  <a:t> respectively,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=1,2.</m:t>
                    </m:r>
                  </m:oMath>
                </a14:m>
                <a:endParaRPr lang="en-US" altLang="zh-CN" sz="2400" dirty="0" smtClean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2400" dirty="0" smtClean="0"/>
                  <a:t>If Bob compromises the secret key corresponding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400" dirty="0" smtClean="0"/>
                  <a:t> somehow,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sz="2400" dirty="0" smtClean="0"/>
                  <a:t>, then Bob can compute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zh-CN" sz="2400" dirty="0" smtClean="0"/>
                  <a:t>since he knows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sz="2400" b="0" dirty="0" smtClean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2400" dirty="0" smtClean="0"/>
                  <a:t>Then Bob can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sz="2400" dirty="0" smtClean="0"/>
                  <a:t>, since he also knows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400" dirty="0" smtClean="0"/>
                  <a:t>.</a:t>
                </a:r>
              </a:p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endParaRPr lang="en-US" altLang="zh-CN" sz="2400" dirty="0" smtClean="0"/>
              </a:p>
              <a:p>
                <a:pPr marL="352425" lvl="2" indent="0" eaLnBrk="1" hangingPunct="1">
                  <a:buClr>
                    <a:srgbClr val="013BB9"/>
                  </a:buClr>
                  <a:buSzPct val="70000"/>
                  <a:buNone/>
                </a:pPr>
                <a:endParaRPr lang="en-US" altLang="zh-CN" sz="2400" dirty="0" smtClean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endParaRPr lang="en-US" altLang="zh-CN" sz="2400" dirty="0" smtClean="0"/>
              </a:p>
              <a:p>
                <a:pPr marL="695325" lvl="2" indent="-342900" eaLnBrk="1" hangingPunct="1"/>
                <a:endParaRPr lang="en-US" altLang="zh-CN" sz="2400" dirty="0" smtClean="0"/>
              </a:p>
              <a:p>
                <a:pPr marL="695325" lvl="2" indent="-342900" eaLnBrk="1" hangingPunct="1"/>
                <a:endParaRPr lang="en-US" altLang="zh-CN" sz="2400" dirty="0" smtClean="0"/>
              </a:p>
              <a:p>
                <a:pPr marL="695325" lvl="2" indent="-342900" eaLnBrk="1" hangingPunct="1"/>
                <a:endParaRPr lang="en-US" altLang="zh-CN" sz="2400" dirty="0"/>
              </a:p>
              <a:p>
                <a:pPr marL="695325" lvl="2" indent="-342900" eaLnBrk="1" hangingPunct="1"/>
                <a:endParaRPr lang="en-US" altLang="zh-CN" sz="2400" dirty="0"/>
              </a:p>
              <a:p>
                <a:pPr marL="352425" lvl="2" indent="0" eaLnBrk="1" hangingPunct="1">
                  <a:buNone/>
                </a:pPr>
                <a:endParaRPr lang="en-US" altLang="zh-CN" sz="24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355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95536" y="1124744"/>
                <a:ext cx="8280152" cy="5040560"/>
              </a:xfrm>
              <a:blipFill>
                <a:blip r:embed="rId2"/>
                <a:stretch>
                  <a:fillRect l="-368" t="-847" r="-1841" b="-35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Stealth Address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9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2800" dirty="0" smtClean="0"/>
              <a:t>Wallet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800" dirty="0" smtClean="0"/>
              <a:t>Deterministic Wallet and Its Flaw</a:t>
            </a:r>
            <a:endParaRPr lang="en-US" altLang="zh-CN" sz="2800" dirty="0" smtClean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2800" dirty="0" smtClean="0"/>
              <a:t>Stealth Address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800" dirty="0" smtClean="0"/>
              <a:t>A widely used stealth address </a:t>
            </a:r>
            <a:r>
              <a:rPr lang="en-US" altLang="zh-CN" sz="2800" dirty="0" err="1" smtClean="0"/>
              <a:t>algotithm</a:t>
            </a:r>
            <a:endParaRPr lang="en-US" altLang="zh-CN" sz="2800" dirty="0" smtClean="0"/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800" dirty="0" smtClean="0"/>
              <a:t>Its Flaw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endParaRPr lang="en-US" altLang="zh-CN" sz="2800" dirty="0" smtClean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sz="2800" dirty="0" smtClean="0"/>
          </a:p>
          <a:p>
            <a:pPr marL="352425" lvl="2" indent="0" eaLnBrk="1" hangingPunct="1">
              <a:buClr>
                <a:srgbClr val="013BB9"/>
              </a:buClr>
              <a:buSzPct val="70000"/>
              <a:buNone/>
            </a:pPr>
            <a:endParaRPr lang="en-US" altLang="zh-CN" sz="2800" dirty="0" smtClean="0"/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endParaRPr lang="en-US" altLang="zh-CN" sz="2800" dirty="0" smtClean="0"/>
          </a:p>
          <a:p>
            <a:pPr marL="695325" lvl="2" indent="-342900" eaLnBrk="1" hangingPunct="1"/>
            <a:endParaRPr lang="en-US" altLang="zh-CN" sz="2800" dirty="0" smtClean="0"/>
          </a:p>
          <a:p>
            <a:pPr marL="695325" lvl="2" indent="-342900" eaLnBrk="1" hangingPunct="1"/>
            <a:endParaRPr lang="en-US" altLang="zh-CN" sz="2800" dirty="0" smtClean="0"/>
          </a:p>
          <a:p>
            <a:pPr marL="695325" lvl="2" indent="-342900" eaLnBrk="1" hangingPunct="1"/>
            <a:endParaRPr lang="en-US" altLang="zh-CN" sz="2800" dirty="0"/>
          </a:p>
          <a:p>
            <a:pPr marL="695325" lvl="2" indent="-342900" eaLnBrk="1" hangingPunct="1"/>
            <a:endParaRPr lang="en-US" altLang="zh-CN" sz="2800" dirty="0"/>
          </a:p>
          <a:p>
            <a:pPr marL="352425" lvl="2" indent="0" eaLnBrk="1" hangingPunct="1">
              <a:buNone/>
            </a:pPr>
            <a:endParaRPr lang="en-US" altLang="zh-CN" sz="28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16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556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395536" y="1124744"/>
                <a:ext cx="8280152" cy="5040560"/>
              </a:xfrm>
            </p:spPr>
            <p:txBody>
              <a:bodyPr/>
              <a:lstStyle/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r>
                  <a:rPr lang="en-US" altLang="zh-CN" sz="2400" dirty="0" smtClean="0"/>
                  <a:t>How to store and spend your bitcoins?</a:t>
                </a:r>
              </a:p>
              <a:p>
                <a:pPr marL="695325" lvl="2" indent="-342900" eaLnBrk="1" hangingPunct="1"/>
                <a:r>
                  <a:rPr lang="en-US" altLang="zh-CN" sz="2000" dirty="0" smtClean="0"/>
                  <a:t>Each coin is a (address, value) pair on the (public) </a:t>
                </a:r>
                <a:r>
                  <a:rPr lang="en-US" altLang="zh-CN" sz="2000" dirty="0" err="1" smtClean="0"/>
                  <a:t>blockchain</a:t>
                </a:r>
                <a:endParaRPr lang="en-US" altLang="zh-CN" sz="2000" dirty="0" smtClean="0"/>
              </a:p>
              <a:p>
                <a:pPr marL="695325" lvl="2" indent="-342900" eaLnBrk="1" hangingPunct="1"/>
                <a:r>
                  <a:rPr lang="en-US" altLang="zh-CN" sz="2000" dirty="0" smtClean="0"/>
                  <a:t>Store the public key and corresponding secret signing key</a:t>
                </a:r>
              </a:p>
              <a:p>
                <a:pPr marL="1012825" lvl="3" indent="-342900" eaLnBrk="1" hangingPunct="1"/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𝑎𝑑𝑑𝑟𝑒𝑠𝑠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𝑝𝑢𝑏𝑙𝑖𝑐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𝑘𝑒𝑦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𝑠𝑒𝑐𝑟𝑒𝑡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𝑘𝑒𝑦</m:t>
                    </m:r>
                  </m:oMath>
                </a14:m>
                <a:endParaRPr lang="en-US" altLang="zh-CN" sz="1800" dirty="0" smtClean="0"/>
              </a:p>
              <a:p>
                <a:pPr marL="695325" lvl="2" indent="-342900" eaLnBrk="1" hangingPunct="1"/>
                <a:r>
                  <a:rPr lang="en-US" altLang="zh-CN" sz="2000" dirty="0" smtClean="0"/>
                  <a:t>Use the signing key to spend the coin</a:t>
                </a:r>
              </a:p>
              <a:p>
                <a:pPr marL="695325" lvl="2" indent="-342900" eaLnBrk="1" hangingPunct="1"/>
                <a:endParaRPr lang="en-US" altLang="zh-CN" sz="2000" dirty="0" smtClean="0"/>
              </a:p>
              <a:p>
                <a:pPr marL="342900" lvl="1" indent="-342900" eaLnBrk="1" hangingPunct="1">
                  <a:buClr>
                    <a:srgbClr val="013BB9"/>
                  </a:buClr>
                  <a:buSzPct val="70000"/>
                  <a:buFont typeface="Wingdings" panose="05000000000000000000" pitchFamily="2" charset="2"/>
                  <a:buChar char="n"/>
                </a:pPr>
                <a:r>
                  <a:rPr lang="en-US" altLang="zh-CN" dirty="0"/>
                  <a:t>Storing bitcoins is really all about storing and managing Bitcoin secret keys</a:t>
                </a:r>
                <a:r>
                  <a:rPr lang="en-US" altLang="zh-CN" dirty="0" smtClean="0"/>
                  <a:t>.</a:t>
                </a:r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2000" dirty="0"/>
                  <a:t>Security: making sure that nobody else can spend your coins.</a:t>
                </a:r>
                <a:endParaRPr lang="en-US" altLang="zh-CN" sz="2000" dirty="0" smtClean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2000" dirty="0" smtClean="0"/>
                  <a:t>Availability: </a:t>
                </a:r>
                <a:r>
                  <a:rPr lang="en-US" altLang="zh-CN" dirty="0"/>
                  <a:t>being able to actually spend your coins when you want to</a:t>
                </a:r>
                <a:r>
                  <a:rPr lang="en-US" altLang="zh-CN" dirty="0" smtClean="0"/>
                  <a:t>.</a:t>
                </a:r>
                <a:endParaRPr lang="en-US" altLang="zh-CN" sz="2000" dirty="0" smtClean="0"/>
              </a:p>
              <a:p>
                <a:pPr marL="695325" lvl="2" indent="-342900" eaLnBrk="1" hangingPunct="1">
                  <a:buClr>
                    <a:srgbClr val="013BB9"/>
                  </a:buClr>
                  <a:buSzPct val="70000"/>
                </a:pPr>
                <a:r>
                  <a:rPr lang="en-US" altLang="zh-CN" sz="2000" dirty="0"/>
                  <a:t>Convenience</a:t>
                </a:r>
                <a:r>
                  <a:rPr lang="en-US" altLang="zh-CN" sz="2000" dirty="0" smtClean="0"/>
                  <a:t>: key </a:t>
                </a:r>
                <a:r>
                  <a:rPr lang="en-US" altLang="zh-CN" sz="2000" dirty="0"/>
                  <a:t>management should be relatively easy to </a:t>
                </a:r>
                <a:r>
                  <a:rPr lang="en-US" altLang="zh-CN" sz="2000" dirty="0" smtClean="0"/>
                  <a:t>do.</a:t>
                </a:r>
              </a:p>
              <a:p>
                <a:pPr marL="695325" lvl="2" indent="-342900" eaLnBrk="1" hangingPunct="1"/>
                <a:endParaRPr lang="en-US" altLang="zh-CN" sz="2000" dirty="0" smtClean="0"/>
              </a:p>
              <a:p>
                <a:pPr marL="695325" lvl="2" indent="-342900" eaLnBrk="1" hangingPunct="1"/>
                <a:endParaRPr lang="en-US" altLang="zh-CN" sz="2000" dirty="0" smtClean="0"/>
              </a:p>
              <a:p>
                <a:pPr marL="695325" lvl="2" indent="-342900" eaLnBrk="1" hangingPunct="1"/>
                <a:endParaRPr lang="en-US" altLang="zh-CN" sz="2000" dirty="0"/>
              </a:p>
              <a:p>
                <a:pPr marL="695325" lvl="2" indent="-342900" eaLnBrk="1" hangingPunct="1"/>
                <a:endParaRPr lang="en-US" altLang="zh-CN" sz="2000" dirty="0"/>
              </a:p>
              <a:p>
                <a:pPr marL="352425" lvl="2" indent="0" eaLnBrk="1" hangingPunct="1">
                  <a:buNone/>
                </a:pPr>
                <a:endParaRPr lang="en-US" altLang="zh-CN" sz="2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355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95536" y="1124744"/>
                <a:ext cx="8280152" cy="5040560"/>
              </a:xfrm>
              <a:blipFill>
                <a:blip r:embed="rId2"/>
                <a:stretch>
                  <a:fillRect l="-515" t="-8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Wallet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43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2400" dirty="0" smtClean="0"/>
              <a:t>Simplest trivial way</a:t>
            </a:r>
          </a:p>
          <a:p>
            <a:pPr marL="695325" lvl="2" indent="-342900" eaLnBrk="1" hangingPunct="1"/>
            <a:r>
              <a:rPr lang="en-US" altLang="zh-CN" sz="2000" dirty="0"/>
              <a:t>storing them </a:t>
            </a:r>
            <a:r>
              <a:rPr lang="en-US" altLang="zh-CN" sz="2000" dirty="0">
                <a:solidFill>
                  <a:srgbClr val="FF0000"/>
                </a:solidFill>
              </a:rPr>
              <a:t>on a file </a:t>
            </a:r>
            <a:r>
              <a:rPr lang="en-US" altLang="zh-CN" sz="2000" dirty="0"/>
              <a:t>on your own local device: your computer, your phone, or some other kind of gadget that you carry, or own, or control</a:t>
            </a:r>
            <a:r>
              <a:rPr lang="en-US" altLang="zh-CN" sz="2000" dirty="0" smtClean="0"/>
              <a:t>.</a:t>
            </a:r>
          </a:p>
          <a:p>
            <a:pPr marL="1012825" lvl="3" indent="-342900" eaLnBrk="1" hangingPunct="1"/>
            <a:r>
              <a:rPr lang="en-US" altLang="zh-CN" sz="1800" dirty="0" smtClean="0"/>
              <a:t>Convenience:</a:t>
            </a:r>
          </a:p>
          <a:p>
            <a:pPr marL="1012825" lvl="3" indent="-342900" eaLnBrk="1" hangingPunct="1"/>
            <a:r>
              <a:rPr lang="en-US" altLang="zh-CN" sz="1800" dirty="0" smtClean="0"/>
              <a:t>Security: If the device is stolen, …</a:t>
            </a:r>
          </a:p>
          <a:p>
            <a:pPr marL="1012825" lvl="3" indent="-342900" eaLnBrk="1" hangingPunct="1"/>
            <a:r>
              <a:rPr lang="en-US" altLang="zh-CN" sz="1800" dirty="0" smtClean="0"/>
              <a:t>Availability: If the device is lost, … </a:t>
            </a:r>
            <a:endParaRPr lang="en-US" altLang="zh-CN" sz="2000" dirty="0" smtClean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dirty="0" smtClean="0"/>
              <a:t>Wallet: A software or hardware that stores and manages the keys for the owner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dirty="0" smtClean="0"/>
              <a:t>Some additional features may be implemented to enhance security, availability, and/or convenience.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000" dirty="0" smtClean="0"/>
              <a:t>Image a wallet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800" dirty="0" smtClean="0"/>
              <a:t>How to have better security, availability, and/or convenience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/>
          </a:p>
          <a:p>
            <a:pPr marL="695325" lvl="2" indent="-342900" eaLnBrk="1" hangingPunct="1"/>
            <a:endParaRPr lang="en-US" altLang="zh-CN" sz="2000" dirty="0"/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Wallet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7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dirty="0" smtClean="0"/>
              <a:t>Wallet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000" dirty="0" smtClean="0"/>
              <a:t>A database storing the public keys and private keys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000" dirty="0" smtClean="0"/>
              <a:t>An interface that has the functionalities: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800" dirty="0"/>
              <a:t>T</a:t>
            </a:r>
            <a:r>
              <a:rPr lang="en-US" altLang="zh-CN" sz="1800" dirty="0" smtClean="0"/>
              <a:t>ells the owner how many coins he has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800" dirty="0" smtClean="0"/>
              <a:t>Allows the owner to spend his coins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800" dirty="0" smtClean="0"/>
              <a:t>Helps the owner to generate new key pairs and the corresponding addresses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800" dirty="0" smtClean="0"/>
              <a:t>Show the owners’ transaction history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800" dirty="0" smtClean="0"/>
              <a:t>…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000" dirty="0" smtClean="0"/>
              <a:t>Use password to protect the keys from being known by unauthorized users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000" dirty="0" smtClean="0"/>
              <a:t>The keys are stored in encrypted form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000" dirty="0" smtClean="0"/>
              <a:t>Backup the wallet to the cloud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000" dirty="0" smtClean="0"/>
              <a:t>……</a:t>
            </a:r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/>
          </a:p>
          <a:p>
            <a:pPr marL="695325" lvl="2" indent="-342900" eaLnBrk="1" hangingPunct="1"/>
            <a:endParaRPr lang="en-US" altLang="zh-CN" sz="2000" dirty="0"/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Wallet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55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dirty="0" smtClean="0"/>
              <a:t>Deterministic Wallet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000" dirty="0" smtClean="0"/>
              <a:t>A wallet that all the key pairs can be deterministically from a `seed’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000" b="1" dirty="0" smtClean="0"/>
              <a:t>Master Public Key Property</a:t>
            </a:r>
            <a:r>
              <a:rPr lang="en-US" altLang="zh-CN" sz="2000" dirty="0" smtClean="0"/>
              <a:t>: the public keys can be derived from a master public key, without needing the (master) secret key(s)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2000" b="1" dirty="0" smtClean="0"/>
              <a:t>Hierarchy </a:t>
            </a:r>
            <a:r>
              <a:rPr lang="en-US" altLang="zh-CN" sz="2000" b="1" dirty="0"/>
              <a:t>Property </a:t>
            </a:r>
            <a:r>
              <a:rPr lang="en-US" altLang="zh-CN" sz="2000" dirty="0" smtClean="0"/>
              <a:t>: Each (public key, secret key) pair can act as the master key for its sub-organization. Useful for the large companies with hierarchical organizations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BIP32: Bitcoin </a:t>
            </a:r>
            <a:r>
              <a:rPr lang="en-US" altLang="zh-CN" sz="2000" dirty="0"/>
              <a:t>standard, </a:t>
            </a:r>
            <a:r>
              <a:rPr lang="en-US" altLang="zh-CN" sz="2000" dirty="0" smtClean="0"/>
              <a:t>	https</a:t>
            </a:r>
            <a:r>
              <a:rPr lang="en-US" altLang="zh-CN" sz="2000" dirty="0"/>
              <a:t>://github.com/bitcoin/bips/blob/master/bip-0032.mediawiki</a:t>
            </a:r>
            <a:endParaRPr lang="en-US" altLang="zh-CN" sz="2000" dirty="0" smtClean="0"/>
          </a:p>
          <a:p>
            <a:pPr marL="695325" lvl="2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zh-CN" dirty="0"/>
              <a:t>Electrum Wallet </a:t>
            </a:r>
            <a:endParaRPr lang="en-US" altLang="zh-CN" dirty="0" smtClean="0"/>
          </a:p>
          <a:p>
            <a:pPr marL="352425" lvl="2" indent="0" eaLnBrk="1" hangingPunct="1">
              <a:buClr>
                <a:srgbClr val="013BB9"/>
              </a:buClr>
              <a:buSzPct val="70000"/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https</a:t>
            </a:r>
            <a:r>
              <a:rPr lang="en-US" altLang="zh-CN" dirty="0"/>
              <a:t>://electrum.org/</a:t>
            </a:r>
            <a:endParaRPr lang="en-US" altLang="zh-CN" sz="2000" dirty="0" smtClean="0"/>
          </a:p>
          <a:p>
            <a:pPr marL="695325" lvl="2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Almost each bitcoin-like cryptocurrency has or is planning to have a deterministic wallet.</a:t>
            </a:r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/>
          </a:p>
          <a:p>
            <a:pPr marL="695325" lvl="2" indent="-342900" eaLnBrk="1" hangingPunct="1"/>
            <a:endParaRPr lang="en-US" altLang="zh-CN" sz="2000" dirty="0"/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Deterministic Wallet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4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dirty="0" smtClean="0"/>
              <a:t>Deterministic Wallet</a:t>
            </a:r>
          </a:p>
          <a:p>
            <a:pPr marL="0" lvl="1" indent="0" eaLnBrk="1" hangingPunct="1">
              <a:buClr>
                <a:srgbClr val="013BB9"/>
              </a:buClr>
              <a:buSzPct val="70000"/>
              <a:buNone/>
            </a:pPr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/>
          </a:p>
          <a:p>
            <a:pPr marL="695325" lvl="2" indent="-342900" eaLnBrk="1" hangingPunct="1"/>
            <a:endParaRPr lang="en-US" altLang="zh-CN" sz="2000" dirty="0"/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Deterministic Wallet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 bwMode="auto">
              <a:xfrm>
                <a:off x="1185321" y="1916336"/>
                <a:ext cx="2088232" cy="648072"/>
              </a:xfrm>
              <a:prstGeom prst="rect">
                <a:avLst/>
              </a:prstGeom>
              <a:solidFill>
                <a:srgbClr val="FF0000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Master Secret Key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𝑚𝑠𝑘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∈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𝑍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5321" y="1916336"/>
                <a:ext cx="2088232" cy="648072"/>
              </a:xfrm>
              <a:prstGeom prst="rect">
                <a:avLst/>
              </a:prstGeom>
              <a:blipFill>
                <a:blip r:embed="rId2"/>
                <a:stretch>
                  <a:fillRect l="-571"/>
                </a:stretch>
              </a:blip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 bwMode="auto">
              <a:xfrm>
                <a:off x="6343712" y="1937449"/>
                <a:ext cx="2088232" cy="648072"/>
              </a:xfrm>
              <a:prstGeom prst="rect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Master Public Key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𝑀𝑃𝐾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𝑠𝑃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∈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3712" y="1937449"/>
                <a:ext cx="2088232" cy="648072"/>
              </a:xfrm>
              <a:prstGeom prst="rect">
                <a:avLst/>
              </a:prstGeom>
              <a:blipFill>
                <a:blip r:embed="rId3"/>
                <a:stretch>
                  <a:fillRect l="-1453" t="-1852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椭圆 3"/>
              <p:cNvSpPr/>
              <p:nvPr/>
            </p:nvSpPr>
            <p:spPr bwMode="auto">
              <a:xfrm>
                <a:off x="3534461" y="2754217"/>
                <a:ext cx="2448272" cy="864096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𝑝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</m:oMath>
                  </m:oMathPara>
                </a14:m>
                <a:endParaRPr kumimoji="0" lang="en-US" altLang="zh-CN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𝑃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∈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𝐻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:</m:t>
                      </m:r>
                      <m:sSup>
                        <m:sSup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kumimoji="0" lang="en-US" altLang="zh-CN" sz="1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dPr>
                            <m:e>
                              <m:r>
                                <a:rPr kumimoji="0" lang="en-US" altLang="zh-CN" sz="1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∗</m:t>
                          </m:r>
                        </m:sup>
                      </m:sSup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→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𝑍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4" name="椭圆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4461" y="2754217"/>
                <a:ext cx="2448272" cy="864096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 bwMode="auto">
              <a:xfrm>
                <a:off x="5912048" y="4243736"/>
                <a:ext cx="2951560" cy="648072"/>
              </a:xfrm>
              <a:prstGeom prst="rect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 </a:t>
                </a: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i-th</a:t>
                </a: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 Public Key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𝑃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𝐾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𝑖</m:t>
                          </m:r>
                        </m:sub>
                      </m:sSub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𝑀𝑃𝐾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+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𝐻</m:t>
                      </m:r>
                      <m:d>
                        <m:d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d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𝑀𝑃𝐾</m:t>
                          </m:r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,</m:t>
                          </m:r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𝑖</m:t>
                          </m:r>
                        </m:e>
                      </m:d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𝑃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 ∈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12048" y="4243736"/>
                <a:ext cx="2951560" cy="648072"/>
              </a:xfrm>
              <a:prstGeom prst="rect">
                <a:avLst/>
              </a:prstGeom>
              <a:blipFill>
                <a:blip r:embed="rId5"/>
                <a:stretch>
                  <a:fillRect t="-1852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 bwMode="auto">
              <a:xfrm>
                <a:off x="969297" y="4243736"/>
                <a:ext cx="2520280" cy="648072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i-th Secret Key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𝑠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𝑘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𝑖</m:t>
                          </m:r>
                        </m:sub>
                      </m:sSub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+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𝐻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(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𝑀𝑃𝐾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𝑖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)∈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𝑍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9297" y="4243736"/>
                <a:ext cx="2520280" cy="648072"/>
              </a:xfrm>
              <a:prstGeom prst="rect">
                <a:avLst/>
              </a:prstGeom>
              <a:blipFill>
                <a:blip r:embed="rId6"/>
                <a:stretch>
                  <a:fillRect l="-964" t="-1852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接箭头连接符 9"/>
          <p:cNvCxnSpPr>
            <a:stCxn id="2" idx="3"/>
            <a:endCxn id="7" idx="1"/>
          </p:cNvCxnSpPr>
          <p:nvPr/>
        </p:nvCxnSpPr>
        <p:spPr bwMode="auto">
          <a:xfrm>
            <a:off x="3273553" y="2240372"/>
            <a:ext cx="3070159" cy="2111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文本框 12"/>
          <p:cNvSpPr txBox="1"/>
          <p:nvPr/>
        </p:nvSpPr>
        <p:spPr>
          <a:xfrm>
            <a:off x="3846289" y="1779203"/>
            <a:ext cx="159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/>
              <a:t>Master public key </a:t>
            </a:r>
          </a:p>
          <a:p>
            <a:pPr algn="ctr"/>
            <a:r>
              <a:rPr lang="en-US" altLang="zh-CN" sz="1200" dirty="0" smtClean="0"/>
              <a:t>generation</a:t>
            </a:r>
            <a:endParaRPr lang="zh-CN" altLang="en-US" sz="1200" dirty="0"/>
          </a:p>
        </p:txBody>
      </p:sp>
      <p:cxnSp>
        <p:nvCxnSpPr>
          <p:cNvPr id="15" name="直接箭头连接符 14"/>
          <p:cNvCxnSpPr>
            <a:stCxn id="9" idx="3"/>
            <a:endCxn id="8" idx="1"/>
          </p:cNvCxnSpPr>
          <p:nvPr/>
        </p:nvCxnSpPr>
        <p:spPr bwMode="auto">
          <a:xfrm>
            <a:off x="3489577" y="4567772"/>
            <a:ext cx="2422471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文本框 18"/>
          <p:cNvSpPr txBox="1"/>
          <p:nvPr/>
        </p:nvSpPr>
        <p:spPr>
          <a:xfrm>
            <a:off x="4348292" y="4212439"/>
            <a:ext cx="820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/>
              <a:t>Key pair</a:t>
            </a:r>
            <a:endParaRPr lang="zh-CN" altLang="en-US" sz="1200" dirty="0"/>
          </a:p>
        </p:txBody>
      </p:sp>
      <p:cxnSp>
        <p:nvCxnSpPr>
          <p:cNvPr id="20" name="直接箭头连接符 19"/>
          <p:cNvCxnSpPr>
            <a:stCxn id="7" idx="2"/>
            <a:endCxn id="8" idx="0"/>
          </p:cNvCxnSpPr>
          <p:nvPr/>
        </p:nvCxnSpPr>
        <p:spPr bwMode="auto">
          <a:xfrm>
            <a:off x="7387828" y="2585521"/>
            <a:ext cx="0" cy="16582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文本框 25"/>
          <p:cNvSpPr txBox="1"/>
          <p:nvPr/>
        </p:nvSpPr>
        <p:spPr>
          <a:xfrm>
            <a:off x="6494637" y="3227203"/>
            <a:ext cx="178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/>
              <a:t>Public key derivation</a:t>
            </a:r>
            <a:endParaRPr lang="zh-CN" altLang="en-US" sz="1200" dirty="0"/>
          </a:p>
        </p:txBody>
      </p:sp>
      <p:cxnSp>
        <p:nvCxnSpPr>
          <p:cNvPr id="27" name="直接箭头连接符 26"/>
          <p:cNvCxnSpPr>
            <a:stCxn id="2" idx="2"/>
            <a:endCxn id="9" idx="0"/>
          </p:cNvCxnSpPr>
          <p:nvPr/>
        </p:nvCxnSpPr>
        <p:spPr bwMode="auto">
          <a:xfrm>
            <a:off x="2229437" y="2564408"/>
            <a:ext cx="0" cy="16793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文本框 27"/>
          <p:cNvSpPr txBox="1"/>
          <p:nvPr/>
        </p:nvSpPr>
        <p:spPr>
          <a:xfrm>
            <a:off x="1326625" y="3217500"/>
            <a:ext cx="1805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/>
              <a:t>secret key derivation</a:t>
            </a:r>
            <a:endParaRPr lang="zh-CN" alt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3818595" y="4598030"/>
                <a:ext cx="18800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595" y="4598030"/>
                <a:ext cx="1880002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5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dirty="0" smtClean="0"/>
              <a:t>Applications of Deterministic Wallet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1600" b="1" dirty="0"/>
              <a:t>Low-maintenance wallets with easy backup and </a:t>
            </a:r>
            <a:r>
              <a:rPr lang="en-US" altLang="zh-CN" sz="1600" b="1" dirty="0" smtClean="0"/>
              <a:t>recovery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600" dirty="0" smtClean="0"/>
              <a:t>Only need to back up the master secret key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1600" b="1" dirty="0"/>
              <a:t>Freshly generated cold </a:t>
            </a:r>
            <a:r>
              <a:rPr lang="en-US" altLang="zh-CN" sz="1600" b="1" dirty="0" smtClean="0"/>
              <a:t>addresses</a:t>
            </a:r>
            <a:endParaRPr lang="en-US" altLang="zh-CN" sz="1600" dirty="0"/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600" dirty="0" smtClean="0"/>
              <a:t>Store the master public key on hot storage, then can easily and conveniently generate cold addresses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600" dirty="0" smtClean="0"/>
              <a:t>Merchant Web, each item with a different cold address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600" dirty="0" smtClean="0"/>
              <a:t>The wallet generates new address and tells the payer the new address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1600" b="1" dirty="0" smtClean="0"/>
              <a:t>Trustless audit </a:t>
            </a:r>
            <a:endParaRPr lang="en-US" altLang="zh-CN" sz="1600" dirty="0" smtClean="0"/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600" dirty="0" smtClean="0"/>
              <a:t>Reveal the master public key to the auditors, then the auditors can view all the transactions related to the wallet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coins are safe from the theft by the </a:t>
            </a:r>
            <a:r>
              <a:rPr lang="en-US" altLang="zh-CN" sz="1600" dirty="0" smtClean="0"/>
              <a:t>auditor</a:t>
            </a:r>
          </a:p>
          <a:p>
            <a:pPr marL="695325" lvl="2" indent="-342900" eaLnBrk="1" hangingPunct="1">
              <a:buClr>
                <a:srgbClr val="013BB9"/>
              </a:buClr>
              <a:buSzPct val="70000"/>
            </a:pPr>
            <a:r>
              <a:rPr lang="en-US" altLang="zh-CN" sz="1600" b="1" dirty="0"/>
              <a:t>Hierarchical Wallet allowing a treasurer to allocate funds to </a:t>
            </a:r>
            <a:r>
              <a:rPr lang="en-US" altLang="zh-CN" sz="1600" b="1" dirty="0" smtClean="0"/>
              <a:t>departments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600" dirty="0"/>
              <a:t>A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treasurer of a large </a:t>
            </a:r>
            <a:r>
              <a:rPr lang="en-US" altLang="zh-CN" sz="1600" dirty="0" smtClean="0"/>
              <a:t>company creates </a:t>
            </a:r>
            <a:r>
              <a:rPr lang="en-US" altLang="zh-CN" sz="1600" dirty="0"/>
              <a:t>child key pairs for each department within the </a:t>
            </a:r>
            <a:r>
              <a:rPr lang="en-US" altLang="zh-CN" sz="1600" dirty="0" smtClean="0"/>
              <a:t>company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600" dirty="0"/>
              <a:t>the treasurer will have the master public/secret key for everything, but each department will only have the key to their own part of the </a:t>
            </a:r>
            <a:r>
              <a:rPr lang="en-US" altLang="zh-CN" sz="1600" dirty="0" smtClean="0"/>
              <a:t>funds</a:t>
            </a:r>
          </a:p>
          <a:p>
            <a:pPr marL="1012825" lvl="3" indent="-342900" eaLnBrk="1" hangingPunct="1">
              <a:buClr>
                <a:srgbClr val="013BB9"/>
              </a:buClr>
            </a:pPr>
            <a:r>
              <a:rPr lang="en-US" altLang="zh-CN" sz="1600" dirty="0" smtClean="0"/>
              <a:t>Hierarchical Wallet</a:t>
            </a:r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/>
          </a:p>
          <a:p>
            <a:pPr marL="695325" lvl="2" indent="-342900" eaLnBrk="1" hangingPunct="1"/>
            <a:endParaRPr lang="en-US" altLang="zh-CN" sz="2000" dirty="0"/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Deterministic Wallet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58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dirty="0" smtClean="0"/>
              <a:t>Deterministic Wallet</a:t>
            </a:r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dirty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dirty="0" smtClean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dirty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dirty="0" smtClean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dirty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dirty="0" smtClean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dirty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dirty="0" smtClean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What vulnerability does this algorithm has? Can it be used </a:t>
            </a:r>
            <a:r>
              <a:rPr lang="en-US" altLang="zh-CN" sz="1800" dirty="0"/>
              <a:t>to simultaneously implement the treasurer and the auditor use </a:t>
            </a:r>
            <a:r>
              <a:rPr lang="en-US" altLang="zh-CN" sz="1800" dirty="0" smtClean="0"/>
              <a:t>cases?</a:t>
            </a:r>
          </a:p>
          <a:p>
            <a:pPr marL="0" lvl="1" indent="0" eaLnBrk="1" hangingPunct="1">
              <a:buClr>
                <a:srgbClr val="013BB9"/>
              </a:buClr>
              <a:buSzPct val="70000"/>
              <a:buNone/>
            </a:pPr>
            <a:endParaRPr lang="en-US" altLang="zh-CN" sz="2000" dirty="0" smtClean="0"/>
          </a:p>
          <a:p>
            <a:pPr marL="695325" lvl="2" indent="-342900" eaLnBrk="1" hangingPunct="1"/>
            <a:endParaRPr lang="en-US" altLang="zh-CN" sz="2000" dirty="0"/>
          </a:p>
          <a:p>
            <a:pPr marL="695325" lvl="2" indent="-342900" eaLnBrk="1" hangingPunct="1"/>
            <a:endParaRPr lang="en-US" altLang="zh-CN" sz="2000" dirty="0"/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Deterministic Wallet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 bwMode="auto">
              <a:xfrm>
                <a:off x="1185321" y="1916336"/>
                <a:ext cx="2088232" cy="648072"/>
              </a:xfrm>
              <a:prstGeom prst="rect">
                <a:avLst/>
              </a:prstGeom>
              <a:solidFill>
                <a:srgbClr val="FF0000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Master Secret Key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𝑚𝑠𝑘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∈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𝑍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5321" y="1916336"/>
                <a:ext cx="2088232" cy="648072"/>
              </a:xfrm>
              <a:prstGeom prst="rect">
                <a:avLst/>
              </a:prstGeom>
              <a:blipFill>
                <a:blip r:embed="rId2"/>
                <a:stretch>
                  <a:fillRect l="-571"/>
                </a:stretch>
              </a:blip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 bwMode="auto">
              <a:xfrm>
                <a:off x="6343712" y="1937449"/>
                <a:ext cx="2088232" cy="648072"/>
              </a:xfrm>
              <a:prstGeom prst="rect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Master Public Key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𝑀𝑃𝐾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𝑠𝑃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∈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3712" y="1937449"/>
                <a:ext cx="2088232" cy="648072"/>
              </a:xfrm>
              <a:prstGeom prst="rect">
                <a:avLst/>
              </a:prstGeom>
              <a:blipFill>
                <a:blip r:embed="rId3"/>
                <a:stretch>
                  <a:fillRect l="-1453" t="-1852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椭圆 3"/>
              <p:cNvSpPr/>
              <p:nvPr/>
            </p:nvSpPr>
            <p:spPr bwMode="auto">
              <a:xfrm>
                <a:off x="3534461" y="2754217"/>
                <a:ext cx="2448272" cy="864096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𝑝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</m:oMath>
                  </m:oMathPara>
                </a14:m>
                <a:endParaRPr kumimoji="0" lang="en-US" altLang="zh-CN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𝑃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∈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𝐻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:</m:t>
                      </m:r>
                      <m:sSup>
                        <m:sSup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kumimoji="0" lang="en-US" altLang="zh-CN" sz="1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dPr>
                            <m:e>
                              <m:r>
                                <a:rPr kumimoji="0" lang="en-US" altLang="zh-CN" sz="1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∗</m:t>
                          </m:r>
                        </m:sup>
                      </m:sSup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→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𝑍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4" name="椭圆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4461" y="2754217"/>
                <a:ext cx="2448272" cy="864096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 bwMode="auto">
              <a:xfrm>
                <a:off x="5912048" y="4243736"/>
                <a:ext cx="2951560" cy="648072"/>
              </a:xfrm>
              <a:prstGeom prst="rect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 </a:t>
                </a: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i-th</a:t>
                </a: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 Public Key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𝑃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𝐾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𝑖</m:t>
                          </m:r>
                        </m:sub>
                      </m:sSub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𝑀𝑃𝐾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+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𝐻</m:t>
                      </m:r>
                      <m:d>
                        <m:d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d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𝑀𝑃𝐾</m:t>
                          </m:r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,</m:t>
                          </m:r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𝑖</m:t>
                          </m:r>
                        </m:e>
                      </m:d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𝑃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 ∈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𝐺</m:t>
                      </m:r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12048" y="4243736"/>
                <a:ext cx="2951560" cy="648072"/>
              </a:xfrm>
              <a:prstGeom prst="rect">
                <a:avLst/>
              </a:prstGeom>
              <a:blipFill>
                <a:blip r:embed="rId5"/>
                <a:stretch>
                  <a:fillRect t="-1852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 bwMode="auto">
              <a:xfrm>
                <a:off x="969297" y="4243736"/>
                <a:ext cx="2520280" cy="648072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anose="020B0604030504040204" pitchFamily="34" charset="0"/>
                    <a:ea typeface="宋体" panose="02010600030101010101" pitchFamily="2" charset="-122"/>
                  </a:rPr>
                  <a:t>i-th Secret Key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𝑠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𝑘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𝑖</m:t>
                          </m:r>
                        </m:sub>
                      </m:sSub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≔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𝑠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+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𝐻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(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𝑀𝑃𝐾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,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𝑖</m:t>
                      </m:r>
                      <m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)∈</m:t>
                      </m:r>
                      <m:sSub>
                        <m:sSubPr>
                          <m:ctrlP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𝑍</m:t>
                          </m:r>
                        </m:e>
                        <m:sub>
                          <m:r>
                            <a:rPr kumimoji="0" lang="en-US" altLang="zh-CN" sz="1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9297" y="4243736"/>
                <a:ext cx="2520280" cy="648072"/>
              </a:xfrm>
              <a:prstGeom prst="rect">
                <a:avLst/>
              </a:prstGeom>
              <a:blipFill>
                <a:blip r:embed="rId6"/>
                <a:stretch>
                  <a:fillRect l="-964" t="-1852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接箭头连接符 9"/>
          <p:cNvCxnSpPr>
            <a:stCxn id="2" idx="3"/>
            <a:endCxn id="7" idx="1"/>
          </p:cNvCxnSpPr>
          <p:nvPr/>
        </p:nvCxnSpPr>
        <p:spPr bwMode="auto">
          <a:xfrm>
            <a:off x="3273553" y="2240372"/>
            <a:ext cx="3070159" cy="2111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文本框 12"/>
          <p:cNvSpPr txBox="1"/>
          <p:nvPr/>
        </p:nvSpPr>
        <p:spPr>
          <a:xfrm>
            <a:off x="3846289" y="1779203"/>
            <a:ext cx="159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/>
              <a:t>Master public key </a:t>
            </a:r>
          </a:p>
          <a:p>
            <a:pPr algn="ctr"/>
            <a:r>
              <a:rPr lang="en-US" altLang="zh-CN" sz="1200" dirty="0" smtClean="0"/>
              <a:t>generation</a:t>
            </a:r>
            <a:endParaRPr lang="zh-CN" altLang="en-US" sz="1200" dirty="0"/>
          </a:p>
        </p:txBody>
      </p:sp>
      <p:cxnSp>
        <p:nvCxnSpPr>
          <p:cNvPr id="15" name="直接箭头连接符 14"/>
          <p:cNvCxnSpPr>
            <a:stCxn id="9" idx="3"/>
            <a:endCxn id="8" idx="1"/>
          </p:cNvCxnSpPr>
          <p:nvPr/>
        </p:nvCxnSpPr>
        <p:spPr bwMode="auto">
          <a:xfrm>
            <a:off x="3489577" y="4567772"/>
            <a:ext cx="2422471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文本框 18"/>
          <p:cNvSpPr txBox="1"/>
          <p:nvPr/>
        </p:nvSpPr>
        <p:spPr>
          <a:xfrm>
            <a:off x="4348292" y="4212439"/>
            <a:ext cx="820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/>
              <a:t>Key pair</a:t>
            </a:r>
            <a:endParaRPr lang="zh-CN" altLang="en-US" sz="1200" dirty="0"/>
          </a:p>
        </p:txBody>
      </p:sp>
      <p:cxnSp>
        <p:nvCxnSpPr>
          <p:cNvPr id="20" name="直接箭头连接符 19"/>
          <p:cNvCxnSpPr>
            <a:stCxn id="7" idx="2"/>
            <a:endCxn id="8" idx="0"/>
          </p:cNvCxnSpPr>
          <p:nvPr/>
        </p:nvCxnSpPr>
        <p:spPr bwMode="auto">
          <a:xfrm>
            <a:off x="7387828" y="2585521"/>
            <a:ext cx="0" cy="16582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文本框 25"/>
          <p:cNvSpPr txBox="1"/>
          <p:nvPr/>
        </p:nvSpPr>
        <p:spPr>
          <a:xfrm>
            <a:off x="6494637" y="3227203"/>
            <a:ext cx="178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/>
              <a:t>Public key derivation</a:t>
            </a:r>
            <a:endParaRPr lang="zh-CN" altLang="en-US" sz="1200" dirty="0"/>
          </a:p>
        </p:txBody>
      </p:sp>
      <p:cxnSp>
        <p:nvCxnSpPr>
          <p:cNvPr id="27" name="直接箭头连接符 26"/>
          <p:cNvCxnSpPr>
            <a:stCxn id="2" idx="2"/>
            <a:endCxn id="9" idx="0"/>
          </p:cNvCxnSpPr>
          <p:nvPr/>
        </p:nvCxnSpPr>
        <p:spPr bwMode="auto">
          <a:xfrm>
            <a:off x="2229437" y="2564408"/>
            <a:ext cx="0" cy="16793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文本框 27"/>
          <p:cNvSpPr txBox="1"/>
          <p:nvPr/>
        </p:nvSpPr>
        <p:spPr>
          <a:xfrm>
            <a:off x="1326625" y="3217500"/>
            <a:ext cx="1805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/>
              <a:t>secret key derivation</a:t>
            </a:r>
            <a:endParaRPr lang="zh-CN" alt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3818595" y="4598030"/>
                <a:ext cx="18800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595" y="4598030"/>
                <a:ext cx="1880002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3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24744"/>
            <a:ext cx="8280152" cy="5040560"/>
          </a:xfrm>
        </p:spPr>
        <p:txBody>
          <a:bodyPr/>
          <a:lstStyle/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2400" dirty="0" smtClean="0"/>
              <a:t>Wallet: Managing the keys for the wallet owner</a:t>
            </a:r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sz="2400" dirty="0" smtClean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2400" dirty="0"/>
              <a:t>S</a:t>
            </a:r>
            <a:r>
              <a:rPr lang="en-US" altLang="zh-CN" sz="2400" dirty="0" smtClean="0"/>
              <a:t>tealth address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 to </a:t>
            </a:r>
            <a:r>
              <a:rPr lang="en-US" altLang="zh-CN" sz="2400" dirty="0"/>
              <a:t>send money to a certain </a:t>
            </a:r>
            <a:r>
              <a:rPr lang="en-US" altLang="zh-CN" sz="2400" dirty="0">
                <a:solidFill>
                  <a:srgbClr val="FF0000"/>
                </a:solidFill>
              </a:rPr>
              <a:t>publicly visible master key</a:t>
            </a:r>
            <a:r>
              <a:rPr lang="en-US" altLang="zh-CN" sz="2400" dirty="0"/>
              <a:t> in such a way that this key does not appear in the ledger at all, so that users’ privacy gets more </a:t>
            </a:r>
            <a:r>
              <a:rPr lang="en-US" altLang="zh-CN" sz="2400" dirty="0" smtClean="0"/>
              <a:t>protection.</a:t>
            </a:r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endParaRPr lang="en-US" altLang="zh-CN" sz="2000" dirty="0" smtClean="0"/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2000" dirty="0" smtClean="0"/>
              <a:t>While a wallet can require/assume that the master public key is kept secretly, stealth address much publish the master public key.</a:t>
            </a:r>
          </a:p>
          <a:p>
            <a:pPr marL="695325" lvl="2" indent="-342900" eaLnBrk="1" hangingPunct="1"/>
            <a:endParaRPr lang="en-US" altLang="zh-CN" sz="2000" dirty="0"/>
          </a:p>
          <a:p>
            <a:pPr marL="695325" lvl="2" indent="-342900" eaLnBrk="1" hangingPunct="1"/>
            <a:endParaRPr lang="en-US" altLang="zh-CN" sz="2000" dirty="0"/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277814"/>
            <a:ext cx="8229600" cy="64949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Wallet vs Stealth Address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671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11553</TotalTime>
  <Words>1082</Words>
  <Application>Microsoft Office PowerPoint</Application>
  <PresentationFormat>全屏显示(4:3)</PresentationFormat>
  <Paragraphs>261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宋体</vt:lpstr>
      <vt:lpstr>Arial</vt:lpstr>
      <vt:lpstr>Cambria Math</vt:lpstr>
      <vt:lpstr>Garamond</vt:lpstr>
      <vt:lpstr>Times New Roman</vt:lpstr>
      <vt:lpstr>Verdana</vt:lpstr>
      <vt:lpstr>Wingdings</vt:lpstr>
      <vt:lpstr>Edge</vt:lpstr>
      <vt:lpstr>网络安全技术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数理逻辑</dc:title>
  <dc:creator>liuzhen</dc:creator>
  <cp:lastModifiedBy>Windows 用户</cp:lastModifiedBy>
  <cp:revision>581</cp:revision>
  <dcterms:created xsi:type="dcterms:W3CDTF">2002-02-18T10:20:31Z</dcterms:created>
  <dcterms:modified xsi:type="dcterms:W3CDTF">2019-05-05T05:40:29Z</dcterms:modified>
</cp:coreProperties>
</file>