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1" r:id="rId1"/>
  </p:sldMasterIdLst>
  <p:notesMasterIdLst>
    <p:notesMasterId r:id="rId47"/>
  </p:notesMasterIdLst>
  <p:handoutMasterIdLst>
    <p:handoutMasterId r:id="rId48"/>
  </p:handoutMasterIdLst>
  <p:sldIdLst>
    <p:sldId id="750" r:id="rId2"/>
    <p:sldId id="659" r:id="rId3"/>
    <p:sldId id="707" r:id="rId4"/>
    <p:sldId id="708" r:id="rId5"/>
    <p:sldId id="709" r:id="rId6"/>
    <p:sldId id="710" r:id="rId7"/>
    <p:sldId id="711" r:id="rId8"/>
    <p:sldId id="712" r:id="rId9"/>
    <p:sldId id="713" r:id="rId10"/>
    <p:sldId id="714" r:id="rId11"/>
    <p:sldId id="715" r:id="rId12"/>
    <p:sldId id="716" r:id="rId13"/>
    <p:sldId id="717" r:id="rId14"/>
    <p:sldId id="718" r:id="rId15"/>
    <p:sldId id="719" r:id="rId16"/>
    <p:sldId id="720" r:id="rId17"/>
    <p:sldId id="721" r:id="rId18"/>
    <p:sldId id="722" r:id="rId19"/>
    <p:sldId id="723" r:id="rId20"/>
    <p:sldId id="724" r:id="rId21"/>
    <p:sldId id="725" r:id="rId22"/>
    <p:sldId id="726" r:id="rId23"/>
    <p:sldId id="727" r:id="rId24"/>
    <p:sldId id="728" r:id="rId25"/>
    <p:sldId id="729" r:id="rId26"/>
    <p:sldId id="730" r:id="rId27"/>
    <p:sldId id="731" r:id="rId28"/>
    <p:sldId id="732" r:id="rId29"/>
    <p:sldId id="733" r:id="rId30"/>
    <p:sldId id="734" r:id="rId31"/>
    <p:sldId id="735" r:id="rId32"/>
    <p:sldId id="736" r:id="rId33"/>
    <p:sldId id="737" r:id="rId34"/>
    <p:sldId id="738" r:id="rId35"/>
    <p:sldId id="739" r:id="rId36"/>
    <p:sldId id="740" r:id="rId37"/>
    <p:sldId id="741" r:id="rId38"/>
    <p:sldId id="742" r:id="rId39"/>
    <p:sldId id="743" r:id="rId40"/>
    <p:sldId id="744" r:id="rId41"/>
    <p:sldId id="745" r:id="rId42"/>
    <p:sldId id="746" r:id="rId43"/>
    <p:sldId id="747" r:id="rId44"/>
    <p:sldId id="748" r:id="rId45"/>
    <p:sldId id="749" r:id="rId46"/>
  </p:sldIdLst>
  <p:sldSz cx="9144000" cy="6858000" type="screen4x3"/>
  <p:notesSz cx="7099300" cy="10234613"/>
  <p:defaultTextStyle>
    <a:defPPr>
      <a:defRPr lang="zh-CN"/>
    </a:defPPr>
    <a:lvl1pPr algn="l" rtl="0" eaLnBrk="0" fontAlgn="base" hangingPunct="0">
      <a:spcBef>
        <a:spcPct val="0"/>
      </a:spcBef>
      <a:spcAft>
        <a:spcPct val="0"/>
      </a:spcAft>
      <a:defRPr sz="2800" kern="1200">
        <a:solidFill>
          <a:schemeClr val="tx1"/>
        </a:solidFill>
        <a:latin typeface="Verdana" panose="020B0604030504040204" pitchFamily="34" charset="0"/>
        <a:ea typeface="宋体" panose="02010600030101010101" pitchFamily="2" charset="-122"/>
        <a:cs typeface="+mn-cs"/>
      </a:defRPr>
    </a:lvl1pPr>
    <a:lvl2pPr marL="457200" algn="l" rtl="0" eaLnBrk="0" fontAlgn="base" hangingPunct="0">
      <a:spcBef>
        <a:spcPct val="0"/>
      </a:spcBef>
      <a:spcAft>
        <a:spcPct val="0"/>
      </a:spcAft>
      <a:defRPr sz="2800" kern="1200">
        <a:solidFill>
          <a:schemeClr val="tx1"/>
        </a:solidFill>
        <a:latin typeface="Verdana" panose="020B0604030504040204" pitchFamily="34" charset="0"/>
        <a:ea typeface="宋体" panose="02010600030101010101" pitchFamily="2" charset="-122"/>
        <a:cs typeface="+mn-cs"/>
      </a:defRPr>
    </a:lvl2pPr>
    <a:lvl3pPr marL="914400" algn="l" rtl="0" eaLnBrk="0" fontAlgn="base" hangingPunct="0">
      <a:spcBef>
        <a:spcPct val="0"/>
      </a:spcBef>
      <a:spcAft>
        <a:spcPct val="0"/>
      </a:spcAft>
      <a:defRPr sz="2800" kern="1200">
        <a:solidFill>
          <a:schemeClr val="tx1"/>
        </a:solidFill>
        <a:latin typeface="Verdana" panose="020B0604030504040204" pitchFamily="34" charset="0"/>
        <a:ea typeface="宋体" panose="02010600030101010101" pitchFamily="2" charset="-122"/>
        <a:cs typeface="+mn-cs"/>
      </a:defRPr>
    </a:lvl3pPr>
    <a:lvl4pPr marL="1371600" algn="l" rtl="0" eaLnBrk="0" fontAlgn="base" hangingPunct="0">
      <a:spcBef>
        <a:spcPct val="0"/>
      </a:spcBef>
      <a:spcAft>
        <a:spcPct val="0"/>
      </a:spcAft>
      <a:defRPr sz="2800" kern="1200">
        <a:solidFill>
          <a:schemeClr val="tx1"/>
        </a:solidFill>
        <a:latin typeface="Verdana" panose="020B0604030504040204" pitchFamily="34" charset="0"/>
        <a:ea typeface="宋体" panose="02010600030101010101" pitchFamily="2" charset="-122"/>
        <a:cs typeface="+mn-cs"/>
      </a:defRPr>
    </a:lvl4pPr>
    <a:lvl5pPr marL="1828800" algn="l" rtl="0" eaLnBrk="0" fontAlgn="base" hangingPunct="0">
      <a:spcBef>
        <a:spcPct val="0"/>
      </a:spcBef>
      <a:spcAft>
        <a:spcPct val="0"/>
      </a:spcAft>
      <a:defRPr sz="2800"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Verdan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66FF33"/>
    <a:srgbClr val="FD0F0F"/>
    <a:srgbClr val="FF0000"/>
    <a:srgbClr val="00CC00"/>
    <a:srgbClr val="008080"/>
    <a:srgbClr val="000099"/>
    <a:srgbClr val="5718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21" autoAdjust="0"/>
    <p:restoredTop sz="93947" autoAdjust="0"/>
  </p:normalViewPr>
  <p:slideViewPr>
    <p:cSldViewPr>
      <p:cViewPr varScale="1">
        <p:scale>
          <a:sx n="69" d="100"/>
          <a:sy n="69" d="100"/>
        </p:scale>
        <p:origin x="1076"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9048" tIns="49524" rIns="99048" bIns="49524" numCol="1" anchor="t" anchorCtr="0" compatLnSpc="1">
            <a:prstTxWarp prst="textNoShape">
              <a:avLst/>
            </a:prstTxWarp>
          </a:bodyPr>
          <a:lstStyle>
            <a:lvl1pPr defTabSz="990600" eaLnBrk="1" hangingPunct="1">
              <a:spcBef>
                <a:spcPct val="20000"/>
              </a:spcBef>
              <a:defRPr kumimoji="1" sz="1300">
                <a:latin typeface="Times New Roman" charset="0"/>
                <a:ea typeface="宋体" charset="0"/>
                <a:cs typeface="宋体" charset="0"/>
              </a:defRPr>
            </a:lvl1pPr>
          </a:lstStyle>
          <a:p>
            <a:pPr>
              <a:defRPr/>
            </a:pPr>
            <a:endParaRPr lang="en-US" altLang="zh-CN"/>
          </a:p>
        </p:txBody>
      </p:sp>
      <p:sp>
        <p:nvSpPr>
          <p:cNvPr id="27651" name="Rectangle 3"/>
          <p:cNvSpPr>
            <a:spLocks noGrp="1" noChangeArrowheads="1"/>
          </p:cNvSpPr>
          <p:nvPr>
            <p:ph type="dt" sz="quarter" idx="1"/>
          </p:nvPr>
        </p:nvSpPr>
        <p:spPr bwMode="auto">
          <a:xfrm>
            <a:off x="4022725" y="0"/>
            <a:ext cx="3076575" cy="511175"/>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9048" tIns="49524" rIns="99048" bIns="49524" numCol="1" anchor="t" anchorCtr="0" compatLnSpc="1">
            <a:prstTxWarp prst="textNoShape">
              <a:avLst/>
            </a:prstTxWarp>
          </a:bodyPr>
          <a:lstStyle>
            <a:lvl1pPr algn="r" defTabSz="990600" eaLnBrk="1" hangingPunct="1">
              <a:spcBef>
                <a:spcPct val="20000"/>
              </a:spcBef>
              <a:defRPr kumimoji="1" sz="1300">
                <a:latin typeface="Times New Roman" charset="0"/>
                <a:ea typeface="宋体" charset="0"/>
                <a:cs typeface="宋体" charset="0"/>
              </a:defRPr>
            </a:lvl1pPr>
          </a:lstStyle>
          <a:p>
            <a:pPr>
              <a:defRPr/>
            </a:pPr>
            <a:endParaRPr lang="en-US" altLang="zh-CN"/>
          </a:p>
        </p:txBody>
      </p:sp>
      <p:sp>
        <p:nvSpPr>
          <p:cNvPr id="27652" name="Rectangle 4"/>
          <p:cNvSpPr>
            <a:spLocks noGrp="1" noChangeArrowheads="1"/>
          </p:cNvSpPr>
          <p:nvPr>
            <p:ph type="ftr" sz="quarter" idx="2"/>
          </p:nvPr>
        </p:nvSpPr>
        <p:spPr bwMode="auto">
          <a:xfrm>
            <a:off x="0" y="9723438"/>
            <a:ext cx="3076575" cy="511175"/>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9048" tIns="49524" rIns="99048" bIns="49524" numCol="1" anchor="b" anchorCtr="0" compatLnSpc="1">
            <a:prstTxWarp prst="textNoShape">
              <a:avLst/>
            </a:prstTxWarp>
          </a:bodyPr>
          <a:lstStyle>
            <a:lvl1pPr defTabSz="990600" eaLnBrk="1" hangingPunct="1">
              <a:spcBef>
                <a:spcPct val="20000"/>
              </a:spcBef>
              <a:defRPr kumimoji="1" sz="1300">
                <a:latin typeface="Times New Roman" charset="0"/>
                <a:ea typeface="宋体" charset="0"/>
                <a:cs typeface="宋体" charset="0"/>
              </a:defRPr>
            </a:lvl1pPr>
          </a:lstStyle>
          <a:p>
            <a:pPr>
              <a:defRPr/>
            </a:pPr>
            <a:endParaRPr lang="en-US" altLang="zh-CN"/>
          </a:p>
        </p:txBody>
      </p:sp>
      <p:sp>
        <p:nvSpPr>
          <p:cNvPr id="27653" name="Rectangle 5"/>
          <p:cNvSpPr>
            <a:spLocks noGrp="1" noChangeArrowheads="1"/>
          </p:cNvSpPr>
          <p:nvPr>
            <p:ph type="sldNum" sz="quarter" idx="3"/>
          </p:nvPr>
        </p:nvSpPr>
        <p:spPr bwMode="auto">
          <a:xfrm>
            <a:off x="4022725" y="9723438"/>
            <a:ext cx="3076575" cy="511175"/>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9048" tIns="49524" rIns="99048" bIns="49524" numCol="1" anchor="b" anchorCtr="0" compatLnSpc="1">
            <a:prstTxWarp prst="textNoShape">
              <a:avLst/>
            </a:prstTxWarp>
          </a:bodyPr>
          <a:lstStyle>
            <a:lvl1pPr algn="r" defTabSz="990600" eaLnBrk="1" hangingPunct="1">
              <a:spcBef>
                <a:spcPct val="20000"/>
              </a:spcBef>
              <a:defRPr kumimoji="1" sz="1300">
                <a:latin typeface="Times New Roman" panose="02020603050405020304" pitchFamily="18" charset="0"/>
              </a:defRPr>
            </a:lvl1pPr>
          </a:lstStyle>
          <a:p>
            <a:pPr>
              <a:defRPr/>
            </a:pPr>
            <a:fld id="{31718B7A-98EE-45E2-9B22-8A071D33CDED}"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9048" tIns="49524" rIns="99048" bIns="49524" numCol="1" anchor="t" anchorCtr="0" compatLnSpc="1">
            <a:prstTxWarp prst="textNoShape">
              <a:avLst/>
            </a:prstTxWarp>
          </a:bodyPr>
          <a:lstStyle>
            <a:lvl1pPr defTabSz="990600" eaLnBrk="1" hangingPunct="1">
              <a:spcBef>
                <a:spcPct val="20000"/>
              </a:spcBef>
              <a:defRPr kumimoji="1" sz="1300">
                <a:latin typeface="Times New Roman" charset="0"/>
                <a:ea typeface="宋体" charset="0"/>
                <a:cs typeface="宋体" charset="0"/>
              </a:defRPr>
            </a:lvl1pPr>
          </a:lstStyle>
          <a:p>
            <a:pPr>
              <a:defRPr/>
            </a:pPr>
            <a:endParaRPr lang="en-US" altLang="zh-CN"/>
          </a:p>
        </p:txBody>
      </p:sp>
      <p:sp>
        <p:nvSpPr>
          <p:cNvPr id="8195" name="Rectangle 3"/>
          <p:cNvSpPr>
            <a:spLocks noGrp="1" noChangeArrowheads="1"/>
          </p:cNvSpPr>
          <p:nvPr>
            <p:ph type="dt" idx="1"/>
          </p:nvPr>
        </p:nvSpPr>
        <p:spPr bwMode="auto">
          <a:xfrm>
            <a:off x="4022725" y="0"/>
            <a:ext cx="3076575" cy="511175"/>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9048" tIns="49524" rIns="99048" bIns="49524" numCol="1" anchor="t" anchorCtr="0" compatLnSpc="1">
            <a:prstTxWarp prst="textNoShape">
              <a:avLst/>
            </a:prstTxWarp>
          </a:bodyPr>
          <a:lstStyle>
            <a:lvl1pPr algn="r" defTabSz="990600" eaLnBrk="1" hangingPunct="1">
              <a:spcBef>
                <a:spcPct val="20000"/>
              </a:spcBef>
              <a:defRPr kumimoji="1" sz="1300">
                <a:latin typeface="Times New Roman" charset="0"/>
                <a:ea typeface="宋体" charset="0"/>
                <a:cs typeface="宋体" charset="0"/>
              </a:defRPr>
            </a:lvl1pPr>
          </a:lstStyle>
          <a:p>
            <a:pPr>
              <a:defRPr/>
            </a:pPr>
            <a:endParaRPr lang="en-US" altLang="zh-CN"/>
          </a:p>
        </p:txBody>
      </p:sp>
      <p:sp>
        <p:nvSpPr>
          <p:cNvPr id="307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46150" y="4860925"/>
            <a:ext cx="5207000" cy="4605338"/>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9048" tIns="49524" rIns="99048" bIns="49524" numCol="1" anchor="t" anchorCtr="0" compatLnSpc="1">
            <a:prstTxWarp prst="textNoShape">
              <a:avLst/>
            </a:prstTxWarp>
          </a:bodyPr>
          <a:lstStyle/>
          <a:p>
            <a:pPr lvl="0"/>
            <a:r>
              <a:rPr lang="zh-CN" altLang="en-US" noProof="0" smtClean="0"/>
              <a:t>单击此处编辑母版文本样式</a:t>
            </a:r>
            <a:endParaRPr lang="en-US" altLang="zh-CN" noProof="0" smtClean="0"/>
          </a:p>
          <a:p>
            <a:pPr lvl="1"/>
            <a:r>
              <a:rPr lang="zh-CN" altLang="en-US" noProof="0" smtClean="0"/>
              <a:t>第二级</a:t>
            </a:r>
            <a:endParaRPr lang="en-US" altLang="zh-CN" noProof="0" smtClean="0"/>
          </a:p>
          <a:p>
            <a:pPr lvl="2"/>
            <a:r>
              <a:rPr lang="zh-CN" altLang="en-US" noProof="0" smtClean="0"/>
              <a:t>第三级</a:t>
            </a:r>
            <a:endParaRPr lang="en-US" altLang="zh-CN" noProof="0" smtClean="0"/>
          </a:p>
          <a:p>
            <a:pPr lvl="3"/>
            <a:r>
              <a:rPr lang="zh-CN" altLang="en-US" noProof="0" smtClean="0"/>
              <a:t>第四级</a:t>
            </a:r>
            <a:endParaRPr lang="en-US" altLang="zh-CN" noProof="0" smtClean="0"/>
          </a:p>
          <a:p>
            <a:pPr lvl="4"/>
            <a:r>
              <a:rPr lang="zh-CN" altLang="en-US" noProof="0" smtClean="0"/>
              <a:t>第五级</a:t>
            </a:r>
          </a:p>
        </p:txBody>
      </p:sp>
      <p:sp>
        <p:nvSpPr>
          <p:cNvPr id="8198" name="Rectangle 6"/>
          <p:cNvSpPr>
            <a:spLocks noGrp="1" noChangeArrowheads="1"/>
          </p:cNvSpPr>
          <p:nvPr>
            <p:ph type="ftr" sz="quarter" idx="4"/>
          </p:nvPr>
        </p:nvSpPr>
        <p:spPr bwMode="auto">
          <a:xfrm>
            <a:off x="0" y="9723438"/>
            <a:ext cx="3076575" cy="511175"/>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9048" tIns="49524" rIns="99048" bIns="49524" numCol="1" anchor="b" anchorCtr="0" compatLnSpc="1">
            <a:prstTxWarp prst="textNoShape">
              <a:avLst/>
            </a:prstTxWarp>
          </a:bodyPr>
          <a:lstStyle>
            <a:lvl1pPr defTabSz="990600" eaLnBrk="1" hangingPunct="1">
              <a:spcBef>
                <a:spcPct val="20000"/>
              </a:spcBef>
              <a:defRPr kumimoji="1" sz="1300">
                <a:latin typeface="Times New Roman" charset="0"/>
                <a:ea typeface="宋体" charset="0"/>
                <a:cs typeface="宋体" charset="0"/>
              </a:defRPr>
            </a:lvl1pPr>
          </a:lstStyle>
          <a:p>
            <a:pPr>
              <a:defRPr/>
            </a:pPr>
            <a:endParaRPr lang="en-US" altLang="zh-CN"/>
          </a:p>
        </p:txBody>
      </p:sp>
      <p:sp>
        <p:nvSpPr>
          <p:cNvPr id="8199" name="Rectangle 7"/>
          <p:cNvSpPr>
            <a:spLocks noGrp="1" noChangeArrowheads="1"/>
          </p:cNvSpPr>
          <p:nvPr>
            <p:ph type="sldNum" sz="quarter" idx="5"/>
          </p:nvPr>
        </p:nvSpPr>
        <p:spPr bwMode="auto">
          <a:xfrm>
            <a:off x="4022725" y="9723438"/>
            <a:ext cx="3076575" cy="511175"/>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9048" tIns="49524" rIns="99048" bIns="49524" numCol="1" anchor="b" anchorCtr="0" compatLnSpc="1">
            <a:prstTxWarp prst="textNoShape">
              <a:avLst/>
            </a:prstTxWarp>
          </a:bodyPr>
          <a:lstStyle>
            <a:lvl1pPr algn="r" defTabSz="990600" eaLnBrk="1" hangingPunct="1">
              <a:spcBef>
                <a:spcPct val="20000"/>
              </a:spcBef>
              <a:defRPr kumimoji="1" sz="1300">
                <a:latin typeface="Times New Roman" panose="02020603050405020304" pitchFamily="18" charset="0"/>
              </a:defRPr>
            </a:lvl1pPr>
          </a:lstStyle>
          <a:p>
            <a:pPr>
              <a:defRPr/>
            </a:pPr>
            <a:fld id="{8007B90C-F728-42BC-A645-4C08BAD7FF64}"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宋体" charset="0"/>
        <a:cs typeface="宋体" charset="0"/>
      </a:defRPr>
    </a:lvl1pPr>
    <a:lvl2pPr marL="457200" algn="l" rtl="0" eaLnBrk="0" fontAlgn="base" hangingPunct="0">
      <a:spcBef>
        <a:spcPct val="30000"/>
      </a:spcBef>
      <a:spcAft>
        <a:spcPct val="0"/>
      </a:spcAft>
      <a:defRPr sz="1200" kern="1200">
        <a:solidFill>
          <a:schemeClr val="tx1"/>
        </a:solidFill>
        <a:latin typeface="Times New Roman" charset="0"/>
        <a:ea typeface="宋体"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宋体"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宋体"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宋体"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2188" y="768350"/>
            <a:ext cx="5114925" cy="3836988"/>
          </a:xfrm>
        </p:spPr>
      </p:sp>
      <p:sp>
        <p:nvSpPr>
          <p:cNvPr id="3" name="备注占位符 2"/>
          <p:cNvSpPr>
            <a:spLocks noGrp="1"/>
          </p:cNvSpPr>
          <p:nvPr>
            <p:ph type="body" idx="1"/>
          </p:nvPr>
        </p:nvSpPr>
        <p:spPr/>
        <p:txBody>
          <a:bodyPr/>
          <a:lstStyle/>
          <a:p>
            <a:r>
              <a:rPr lang="en-US" altLang="zh-CN" dirty="0" smtClean="0"/>
              <a:t>4294967295=2^32 -</a:t>
            </a:r>
            <a:r>
              <a:rPr lang="en-US" altLang="zh-CN" baseline="0" dirty="0" smtClean="0"/>
              <a:t> 1</a:t>
            </a:r>
            <a:endParaRPr lang="zh-CN" altLang="en-US" dirty="0"/>
          </a:p>
        </p:txBody>
      </p:sp>
      <p:sp>
        <p:nvSpPr>
          <p:cNvPr id="4" name="灯片编号占位符 3"/>
          <p:cNvSpPr>
            <a:spLocks noGrp="1"/>
          </p:cNvSpPr>
          <p:nvPr>
            <p:ph type="sldNum" sz="quarter" idx="10"/>
          </p:nvPr>
        </p:nvSpPr>
        <p:spPr/>
        <p:txBody>
          <a:bodyPr/>
          <a:lstStyle/>
          <a:p>
            <a:fld id="{1B2DA2DB-3F82-4206-83AE-541F7B76644C}" type="slidenum">
              <a:rPr lang="en-US" altLang="zh-CN" smtClean="0"/>
              <a:pPr/>
              <a:t>12</a:t>
            </a:fld>
            <a:endParaRPr lang="en-US" altLang="zh-CN"/>
          </a:p>
        </p:txBody>
      </p:sp>
    </p:spTree>
    <p:extLst>
      <p:ext uri="{BB962C8B-B14F-4D97-AF65-F5344CB8AC3E}">
        <p14:creationId xmlns:p14="http://schemas.microsoft.com/office/powerpoint/2010/main" val="4252669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5363" y="806450"/>
            <a:ext cx="5367337" cy="402748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8007B90C-F728-42BC-A645-4C08BAD7FF64}" type="slidenum">
              <a:rPr lang="en-US" altLang="zh-CN" smtClean="0"/>
              <a:pPr>
                <a:defRPr/>
              </a:pPr>
              <a:t>27</a:t>
            </a:fld>
            <a:endParaRPr lang="en-US" altLang="zh-CN" dirty="0"/>
          </a:p>
        </p:txBody>
      </p:sp>
    </p:spTree>
    <p:extLst>
      <p:ext uri="{BB962C8B-B14F-4D97-AF65-F5344CB8AC3E}">
        <p14:creationId xmlns:p14="http://schemas.microsoft.com/office/powerpoint/2010/main" val="3971027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5363" y="806450"/>
            <a:ext cx="5367337" cy="4027488"/>
          </a:xfrm>
        </p:spPr>
      </p:sp>
      <p:sp>
        <p:nvSpPr>
          <p:cNvPr id="3" name="备注占位符 2"/>
          <p:cNvSpPr>
            <a:spLocks noGrp="1"/>
          </p:cNvSpPr>
          <p:nvPr>
            <p:ph type="body" idx="1"/>
          </p:nvPr>
        </p:nvSpPr>
        <p:spPr/>
        <p:txBody>
          <a:bodyPr/>
          <a:lstStyle/>
          <a:p>
            <a:r>
              <a:rPr lang="zh-CN" altLang="en-US" dirty="0" smtClean="0"/>
              <a:t>想要这个攻击成功，被分叉的区块链必须要覆盖当前最长的一条链，一旦这个情况发生，支付给</a:t>
            </a:r>
            <a:r>
              <a:rPr lang="en-US" altLang="zh-CN" dirty="0" smtClean="0"/>
              <a:t>Bob</a:t>
            </a:r>
            <a:r>
              <a:rPr lang="zh-CN" altLang="en-US" dirty="0" smtClean="0"/>
              <a:t>的交易就不在存在于共识的区块链里。</a:t>
            </a:r>
            <a:endParaRPr lang="en-US" altLang="zh-CN" dirty="0" smtClean="0"/>
          </a:p>
          <a:p>
            <a:r>
              <a:rPr lang="zh-CN" altLang="en-US" dirty="0" smtClean="0"/>
              <a:t>如果这个矿工掌握占优势的哈希算力的话，即超过</a:t>
            </a:r>
            <a:r>
              <a:rPr lang="en-US" altLang="zh-CN" dirty="0" smtClean="0"/>
              <a:t>50%</a:t>
            </a:r>
            <a:r>
              <a:rPr lang="zh-CN" altLang="en-US" dirty="0" smtClean="0"/>
              <a:t>的话，这种攻击就会成功。</a:t>
            </a:r>
            <a:endParaRPr lang="en-US" altLang="zh-CN" dirty="0" smtClean="0"/>
          </a:p>
          <a:p>
            <a:r>
              <a:rPr lang="zh-CN" altLang="en-US" dirty="0" smtClean="0"/>
              <a:t>考虑到正常节点之间的网络延迟等因素，恶意矿工甚至不需要达到</a:t>
            </a:r>
            <a:r>
              <a:rPr lang="en-US" altLang="zh-CN" dirty="0" smtClean="0"/>
              <a:t>50%</a:t>
            </a:r>
            <a:r>
              <a:rPr lang="zh-CN" altLang="en-US" dirty="0" smtClean="0"/>
              <a:t>这个临界。</a:t>
            </a:r>
            <a:endParaRPr lang="zh-CN" altLang="en-US" dirty="0"/>
          </a:p>
        </p:txBody>
      </p:sp>
      <p:sp>
        <p:nvSpPr>
          <p:cNvPr id="4" name="灯片编号占位符 3"/>
          <p:cNvSpPr>
            <a:spLocks noGrp="1"/>
          </p:cNvSpPr>
          <p:nvPr>
            <p:ph type="sldNum" sz="quarter" idx="10"/>
          </p:nvPr>
        </p:nvSpPr>
        <p:spPr/>
        <p:txBody>
          <a:bodyPr/>
          <a:lstStyle/>
          <a:p>
            <a:pPr>
              <a:defRPr/>
            </a:pPr>
            <a:fld id="{8007B90C-F728-42BC-A645-4C08BAD7FF64}" type="slidenum">
              <a:rPr lang="en-US" altLang="zh-CN" smtClean="0"/>
              <a:pPr>
                <a:defRPr/>
              </a:pPr>
              <a:t>40</a:t>
            </a:fld>
            <a:endParaRPr lang="en-US" altLang="zh-CN" dirty="0"/>
          </a:p>
        </p:txBody>
      </p:sp>
    </p:spTree>
    <p:extLst>
      <p:ext uri="{BB962C8B-B14F-4D97-AF65-F5344CB8AC3E}">
        <p14:creationId xmlns:p14="http://schemas.microsoft.com/office/powerpoint/2010/main" val="185302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5363" y="806450"/>
            <a:ext cx="5367337" cy="402748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8007B90C-F728-42BC-A645-4C08BAD7FF64}" type="slidenum">
              <a:rPr lang="en-US" altLang="zh-CN" smtClean="0"/>
              <a:pPr>
                <a:defRPr/>
              </a:pPr>
              <a:t>41</a:t>
            </a:fld>
            <a:endParaRPr lang="en-US" altLang="zh-CN" dirty="0"/>
          </a:p>
        </p:txBody>
      </p:sp>
    </p:spTree>
    <p:extLst>
      <p:ext uri="{BB962C8B-B14F-4D97-AF65-F5344CB8AC3E}">
        <p14:creationId xmlns:p14="http://schemas.microsoft.com/office/powerpoint/2010/main" val="347145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95363" y="806450"/>
            <a:ext cx="5367337" cy="4027488"/>
          </a:xfrm>
        </p:spPr>
      </p:sp>
      <p:sp>
        <p:nvSpPr>
          <p:cNvPr id="3" name="备注占位符 2"/>
          <p:cNvSpPr>
            <a:spLocks noGrp="1"/>
          </p:cNvSpPr>
          <p:nvPr>
            <p:ph type="body" idx="1"/>
          </p:nvPr>
        </p:nvSpPr>
        <p:spPr/>
        <p:txBody>
          <a:bodyPr/>
          <a:lstStyle/>
          <a:p>
            <a:r>
              <a:rPr lang="zh-CN" altLang="en-US" dirty="0" smtClean="0"/>
              <a:t>如果你已经拥有两个公共区块链上超前的秘密区块，那么全网剩下的矿工所做的挖矿努力都会被浪费，其他的矿工都会在他们认为最长的链上继续挖矿，一旦他们宣布他们找到了一个有效区块，你可以立刻宣布你所秘密保留的两个区块，这时你的区块链立刻变成了最长的有效链，其他人挖出来的区块就变成了孤块而被丢弃。</a:t>
            </a:r>
            <a:endParaRPr lang="en-US" altLang="zh-CN" dirty="0" smtClean="0"/>
          </a:p>
          <a:p>
            <a:r>
              <a:rPr lang="zh-CN" altLang="en-US" dirty="0" smtClean="0"/>
              <a:t>通过使网络上的其他矿工浪费算力计算出来的区块瞬间过期，可以有效地增加你的挖矿获利。</a:t>
            </a:r>
            <a:endParaRPr lang="zh-CN" altLang="en-US" dirty="0"/>
          </a:p>
        </p:txBody>
      </p:sp>
      <p:sp>
        <p:nvSpPr>
          <p:cNvPr id="4" name="灯片编号占位符 3"/>
          <p:cNvSpPr>
            <a:spLocks noGrp="1"/>
          </p:cNvSpPr>
          <p:nvPr>
            <p:ph type="sldNum" sz="quarter" idx="10"/>
          </p:nvPr>
        </p:nvSpPr>
        <p:spPr/>
        <p:txBody>
          <a:bodyPr/>
          <a:lstStyle/>
          <a:p>
            <a:pPr>
              <a:defRPr/>
            </a:pPr>
            <a:fld id="{8007B90C-F728-42BC-A645-4C08BAD7FF64}" type="slidenum">
              <a:rPr lang="en-US" altLang="zh-CN" smtClean="0"/>
              <a:pPr>
                <a:defRPr/>
              </a:pPr>
              <a:t>42</a:t>
            </a:fld>
            <a:endParaRPr lang="en-US" altLang="zh-CN" dirty="0"/>
          </a:p>
        </p:txBody>
      </p:sp>
    </p:spTree>
    <p:extLst>
      <p:ext uri="{BB962C8B-B14F-4D97-AF65-F5344CB8AC3E}">
        <p14:creationId xmlns:p14="http://schemas.microsoft.com/office/powerpoint/2010/main" val="1084363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1074" name="Rectangle 2"/>
          <p:cNvSpPr>
            <a:spLocks noGrp="1" noChangeArrowheads="1"/>
          </p:cNvSpPr>
          <p:nvPr>
            <p:ph type="ctrTitle"/>
          </p:nvPr>
        </p:nvSpPr>
        <p:spPr>
          <a:xfrm>
            <a:off x="914400" y="1524000"/>
            <a:ext cx="7623175" cy="1752600"/>
          </a:xfrm>
        </p:spPr>
        <p:txBody>
          <a:bodyPr/>
          <a:lstStyle>
            <a:lvl1pPr>
              <a:defRPr sz="5000"/>
            </a:lvl1pPr>
          </a:lstStyle>
          <a:p>
            <a:pPr lvl="0"/>
            <a:r>
              <a:rPr lang="en-US" altLang="zh-CN" noProof="0" smtClean="0"/>
              <a:t>单击此处编辑母版标题样式</a:t>
            </a:r>
          </a:p>
        </p:txBody>
      </p:sp>
      <p:sp>
        <p:nvSpPr>
          <p:cNvPr id="131075" name="Rectangle 3"/>
          <p:cNvSpPr>
            <a:spLocks noGrp="1" noChangeArrowheads="1"/>
          </p:cNvSpPr>
          <p:nvPr>
            <p:ph type="subTitle" idx="1"/>
          </p:nvPr>
        </p:nvSpPr>
        <p:spPr>
          <a:xfrm>
            <a:off x="1981200" y="3962400"/>
            <a:ext cx="6553200" cy="1752600"/>
          </a:xfrm>
        </p:spPr>
        <p:txBody>
          <a:bodyPr/>
          <a:lstStyle>
            <a:lvl1pPr marL="0" indent="0">
              <a:buFont typeface="Wingdings" panose="05000000000000000000" pitchFamily="2" charset="2"/>
              <a:buNone/>
              <a:defRPr sz="2800"/>
            </a:lvl1pPr>
          </a:lstStyle>
          <a:p>
            <a:pPr lvl="0"/>
            <a:r>
              <a:rPr lang="en-US" altLang="zh-CN" noProof="0" smtClean="0"/>
              <a:t>单击此处编辑母版副标题样式</a:t>
            </a:r>
          </a:p>
        </p:txBody>
      </p:sp>
      <p:sp>
        <p:nvSpPr>
          <p:cNvPr id="6" name="Rectangle 4"/>
          <p:cNvSpPr>
            <a:spLocks noGrp="1" noChangeArrowheads="1"/>
          </p:cNvSpPr>
          <p:nvPr>
            <p:ph type="dt" sz="half" idx="10"/>
          </p:nvPr>
        </p:nvSpPr>
        <p:spPr bwMode="auto">
          <a:xfrm>
            <a:off x="457200" y="6243638"/>
            <a:ext cx="2133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j-lt"/>
              </a:defRPr>
            </a:lvl1pPr>
          </a:lstStyle>
          <a:p>
            <a:pPr>
              <a:defRPr/>
            </a:pPr>
            <a:endParaRPr lang="en-US" altLang="zh-CN"/>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p:txBody>
          <a:bodyPr/>
          <a:lstStyle>
            <a:lvl1pPr>
              <a:defRPr/>
            </a:lvl1pPr>
          </a:lstStyle>
          <a:p>
            <a:pPr>
              <a:defRPr/>
            </a:pPr>
            <a:fld id="{71E28B38-66D0-4463-93BD-A8E9DBC973CC}" type="slidenum">
              <a:rPr lang="en-US" altLang="zh-CN"/>
              <a:pPr>
                <a:defRPr/>
              </a:pPr>
              <a:t>‹#›</a:t>
            </a:fld>
            <a:endParaRPr lang="en-US" altLang="zh-CN"/>
          </a:p>
        </p:txBody>
      </p:sp>
    </p:spTree>
    <p:extLst>
      <p:ext uri="{BB962C8B-B14F-4D97-AF65-F5344CB8AC3E}">
        <p14:creationId xmlns:p14="http://schemas.microsoft.com/office/powerpoint/2010/main" val="2679831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1"/>
          </p:nvPr>
        </p:nvSpPr>
        <p:spPr>
          <a:ln/>
        </p:spPr>
        <p:txBody>
          <a:bodyPr/>
          <a:lstStyle>
            <a:lvl1pPr>
              <a:defRPr/>
            </a:lvl1pPr>
          </a:lstStyle>
          <a:p>
            <a:pPr>
              <a:defRPr/>
            </a:pPr>
            <a:fld id="{0A7BA804-4953-4543-A231-CBEC8327B89E}" type="slidenum">
              <a:rPr lang="en-US" altLang="zh-CN"/>
              <a:pPr>
                <a:defRPr/>
              </a:pPr>
              <a:t>‹#›</a:t>
            </a:fld>
            <a:endParaRPr lang="en-US" altLang="zh-CN"/>
          </a:p>
        </p:txBody>
      </p:sp>
    </p:spTree>
    <p:extLst>
      <p:ext uri="{BB962C8B-B14F-4D97-AF65-F5344CB8AC3E}">
        <p14:creationId xmlns:p14="http://schemas.microsoft.com/office/powerpoint/2010/main" val="4050582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7813"/>
            <a:ext cx="2057400" cy="5853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7813"/>
            <a:ext cx="6019800" cy="58531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1"/>
          </p:nvPr>
        </p:nvSpPr>
        <p:spPr>
          <a:ln/>
        </p:spPr>
        <p:txBody>
          <a:bodyPr/>
          <a:lstStyle>
            <a:lvl1pPr>
              <a:defRPr/>
            </a:lvl1pPr>
          </a:lstStyle>
          <a:p>
            <a:pPr>
              <a:defRPr/>
            </a:pPr>
            <a:fld id="{39A3639B-E013-405C-9060-637E7A346FF0}" type="slidenum">
              <a:rPr lang="en-US" altLang="zh-CN"/>
              <a:pPr>
                <a:defRPr/>
              </a:pPr>
              <a:t>‹#›</a:t>
            </a:fld>
            <a:endParaRPr lang="en-US" altLang="zh-CN"/>
          </a:p>
        </p:txBody>
      </p:sp>
    </p:spTree>
    <p:extLst>
      <p:ext uri="{BB962C8B-B14F-4D97-AF65-F5344CB8AC3E}">
        <p14:creationId xmlns:p14="http://schemas.microsoft.com/office/powerpoint/2010/main" val="3143390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1"/>
          </p:nvPr>
        </p:nvSpPr>
        <p:spPr>
          <a:ln/>
        </p:spPr>
        <p:txBody>
          <a:bodyPr/>
          <a:lstStyle>
            <a:lvl1pPr>
              <a:defRPr/>
            </a:lvl1pPr>
          </a:lstStyle>
          <a:p>
            <a:pPr>
              <a:defRPr/>
            </a:pPr>
            <a:fld id="{C8F1BF21-671E-4C73-B9D8-8966BED9057C}" type="slidenum">
              <a:rPr lang="en-US" altLang="zh-CN"/>
              <a:pPr>
                <a:defRPr/>
              </a:pPr>
              <a:t>‹#›</a:t>
            </a:fld>
            <a:endParaRPr lang="en-US" altLang="zh-CN"/>
          </a:p>
        </p:txBody>
      </p:sp>
    </p:spTree>
    <p:extLst>
      <p:ext uri="{BB962C8B-B14F-4D97-AF65-F5344CB8AC3E}">
        <p14:creationId xmlns:p14="http://schemas.microsoft.com/office/powerpoint/2010/main" val="56613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1"/>
          </p:nvPr>
        </p:nvSpPr>
        <p:spPr>
          <a:ln/>
        </p:spPr>
        <p:txBody>
          <a:bodyPr/>
          <a:lstStyle>
            <a:lvl1pPr>
              <a:defRPr/>
            </a:lvl1pPr>
          </a:lstStyle>
          <a:p>
            <a:pPr>
              <a:defRPr/>
            </a:pPr>
            <a:fld id="{6A7A262B-708F-4685-A41F-5EF7B23703D7}" type="slidenum">
              <a:rPr lang="en-US" altLang="zh-CN"/>
              <a:pPr>
                <a:defRPr/>
              </a:pPr>
              <a:t>‹#›</a:t>
            </a:fld>
            <a:endParaRPr lang="en-US" altLang="zh-CN"/>
          </a:p>
        </p:txBody>
      </p:sp>
    </p:spTree>
    <p:extLst>
      <p:ext uri="{BB962C8B-B14F-4D97-AF65-F5344CB8AC3E}">
        <p14:creationId xmlns:p14="http://schemas.microsoft.com/office/powerpoint/2010/main" val="2635547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307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307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1"/>
          </p:nvPr>
        </p:nvSpPr>
        <p:spPr>
          <a:ln/>
        </p:spPr>
        <p:txBody>
          <a:bodyPr/>
          <a:lstStyle>
            <a:lvl1pPr>
              <a:defRPr/>
            </a:lvl1pPr>
          </a:lstStyle>
          <a:p>
            <a:pPr>
              <a:defRPr/>
            </a:pPr>
            <a:fld id="{A0DC98F4-364F-42CA-8C4A-47CFAA3F65E4}" type="slidenum">
              <a:rPr lang="en-US" altLang="zh-CN"/>
              <a:pPr>
                <a:defRPr/>
              </a:pPr>
              <a:t>‹#›</a:t>
            </a:fld>
            <a:endParaRPr lang="en-US" altLang="zh-CN"/>
          </a:p>
        </p:txBody>
      </p:sp>
    </p:spTree>
    <p:extLst>
      <p:ext uri="{BB962C8B-B14F-4D97-AF65-F5344CB8AC3E}">
        <p14:creationId xmlns:p14="http://schemas.microsoft.com/office/powerpoint/2010/main" val="113753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8" name="Rectangle 6"/>
          <p:cNvSpPr>
            <a:spLocks noGrp="1" noChangeArrowheads="1"/>
          </p:cNvSpPr>
          <p:nvPr>
            <p:ph type="sldNum" sz="quarter" idx="11"/>
          </p:nvPr>
        </p:nvSpPr>
        <p:spPr>
          <a:ln/>
        </p:spPr>
        <p:txBody>
          <a:bodyPr/>
          <a:lstStyle>
            <a:lvl1pPr>
              <a:defRPr/>
            </a:lvl1pPr>
          </a:lstStyle>
          <a:p>
            <a:pPr>
              <a:defRPr/>
            </a:pPr>
            <a:fld id="{BCAF093B-D198-45A8-B439-2970B69BC497}" type="slidenum">
              <a:rPr lang="en-US" altLang="zh-CN"/>
              <a:pPr>
                <a:defRPr/>
              </a:pPr>
              <a:t>‹#›</a:t>
            </a:fld>
            <a:endParaRPr lang="en-US" altLang="zh-CN"/>
          </a:p>
        </p:txBody>
      </p:sp>
    </p:spTree>
    <p:extLst>
      <p:ext uri="{BB962C8B-B14F-4D97-AF65-F5344CB8AC3E}">
        <p14:creationId xmlns:p14="http://schemas.microsoft.com/office/powerpoint/2010/main" val="962297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1"/>
          </p:nvPr>
        </p:nvSpPr>
        <p:spPr>
          <a:ln/>
        </p:spPr>
        <p:txBody>
          <a:bodyPr/>
          <a:lstStyle>
            <a:lvl1pPr>
              <a:defRPr/>
            </a:lvl1pPr>
          </a:lstStyle>
          <a:p>
            <a:pPr>
              <a:defRPr/>
            </a:pPr>
            <a:fld id="{AFC032C2-1F64-4405-A92F-3B4798EA74DD}" type="slidenum">
              <a:rPr lang="en-US" altLang="zh-CN"/>
              <a:pPr>
                <a:defRPr/>
              </a:pPr>
              <a:t>‹#›</a:t>
            </a:fld>
            <a:endParaRPr lang="en-US" altLang="zh-CN"/>
          </a:p>
        </p:txBody>
      </p:sp>
    </p:spTree>
    <p:extLst>
      <p:ext uri="{BB962C8B-B14F-4D97-AF65-F5344CB8AC3E}">
        <p14:creationId xmlns:p14="http://schemas.microsoft.com/office/powerpoint/2010/main" val="2125069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3" name="Rectangle 6"/>
          <p:cNvSpPr>
            <a:spLocks noGrp="1" noChangeArrowheads="1"/>
          </p:cNvSpPr>
          <p:nvPr>
            <p:ph type="sldNum" sz="quarter" idx="11"/>
          </p:nvPr>
        </p:nvSpPr>
        <p:spPr>
          <a:ln/>
        </p:spPr>
        <p:txBody>
          <a:bodyPr/>
          <a:lstStyle>
            <a:lvl1pPr>
              <a:defRPr/>
            </a:lvl1pPr>
          </a:lstStyle>
          <a:p>
            <a:pPr>
              <a:defRPr/>
            </a:pPr>
            <a:fld id="{67A79DCE-354B-410D-96C7-1D8050E1642D}" type="slidenum">
              <a:rPr lang="en-US" altLang="zh-CN"/>
              <a:pPr>
                <a:defRPr/>
              </a:pPr>
              <a:t>‹#›</a:t>
            </a:fld>
            <a:endParaRPr lang="en-US" altLang="zh-CN"/>
          </a:p>
        </p:txBody>
      </p:sp>
    </p:spTree>
    <p:extLst>
      <p:ext uri="{BB962C8B-B14F-4D97-AF65-F5344CB8AC3E}">
        <p14:creationId xmlns:p14="http://schemas.microsoft.com/office/powerpoint/2010/main" val="1274662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1"/>
          </p:nvPr>
        </p:nvSpPr>
        <p:spPr>
          <a:ln/>
        </p:spPr>
        <p:txBody>
          <a:bodyPr/>
          <a:lstStyle>
            <a:lvl1pPr>
              <a:defRPr/>
            </a:lvl1pPr>
          </a:lstStyle>
          <a:p>
            <a:pPr>
              <a:defRPr/>
            </a:pPr>
            <a:fld id="{2F9BDA88-0F32-4A10-A49D-1ECB66CB9CFA}" type="slidenum">
              <a:rPr lang="en-US" altLang="zh-CN"/>
              <a:pPr>
                <a:defRPr/>
              </a:pPr>
              <a:t>‹#›</a:t>
            </a:fld>
            <a:endParaRPr lang="en-US" altLang="zh-CN"/>
          </a:p>
        </p:txBody>
      </p:sp>
    </p:spTree>
    <p:extLst>
      <p:ext uri="{BB962C8B-B14F-4D97-AF65-F5344CB8AC3E}">
        <p14:creationId xmlns:p14="http://schemas.microsoft.com/office/powerpoint/2010/main" val="1024009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1"/>
          </p:nvPr>
        </p:nvSpPr>
        <p:spPr>
          <a:ln/>
        </p:spPr>
        <p:txBody>
          <a:bodyPr/>
          <a:lstStyle>
            <a:lvl1pPr>
              <a:defRPr/>
            </a:lvl1pPr>
          </a:lstStyle>
          <a:p>
            <a:pPr>
              <a:defRPr/>
            </a:pPr>
            <a:fld id="{751C63FD-3817-49FA-A2A9-7B73FFC18341}" type="slidenum">
              <a:rPr lang="en-US" altLang="zh-CN"/>
              <a:pPr>
                <a:defRPr/>
              </a:pPr>
              <a:t>‹#›</a:t>
            </a:fld>
            <a:endParaRPr lang="en-US" altLang="zh-CN"/>
          </a:p>
        </p:txBody>
      </p:sp>
    </p:spTree>
    <p:extLst>
      <p:ext uri="{BB962C8B-B14F-4D97-AF65-F5344CB8AC3E}">
        <p14:creationId xmlns:p14="http://schemas.microsoft.com/office/powerpoint/2010/main" val="4212799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单击此处编辑母版标题样式</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单击此处编辑母版文本样式</a:t>
            </a:r>
          </a:p>
          <a:p>
            <a:pPr lvl="1"/>
            <a:r>
              <a:rPr lang="en-US" altLang="zh-CN" smtClean="0"/>
              <a:t>第二级</a:t>
            </a:r>
          </a:p>
          <a:p>
            <a:pPr lvl="2"/>
            <a:r>
              <a:rPr lang="en-US" altLang="zh-CN" smtClean="0"/>
              <a:t>第三级</a:t>
            </a:r>
          </a:p>
          <a:p>
            <a:pPr lvl="3"/>
            <a:r>
              <a:rPr lang="en-US" altLang="zh-CN" smtClean="0"/>
              <a:t>第四级</a:t>
            </a:r>
          </a:p>
          <a:p>
            <a:pPr lvl="4"/>
            <a:r>
              <a:rPr lang="en-US" altLang="zh-CN" smtClean="0"/>
              <a:t>第五级</a:t>
            </a:r>
          </a:p>
        </p:txBody>
      </p:sp>
      <p:sp>
        <p:nvSpPr>
          <p:cNvPr id="13005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j-lt"/>
              </a:defRPr>
            </a:lvl1pPr>
          </a:lstStyle>
          <a:p>
            <a:pPr>
              <a:defRPr/>
            </a:pPr>
            <a:endParaRPr lang="en-US" altLang="zh-CN"/>
          </a:p>
        </p:txBody>
      </p:sp>
      <p:sp>
        <p:nvSpPr>
          <p:cNvPr id="130054"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mj-lt"/>
              </a:defRPr>
            </a:lvl1pPr>
          </a:lstStyle>
          <a:p>
            <a:pPr>
              <a:defRPr/>
            </a:pPr>
            <a:fld id="{AE0E2396-F9A2-4D25-BC35-BDD3D205456F}" type="slidenum">
              <a:rPr lang="en-US" altLang="zh-CN"/>
              <a:pPr>
                <a:defRPr/>
              </a:pPr>
              <a:t>‹#›</a:t>
            </a:fld>
            <a:endParaRPr lang="en-US" altLang="zh-CN"/>
          </a:p>
        </p:txBody>
      </p:sp>
      <p:sp>
        <p:nvSpPr>
          <p:cNvPr id="1030" name="Freeform 7"/>
          <p:cNvSpPr>
            <a:spLocks noChangeArrowheads="1"/>
          </p:cNvSpPr>
          <p:nvPr/>
        </p:nvSpPr>
        <p:spPr bwMode="auto">
          <a:xfrm>
            <a:off x="381000" y="228600"/>
            <a:ext cx="82296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31"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 bg1="lt1" tx1="dk1" bg2="lt2" tx2="dk2" accent1="accent1" accent2="accent2" accent3="accent3" accent4="accent4" accent5="accent5" accent6="accent6" hlink="hlink" folHlink="folHlink"/>
  <p:sldLayoutIdLst>
    <p:sldLayoutId id="2147483856"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5pPr>
      <a:lvl6pPr marL="4572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6pPr>
      <a:lvl7pPr marL="9144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7pPr>
      <a:lvl8pPr marL="13716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8pPr>
      <a:lvl9pPr marL="18288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blockchain.com/en/btc/block/00000000984f962134a7291e3693075ae03e521f0ee33378ec30a334d860034b" TargetMode="External"/><Relationship Id="rId2" Type="http://schemas.openxmlformats.org/officeDocument/2006/relationships/hyperlink" Target="https://www.blockchain.com/en/btc/block/000000000019d6689c085ae165831e934ff763ae46a2a6c172b3f1b60a8ce26f" TargetMode="Externa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hyperlink" Target="https://www.blockchain.com/en/btc/block/000000005e36047e39452a7beaaa6721048ac408a3e75bb60a8b0008713653ce" TargetMode="External"/><Relationship Id="rId4" Type="http://schemas.openxmlformats.org/officeDocument/2006/relationships/hyperlink" Target="https://www.blockchain.com/en/btc/block/000000004f2886a170adb7204cb0c7a824217dd24d11a74423d564c4e0904967"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image" Target="../media/image6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3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5" Type="http://schemas.openxmlformats.org/officeDocument/2006/relationships/image" Target="../media/image280.png"/></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idx="4294967295"/>
          </p:nvPr>
        </p:nvSpPr>
        <p:spPr>
          <a:xfrm>
            <a:off x="908050" y="620713"/>
            <a:ext cx="6832600" cy="1435100"/>
          </a:xfrm>
        </p:spPr>
        <p:txBody>
          <a:bodyPr anchor="b"/>
          <a:lstStyle/>
          <a:p>
            <a:pPr eaLnBrk="1" hangingPunct="1"/>
            <a:r>
              <a:rPr lang="zh-CN" altLang="en-US" sz="7200" b="1" dirty="0" smtClean="0">
                <a:solidFill>
                  <a:srgbClr val="000099"/>
                </a:solidFill>
              </a:rPr>
              <a:t>网络安全技术</a:t>
            </a:r>
          </a:p>
        </p:txBody>
      </p:sp>
      <p:sp>
        <p:nvSpPr>
          <p:cNvPr id="5123" name="Rectangle 5"/>
          <p:cNvSpPr>
            <a:spLocks noGrp="1" noChangeArrowheads="1"/>
          </p:cNvSpPr>
          <p:nvPr>
            <p:ph type="subTitle" idx="4294967295"/>
          </p:nvPr>
        </p:nvSpPr>
        <p:spPr>
          <a:xfrm>
            <a:off x="1187450" y="2343150"/>
            <a:ext cx="6583363" cy="2525713"/>
          </a:xfrm>
        </p:spPr>
        <p:txBody>
          <a:bodyPr/>
          <a:lstStyle/>
          <a:p>
            <a:pPr marL="0" indent="0" eaLnBrk="1" hangingPunct="1">
              <a:lnSpc>
                <a:spcPct val="120000"/>
              </a:lnSpc>
              <a:buFont typeface="Wingdings" panose="05000000000000000000" pitchFamily="2" charset="2"/>
              <a:buNone/>
            </a:pPr>
            <a:r>
              <a:rPr lang="zh-CN" altLang="en-US" dirty="0" smtClean="0"/>
              <a:t>刘振</a:t>
            </a:r>
            <a:endParaRPr lang="en-US" altLang="zh-CN" dirty="0" smtClean="0"/>
          </a:p>
          <a:p>
            <a:pPr marL="0" indent="0" eaLnBrk="1" hangingPunct="1">
              <a:lnSpc>
                <a:spcPct val="120000"/>
              </a:lnSpc>
              <a:buFont typeface="Wingdings" panose="05000000000000000000" pitchFamily="2" charset="2"/>
              <a:buNone/>
            </a:pPr>
            <a:endParaRPr lang="zh-CN" altLang="en-US" dirty="0" smtClean="0"/>
          </a:p>
          <a:p>
            <a:pPr marL="0" indent="0" eaLnBrk="1" hangingPunct="1">
              <a:lnSpc>
                <a:spcPct val="120000"/>
              </a:lnSpc>
              <a:buFont typeface="Wingdings" panose="05000000000000000000" pitchFamily="2" charset="2"/>
              <a:buNone/>
            </a:pPr>
            <a:r>
              <a:rPr lang="zh-CN" altLang="en-US" sz="2000" dirty="0" smtClean="0"/>
              <a:t>上海交通大学 计算机科学与工程系</a:t>
            </a:r>
            <a:endParaRPr lang="en-US" altLang="zh-CN" sz="2000" dirty="0" smtClean="0"/>
          </a:p>
          <a:p>
            <a:pPr marL="0" indent="0" eaLnBrk="1" hangingPunct="1">
              <a:lnSpc>
                <a:spcPct val="120000"/>
              </a:lnSpc>
              <a:buFont typeface="Wingdings" panose="05000000000000000000" pitchFamily="2" charset="2"/>
              <a:buNone/>
            </a:pPr>
            <a:r>
              <a:rPr lang="zh-CN" altLang="en-US" sz="2000" dirty="0" smtClean="0"/>
              <a:t>电信群楼</a:t>
            </a:r>
            <a:r>
              <a:rPr lang="en-US" altLang="zh-CN" sz="2000" dirty="0" smtClean="0"/>
              <a:t>3-509</a:t>
            </a:r>
            <a:r>
              <a:rPr lang="zh-CN" altLang="en-US" sz="2000" dirty="0" smtClean="0"/>
              <a:t> </a:t>
            </a:r>
            <a:endParaRPr lang="en-US" altLang="zh-CN" sz="2000" dirty="0" smtClean="0"/>
          </a:p>
          <a:p>
            <a:pPr marL="0" indent="0" eaLnBrk="1" hangingPunct="1">
              <a:lnSpc>
                <a:spcPct val="120000"/>
              </a:lnSpc>
              <a:buFont typeface="Wingdings" panose="05000000000000000000" pitchFamily="2" charset="2"/>
              <a:buNone/>
            </a:pPr>
            <a:r>
              <a:rPr lang="en-US" altLang="zh-CN" sz="2000" dirty="0" smtClean="0"/>
              <a:t>liuzhen@sjtu.edu.cn</a:t>
            </a:r>
          </a:p>
        </p:txBody>
      </p:sp>
      <p:sp>
        <p:nvSpPr>
          <p:cNvPr id="2" name="灯片编号占位符 1"/>
          <p:cNvSpPr>
            <a:spLocks noGrp="1"/>
          </p:cNvSpPr>
          <p:nvPr>
            <p:ph type="sldNum" sz="quarter" idx="11"/>
          </p:nvPr>
        </p:nvSpPr>
        <p:spPr/>
        <p:txBody>
          <a:bodyPr/>
          <a:lstStyle/>
          <a:p>
            <a:pPr>
              <a:defRPr/>
            </a:pPr>
            <a:fld id="{67A79DCE-354B-410D-96C7-1D8050E1642D}" type="slidenum">
              <a:rPr lang="en-US" altLang="zh-CN" smtClean="0"/>
              <a:pPr>
                <a:defRPr/>
              </a:pPr>
              <a:t>1</a:t>
            </a:fld>
            <a:endParaRPr lang="en-US" altLang="zh-CN"/>
          </a:p>
        </p:txBody>
      </p:sp>
    </p:spTree>
    <p:extLst>
      <p:ext uri="{BB962C8B-B14F-4D97-AF65-F5344CB8AC3E}">
        <p14:creationId xmlns:p14="http://schemas.microsoft.com/office/powerpoint/2010/main" val="1266497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body" idx="4294967295"/>
          </p:nvPr>
        </p:nvSpPr>
        <p:spPr>
          <a:xfrm>
            <a:off x="395536" y="1124744"/>
            <a:ext cx="8280152" cy="5040560"/>
          </a:xfrm>
        </p:spPr>
        <p:txBody>
          <a:bodyPr/>
          <a:lstStyle/>
          <a:p>
            <a:pPr marL="342900" lvl="1" indent="-342900" eaLnBrk="1" hangingPunct="1">
              <a:buClr>
                <a:srgbClr val="013BB9"/>
              </a:buClr>
              <a:buSzPct val="70000"/>
              <a:buFont typeface="Wingdings" panose="05000000000000000000" pitchFamily="2" charset="2"/>
              <a:buChar char="n"/>
            </a:pPr>
            <a:r>
              <a:rPr lang="zh-CN" altLang="en-US" sz="2200" dirty="0" smtClean="0"/>
              <a:t>区块链中“</a:t>
            </a:r>
            <a:r>
              <a:rPr lang="en-US" altLang="zh-CN" sz="2200" dirty="0" smtClean="0"/>
              <a:t>Hash</a:t>
            </a:r>
            <a:r>
              <a:rPr lang="zh-CN" altLang="en-US" sz="2200" dirty="0" smtClean="0"/>
              <a:t>”和“链”的只是区块头</a:t>
            </a:r>
            <a:r>
              <a:rPr lang="en-US" altLang="zh-CN" sz="2200" dirty="0" smtClean="0"/>
              <a:t>(Block head)</a:t>
            </a:r>
            <a:endParaRPr lang="en-US" altLang="zh-CN" dirty="0"/>
          </a:p>
          <a:p>
            <a:pPr marL="342900" lvl="1" indent="-342900" eaLnBrk="1" hangingPunct="1">
              <a:buClr>
                <a:srgbClr val="013BB9"/>
              </a:buClr>
              <a:buSzPct val="70000"/>
              <a:buFont typeface="Wingdings" panose="05000000000000000000" pitchFamily="2" charset="2"/>
              <a:buChar char="n"/>
            </a:pPr>
            <a:r>
              <a:rPr lang="zh-CN" altLang="en-US" sz="2200" dirty="0" smtClean="0"/>
              <a:t>交易的</a:t>
            </a:r>
            <a:r>
              <a:rPr lang="en-US" altLang="zh-CN" sz="2200" dirty="0" err="1" smtClean="0"/>
              <a:t>Merkle</a:t>
            </a:r>
            <a:r>
              <a:rPr lang="en-US" altLang="zh-CN" sz="2200" dirty="0" smtClean="0"/>
              <a:t> Tree</a:t>
            </a:r>
            <a:r>
              <a:rPr lang="zh-CN" altLang="en-US" sz="2200" dirty="0" smtClean="0"/>
              <a:t>的根节点的</a:t>
            </a:r>
            <a:r>
              <a:rPr lang="en-US" altLang="zh-CN" sz="2200" dirty="0" smtClean="0"/>
              <a:t>Hash</a:t>
            </a:r>
            <a:r>
              <a:rPr lang="zh-CN" altLang="en-US" sz="2200" dirty="0" smtClean="0"/>
              <a:t>值在区块头中，保证了块中的交易数据被“包含在链中”</a:t>
            </a:r>
            <a:endParaRPr lang="en-US" altLang="zh-CN" sz="2200" dirty="0" smtClean="0"/>
          </a:p>
          <a:p>
            <a:pPr marL="695325" lvl="2" indent="-342900" eaLnBrk="1" hangingPunct="1"/>
            <a:r>
              <a:rPr lang="en-US" altLang="zh-CN" sz="1600" dirty="0"/>
              <a:t>---</a:t>
            </a:r>
            <a:r>
              <a:rPr lang="zh-CN" altLang="en-US" sz="1600" dirty="0"/>
              <a:t>修改交易数据，会影响</a:t>
            </a:r>
            <a:r>
              <a:rPr lang="zh-CN" altLang="en-US" sz="1600" dirty="0" smtClean="0"/>
              <a:t>到</a:t>
            </a:r>
            <a:r>
              <a:rPr lang="en-US" altLang="zh-CN" sz="1600" dirty="0" err="1" smtClean="0"/>
              <a:t>Merkle</a:t>
            </a:r>
            <a:r>
              <a:rPr lang="en-US" altLang="zh-CN" sz="1600" dirty="0" smtClean="0"/>
              <a:t> Tree</a:t>
            </a:r>
            <a:r>
              <a:rPr lang="zh-CN" altLang="en-US" sz="1600" dirty="0" smtClean="0"/>
              <a:t>根节点的</a:t>
            </a:r>
            <a:r>
              <a:rPr lang="en-US" altLang="zh-CN" sz="1600" dirty="0" smtClean="0"/>
              <a:t>Hash</a:t>
            </a:r>
            <a:r>
              <a:rPr lang="zh-CN" altLang="en-US" sz="1600" dirty="0" smtClean="0"/>
              <a:t>值，进而影响到整个块的</a:t>
            </a:r>
            <a:r>
              <a:rPr lang="en-US" altLang="zh-CN" sz="1600" dirty="0" smtClean="0"/>
              <a:t>Hash</a:t>
            </a:r>
            <a:r>
              <a:rPr lang="zh-CN" altLang="en-US" sz="1600" dirty="0" smtClean="0"/>
              <a:t>值</a:t>
            </a:r>
            <a:endParaRPr lang="en-US" altLang="zh-CN" sz="1600" dirty="0" smtClean="0"/>
          </a:p>
          <a:p>
            <a:pPr marL="342900" lvl="1" indent="-342900" eaLnBrk="1" hangingPunct="1">
              <a:buClr>
                <a:srgbClr val="013BB9"/>
              </a:buClr>
              <a:buSzPct val="70000"/>
              <a:buFont typeface="Wingdings" panose="05000000000000000000" pitchFamily="2" charset="2"/>
              <a:buChar char="n"/>
            </a:pPr>
            <a:r>
              <a:rPr lang="zh-CN" altLang="en-US" sz="2200" dirty="0" smtClean="0"/>
              <a:t>区块：</a:t>
            </a:r>
            <a:endParaRPr lang="en-US" altLang="zh-CN" sz="2200" dirty="0" smtClean="0"/>
          </a:p>
          <a:p>
            <a:pPr marL="695325" lvl="2" indent="-342900" eaLnBrk="1" hangingPunct="1"/>
            <a:r>
              <a:rPr lang="zh-CN" altLang="en-US" sz="1600" dirty="0" smtClean="0"/>
              <a:t>区块头</a:t>
            </a:r>
            <a:endParaRPr lang="en-US" altLang="zh-CN" sz="1600" dirty="0" smtClean="0"/>
          </a:p>
          <a:p>
            <a:pPr marL="695325" lvl="2" indent="-342900" eaLnBrk="1" hangingPunct="1"/>
            <a:r>
              <a:rPr lang="zh-CN" altLang="en-US" sz="1600" dirty="0" smtClean="0"/>
              <a:t>区块主体（交易数据</a:t>
            </a:r>
            <a:r>
              <a:rPr lang="zh-CN" altLang="en-US" sz="1800" dirty="0" smtClean="0"/>
              <a:t>）</a:t>
            </a:r>
            <a:endParaRPr lang="en-US" altLang="zh-CN" sz="1800" dirty="0" smtClean="0"/>
          </a:p>
        </p:txBody>
      </p:sp>
      <p:sp>
        <p:nvSpPr>
          <p:cNvPr id="3" name="灯片编号占位符 2"/>
          <p:cNvSpPr>
            <a:spLocks noGrp="1"/>
          </p:cNvSpPr>
          <p:nvPr>
            <p:ph type="sldNum" sz="quarter" idx="11"/>
          </p:nvPr>
        </p:nvSpPr>
        <p:spPr/>
        <p:txBody>
          <a:bodyPr/>
          <a:lstStyle/>
          <a:p>
            <a:pPr>
              <a:defRPr/>
            </a:pPr>
            <a:fld id="{67A79DCE-354B-410D-96C7-1D8050E1642D}" type="slidenum">
              <a:rPr lang="en-US" altLang="zh-CN" smtClean="0"/>
              <a:pPr>
                <a:defRPr/>
              </a:pPr>
              <a:t>10</a:t>
            </a:fld>
            <a:endParaRPr lang="en-US" altLang="zh-CN" dirty="0"/>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5856" y="3255331"/>
            <a:ext cx="5365575" cy="2837965"/>
          </a:xfrm>
          <a:prstGeom prst="rect">
            <a:avLst/>
          </a:prstGeom>
        </p:spPr>
      </p:pic>
      <p:sp>
        <p:nvSpPr>
          <p:cNvPr id="7" name="标题 1"/>
          <p:cNvSpPr txBox="1">
            <a:spLocks/>
          </p:cNvSpPr>
          <p:nvPr/>
        </p:nvSpPr>
        <p:spPr>
          <a:xfrm>
            <a:off x="457200" y="277814"/>
            <a:ext cx="8229600" cy="649492"/>
          </a:xfrm>
          <a:prstGeom prst="rect">
            <a:avLst/>
          </a:prstGeom>
        </p:spPr>
        <p:txBody>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5pPr>
            <a:lvl6pPr marL="4572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6pPr>
            <a:lvl7pPr marL="9144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7pPr>
            <a:lvl8pPr marL="13716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8pPr>
            <a:lvl9pPr marL="18288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9pPr>
          </a:lstStyle>
          <a:p>
            <a:r>
              <a:rPr lang="en-US" altLang="zh-CN" dirty="0">
                <a:effectLst>
                  <a:outerShdw blurRad="38100" dist="38100" dir="2700000" algn="tl">
                    <a:srgbClr val="000000">
                      <a:alpha val="43137"/>
                    </a:srgbClr>
                  </a:outerShdw>
                </a:effectLst>
              </a:rPr>
              <a:t>4</a:t>
            </a:r>
            <a:r>
              <a:rPr lang="en-US" altLang="zh-CN" dirty="0" smtClean="0">
                <a:effectLst>
                  <a:outerShdw blurRad="38100" dist="38100" dir="2700000" algn="tl">
                    <a:srgbClr val="000000">
                      <a:alpha val="43137"/>
                    </a:srgbClr>
                  </a:outerShdw>
                </a:effectLst>
              </a:rPr>
              <a:t>. </a:t>
            </a:r>
            <a:r>
              <a:rPr lang="zh-CN" altLang="en-US" dirty="0" smtClean="0">
                <a:effectLst>
                  <a:outerShdw blurRad="38100" dist="38100" dir="2700000" algn="tl">
                    <a:srgbClr val="000000">
                      <a:alpha val="43137"/>
                    </a:srgbClr>
                  </a:outerShdw>
                </a:effectLst>
              </a:rPr>
              <a:t>比特币的区块</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963925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body" idx="4294967295"/>
          </p:nvPr>
        </p:nvSpPr>
        <p:spPr>
          <a:xfrm>
            <a:off x="395536" y="1124744"/>
            <a:ext cx="8280152" cy="5040560"/>
          </a:xfrm>
        </p:spPr>
        <p:txBody>
          <a:bodyPr/>
          <a:lstStyle/>
          <a:p>
            <a:pPr marL="342900" lvl="1" indent="-342900" eaLnBrk="1" hangingPunct="1">
              <a:buClr>
                <a:srgbClr val="013BB9"/>
              </a:buClr>
              <a:buSzPct val="70000"/>
              <a:buFont typeface="Wingdings" panose="05000000000000000000" pitchFamily="2" charset="2"/>
              <a:buChar char="n"/>
            </a:pPr>
            <a:r>
              <a:rPr lang="zh-CN" altLang="en-US" sz="2200" dirty="0" smtClean="0"/>
              <a:t>区块头：</a:t>
            </a:r>
            <a:endParaRPr lang="en-US" altLang="zh-CN" sz="2200" dirty="0" smtClean="0"/>
          </a:p>
          <a:p>
            <a:pPr marL="342900" lvl="1" indent="-342900" eaLnBrk="1" hangingPunct="1">
              <a:buClr>
                <a:schemeClr val="accent1"/>
              </a:buClr>
              <a:buSzPct val="65000"/>
              <a:buFont typeface="Wingdings" panose="05000000000000000000" pitchFamily="2" charset="2"/>
              <a:buChar char="n"/>
            </a:pPr>
            <a:endParaRPr lang="en-US" altLang="zh-CN" sz="2200" dirty="0" smtClean="0"/>
          </a:p>
          <a:p>
            <a:pPr marL="342900" lvl="1" indent="-342900" eaLnBrk="1" hangingPunct="1">
              <a:buClr>
                <a:schemeClr val="accent1"/>
              </a:buClr>
              <a:buSzPct val="65000"/>
              <a:buFont typeface="Wingdings" panose="05000000000000000000" pitchFamily="2" charset="2"/>
              <a:buChar char="n"/>
            </a:pPr>
            <a:endParaRPr lang="en-US" altLang="zh-CN" sz="2200" dirty="0" smtClean="0"/>
          </a:p>
          <a:p>
            <a:pPr marL="0" lvl="1" indent="0" eaLnBrk="1" hangingPunct="1">
              <a:buClr>
                <a:schemeClr val="accent1"/>
              </a:buClr>
              <a:buSzPct val="65000"/>
              <a:buNone/>
            </a:pPr>
            <a:endParaRPr lang="en-US" altLang="zh-CN" sz="2200" dirty="0" smtClean="0"/>
          </a:p>
          <a:p>
            <a:pPr marL="342900" lvl="1" indent="-342900" eaLnBrk="1" hangingPunct="1">
              <a:buClr>
                <a:srgbClr val="013BB9"/>
              </a:buClr>
              <a:buSzPct val="70000"/>
              <a:buFont typeface="Wingdings" panose="05000000000000000000" pitchFamily="2" charset="2"/>
              <a:buChar char="n"/>
            </a:pPr>
            <a:r>
              <a:rPr lang="zh-CN" altLang="en-US" sz="2200" dirty="0" smtClean="0"/>
              <a:t>区块（头）标识：</a:t>
            </a:r>
            <a:endParaRPr lang="en-US" altLang="zh-CN" sz="2200" dirty="0" smtClean="0"/>
          </a:p>
          <a:p>
            <a:pPr marL="695325" lvl="2" indent="-342900" eaLnBrk="1" hangingPunct="1"/>
            <a:r>
              <a:rPr lang="zh-CN" altLang="en-US" sz="1800" dirty="0" smtClean="0"/>
              <a:t>区块</a:t>
            </a:r>
            <a:r>
              <a:rPr lang="en-US" altLang="zh-CN" sz="1800" dirty="0" smtClean="0"/>
              <a:t>Hash</a:t>
            </a:r>
            <a:r>
              <a:rPr lang="zh-CN" altLang="en-US" sz="1800" dirty="0" smtClean="0"/>
              <a:t>值</a:t>
            </a:r>
            <a:endParaRPr lang="en-US" altLang="zh-CN" sz="1800" dirty="0"/>
          </a:p>
          <a:p>
            <a:pPr marL="1012825" lvl="3" indent="-342900" eaLnBrk="1" hangingPunct="1">
              <a:buFont typeface="Wingdings" panose="05000000000000000000" pitchFamily="2" charset="2"/>
              <a:buChar char="u"/>
            </a:pPr>
            <a:r>
              <a:rPr lang="zh-CN" altLang="en-US" sz="1100" dirty="0" smtClean="0"/>
              <a:t>区块本身的</a:t>
            </a:r>
            <a:r>
              <a:rPr lang="en-US" altLang="zh-CN" sz="1100" dirty="0" smtClean="0"/>
              <a:t>Hash</a:t>
            </a:r>
            <a:r>
              <a:rPr lang="zh-CN" altLang="en-US" sz="1100" dirty="0" smtClean="0"/>
              <a:t>值是区块的</a:t>
            </a:r>
            <a:r>
              <a:rPr lang="zh-CN" altLang="en-US" sz="1100" dirty="0" smtClean="0">
                <a:solidFill>
                  <a:srgbClr val="0000FF"/>
                </a:solidFill>
              </a:rPr>
              <a:t>唯一性</a:t>
            </a:r>
            <a:r>
              <a:rPr lang="zh-CN" altLang="en-US" sz="1100" dirty="0" smtClean="0"/>
              <a:t>标识。</a:t>
            </a:r>
            <a:endParaRPr lang="en-US" altLang="zh-CN" sz="1100" dirty="0" smtClean="0"/>
          </a:p>
          <a:p>
            <a:pPr marL="1012825" lvl="3" indent="-342900" eaLnBrk="1" hangingPunct="1">
              <a:buFont typeface="Wingdings" panose="05000000000000000000" pitchFamily="2" charset="2"/>
              <a:buChar char="u"/>
            </a:pPr>
            <a:r>
              <a:rPr lang="zh-CN" altLang="en-US" sz="1100" dirty="0" smtClean="0"/>
              <a:t>区块</a:t>
            </a:r>
            <a:r>
              <a:rPr lang="en-US" altLang="zh-CN" sz="1100" dirty="0"/>
              <a:t>Hash</a:t>
            </a:r>
            <a:r>
              <a:rPr lang="zh-CN" altLang="en-US" sz="1100" dirty="0" smtClean="0"/>
              <a:t>值并不</a:t>
            </a:r>
            <a:r>
              <a:rPr lang="zh-CN" altLang="en-US" sz="1100" dirty="0"/>
              <a:t>包含在区块的</a:t>
            </a:r>
            <a:r>
              <a:rPr lang="zh-CN" altLang="en-US" sz="1100" dirty="0" smtClean="0"/>
              <a:t>数据结构里，不管</a:t>
            </a:r>
            <a:r>
              <a:rPr lang="zh-CN" altLang="en-US" sz="1100" dirty="0"/>
              <a:t>是该区块在网络上传输时，抑或是它作为区块链的一部分被存储在某节点的永久性存储设备上时</a:t>
            </a:r>
            <a:r>
              <a:rPr lang="zh-CN" altLang="en-US" sz="1100" dirty="0" smtClean="0"/>
              <a:t>。</a:t>
            </a:r>
            <a:endParaRPr lang="en-US" altLang="zh-CN" sz="1100" dirty="0" smtClean="0"/>
          </a:p>
          <a:p>
            <a:pPr marL="1012825" lvl="3" indent="-342900" eaLnBrk="1" hangingPunct="1">
              <a:buFont typeface="Wingdings" panose="05000000000000000000" pitchFamily="2" charset="2"/>
              <a:buChar char="u"/>
            </a:pPr>
            <a:r>
              <a:rPr lang="zh-CN" altLang="en-US" sz="1100" dirty="0" smtClean="0"/>
              <a:t>任何</a:t>
            </a:r>
            <a:r>
              <a:rPr lang="zh-CN" altLang="en-US" sz="1100" dirty="0"/>
              <a:t>人都可以根据区块数据计算其</a:t>
            </a:r>
            <a:r>
              <a:rPr lang="en-US" altLang="zh-CN" sz="1100" dirty="0"/>
              <a:t>Hash</a:t>
            </a:r>
            <a:r>
              <a:rPr lang="zh-CN" altLang="en-US" sz="1100" dirty="0" smtClean="0"/>
              <a:t>值，实际上区块</a:t>
            </a:r>
            <a:r>
              <a:rPr lang="en-US" altLang="zh-CN" sz="1100" dirty="0" smtClean="0"/>
              <a:t>Hash</a:t>
            </a:r>
            <a:r>
              <a:rPr lang="zh-CN" altLang="en-US" sz="1100" dirty="0" smtClean="0"/>
              <a:t>值</a:t>
            </a:r>
            <a:r>
              <a:rPr lang="zh-CN" altLang="en-US" sz="1100" dirty="0"/>
              <a:t>是当该区块从网络被接收时由每个节点计算出来的</a:t>
            </a:r>
            <a:r>
              <a:rPr lang="zh-CN" altLang="en-US" sz="1100" dirty="0" smtClean="0"/>
              <a:t>。</a:t>
            </a:r>
            <a:endParaRPr lang="en-US" altLang="zh-CN" sz="1100" dirty="0" smtClean="0"/>
          </a:p>
          <a:p>
            <a:pPr marL="1012825" lvl="3" indent="-342900" eaLnBrk="1" hangingPunct="1">
              <a:buFont typeface="Wingdings" panose="05000000000000000000" pitchFamily="2" charset="2"/>
              <a:buChar char="u"/>
            </a:pPr>
            <a:r>
              <a:rPr lang="zh-CN" altLang="en-US" sz="1100" dirty="0"/>
              <a:t>区块的哈希值可能会作为区块元数据的一部分被存储在一个独立的数据库表中，以便于索引和</a:t>
            </a:r>
            <a:r>
              <a:rPr lang="zh-CN" altLang="en-US" sz="1100" dirty="0" smtClean="0"/>
              <a:t>更快</a:t>
            </a:r>
            <a:r>
              <a:rPr lang="zh-CN" altLang="en-US" sz="1100" dirty="0"/>
              <a:t>地从磁盘检索区块</a:t>
            </a:r>
            <a:r>
              <a:rPr lang="zh-CN" altLang="en-US" sz="1100" dirty="0" smtClean="0"/>
              <a:t>。</a:t>
            </a:r>
            <a:endParaRPr lang="en-US" altLang="zh-CN" sz="1100" dirty="0" smtClean="0"/>
          </a:p>
          <a:p>
            <a:pPr marL="695325" lvl="2" indent="-342900" eaLnBrk="1" hangingPunct="1"/>
            <a:r>
              <a:rPr lang="zh-CN" altLang="en-US" sz="1800" dirty="0" smtClean="0"/>
              <a:t>区块</a:t>
            </a:r>
            <a:r>
              <a:rPr lang="zh-CN" altLang="en-US" sz="1800" dirty="0"/>
              <a:t>高度</a:t>
            </a:r>
            <a:endParaRPr lang="en-US" altLang="zh-CN" sz="1800" dirty="0"/>
          </a:p>
          <a:p>
            <a:pPr marL="1012825" lvl="3" indent="-342900" eaLnBrk="1" hangingPunct="1">
              <a:buFont typeface="Wingdings" panose="05000000000000000000" pitchFamily="2" charset="2"/>
              <a:buChar char="u"/>
            </a:pPr>
            <a:r>
              <a:rPr lang="zh-CN" altLang="en-US" sz="1100" dirty="0" smtClean="0"/>
              <a:t>创世区块的高度是</a:t>
            </a:r>
            <a:r>
              <a:rPr lang="en-US" altLang="zh-CN" sz="1100" dirty="0" smtClean="0"/>
              <a:t>0</a:t>
            </a:r>
            <a:r>
              <a:rPr lang="zh-CN" altLang="en-US" sz="1100" dirty="0" smtClean="0"/>
              <a:t>，其后每个区块的高度比前一个区块高度加</a:t>
            </a:r>
            <a:r>
              <a:rPr lang="en-US" altLang="zh-CN" sz="1100" dirty="0" smtClean="0"/>
              <a:t>1</a:t>
            </a:r>
            <a:r>
              <a:rPr lang="zh-CN" altLang="en-US" sz="1100" dirty="0" smtClean="0"/>
              <a:t>。</a:t>
            </a:r>
            <a:endParaRPr lang="en-US" altLang="zh-CN" sz="1100" dirty="0"/>
          </a:p>
          <a:p>
            <a:pPr marL="1012825" lvl="3" indent="-342900" eaLnBrk="1" hangingPunct="1">
              <a:buFont typeface="Wingdings" panose="05000000000000000000" pitchFamily="2" charset="2"/>
              <a:buChar char="u"/>
            </a:pPr>
            <a:r>
              <a:rPr lang="zh-CN" altLang="en-US" sz="1100" dirty="0" smtClean="0"/>
              <a:t>区块高度</a:t>
            </a:r>
            <a:r>
              <a:rPr lang="zh-CN" altLang="en-US" sz="1100" dirty="0">
                <a:solidFill>
                  <a:srgbClr val="0000FF"/>
                </a:solidFill>
              </a:rPr>
              <a:t>并不是唯一</a:t>
            </a:r>
            <a:r>
              <a:rPr lang="zh-CN" altLang="en-US" sz="1100" dirty="0"/>
              <a:t>的</a:t>
            </a:r>
            <a:r>
              <a:rPr lang="zh-CN" altLang="en-US" sz="1100" dirty="0" smtClean="0"/>
              <a:t>标识符，有可能两个相同高度的区块同时存在、竞争在区块链中的位置。</a:t>
            </a:r>
            <a:endParaRPr lang="en-US" altLang="zh-CN" sz="1100" dirty="0" smtClean="0"/>
          </a:p>
          <a:p>
            <a:pPr marL="1012825" lvl="3" indent="-342900" eaLnBrk="1" hangingPunct="1">
              <a:buFont typeface="Wingdings" panose="05000000000000000000" pitchFamily="2" charset="2"/>
              <a:buChar char="u"/>
            </a:pPr>
            <a:r>
              <a:rPr lang="zh-CN" altLang="en-US" sz="1100" dirty="0" smtClean="0"/>
              <a:t>区块</a:t>
            </a:r>
            <a:r>
              <a:rPr lang="zh-CN" altLang="en-US" sz="1100" dirty="0"/>
              <a:t>高度也不是区块数据结构的一部分，它并不被存储在区块里。当节点接收来自比特币网络的区块时，会动态地识别该区块在区块链里的位置（区块高度）</a:t>
            </a:r>
            <a:r>
              <a:rPr lang="zh-CN" altLang="en-US" sz="1100" dirty="0" smtClean="0"/>
              <a:t>。</a:t>
            </a:r>
            <a:endParaRPr lang="en-US" altLang="zh-CN" sz="1100" dirty="0" smtClean="0"/>
          </a:p>
          <a:p>
            <a:pPr marL="1012825" lvl="3" indent="-342900" eaLnBrk="1" hangingPunct="1">
              <a:buFont typeface="Wingdings" panose="05000000000000000000" pitchFamily="2" charset="2"/>
              <a:buChar char="u"/>
            </a:pPr>
            <a:r>
              <a:rPr lang="zh-CN" altLang="en-US" sz="1100" dirty="0" smtClean="0"/>
              <a:t>区块</a:t>
            </a:r>
            <a:r>
              <a:rPr lang="zh-CN" altLang="en-US" sz="1100" dirty="0"/>
              <a:t>高度也可作为元数据存储在一个索引数据库表中以便快速检索。</a:t>
            </a:r>
            <a:endParaRPr lang="en-US" altLang="zh-CN" sz="1100" dirty="0"/>
          </a:p>
        </p:txBody>
      </p:sp>
      <p:sp>
        <p:nvSpPr>
          <p:cNvPr id="3" name="灯片编号占位符 2"/>
          <p:cNvSpPr>
            <a:spLocks noGrp="1"/>
          </p:cNvSpPr>
          <p:nvPr>
            <p:ph type="sldNum" sz="quarter" idx="11"/>
          </p:nvPr>
        </p:nvSpPr>
        <p:spPr/>
        <p:txBody>
          <a:bodyPr/>
          <a:lstStyle/>
          <a:p>
            <a:pPr>
              <a:defRPr/>
            </a:pPr>
            <a:fld id="{67A79DCE-354B-410D-96C7-1D8050E1642D}" type="slidenum">
              <a:rPr lang="en-US" altLang="zh-CN" smtClean="0"/>
              <a:pPr>
                <a:defRPr/>
              </a:pPr>
              <a:t>11</a:t>
            </a:fld>
            <a:endParaRPr lang="en-US" altLang="zh-CN" dirty="0"/>
          </a:p>
        </p:txBody>
      </p:sp>
      <p:graphicFrame>
        <p:nvGraphicFramePr>
          <p:cNvPr id="4" name="表格 3"/>
          <p:cNvGraphicFramePr>
            <a:graphicFrameLocks noGrp="1"/>
          </p:cNvGraphicFramePr>
          <p:nvPr>
            <p:extLst/>
          </p:nvPr>
        </p:nvGraphicFramePr>
        <p:xfrm>
          <a:off x="1835696" y="1412776"/>
          <a:ext cx="5328592" cy="1219200"/>
        </p:xfrm>
        <a:graphic>
          <a:graphicData uri="http://schemas.openxmlformats.org/drawingml/2006/table">
            <a:tbl>
              <a:tblPr firstRow="1" bandRow="1">
                <a:tableStyleId>{5C22544A-7EE6-4342-B048-85BDC9FD1C3A}</a:tableStyleId>
              </a:tblPr>
              <a:tblGrid>
                <a:gridCol w="1776197">
                  <a:extLst>
                    <a:ext uri="{9D8B030D-6E8A-4147-A177-3AD203B41FA5}">
                      <a16:colId xmlns:a16="http://schemas.microsoft.com/office/drawing/2014/main" val="2924276900"/>
                    </a:ext>
                  </a:extLst>
                </a:gridCol>
                <a:gridCol w="856963">
                  <a:extLst>
                    <a:ext uri="{9D8B030D-6E8A-4147-A177-3AD203B41FA5}">
                      <a16:colId xmlns:a16="http://schemas.microsoft.com/office/drawing/2014/main" val="2072595297"/>
                    </a:ext>
                  </a:extLst>
                </a:gridCol>
                <a:gridCol w="2695432">
                  <a:extLst>
                    <a:ext uri="{9D8B030D-6E8A-4147-A177-3AD203B41FA5}">
                      <a16:colId xmlns:a16="http://schemas.microsoft.com/office/drawing/2014/main" val="3960574907"/>
                    </a:ext>
                  </a:extLst>
                </a:gridCol>
              </a:tblGrid>
              <a:tr h="230426">
                <a:tc>
                  <a:txBody>
                    <a:bodyPr/>
                    <a:lstStyle/>
                    <a:p>
                      <a:r>
                        <a:rPr lang="zh-CN" altLang="en-US" sz="1000" dirty="0" smtClean="0"/>
                        <a:t>字段</a:t>
                      </a:r>
                      <a:endParaRPr lang="zh-CN" altLang="en-US" sz="1000" dirty="0"/>
                    </a:p>
                  </a:txBody>
                  <a:tcPr>
                    <a:solidFill>
                      <a:srgbClr val="66CCFF"/>
                    </a:solidFill>
                  </a:tcPr>
                </a:tc>
                <a:tc>
                  <a:txBody>
                    <a:bodyPr/>
                    <a:lstStyle/>
                    <a:p>
                      <a:r>
                        <a:rPr lang="zh-CN" altLang="en-US" sz="1000" dirty="0" smtClean="0"/>
                        <a:t>大小</a:t>
                      </a:r>
                      <a:endParaRPr lang="zh-CN" altLang="en-US" sz="1000" dirty="0"/>
                    </a:p>
                  </a:txBody>
                  <a:tcPr>
                    <a:solidFill>
                      <a:srgbClr val="66CCFF"/>
                    </a:solidFill>
                  </a:tcPr>
                </a:tc>
                <a:tc>
                  <a:txBody>
                    <a:bodyPr/>
                    <a:lstStyle/>
                    <a:p>
                      <a:r>
                        <a:rPr lang="zh-CN" altLang="en-US" sz="1000" dirty="0" smtClean="0"/>
                        <a:t>描述</a:t>
                      </a:r>
                      <a:endParaRPr lang="zh-CN" altLang="en-US" sz="1000" dirty="0"/>
                    </a:p>
                  </a:txBody>
                  <a:tcPr>
                    <a:solidFill>
                      <a:srgbClr val="66CCFF"/>
                    </a:solidFill>
                  </a:tcPr>
                </a:tc>
                <a:extLst>
                  <a:ext uri="{0D108BD9-81ED-4DB2-BD59-A6C34878D82A}">
                    <a16:rowId xmlns:a16="http://schemas.microsoft.com/office/drawing/2014/main" val="1088726951"/>
                  </a:ext>
                </a:extLst>
              </a:tr>
              <a:tr h="2304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b="0" i="0" u="none" strike="noStrike" kern="1200" baseline="0" dirty="0" err="1" smtClean="0">
                          <a:solidFill>
                            <a:schemeClr val="dk1"/>
                          </a:solidFill>
                          <a:latin typeface="+mn-lt"/>
                          <a:ea typeface="+mn-ea"/>
                          <a:cs typeface="+mn-cs"/>
                        </a:rPr>
                        <a:t>previousblockhash</a:t>
                      </a:r>
                      <a:endParaRPr lang="zh-CN" altLang="en-US" sz="1000" dirty="0" smtClean="0"/>
                    </a:p>
                  </a:txBody>
                  <a:tcPr/>
                </a:tc>
                <a:tc>
                  <a:txBody>
                    <a:bodyPr/>
                    <a:lstStyle/>
                    <a:p>
                      <a:r>
                        <a:rPr lang="en-US" altLang="zh-CN" sz="1000" dirty="0" smtClean="0"/>
                        <a:t>32</a:t>
                      </a:r>
                      <a:r>
                        <a:rPr lang="zh-CN" altLang="en-US" sz="1000" dirty="0" smtClean="0"/>
                        <a:t>字节</a:t>
                      </a:r>
                      <a:endParaRPr lang="zh-CN" altLang="en-US" sz="1000" dirty="0"/>
                    </a:p>
                  </a:txBody>
                  <a:tcPr/>
                </a:tc>
                <a:tc>
                  <a:txBody>
                    <a:bodyPr/>
                    <a:lstStyle/>
                    <a:p>
                      <a:r>
                        <a:rPr lang="zh-CN" altLang="en-US" sz="1000" dirty="0" smtClean="0"/>
                        <a:t>前一区块</a:t>
                      </a:r>
                      <a:r>
                        <a:rPr lang="en-US" altLang="zh-CN" sz="1000" dirty="0" smtClean="0"/>
                        <a:t>Hash</a:t>
                      </a:r>
                      <a:r>
                        <a:rPr lang="zh-CN" altLang="en-US" sz="1000" dirty="0" smtClean="0"/>
                        <a:t>值</a:t>
                      </a:r>
                      <a:endParaRPr lang="zh-CN" altLang="en-US" sz="1000" dirty="0"/>
                    </a:p>
                  </a:txBody>
                  <a:tcPr/>
                </a:tc>
                <a:extLst>
                  <a:ext uri="{0D108BD9-81ED-4DB2-BD59-A6C34878D82A}">
                    <a16:rowId xmlns:a16="http://schemas.microsoft.com/office/drawing/2014/main" val="3301602191"/>
                  </a:ext>
                </a:extLst>
              </a:tr>
              <a:tr h="2304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b="0" i="0" u="none" strike="noStrike" kern="1200" baseline="0" dirty="0" err="1" smtClean="0">
                          <a:solidFill>
                            <a:schemeClr val="dk1"/>
                          </a:solidFill>
                          <a:latin typeface="+mn-lt"/>
                          <a:ea typeface="+mn-ea"/>
                          <a:cs typeface="+mn-cs"/>
                        </a:rPr>
                        <a:t>merkleroot</a:t>
                      </a:r>
                      <a:endParaRPr lang="zh-CN"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t>32</a:t>
                      </a:r>
                      <a:r>
                        <a:rPr lang="zh-CN" altLang="en-US" sz="1000" dirty="0" smtClean="0"/>
                        <a:t>字节</a:t>
                      </a:r>
                    </a:p>
                  </a:txBody>
                  <a:tcPr/>
                </a:tc>
                <a:tc>
                  <a:txBody>
                    <a:bodyPr/>
                    <a:lstStyle/>
                    <a:p>
                      <a:r>
                        <a:rPr lang="zh-CN" altLang="en-US" sz="1000" dirty="0" smtClean="0"/>
                        <a:t>交易</a:t>
                      </a:r>
                      <a:r>
                        <a:rPr lang="en-US" altLang="zh-CN" sz="1000" dirty="0" err="1" smtClean="0"/>
                        <a:t>Merkle</a:t>
                      </a:r>
                      <a:r>
                        <a:rPr lang="en-US" altLang="zh-CN" sz="1000" dirty="0" smtClean="0"/>
                        <a:t> Tree</a:t>
                      </a:r>
                      <a:r>
                        <a:rPr lang="zh-CN" altLang="en-US" sz="1000" dirty="0" smtClean="0"/>
                        <a:t>根节点的</a:t>
                      </a:r>
                      <a:r>
                        <a:rPr lang="en-US" altLang="zh-CN" sz="1000" dirty="0" smtClean="0"/>
                        <a:t>Hash</a:t>
                      </a:r>
                      <a:r>
                        <a:rPr lang="zh-CN" altLang="en-US" sz="1000" dirty="0" smtClean="0"/>
                        <a:t>值</a:t>
                      </a:r>
                      <a:endParaRPr lang="zh-CN" altLang="en-US" sz="1000" dirty="0"/>
                    </a:p>
                  </a:txBody>
                  <a:tcPr/>
                </a:tc>
                <a:extLst>
                  <a:ext uri="{0D108BD9-81ED-4DB2-BD59-A6C34878D82A}">
                    <a16:rowId xmlns:a16="http://schemas.microsoft.com/office/drawing/2014/main" val="1437457863"/>
                  </a:ext>
                </a:extLst>
              </a:tr>
              <a:tr h="2304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b="0" i="0" u="none" strike="noStrike" kern="1200" baseline="0" dirty="0" smtClean="0">
                          <a:solidFill>
                            <a:schemeClr val="dk1"/>
                          </a:solidFill>
                          <a:latin typeface="+mn-lt"/>
                          <a:ea typeface="+mn-ea"/>
                          <a:cs typeface="+mn-cs"/>
                        </a:rPr>
                        <a:t>difficulty</a:t>
                      </a:r>
                      <a:endParaRPr lang="zh-CN" altLang="en-US" sz="1000" dirty="0" smtClean="0"/>
                    </a:p>
                  </a:txBody>
                  <a:tcPr/>
                </a:tc>
                <a:tc>
                  <a:txBody>
                    <a:bodyPr/>
                    <a:lstStyle/>
                    <a:p>
                      <a:r>
                        <a:rPr lang="en-US" altLang="zh-CN" sz="1000" dirty="0" smtClean="0"/>
                        <a:t>4</a:t>
                      </a:r>
                      <a:r>
                        <a:rPr lang="zh-CN" altLang="en-US" sz="1000" dirty="0" smtClean="0"/>
                        <a:t>字节</a:t>
                      </a:r>
                      <a:endParaRPr lang="zh-CN" altLang="en-US" sz="1000" dirty="0"/>
                    </a:p>
                  </a:txBody>
                  <a:tcPr/>
                </a:tc>
                <a:tc>
                  <a:txBody>
                    <a:bodyPr/>
                    <a:lstStyle/>
                    <a:p>
                      <a:r>
                        <a:rPr lang="zh-CN" altLang="en-US" sz="1000" dirty="0" smtClean="0"/>
                        <a:t>挖矿的难度系数</a:t>
                      </a:r>
                      <a:endParaRPr lang="zh-CN" altLang="en-US" sz="1000" dirty="0"/>
                    </a:p>
                  </a:txBody>
                  <a:tcPr/>
                </a:tc>
                <a:extLst>
                  <a:ext uri="{0D108BD9-81ED-4DB2-BD59-A6C34878D82A}">
                    <a16:rowId xmlns:a16="http://schemas.microsoft.com/office/drawing/2014/main" val="830331091"/>
                  </a:ext>
                </a:extLst>
              </a:tr>
              <a:tr h="2304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b="0" i="0" u="none" strike="noStrike" kern="1200" baseline="0" dirty="0" smtClean="0">
                          <a:solidFill>
                            <a:schemeClr val="dk1"/>
                          </a:solidFill>
                          <a:latin typeface="+mn-lt"/>
                          <a:ea typeface="+mn-ea"/>
                          <a:cs typeface="+mn-cs"/>
                        </a:rPr>
                        <a:t>nonce</a:t>
                      </a:r>
                      <a:endParaRPr lang="zh-CN" altLang="en-US" sz="1000" dirty="0" smtClean="0"/>
                    </a:p>
                  </a:txBody>
                  <a:tcPr/>
                </a:tc>
                <a:tc>
                  <a:txBody>
                    <a:bodyPr/>
                    <a:lstStyle/>
                    <a:p>
                      <a:r>
                        <a:rPr lang="en-US" altLang="zh-CN" sz="1000" dirty="0" smtClean="0"/>
                        <a:t>4</a:t>
                      </a:r>
                      <a:r>
                        <a:rPr lang="zh-CN" altLang="en-US" sz="1000" dirty="0" smtClean="0"/>
                        <a:t>字节</a:t>
                      </a:r>
                      <a:endParaRPr lang="zh-CN" altLang="en-US" sz="1000" dirty="0"/>
                    </a:p>
                  </a:txBody>
                  <a:tcPr/>
                </a:tc>
                <a:tc>
                  <a:txBody>
                    <a:bodyPr/>
                    <a:lstStyle/>
                    <a:p>
                      <a:r>
                        <a:rPr lang="zh-CN" altLang="en-US" sz="1000" dirty="0" smtClean="0"/>
                        <a:t>挖矿挖到的临时随机数</a:t>
                      </a:r>
                      <a:endParaRPr lang="zh-CN" altLang="en-US" sz="1000" dirty="0"/>
                    </a:p>
                  </a:txBody>
                  <a:tcPr/>
                </a:tc>
                <a:extLst>
                  <a:ext uri="{0D108BD9-81ED-4DB2-BD59-A6C34878D82A}">
                    <a16:rowId xmlns:a16="http://schemas.microsoft.com/office/drawing/2014/main" val="1695213978"/>
                  </a:ext>
                </a:extLst>
              </a:tr>
            </a:tbl>
          </a:graphicData>
        </a:graphic>
      </p:graphicFrame>
      <p:sp>
        <p:nvSpPr>
          <p:cNvPr id="7" name="标题 1"/>
          <p:cNvSpPr txBox="1">
            <a:spLocks/>
          </p:cNvSpPr>
          <p:nvPr/>
        </p:nvSpPr>
        <p:spPr>
          <a:xfrm>
            <a:off x="457200" y="277814"/>
            <a:ext cx="8229600" cy="649492"/>
          </a:xfrm>
          <a:prstGeom prst="rect">
            <a:avLst/>
          </a:prstGeom>
        </p:spPr>
        <p:txBody>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5pPr>
            <a:lvl6pPr marL="4572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6pPr>
            <a:lvl7pPr marL="9144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7pPr>
            <a:lvl8pPr marL="13716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8pPr>
            <a:lvl9pPr marL="18288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9pPr>
          </a:lstStyle>
          <a:p>
            <a:r>
              <a:rPr lang="en-US" altLang="zh-CN" dirty="0">
                <a:effectLst>
                  <a:outerShdw blurRad="38100" dist="38100" dir="2700000" algn="tl">
                    <a:srgbClr val="000000">
                      <a:alpha val="43137"/>
                    </a:srgbClr>
                  </a:outerShdw>
                </a:effectLst>
              </a:rPr>
              <a:t>4</a:t>
            </a:r>
            <a:r>
              <a:rPr lang="en-US" altLang="zh-CN" dirty="0" smtClean="0">
                <a:effectLst>
                  <a:outerShdw blurRad="38100" dist="38100" dir="2700000" algn="tl">
                    <a:srgbClr val="000000">
                      <a:alpha val="43137"/>
                    </a:srgbClr>
                  </a:outerShdw>
                </a:effectLst>
              </a:rPr>
              <a:t>. </a:t>
            </a:r>
            <a:r>
              <a:rPr lang="zh-CN" altLang="en-US" dirty="0" smtClean="0">
                <a:effectLst>
                  <a:outerShdw blurRad="38100" dist="38100" dir="2700000" algn="tl">
                    <a:srgbClr val="000000">
                      <a:alpha val="43137"/>
                    </a:srgbClr>
                  </a:outerShdw>
                </a:effectLst>
              </a:rPr>
              <a:t>比特币的区块</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11842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body" idx="4294967295"/>
          </p:nvPr>
        </p:nvSpPr>
        <p:spPr>
          <a:xfrm>
            <a:off x="395536" y="1124744"/>
            <a:ext cx="8280152" cy="5040560"/>
          </a:xfrm>
        </p:spPr>
        <p:txBody>
          <a:bodyPr/>
          <a:lstStyle/>
          <a:p>
            <a:pPr marL="342900" lvl="1" indent="-342900" eaLnBrk="1" hangingPunct="1">
              <a:buClr>
                <a:srgbClr val="013BB9"/>
              </a:buClr>
              <a:buSzPct val="70000"/>
              <a:buFont typeface="Wingdings" panose="05000000000000000000" pitchFamily="2" charset="2"/>
              <a:buChar char="n"/>
            </a:pPr>
            <a:r>
              <a:rPr lang="zh-CN" altLang="en-US" sz="2000" dirty="0" smtClean="0"/>
              <a:t>每个区块的交易（树）中都有且只有一个特殊的交易：</a:t>
            </a:r>
            <a:r>
              <a:rPr lang="en-US" altLang="zh-CN" sz="2000" dirty="0" err="1" smtClean="0"/>
              <a:t>coinbase</a:t>
            </a:r>
            <a:r>
              <a:rPr lang="zh-CN" altLang="en-US" sz="2000" dirty="0" smtClean="0"/>
              <a:t>交易</a:t>
            </a:r>
            <a:r>
              <a:rPr lang="zh-CN" altLang="en-US" sz="2000" dirty="0"/>
              <a:t>。</a:t>
            </a:r>
            <a:endParaRPr lang="en-US" altLang="zh-CN" sz="2000" dirty="0"/>
          </a:p>
          <a:p>
            <a:pPr marL="695325" lvl="2" indent="-342900" eaLnBrk="1" hangingPunct="1">
              <a:buFont typeface="Wingdings" panose="05000000000000000000" pitchFamily="2" charset="2"/>
              <a:buChar char="l"/>
            </a:pPr>
            <a:r>
              <a:rPr lang="zh-CN" altLang="en-US" sz="1600" dirty="0" smtClean="0"/>
              <a:t>只有一个输入，只有一个输出：且输入并不指向任何前驱交易的输出</a:t>
            </a:r>
            <a:endParaRPr lang="en-US" altLang="zh-CN" sz="1600" dirty="0" smtClean="0"/>
          </a:p>
          <a:p>
            <a:pPr marL="638175" lvl="2" indent="-285750">
              <a:buFont typeface="Wingdings" panose="05000000000000000000" pitchFamily="2" charset="2"/>
              <a:buChar char="l"/>
            </a:pPr>
            <a:r>
              <a:rPr lang="zh-CN" altLang="en-US" sz="1600" dirty="0" smtClean="0"/>
              <a:t>并不消费之前的交易的输出（的比特币），因此，输入并不指向“上一交易”</a:t>
            </a:r>
            <a:endParaRPr lang="en-US" altLang="zh-CN" sz="1600" dirty="0" smtClean="0"/>
          </a:p>
          <a:p>
            <a:pPr marL="695325" lvl="2" indent="-342900" eaLnBrk="1" hangingPunct="1">
              <a:buFont typeface="Wingdings" panose="05000000000000000000" pitchFamily="2" charset="2"/>
              <a:buChar char="l"/>
            </a:pPr>
            <a:r>
              <a:rPr lang="zh-CN" altLang="en-US" sz="1600" dirty="0" smtClean="0"/>
              <a:t>输出币值</a:t>
            </a:r>
            <a:r>
              <a:rPr lang="en-US" altLang="zh-CN" sz="1600" dirty="0" smtClean="0"/>
              <a:t>=</a:t>
            </a:r>
            <a:r>
              <a:rPr lang="zh-CN" altLang="en-US" sz="1600" dirty="0" smtClean="0"/>
              <a:t>当前区块奖励值</a:t>
            </a:r>
            <a:r>
              <a:rPr lang="en-US" altLang="zh-CN" sz="1600" dirty="0" smtClean="0"/>
              <a:t>+</a:t>
            </a:r>
            <a:r>
              <a:rPr lang="zh-CN" altLang="en-US" sz="1600" dirty="0" smtClean="0"/>
              <a:t>交易费</a:t>
            </a:r>
            <a:endParaRPr lang="en-US" altLang="zh-CN" sz="1600" dirty="0" smtClean="0"/>
          </a:p>
          <a:p>
            <a:pPr marL="1012825" lvl="3" indent="-342900" eaLnBrk="1" hangingPunct="1"/>
            <a:r>
              <a:rPr lang="zh-CN" altLang="en-US" sz="1200" dirty="0"/>
              <a:t>区块奖励值最初是</a:t>
            </a:r>
            <a:r>
              <a:rPr lang="en-US" altLang="zh-CN" sz="1200" dirty="0"/>
              <a:t>50</a:t>
            </a:r>
            <a:r>
              <a:rPr lang="zh-CN" altLang="en-US" sz="1200" dirty="0"/>
              <a:t>个比特币，每生产</a:t>
            </a:r>
            <a:r>
              <a:rPr lang="en-US" altLang="zh-CN" sz="1200" dirty="0"/>
              <a:t>210000</a:t>
            </a:r>
            <a:r>
              <a:rPr lang="zh-CN" altLang="en-US" sz="1200" dirty="0"/>
              <a:t>个区块奖励值减半。</a:t>
            </a:r>
            <a:endParaRPr lang="en-US" altLang="zh-CN" sz="1200" dirty="0"/>
          </a:p>
          <a:p>
            <a:pPr marL="1012825" lvl="3" indent="-342900" eaLnBrk="1" hangingPunct="1"/>
            <a:r>
              <a:rPr lang="zh-CN" altLang="en-US" sz="1200" dirty="0"/>
              <a:t>交易费</a:t>
            </a:r>
            <a:r>
              <a:rPr lang="zh-CN" altLang="en-US" sz="1200" dirty="0" smtClean="0"/>
              <a:t>： 每个交易的交易费是“输出</a:t>
            </a:r>
            <a:r>
              <a:rPr lang="zh-CN" altLang="en-US" sz="1200" dirty="0"/>
              <a:t>额与输入额的差值</a:t>
            </a:r>
            <a:r>
              <a:rPr lang="zh-CN" altLang="en-US" sz="1200" dirty="0" smtClean="0"/>
              <a:t>”，区块内的交易费是所有交易的交易费求和 。</a:t>
            </a:r>
            <a:endParaRPr lang="en-US" altLang="zh-CN" sz="1200" dirty="0" smtClean="0"/>
          </a:p>
          <a:p>
            <a:pPr marL="695325" lvl="2" indent="-342900" eaLnBrk="1" hangingPunct="1"/>
            <a:r>
              <a:rPr lang="en-US" altLang="zh-CN" sz="1600" dirty="0" err="1"/>
              <a:t>coinbase</a:t>
            </a:r>
            <a:r>
              <a:rPr lang="zh-CN" altLang="en-US" sz="1600" dirty="0" smtClean="0"/>
              <a:t>参数：矿工可以放任何数据进去</a:t>
            </a:r>
            <a:endParaRPr lang="en-US" altLang="zh-CN" sz="1600" dirty="0" smtClean="0"/>
          </a:p>
        </p:txBody>
      </p:sp>
      <p:sp>
        <p:nvSpPr>
          <p:cNvPr id="3" name="灯片编号占位符 2"/>
          <p:cNvSpPr>
            <a:spLocks noGrp="1"/>
          </p:cNvSpPr>
          <p:nvPr>
            <p:ph type="sldNum" sz="quarter" idx="11"/>
          </p:nvPr>
        </p:nvSpPr>
        <p:spPr/>
        <p:txBody>
          <a:bodyPr/>
          <a:lstStyle/>
          <a:p>
            <a:pPr>
              <a:defRPr/>
            </a:pPr>
            <a:fld id="{67A79DCE-354B-410D-96C7-1D8050E1642D}" type="slidenum">
              <a:rPr lang="en-US" altLang="zh-CN" smtClean="0"/>
              <a:pPr>
                <a:defRPr/>
              </a:pPr>
              <a:t>12</a:t>
            </a:fld>
            <a:endParaRPr lang="en-US" altLang="zh-CN" dirty="0"/>
          </a:p>
        </p:txBody>
      </p:sp>
      <p:pic>
        <p:nvPicPr>
          <p:cNvPr id="4" name="图片 3"/>
          <p:cNvPicPr>
            <a:picLocks noChangeAspect="1"/>
          </p:cNvPicPr>
          <p:nvPr/>
        </p:nvPicPr>
        <p:blipFill>
          <a:blip r:embed="rId3"/>
          <a:stretch>
            <a:fillRect/>
          </a:stretch>
        </p:blipFill>
        <p:spPr>
          <a:xfrm>
            <a:off x="1326595" y="3356991"/>
            <a:ext cx="3749461" cy="2773853"/>
          </a:xfrm>
          <a:prstGeom prst="rect">
            <a:avLst/>
          </a:prstGeom>
        </p:spPr>
      </p:pic>
      <p:sp>
        <p:nvSpPr>
          <p:cNvPr id="7" name="标题 1"/>
          <p:cNvSpPr txBox="1">
            <a:spLocks/>
          </p:cNvSpPr>
          <p:nvPr/>
        </p:nvSpPr>
        <p:spPr>
          <a:xfrm>
            <a:off x="457200" y="277814"/>
            <a:ext cx="8229600" cy="649492"/>
          </a:xfrm>
          <a:prstGeom prst="rect">
            <a:avLst/>
          </a:prstGeom>
        </p:spPr>
        <p:txBody>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5pPr>
            <a:lvl6pPr marL="4572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6pPr>
            <a:lvl7pPr marL="9144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7pPr>
            <a:lvl8pPr marL="13716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8pPr>
            <a:lvl9pPr marL="18288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9pPr>
          </a:lstStyle>
          <a:p>
            <a:r>
              <a:rPr lang="en-US" altLang="zh-CN" dirty="0">
                <a:effectLst>
                  <a:outerShdw blurRad="38100" dist="38100" dir="2700000" algn="tl">
                    <a:srgbClr val="000000">
                      <a:alpha val="43137"/>
                    </a:srgbClr>
                  </a:outerShdw>
                </a:effectLst>
              </a:rPr>
              <a:t>4</a:t>
            </a:r>
            <a:r>
              <a:rPr lang="en-US" altLang="zh-CN" dirty="0" smtClean="0">
                <a:effectLst>
                  <a:outerShdw blurRad="38100" dist="38100" dir="2700000" algn="tl">
                    <a:srgbClr val="000000">
                      <a:alpha val="43137"/>
                    </a:srgbClr>
                  </a:outerShdw>
                </a:effectLst>
              </a:rPr>
              <a:t>. </a:t>
            </a:r>
            <a:r>
              <a:rPr lang="zh-CN" altLang="en-US" dirty="0" smtClean="0">
                <a:effectLst>
                  <a:outerShdw blurRad="38100" dist="38100" dir="2700000" algn="tl">
                    <a:srgbClr val="000000">
                      <a:alpha val="43137"/>
                    </a:srgbClr>
                  </a:outerShdw>
                </a:effectLst>
              </a:rPr>
              <a:t>比特币的区块</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91912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body" idx="4294967295"/>
          </p:nvPr>
        </p:nvSpPr>
        <p:spPr>
          <a:xfrm>
            <a:off x="395536" y="1124744"/>
            <a:ext cx="8280152" cy="5040560"/>
          </a:xfrm>
        </p:spPr>
        <p:txBody>
          <a:bodyPr/>
          <a:lstStyle/>
          <a:p>
            <a:pPr marL="342900" lvl="1" indent="-342900" eaLnBrk="1" hangingPunct="1">
              <a:buClr>
                <a:srgbClr val="013BB9"/>
              </a:buClr>
              <a:buSzPct val="70000"/>
              <a:buFont typeface="Wingdings" panose="05000000000000000000" pitchFamily="2" charset="2"/>
              <a:buChar char="n"/>
            </a:pPr>
            <a:r>
              <a:rPr lang="en-US" altLang="zh-CN" sz="2000" dirty="0" err="1"/>
              <a:t>Coinbase</a:t>
            </a:r>
            <a:r>
              <a:rPr lang="zh-CN" altLang="en-US" sz="2000" dirty="0" smtClean="0"/>
              <a:t>交易中没有签名去保证输出不被更改，有问题吗？</a:t>
            </a:r>
            <a:endParaRPr lang="en-US" altLang="zh-CN" sz="2000" dirty="0" smtClean="0"/>
          </a:p>
          <a:p>
            <a:pPr marL="695325" lvl="2" indent="-342900" eaLnBrk="1" hangingPunct="1">
              <a:buFont typeface="Wingdings" panose="05000000000000000000" pitchFamily="2" charset="2"/>
              <a:buChar char="l"/>
            </a:pPr>
            <a:r>
              <a:rPr lang="zh-CN" altLang="en-US" sz="1600" dirty="0" smtClean="0"/>
              <a:t>节点</a:t>
            </a:r>
            <a:r>
              <a:rPr lang="en-US" altLang="zh-CN" sz="1600" dirty="0" smtClean="0"/>
              <a:t>A</a:t>
            </a:r>
            <a:r>
              <a:rPr lang="zh-CN" altLang="en-US" sz="1600" dirty="0" smtClean="0"/>
              <a:t>发布一个“合法”的区块，其中的</a:t>
            </a:r>
            <a:r>
              <a:rPr lang="en-US" altLang="zh-CN" sz="1600" dirty="0" err="1" smtClean="0"/>
              <a:t>coinbase</a:t>
            </a:r>
            <a:r>
              <a:rPr lang="zh-CN" altLang="en-US" sz="1600" dirty="0" smtClean="0"/>
              <a:t>交易的输出是</a:t>
            </a:r>
            <a:r>
              <a:rPr lang="en-US" altLang="zh-CN" sz="1600" dirty="0" smtClean="0"/>
              <a:t>A</a:t>
            </a:r>
            <a:r>
              <a:rPr lang="zh-CN" altLang="en-US" sz="1600" dirty="0" smtClean="0"/>
              <a:t>的一个地址，节点</a:t>
            </a:r>
            <a:r>
              <a:rPr lang="en-US" altLang="zh-CN" sz="1600" dirty="0" smtClean="0"/>
              <a:t>B</a:t>
            </a:r>
            <a:r>
              <a:rPr lang="zh-CN" altLang="en-US" sz="1600" dirty="0" smtClean="0"/>
              <a:t>是否能够修改</a:t>
            </a:r>
            <a:r>
              <a:rPr lang="en-US" altLang="zh-CN" sz="1600" dirty="0" err="1"/>
              <a:t>coinbase</a:t>
            </a:r>
            <a:r>
              <a:rPr lang="zh-CN" altLang="en-US" sz="1600" dirty="0" smtClean="0"/>
              <a:t>交易的地址为</a:t>
            </a:r>
            <a:r>
              <a:rPr lang="en-US" altLang="zh-CN" sz="1600" dirty="0" smtClean="0"/>
              <a:t>B</a:t>
            </a:r>
            <a:r>
              <a:rPr lang="zh-CN" altLang="en-US" sz="1600" dirty="0" smtClean="0"/>
              <a:t>的地址，从而获得相应的比特币？</a:t>
            </a:r>
            <a:endParaRPr lang="en-US" altLang="zh-CN" sz="1600" dirty="0" smtClean="0"/>
          </a:p>
        </p:txBody>
      </p:sp>
      <p:sp>
        <p:nvSpPr>
          <p:cNvPr id="3" name="灯片编号占位符 2"/>
          <p:cNvSpPr>
            <a:spLocks noGrp="1"/>
          </p:cNvSpPr>
          <p:nvPr>
            <p:ph type="sldNum" sz="quarter" idx="11"/>
          </p:nvPr>
        </p:nvSpPr>
        <p:spPr/>
        <p:txBody>
          <a:bodyPr/>
          <a:lstStyle/>
          <a:p>
            <a:pPr>
              <a:defRPr/>
            </a:pPr>
            <a:fld id="{67A79DCE-354B-410D-96C7-1D8050E1642D}" type="slidenum">
              <a:rPr lang="en-US" altLang="zh-CN" smtClean="0"/>
              <a:pPr>
                <a:defRPr/>
              </a:pPr>
              <a:t>13</a:t>
            </a:fld>
            <a:endParaRPr lang="en-US" altLang="zh-CN" dirty="0"/>
          </a:p>
        </p:txBody>
      </p:sp>
      <p:pic>
        <p:nvPicPr>
          <p:cNvPr id="4" name="图片 3"/>
          <p:cNvPicPr>
            <a:picLocks noChangeAspect="1"/>
          </p:cNvPicPr>
          <p:nvPr/>
        </p:nvPicPr>
        <p:blipFill>
          <a:blip r:embed="rId2"/>
          <a:stretch>
            <a:fillRect/>
          </a:stretch>
        </p:blipFill>
        <p:spPr>
          <a:xfrm>
            <a:off x="1326595" y="3356991"/>
            <a:ext cx="3749461" cy="2773853"/>
          </a:xfrm>
          <a:prstGeom prst="rect">
            <a:avLst/>
          </a:prstGeom>
        </p:spPr>
      </p:pic>
      <p:sp>
        <p:nvSpPr>
          <p:cNvPr id="7" name="标题 1"/>
          <p:cNvSpPr txBox="1">
            <a:spLocks/>
          </p:cNvSpPr>
          <p:nvPr/>
        </p:nvSpPr>
        <p:spPr>
          <a:xfrm>
            <a:off x="457200" y="277814"/>
            <a:ext cx="8229600" cy="649492"/>
          </a:xfrm>
          <a:prstGeom prst="rect">
            <a:avLst/>
          </a:prstGeom>
        </p:spPr>
        <p:txBody>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5pPr>
            <a:lvl6pPr marL="4572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6pPr>
            <a:lvl7pPr marL="9144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7pPr>
            <a:lvl8pPr marL="13716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8pPr>
            <a:lvl9pPr marL="18288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9pPr>
          </a:lstStyle>
          <a:p>
            <a:r>
              <a:rPr lang="en-US" altLang="zh-CN" dirty="0">
                <a:effectLst>
                  <a:outerShdw blurRad="38100" dist="38100" dir="2700000" algn="tl">
                    <a:srgbClr val="000000">
                      <a:alpha val="43137"/>
                    </a:srgbClr>
                  </a:outerShdw>
                </a:effectLst>
              </a:rPr>
              <a:t>4</a:t>
            </a:r>
            <a:r>
              <a:rPr lang="en-US" altLang="zh-CN" dirty="0" smtClean="0">
                <a:effectLst>
                  <a:outerShdw blurRad="38100" dist="38100" dir="2700000" algn="tl">
                    <a:srgbClr val="000000">
                      <a:alpha val="43137"/>
                    </a:srgbClr>
                  </a:outerShdw>
                </a:effectLst>
              </a:rPr>
              <a:t>. </a:t>
            </a:r>
            <a:r>
              <a:rPr lang="zh-CN" altLang="en-US" dirty="0" smtClean="0">
                <a:effectLst>
                  <a:outerShdw blurRad="38100" dist="38100" dir="2700000" algn="tl">
                    <a:srgbClr val="000000">
                      <a:alpha val="43137"/>
                    </a:srgbClr>
                  </a:outerShdw>
                </a:effectLst>
              </a:rPr>
              <a:t>比特币的区块</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589985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body" idx="4294967295"/>
          </p:nvPr>
        </p:nvSpPr>
        <p:spPr>
          <a:xfrm>
            <a:off x="395536" y="1124744"/>
            <a:ext cx="8280152" cy="5040560"/>
          </a:xfrm>
        </p:spPr>
        <p:txBody>
          <a:bodyPr/>
          <a:lstStyle/>
          <a:p>
            <a:pPr marL="342900" lvl="1" indent="-342900" eaLnBrk="1" hangingPunct="1">
              <a:buClr>
                <a:srgbClr val="013BB9"/>
              </a:buClr>
              <a:buSzPct val="70000"/>
              <a:buFont typeface="Wingdings" panose="05000000000000000000" pitchFamily="2" charset="2"/>
              <a:buChar char="n"/>
            </a:pPr>
            <a:r>
              <a:rPr lang="zh-CN" altLang="en-US" sz="1600" dirty="0" smtClean="0"/>
              <a:t>交易是由用户发起的，区块是由谁产生的？</a:t>
            </a:r>
            <a:endParaRPr lang="en-US" altLang="zh-CN" sz="1600" dirty="0"/>
          </a:p>
          <a:p>
            <a:pPr marL="342900" lvl="1" indent="-342900" eaLnBrk="1" hangingPunct="1">
              <a:buClr>
                <a:srgbClr val="013BB9"/>
              </a:buClr>
              <a:buSzPct val="70000"/>
              <a:buFont typeface="Wingdings" panose="05000000000000000000" pitchFamily="2" charset="2"/>
              <a:buChar char="n"/>
            </a:pPr>
            <a:r>
              <a:rPr lang="zh-CN" altLang="en-US" sz="1600" dirty="0" smtClean="0"/>
              <a:t>在比特币系统中，没有中心机构负责产生区块及“造币”，而是有所有的参与节点进行竞争，竞争的胜利者获得“产生区块”（或称为记账）的权利，把一批交易记入区块链（即账本），每个新建区块中的</a:t>
            </a:r>
            <a:r>
              <a:rPr lang="en-US" altLang="zh-CN" sz="1600" dirty="0" err="1" smtClean="0"/>
              <a:t>coinbase</a:t>
            </a:r>
            <a:r>
              <a:rPr lang="zh-CN" altLang="en-US" sz="1600" dirty="0" smtClean="0"/>
              <a:t>交易相当于“造币”，凭空生成出比特币。由于</a:t>
            </a:r>
            <a:r>
              <a:rPr lang="en-US" altLang="zh-CN" sz="1600" dirty="0" err="1" smtClean="0"/>
              <a:t>coinbase</a:t>
            </a:r>
            <a:r>
              <a:rPr lang="zh-CN" altLang="en-US" sz="1600" dirty="0" smtClean="0"/>
              <a:t>中的输出（区块奖励）由产生该区块的节点指定，这就鼓励了节点积极参与竞争、争取记账权利。</a:t>
            </a:r>
            <a:endParaRPr lang="en-US" altLang="zh-CN" sz="1600" dirty="0"/>
          </a:p>
          <a:p>
            <a:pPr marL="342900" lvl="1" indent="-342900" eaLnBrk="1" hangingPunct="1">
              <a:buClr>
                <a:srgbClr val="013BB9"/>
              </a:buClr>
              <a:buSzPct val="70000"/>
              <a:buFont typeface="Wingdings" panose="05000000000000000000" pitchFamily="2" charset="2"/>
              <a:buChar char="n"/>
            </a:pPr>
            <a:r>
              <a:rPr lang="zh-CN" altLang="en-US" sz="1600" dirty="0" smtClean="0"/>
              <a:t>这个竞争通过“挖矿”实现：</a:t>
            </a:r>
            <a:endParaRPr lang="en-US" altLang="zh-CN" sz="1600" dirty="0" smtClean="0"/>
          </a:p>
          <a:p>
            <a:pPr marL="695325" lvl="2" indent="-342900" eaLnBrk="1" hangingPunct="1">
              <a:buFont typeface="Wingdings" panose="05000000000000000000" pitchFamily="2" charset="2"/>
              <a:buChar char="l"/>
            </a:pPr>
            <a:r>
              <a:rPr lang="zh-CN" altLang="en-US" sz="1600" dirty="0" smtClean="0"/>
              <a:t>有一个系统级的参数：挖矿难度系数。该参数指明的是</a:t>
            </a:r>
            <a:r>
              <a:rPr lang="en-US" altLang="zh-CN" sz="1600" dirty="0" smtClean="0"/>
              <a:t>Hash</a:t>
            </a:r>
            <a:r>
              <a:rPr lang="zh-CN" altLang="en-US" sz="1600" dirty="0" smtClean="0"/>
              <a:t>值的开头有多少个零，或者把</a:t>
            </a:r>
            <a:r>
              <a:rPr lang="en-US" altLang="zh-CN" sz="1600" dirty="0" smtClean="0"/>
              <a:t>Hash</a:t>
            </a:r>
            <a:r>
              <a:rPr lang="zh-CN" altLang="en-US" sz="1600" dirty="0" smtClean="0"/>
              <a:t>值看作数字的话，该参数指明一个目标值</a:t>
            </a:r>
            <a:r>
              <a:rPr lang="en-US" altLang="zh-CN" sz="1600" dirty="0" smtClean="0"/>
              <a:t>target</a:t>
            </a:r>
            <a:r>
              <a:rPr lang="zh-CN" altLang="en-US" sz="1600" dirty="0" smtClean="0"/>
              <a:t>，挖矿的目标是找到</a:t>
            </a:r>
            <a:r>
              <a:rPr lang="en-US" altLang="zh-CN" sz="1600" dirty="0" smtClean="0"/>
              <a:t>Hash</a:t>
            </a:r>
            <a:r>
              <a:rPr lang="zh-CN" altLang="en-US" sz="1600" dirty="0" smtClean="0"/>
              <a:t>值小于该目标值的区块。</a:t>
            </a:r>
            <a:endParaRPr lang="en-US" altLang="zh-CN" sz="1600" dirty="0" smtClean="0"/>
          </a:p>
          <a:p>
            <a:pPr marL="695325" lvl="2" indent="-342900" eaLnBrk="1" hangingPunct="1">
              <a:buFont typeface="Wingdings" panose="05000000000000000000" pitchFamily="2" charset="2"/>
              <a:buChar char="l"/>
            </a:pPr>
            <a:r>
              <a:rPr lang="zh-CN" altLang="en-US" sz="1600" dirty="0" smtClean="0"/>
              <a:t>如何找？：对区块头中的</a:t>
            </a:r>
            <a:r>
              <a:rPr lang="en-US" altLang="zh-CN" sz="1600" dirty="0" smtClean="0"/>
              <a:t>nonce</a:t>
            </a:r>
            <a:r>
              <a:rPr lang="zh-CN" altLang="en-US" sz="1600" dirty="0" smtClean="0"/>
              <a:t>值进行修改并计算相应的区块头的</a:t>
            </a:r>
            <a:r>
              <a:rPr lang="en-US" altLang="zh-CN" sz="1600" dirty="0" smtClean="0"/>
              <a:t>Hash</a:t>
            </a:r>
            <a:r>
              <a:rPr lang="zh-CN" altLang="en-US" sz="1600" dirty="0" smtClean="0"/>
              <a:t>值，如果</a:t>
            </a:r>
            <a:r>
              <a:rPr lang="en-US" altLang="zh-CN" sz="1600" dirty="0" smtClean="0"/>
              <a:t>Hash</a:t>
            </a:r>
            <a:r>
              <a:rPr lang="zh-CN" altLang="en-US" sz="1600" dirty="0" smtClean="0"/>
              <a:t>值小于</a:t>
            </a:r>
            <a:r>
              <a:rPr lang="en-US" altLang="zh-CN" sz="1600" dirty="0" smtClean="0"/>
              <a:t>target</a:t>
            </a:r>
            <a:r>
              <a:rPr lang="zh-CN" altLang="en-US" sz="1600" dirty="0" smtClean="0"/>
              <a:t>，则说明挖到了一个有效（可以成为区块链上）的区块，可以用这个区块区参与竞争记账</a:t>
            </a:r>
            <a:endParaRPr lang="en-US" altLang="zh-CN" sz="1600" dirty="0" smtClean="0"/>
          </a:p>
          <a:p>
            <a:pPr marL="352425" lvl="2" indent="0" eaLnBrk="1" hangingPunct="1">
              <a:buNone/>
            </a:pPr>
            <a:endParaRPr lang="en-US" altLang="zh-CN" sz="1600" dirty="0" smtClean="0"/>
          </a:p>
          <a:p>
            <a:pPr marL="695325" lvl="2" indent="-342900" eaLnBrk="1" hangingPunct="1"/>
            <a:endParaRPr lang="en-US" altLang="zh-CN" sz="1600" dirty="0" smtClean="0"/>
          </a:p>
          <a:p>
            <a:pPr marL="695325" lvl="2" indent="-342900" eaLnBrk="1" hangingPunct="1"/>
            <a:endParaRPr lang="en-US" altLang="zh-CN" sz="1200" dirty="0" smtClean="0"/>
          </a:p>
        </p:txBody>
      </p:sp>
      <p:sp>
        <p:nvSpPr>
          <p:cNvPr id="3" name="灯片编号占位符 2"/>
          <p:cNvSpPr>
            <a:spLocks noGrp="1"/>
          </p:cNvSpPr>
          <p:nvPr>
            <p:ph type="sldNum" sz="quarter" idx="11"/>
          </p:nvPr>
        </p:nvSpPr>
        <p:spPr/>
        <p:txBody>
          <a:bodyPr/>
          <a:lstStyle/>
          <a:p>
            <a:pPr>
              <a:defRPr/>
            </a:pPr>
            <a:fld id="{67A79DCE-354B-410D-96C7-1D8050E1642D}" type="slidenum">
              <a:rPr lang="en-US" altLang="zh-CN" smtClean="0"/>
              <a:pPr>
                <a:defRPr/>
              </a:pPr>
              <a:t>14</a:t>
            </a:fld>
            <a:endParaRPr lang="en-US" altLang="zh-CN" dirty="0"/>
          </a:p>
        </p:txBody>
      </p:sp>
      <p:graphicFrame>
        <p:nvGraphicFramePr>
          <p:cNvPr id="6" name="表格 5"/>
          <p:cNvGraphicFramePr>
            <a:graphicFrameLocks noGrp="1"/>
          </p:cNvGraphicFramePr>
          <p:nvPr>
            <p:extLst/>
          </p:nvPr>
        </p:nvGraphicFramePr>
        <p:xfrm>
          <a:off x="4431479" y="4689140"/>
          <a:ext cx="4248473" cy="1219200"/>
        </p:xfrm>
        <a:graphic>
          <a:graphicData uri="http://schemas.openxmlformats.org/drawingml/2006/table">
            <a:tbl>
              <a:tblPr firstRow="1" bandRow="1">
                <a:tableStyleId>{5C22544A-7EE6-4342-B048-85BDC9FD1C3A}</a:tableStyleId>
              </a:tblPr>
              <a:tblGrid>
                <a:gridCol w="1416157">
                  <a:extLst>
                    <a:ext uri="{9D8B030D-6E8A-4147-A177-3AD203B41FA5}">
                      <a16:colId xmlns:a16="http://schemas.microsoft.com/office/drawing/2014/main" val="2924276900"/>
                    </a:ext>
                  </a:extLst>
                </a:gridCol>
                <a:gridCol w="683254">
                  <a:extLst>
                    <a:ext uri="{9D8B030D-6E8A-4147-A177-3AD203B41FA5}">
                      <a16:colId xmlns:a16="http://schemas.microsoft.com/office/drawing/2014/main" val="2072595297"/>
                    </a:ext>
                  </a:extLst>
                </a:gridCol>
                <a:gridCol w="2149062">
                  <a:extLst>
                    <a:ext uri="{9D8B030D-6E8A-4147-A177-3AD203B41FA5}">
                      <a16:colId xmlns:a16="http://schemas.microsoft.com/office/drawing/2014/main" val="3960574907"/>
                    </a:ext>
                  </a:extLst>
                </a:gridCol>
              </a:tblGrid>
              <a:tr h="211746">
                <a:tc>
                  <a:txBody>
                    <a:bodyPr/>
                    <a:lstStyle/>
                    <a:p>
                      <a:r>
                        <a:rPr lang="zh-CN" altLang="en-US" sz="1000" dirty="0" smtClean="0"/>
                        <a:t>字段</a:t>
                      </a:r>
                      <a:endParaRPr lang="zh-CN" altLang="en-US" sz="1000" dirty="0"/>
                    </a:p>
                  </a:txBody>
                  <a:tcPr>
                    <a:solidFill>
                      <a:srgbClr val="66CCFF"/>
                    </a:solidFill>
                  </a:tcPr>
                </a:tc>
                <a:tc>
                  <a:txBody>
                    <a:bodyPr/>
                    <a:lstStyle/>
                    <a:p>
                      <a:r>
                        <a:rPr lang="zh-CN" altLang="en-US" sz="1000" dirty="0" smtClean="0"/>
                        <a:t>大小</a:t>
                      </a:r>
                      <a:endParaRPr lang="zh-CN" altLang="en-US" sz="1000" dirty="0"/>
                    </a:p>
                  </a:txBody>
                  <a:tcPr>
                    <a:solidFill>
                      <a:srgbClr val="66CCFF"/>
                    </a:solidFill>
                  </a:tcPr>
                </a:tc>
                <a:tc>
                  <a:txBody>
                    <a:bodyPr/>
                    <a:lstStyle/>
                    <a:p>
                      <a:r>
                        <a:rPr lang="zh-CN" altLang="en-US" sz="1000" dirty="0" smtClean="0"/>
                        <a:t>描述</a:t>
                      </a:r>
                      <a:endParaRPr lang="zh-CN" altLang="en-US" sz="1000" dirty="0"/>
                    </a:p>
                  </a:txBody>
                  <a:tcPr>
                    <a:solidFill>
                      <a:srgbClr val="66CCFF"/>
                    </a:solidFill>
                  </a:tcPr>
                </a:tc>
                <a:extLst>
                  <a:ext uri="{0D108BD9-81ED-4DB2-BD59-A6C34878D82A}">
                    <a16:rowId xmlns:a16="http://schemas.microsoft.com/office/drawing/2014/main" val="1088726951"/>
                  </a:ext>
                </a:extLst>
              </a:tr>
              <a:tr h="2117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b="0" i="0" u="none" strike="noStrike" kern="1200" baseline="0" dirty="0" err="1" smtClean="0">
                          <a:solidFill>
                            <a:schemeClr val="dk1"/>
                          </a:solidFill>
                          <a:latin typeface="+mn-lt"/>
                          <a:ea typeface="+mn-ea"/>
                          <a:cs typeface="+mn-cs"/>
                        </a:rPr>
                        <a:t>previousblockhash</a:t>
                      </a:r>
                      <a:endParaRPr lang="zh-CN" altLang="en-US" sz="1000" dirty="0" smtClean="0"/>
                    </a:p>
                  </a:txBody>
                  <a:tcPr/>
                </a:tc>
                <a:tc>
                  <a:txBody>
                    <a:bodyPr/>
                    <a:lstStyle/>
                    <a:p>
                      <a:r>
                        <a:rPr lang="en-US" altLang="zh-CN" sz="1000" dirty="0" smtClean="0"/>
                        <a:t>32</a:t>
                      </a:r>
                      <a:r>
                        <a:rPr lang="zh-CN" altLang="en-US" sz="1000" dirty="0" smtClean="0"/>
                        <a:t>字节</a:t>
                      </a:r>
                      <a:endParaRPr lang="zh-CN" altLang="en-US" sz="1000" dirty="0"/>
                    </a:p>
                  </a:txBody>
                  <a:tcPr/>
                </a:tc>
                <a:tc>
                  <a:txBody>
                    <a:bodyPr/>
                    <a:lstStyle/>
                    <a:p>
                      <a:r>
                        <a:rPr lang="zh-CN" altLang="en-US" sz="1000" dirty="0" smtClean="0"/>
                        <a:t>前一区块</a:t>
                      </a:r>
                      <a:r>
                        <a:rPr lang="en-US" altLang="zh-CN" sz="1000" dirty="0" smtClean="0"/>
                        <a:t>Hash</a:t>
                      </a:r>
                      <a:r>
                        <a:rPr lang="zh-CN" altLang="en-US" sz="1000" dirty="0" smtClean="0"/>
                        <a:t>值</a:t>
                      </a:r>
                      <a:endParaRPr lang="zh-CN" altLang="en-US" sz="1000" dirty="0"/>
                    </a:p>
                  </a:txBody>
                  <a:tcPr/>
                </a:tc>
                <a:extLst>
                  <a:ext uri="{0D108BD9-81ED-4DB2-BD59-A6C34878D82A}">
                    <a16:rowId xmlns:a16="http://schemas.microsoft.com/office/drawing/2014/main" val="3301602191"/>
                  </a:ext>
                </a:extLst>
              </a:tr>
              <a:tr h="2117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b="0" i="0" u="none" strike="noStrike" kern="1200" baseline="0" dirty="0" err="1" smtClean="0">
                          <a:solidFill>
                            <a:schemeClr val="dk1"/>
                          </a:solidFill>
                          <a:latin typeface="+mn-lt"/>
                          <a:ea typeface="+mn-ea"/>
                          <a:cs typeface="+mn-cs"/>
                        </a:rPr>
                        <a:t>merkleroot</a:t>
                      </a:r>
                      <a:endParaRPr lang="zh-CN"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t>32</a:t>
                      </a:r>
                      <a:r>
                        <a:rPr lang="zh-CN" altLang="en-US" sz="1000" dirty="0" smtClean="0"/>
                        <a:t>字节</a:t>
                      </a:r>
                    </a:p>
                  </a:txBody>
                  <a:tcPr/>
                </a:tc>
                <a:tc>
                  <a:txBody>
                    <a:bodyPr/>
                    <a:lstStyle/>
                    <a:p>
                      <a:r>
                        <a:rPr lang="zh-CN" altLang="en-US" sz="1000" dirty="0" smtClean="0"/>
                        <a:t>交易</a:t>
                      </a:r>
                      <a:r>
                        <a:rPr lang="en-US" altLang="zh-CN" sz="1000" dirty="0" err="1" smtClean="0"/>
                        <a:t>Merkle</a:t>
                      </a:r>
                      <a:r>
                        <a:rPr lang="en-US" altLang="zh-CN" sz="1000" dirty="0" smtClean="0"/>
                        <a:t> Tree</a:t>
                      </a:r>
                      <a:r>
                        <a:rPr lang="zh-CN" altLang="en-US" sz="1000" dirty="0" smtClean="0"/>
                        <a:t>根节点的</a:t>
                      </a:r>
                      <a:r>
                        <a:rPr lang="en-US" altLang="zh-CN" sz="1000" dirty="0" smtClean="0"/>
                        <a:t>Hash</a:t>
                      </a:r>
                      <a:r>
                        <a:rPr lang="zh-CN" altLang="en-US" sz="1000" dirty="0" smtClean="0"/>
                        <a:t>值</a:t>
                      </a:r>
                      <a:endParaRPr lang="zh-CN" altLang="en-US" sz="1000" dirty="0"/>
                    </a:p>
                  </a:txBody>
                  <a:tcPr/>
                </a:tc>
                <a:extLst>
                  <a:ext uri="{0D108BD9-81ED-4DB2-BD59-A6C34878D82A}">
                    <a16:rowId xmlns:a16="http://schemas.microsoft.com/office/drawing/2014/main" val="1437457863"/>
                  </a:ext>
                </a:extLst>
              </a:tr>
              <a:tr h="2117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b="0" i="0" u="none" strike="noStrike" kern="1200" baseline="0" dirty="0" smtClean="0">
                          <a:solidFill>
                            <a:schemeClr val="dk1"/>
                          </a:solidFill>
                          <a:latin typeface="+mn-lt"/>
                          <a:ea typeface="+mn-ea"/>
                          <a:cs typeface="+mn-cs"/>
                        </a:rPr>
                        <a:t>difficulty</a:t>
                      </a:r>
                      <a:endParaRPr lang="zh-CN" altLang="en-US" sz="1000" dirty="0" smtClean="0"/>
                    </a:p>
                  </a:txBody>
                  <a:tcPr/>
                </a:tc>
                <a:tc>
                  <a:txBody>
                    <a:bodyPr/>
                    <a:lstStyle/>
                    <a:p>
                      <a:r>
                        <a:rPr lang="en-US" altLang="zh-CN" sz="1000" dirty="0" smtClean="0"/>
                        <a:t>4</a:t>
                      </a:r>
                      <a:r>
                        <a:rPr lang="zh-CN" altLang="en-US" sz="1000" dirty="0" smtClean="0"/>
                        <a:t>字节</a:t>
                      </a:r>
                      <a:endParaRPr lang="zh-CN" altLang="en-US" sz="1000" dirty="0"/>
                    </a:p>
                  </a:txBody>
                  <a:tcPr/>
                </a:tc>
                <a:tc>
                  <a:txBody>
                    <a:bodyPr/>
                    <a:lstStyle/>
                    <a:p>
                      <a:r>
                        <a:rPr lang="zh-CN" altLang="en-US" sz="1000" dirty="0" smtClean="0"/>
                        <a:t>挖矿的难度系数</a:t>
                      </a:r>
                      <a:endParaRPr lang="zh-CN" altLang="en-US" sz="1000" dirty="0"/>
                    </a:p>
                  </a:txBody>
                  <a:tcPr/>
                </a:tc>
                <a:extLst>
                  <a:ext uri="{0D108BD9-81ED-4DB2-BD59-A6C34878D82A}">
                    <a16:rowId xmlns:a16="http://schemas.microsoft.com/office/drawing/2014/main" val="830331091"/>
                  </a:ext>
                </a:extLst>
              </a:tr>
              <a:tr h="2117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b="0" i="0" u="none" strike="noStrike" kern="1200" baseline="0" dirty="0" smtClean="0">
                          <a:solidFill>
                            <a:schemeClr val="dk1"/>
                          </a:solidFill>
                          <a:latin typeface="+mn-lt"/>
                          <a:ea typeface="+mn-ea"/>
                          <a:cs typeface="+mn-cs"/>
                        </a:rPr>
                        <a:t>nonce</a:t>
                      </a:r>
                      <a:endParaRPr lang="zh-CN" altLang="en-US" sz="1000" dirty="0" smtClean="0"/>
                    </a:p>
                  </a:txBody>
                  <a:tcPr/>
                </a:tc>
                <a:tc>
                  <a:txBody>
                    <a:bodyPr/>
                    <a:lstStyle/>
                    <a:p>
                      <a:r>
                        <a:rPr lang="en-US" altLang="zh-CN" sz="1000" dirty="0" smtClean="0"/>
                        <a:t>4</a:t>
                      </a:r>
                      <a:r>
                        <a:rPr lang="zh-CN" altLang="en-US" sz="1000" dirty="0" smtClean="0"/>
                        <a:t>字节</a:t>
                      </a:r>
                      <a:endParaRPr lang="zh-CN" altLang="en-US" sz="1000" dirty="0"/>
                    </a:p>
                  </a:txBody>
                  <a:tcPr/>
                </a:tc>
                <a:tc>
                  <a:txBody>
                    <a:bodyPr/>
                    <a:lstStyle/>
                    <a:p>
                      <a:r>
                        <a:rPr lang="zh-CN" altLang="en-US" sz="1000" dirty="0" smtClean="0"/>
                        <a:t>挖矿挖到的临时随机数</a:t>
                      </a:r>
                      <a:endParaRPr lang="zh-CN" altLang="en-US" sz="1000" dirty="0"/>
                    </a:p>
                  </a:txBody>
                  <a:tcPr/>
                </a:tc>
                <a:extLst>
                  <a:ext uri="{0D108BD9-81ED-4DB2-BD59-A6C34878D82A}">
                    <a16:rowId xmlns:a16="http://schemas.microsoft.com/office/drawing/2014/main" val="1695213978"/>
                  </a:ext>
                </a:extLst>
              </a:tr>
            </a:tbl>
          </a:graphicData>
        </a:graphic>
      </p:graphicFrame>
      <p:sp>
        <p:nvSpPr>
          <p:cNvPr id="8" name="标题 1"/>
          <p:cNvSpPr txBox="1">
            <a:spLocks/>
          </p:cNvSpPr>
          <p:nvPr/>
        </p:nvSpPr>
        <p:spPr>
          <a:xfrm>
            <a:off x="457200" y="277814"/>
            <a:ext cx="8229600" cy="649492"/>
          </a:xfrm>
          <a:prstGeom prst="rect">
            <a:avLst/>
          </a:prstGeom>
        </p:spPr>
        <p:txBody>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5pPr>
            <a:lvl6pPr marL="4572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6pPr>
            <a:lvl7pPr marL="9144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7pPr>
            <a:lvl8pPr marL="13716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8pPr>
            <a:lvl9pPr marL="18288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9pPr>
          </a:lstStyle>
          <a:p>
            <a:r>
              <a:rPr lang="en-US" altLang="zh-CN" dirty="0">
                <a:effectLst>
                  <a:outerShdw blurRad="38100" dist="38100" dir="2700000" algn="tl">
                    <a:srgbClr val="000000">
                      <a:alpha val="43137"/>
                    </a:srgbClr>
                  </a:outerShdw>
                </a:effectLst>
              </a:rPr>
              <a:t>5</a:t>
            </a:r>
            <a:r>
              <a:rPr lang="en-US" altLang="zh-CN" dirty="0" smtClean="0">
                <a:effectLst>
                  <a:outerShdw blurRad="38100" dist="38100" dir="2700000" algn="tl">
                    <a:srgbClr val="000000">
                      <a:alpha val="43137"/>
                    </a:srgbClr>
                  </a:outerShdw>
                </a:effectLst>
              </a:rPr>
              <a:t>. </a:t>
            </a:r>
            <a:r>
              <a:rPr lang="zh-CN" altLang="en-US" dirty="0" smtClean="0">
                <a:effectLst>
                  <a:outerShdw blurRad="38100" dist="38100" dir="2700000" algn="tl">
                    <a:srgbClr val="000000">
                      <a:alpha val="43137"/>
                    </a:srgbClr>
                  </a:outerShdw>
                </a:effectLst>
              </a:rPr>
              <a:t>比特币</a:t>
            </a:r>
            <a:r>
              <a:rPr lang="zh-CN" altLang="en-US" dirty="0">
                <a:effectLst>
                  <a:outerShdw blurRad="38100" dist="38100" dir="2700000" algn="tl">
                    <a:srgbClr val="000000">
                      <a:alpha val="43137"/>
                    </a:srgbClr>
                  </a:outerShdw>
                </a:effectLst>
              </a:rPr>
              <a:t>挖</a:t>
            </a:r>
            <a:r>
              <a:rPr lang="zh-CN" altLang="en-US" dirty="0" smtClean="0">
                <a:effectLst>
                  <a:outerShdw blurRad="38100" dist="38100" dir="2700000" algn="tl">
                    <a:srgbClr val="000000">
                      <a:alpha val="43137"/>
                    </a:srgbClr>
                  </a:outerShdw>
                </a:effectLst>
              </a:rPr>
              <a:t>矿（</a:t>
            </a:r>
            <a:r>
              <a:rPr lang="en-US" altLang="zh-CN" dirty="0" smtClean="0">
                <a:effectLst>
                  <a:outerShdw blurRad="38100" dist="38100" dir="2700000" algn="tl">
                    <a:srgbClr val="000000">
                      <a:alpha val="43137"/>
                    </a:srgbClr>
                  </a:outerShdw>
                </a:effectLst>
              </a:rPr>
              <a:t>mining</a:t>
            </a:r>
            <a:r>
              <a:rPr lang="zh-CN" altLang="en-US" dirty="0" smtClean="0">
                <a:effectLst>
                  <a:outerShdw blurRad="38100" dist="38100" dir="2700000" algn="tl">
                    <a:srgbClr val="000000">
                      <a:alpha val="43137"/>
                    </a:srgbClr>
                  </a:outerShdw>
                </a:effectLst>
              </a:rPr>
              <a:t>）</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7030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56">
                                            <p:txEl>
                                              <p:pRg st="3" end="3"/>
                                            </p:txEl>
                                          </p:spTgt>
                                        </p:tgtEl>
                                        <p:attrNameLst>
                                          <p:attrName>style.visibility</p:attrName>
                                        </p:attrNameLst>
                                      </p:cBhvr>
                                      <p:to>
                                        <p:strVal val="visible"/>
                                      </p:to>
                                    </p:set>
                                    <p:anim calcmode="lin" valueType="num">
                                      <p:cBhvr additive="base">
                                        <p:cTn id="7" dur="500" fill="hold"/>
                                        <p:tgtEl>
                                          <p:spTgt spid="2355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6">
                                            <p:txEl>
                                              <p:pRg st="3" end="3"/>
                                            </p:txEl>
                                          </p:spTgt>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3556">
                                            <p:txEl>
                                              <p:pRg st="4" end="4"/>
                                            </p:txEl>
                                          </p:spTgt>
                                        </p:tgtEl>
                                        <p:attrNameLst>
                                          <p:attrName>style.visibility</p:attrName>
                                        </p:attrNameLst>
                                      </p:cBhvr>
                                      <p:to>
                                        <p:strVal val="visible"/>
                                      </p:to>
                                    </p:set>
                                    <p:anim calcmode="lin" valueType="num">
                                      <p:cBhvr additive="base">
                                        <p:cTn id="18" dur="500" fill="hold"/>
                                        <p:tgtEl>
                                          <p:spTgt spid="23556">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355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556" name="Rectangle 3"/>
              <p:cNvSpPr>
                <a:spLocks noGrp="1" noChangeArrowheads="1"/>
              </p:cNvSpPr>
              <p:nvPr>
                <p:ph type="body" idx="4294967295"/>
              </p:nvPr>
            </p:nvSpPr>
            <p:spPr>
              <a:xfrm>
                <a:off x="395536" y="1088740"/>
                <a:ext cx="8280152" cy="5040560"/>
              </a:xfrm>
            </p:spPr>
            <p:txBody>
              <a:bodyPr/>
              <a:lstStyle/>
              <a:p>
                <a:pPr marL="342900" lvl="1" indent="-342900" eaLnBrk="1" hangingPunct="1">
                  <a:buClr>
                    <a:srgbClr val="013BB9"/>
                  </a:buClr>
                  <a:buSzPct val="70000"/>
                  <a:buFont typeface="Wingdings" panose="05000000000000000000" pitchFamily="2" charset="2"/>
                  <a:buChar char="n"/>
                </a:pPr>
                <a:r>
                  <a:rPr lang="zh-CN" altLang="en-US" sz="2000" dirty="0" smtClean="0"/>
                  <a:t>挖矿：</a:t>
                </a:r>
                <a:endParaRPr lang="en-US" altLang="zh-CN" sz="2000" dirty="0" smtClean="0"/>
              </a:p>
              <a:p>
                <a:pPr marL="695325" lvl="2" indent="-342900" eaLnBrk="1" hangingPunct="1">
                  <a:buFont typeface="Wingdings" panose="05000000000000000000" pitchFamily="2" charset="2"/>
                  <a:buChar char="l"/>
                </a:pPr>
                <a:r>
                  <a:rPr lang="zh-CN" altLang="en-US" sz="1600" dirty="0" smtClean="0"/>
                  <a:t>有一个系统级的参数：挖矿难度系数。该参数指明的是</a:t>
                </a:r>
                <a:r>
                  <a:rPr lang="en-US" altLang="zh-CN" sz="1600" dirty="0" smtClean="0"/>
                  <a:t>Hash</a:t>
                </a:r>
                <a:r>
                  <a:rPr lang="zh-CN" altLang="en-US" sz="1600" dirty="0" smtClean="0"/>
                  <a:t>值的开头有多少个零，或者把</a:t>
                </a:r>
                <a:r>
                  <a:rPr lang="en-US" altLang="zh-CN" sz="1600" dirty="0" smtClean="0"/>
                  <a:t>Hash</a:t>
                </a:r>
                <a:r>
                  <a:rPr lang="zh-CN" altLang="en-US" sz="1600" dirty="0" smtClean="0"/>
                  <a:t>值看作数字的话，该参数指明一个目标值</a:t>
                </a:r>
                <a:r>
                  <a:rPr lang="en-US" altLang="zh-CN" sz="1600" dirty="0" smtClean="0"/>
                  <a:t>target</a:t>
                </a:r>
                <a:r>
                  <a:rPr lang="zh-CN" altLang="en-US" sz="1600" dirty="0" smtClean="0"/>
                  <a:t>，挖矿的目标是找到</a:t>
                </a:r>
                <a:r>
                  <a:rPr lang="en-US" altLang="zh-CN" sz="1600" dirty="0" smtClean="0"/>
                  <a:t>Hash</a:t>
                </a:r>
                <a:r>
                  <a:rPr lang="zh-CN" altLang="en-US" sz="1600" dirty="0" smtClean="0"/>
                  <a:t>值小于该目标值的区块。</a:t>
                </a:r>
                <a:endParaRPr lang="en-US" altLang="zh-CN" sz="1600" dirty="0" smtClean="0"/>
              </a:p>
              <a:p>
                <a:pPr marL="695325" lvl="2" indent="-342900" eaLnBrk="1" hangingPunct="1">
                  <a:buFont typeface="Wingdings" panose="05000000000000000000" pitchFamily="2" charset="2"/>
                  <a:buChar char="l"/>
                </a:pPr>
                <a:r>
                  <a:rPr lang="zh-CN" altLang="en-US" sz="1600" dirty="0" smtClean="0"/>
                  <a:t>如何找？：对区块头中的</a:t>
                </a:r>
                <a:r>
                  <a:rPr lang="en-US" altLang="zh-CN" sz="1600" dirty="0" smtClean="0"/>
                  <a:t>nonce</a:t>
                </a:r>
                <a:r>
                  <a:rPr lang="zh-CN" altLang="en-US" sz="1600" dirty="0" smtClean="0"/>
                  <a:t>值进行修改并计算相应的区块头的</a:t>
                </a:r>
                <a:r>
                  <a:rPr lang="en-US" altLang="zh-CN" sz="1600" dirty="0" smtClean="0"/>
                  <a:t>Hash</a:t>
                </a:r>
                <a:r>
                  <a:rPr lang="zh-CN" altLang="en-US" sz="1600" dirty="0" smtClean="0"/>
                  <a:t>值，如果</a:t>
                </a:r>
                <a:r>
                  <a:rPr lang="en-US" altLang="zh-CN" sz="1600" dirty="0" smtClean="0"/>
                  <a:t>Hash</a:t>
                </a:r>
                <a:r>
                  <a:rPr lang="zh-CN" altLang="en-US" sz="1600" dirty="0" smtClean="0"/>
                  <a:t>值小于</a:t>
                </a:r>
                <a:r>
                  <a:rPr lang="en-US" altLang="zh-CN" sz="1600" dirty="0" smtClean="0"/>
                  <a:t>target</a:t>
                </a:r>
                <a:r>
                  <a:rPr lang="zh-CN" altLang="en-US" sz="1600" dirty="0" smtClean="0"/>
                  <a:t>，则说明挖到了一个有效（可以成为区块链上）的区块，可以用这个区块区参与竞争记账。</a:t>
                </a:r>
                <a:endParaRPr lang="en-US" altLang="zh-CN" sz="1600" dirty="0" smtClean="0"/>
              </a:p>
              <a:p>
                <a:pPr marL="695325" lvl="2" indent="-342900" eaLnBrk="1" hangingPunct="1">
                  <a:buFont typeface="Wingdings" panose="05000000000000000000" pitchFamily="2" charset="2"/>
                  <a:buChar char="l"/>
                </a:pPr>
                <a:r>
                  <a:rPr lang="en-US" altLang="zh-CN" sz="1600" dirty="0" smtClean="0"/>
                  <a:t>Nonce</a:t>
                </a:r>
                <a:r>
                  <a:rPr lang="zh-CN" altLang="en-US" sz="1600" dirty="0" smtClean="0"/>
                  <a:t>的</a:t>
                </a:r>
                <a14:m>
                  <m:oMath xmlns:m="http://schemas.openxmlformats.org/officeDocument/2006/math">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2</m:t>
                        </m:r>
                      </m:e>
                      <m:sup>
                        <m:r>
                          <a:rPr lang="en-US" altLang="zh-CN" sz="1600" b="0" i="1" smtClean="0">
                            <a:latin typeface="Cambria Math" panose="02040503050406030204" pitchFamily="18" charset="0"/>
                          </a:rPr>
                          <m:t>32</m:t>
                        </m:r>
                      </m:sup>
                    </m:sSup>
                  </m:oMath>
                </a14:m>
                <a:r>
                  <a:rPr lang="zh-CN" altLang="en-US" sz="1600" dirty="0" smtClean="0"/>
                  <a:t>个值都试过来，也没有找到合格的区块怎么办？：修改</a:t>
                </a:r>
                <a:r>
                  <a:rPr lang="en-US" altLang="zh-CN" sz="1600" dirty="0" err="1" smtClean="0"/>
                  <a:t>coinbase</a:t>
                </a:r>
                <a:r>
                  <a:rPr lang="zh-CN" altLang="en-US" sz="1600" dirty="0" smtClean="0"/>
                  <a:t>交易中的随机数，影响</a:t>
                </a:r>
                <a:r>
                  <a:rPr lang="en-US" altLang="zh-CN" sz="1600" dirty="0" err="1" smtClean="0"/>
                  <a:t>merkle</a:t>
                </a:r>
                <a:r>
                  <a:rPr lang="en-US" altLang="zh-CN" sz="1600" dirty="0" smtClean="0"/>
                  <a:t> tree </a:t>
                </a:r>
                <a:r>
                  <a:rPr lang="zh-CN" altLang="en-US" sz="1600" dirty="0" smtClean="0"/>
                  <a:t>根节点的</a:t>
                </a:r>
                <a:r>
                  <a:rPr lang="en-US" altLang="zh-CN" sz="1600" dirty="0" smtClean="0"/>
                  <a:t>Hash</a:t>
                </a:r>
                <a:r>
                  <a:rPr lang="zh-CN" altLang="en-US" sz="1600" dirty="0" smtClean="0"/>
                  <a:t>值，然后重新对</a:t>
                </a:r>
                <a:r>
                  <a:rPr lang="en-US" altLang="zh-CN" sz="1600" dirty="0" smtClean="0"/>
                  <a:t>nonce</a:t>
                </a:r>
                <a:r>
                  <a:rPr lang="zh-CN" altLang="en-US" sz="1600" dirty="0" smtClean="0"/>
                  <a:t>的值搜索</a:t>
                </a:r>
                <a:endParaRPr lang="en-US" altLang="zh-CN" sz="1600" dirty="0" smtClean="0"/>
              </a:p>
              <a:p>
                <a:pPr marL="352425" lvl="2" indent="0" eaLnBrk="1" hangingPunct="1">
                  <a:buNone/>
                </a:pPr>
                <a:endParaRPr lang="en-US" altLang="zh-CN" sz="1600" dirty="0" smtClean="0"/>
              </a:p>
              <a:p>
                <a:pPr marL="695325" lvl="2" indent="-342900" eaLnBrk="1" hangingPunct="1"/>
                <a:endParaRPr lang="en-US" altLang="zh-CN" sz="1600" dirty="0" smtClean="0"/>
              </a:p>
              <a:p>
                <a:pPr marL="695325" lvl="2" indent="-342900" eaLnBrk="1" hangingPunct="1"/>
                <a:endParaRPr lang="en-US" altLang="zh-CN" sz="1200" dirty="0" smtClean="0"/>
              </a:p>
            </p:txBody>
          </p:sp>
        </mc:Choice>
        <mc:Fallback xmlns="">
          <p:sp>
            <p:nvSpPr>
              <p:cNvPr id="23556" name="Rectangle 3"/>
              <p:cNvSpPr>
                <a:spLocks noGrp="1" noRot="1" noChangeAspect="1" noMove="1" noResize="1" noEditPoints="1" noAdjustHandles="1" noChangeArrowheads="1" noChangeShapeType="1" noTextEdit="1"/>
              </p:cNvSpPr>
              <p:nvPr>
                <p:ph type="body" idx="4294967295"/>
              </p:nvPr>
            </p:nvSpPr>
            <p:spPr>
              <a:xfrm>
                <a:off x="395536" y="1088740"/>
                <a:ext cx="8280152" cy="5040560"/>
              </a:xfrm>
              <a:blipFill>
                <a:blip r:embed="rId2"/>
                <a:stretch>
                  <a:fillRect l="-147" t="-726"/>
                </a:stretch>
              </a:blipFill>
            </p:spPr>
            <p:txBody>
              <a:bodyPr/>
              <a:lstStyle/>
              <a:p>
                <a:r>
                  <a:rPr lang="zh-CN" altLang="en-US">
                    <a:noFill/>
                  </a:rPr>
                  <a:t> </a:t>
                </a:r>
              </a:p>
            </p:txBody>
          </p:sp>
        </mc:Fallback>
      </mc:AlternateContent>
      <p:sp>
        <p:nvSpPr>
          <p:cNvPr id="3" name="灯片编号占位符 2"/>
          <p:cNvSpPr>
            <a:spLocks noGrp="1"/>
          </p:cNvSpPr>
          <p:nvPr>
            <p:ph type="sldNum" sz="quarter" idx="11"/>
          </p:nvPr>
        </p:nvSpPr>
        <p:spPr/>
        <p:txBody>
          <a:bodyPr/>
          <a:lstStyle/>
          <a:p>
            <a:pPr>
              <a:defRPr/>
            </a:pPr>
            <a:fld id="{67A79DCE-354B-410D-96C7-1D8050E1642D}" type="slidenum">
              <a:rPr lang="en-US" altLang="zh-CN" smtClean="0"/>
              <a:pPr>
                <a:defRPr/>
              </a:pPr>
              <a:t>15</a:t>
            </a:fld>
            <a:endParaRPr lang="en-US" altLang="zh-CN" dirty="0"/>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3608566"/>
            <a:ext cx="5062979" cy="2520280"/>
          </a:xfrm>
          <a:prstGeom prst="rect">
            <a:avLst/>
          </a:prstGeom>
        </p:spPr>
      </p:pic>
      <p:sp>
        <p:nvSpPr>
          <p:cNvPr id="8" name="标题 1"/>
          <p:cNvSpPr txBox="1">
            <a:spLocks/>
          </p:cNvSpPr>
          <p:nvPr/>
        </p:nvSpPr>
        <p:spPr>
          <a:xfrm>
            <a:off x="457200" y="277814"/>
            <a:ext cx="8229600" cy="649492"/>
          </a:xfrm>
          <a:prstGeom prst="rect">
            <a:avLst/>
          </a:prstGeom>
        </p:spPr>
        <p:txBody>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5pPr>
            <a:lvl6pPr marL="4572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6pPr>
            <a:lvl7pPr marL="9144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7pPr>
            <a:lvl8pPr marL="13716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8pPr>
            <a:lvl9pPr marL="18288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9pPr>
          </a:lstStyle>
          <a:p>
            <a:r>
              <a:rPr lang="en-US" altLang="zh-CN" dirty="0">
                <a:effectLst>
                  <a:outerShdw blurRad="38100" dist="38100" dir="2700000" algn="tl">
                    <a:srgbClr val="000000">
                      <a:alpha val="43137"/>
                    </a:srgbClr>
                  </a:outerShdw>
                </a:effectLst>
              </a:rPr>
              <a:t>5</a:t>
            </a:r>
            <a:r>
              <a:rPr lang="en-US" altLang="zh-CN" dirty="0" smtClean="0">
                <a:effectLst>
                  <a:outerShdw blurRad="38100" dist="38100" dir="2700000" algn="tl">
                    <a:srgbClr val="000000">
                      <a:alpha val="43137"/>
                    </a:srgbClr>
                  </a:outerShdw>
                </a:effectLst>
              </a:rPr>
              <a:t>. </a:t>
            </a:r>
            <a:r>
              <a:rPr lang="zh-CN" altLang="en-US" dirty="0" smtClean="0">
                <a:effectLst>
                  <a:outerShdw blurRad="38100" dist="38100" dir="2700000" algn="tl">
                    <a:srgbClr val="000000">
                      <a:alpha val="43137"/>
                    </a:srgbClr>
                  </a:outerShdw>
                </a:effectLst>
              </a:rPr>
              <a:t>比特币</a:t>
            </a:r>
            <a:r>
              <a:rPr lang="zh-CN" altLang="en-US" dirty="0">
                <a:effectLst>
                  <a:outerShdw blurRad="38100" dist="38100" dir="2700000" algn="tl">
                    <a:srgbClr val="000000">
                      <a:alpha val="43137"/>
                    </a:srgbClr>
                  </a:outerShdw>
                </a:effectLst>
              </a:rPr>
              <a:t>挖</a:t>
            </a:r>
            <a:r>
              <a:rPr lang="zh-CN" altLang="en-US" dirty="0" smtClean="0">
                <a:effectLst>
                  <a:outerShdw blurRad="38100" dist="38100" dir="2700000" algn="tl">
                    <a:srgbClr val="000000">
                      <a:alpha val="43137"/>
                    </a:srgbClr>
                  </a:outerShdw>
                </a:effectLst>
              </a:rPr>
              <a:t>矿（</a:t>
            </a:r>
            <a:r>
              <a:rPr lang="en-US" altLang="zh-CN" dirty="0" smtClean="0">
                <a:effectLst>
                  <a:outerShdw blurRad="38100" dist="38100" dir="2700000" algn="tl">
                    <a:srgbClr val="000000">
                      <a:alpha val="43137"/>
                    </a:srgbClr>
                  </a:outerShdw>
                </a:effectLst>
              </a:rPr>
              <a:t>mining</a:t>
            </a:r>
            <a:r>
              <a:rPr lang="zh-CN" altLang="en-US" dirty="0" smtClean="0">
                <a:effectLst>
                  <a:outerShdw blurRad="38100" dist="38100" dir="2700000" algn="tl">
                    <a:srgbClr val="000000">
                      <a:alpha val="43137"/>
                    </a:srgbClr>
                  </a:outerShdw>
                </a:effectLst>
              </a:rPr>
              <a:t>）</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920769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body" idx="4294967295"/>
          </p:nvPr>
        </p:nvSpPr>
        <p:spPr>
          <a:xfrm>
            <a:off x="395536" y="1124744"/>
            <a:ext cx="8280152" cy="5040560"/>
          </a:xfrm>
        </p:spPr>
        <p:txBody>
          <a:bodyPr/>
          <a:lstStyle/>
          <a:p>
            <a:pPr marL="342900" lvl="1" indent="-342900" eaLnBrk="1" hangingPunct="1">
              <a:buClr>
                <a:srgbClr val="013BB9"/>
              </a:buClr>
              <a:buSzPct val="70000"/>
              <a:buFont typeface="Wingdings" panose="05000000000000000000" pitchFamily="2" charset="2"/>
              <a:buChar char="n"/>
            </a:pPr>
            <a:r>
              <a:rPr lang="zh-CN" altLang="en-US" sz="2000" dirty="0" smtClean="0"/>
              <a:t>挖矿就是进行</a:t>
            </a:r>
            <a:r>
              <a:rPr lang="en-US" altLang="zh-CN" sz="2000" i="1" dirty="0" smtClean="0">
                <a:solidFill>
                  <a:srgbClr val="FF0000"/>
                </a:solidFill>
              </a:rPr>
              <a:t>Hash</a:t>
            </a:r>
            <a:r>
              <a:rPr lang="zh-CN" altLang="en-US" sz="2000" i="1" dirty="0" smtClean="0">
                <a:solidFill>
                  <a:srgbClr val="FF0000"/>
                </a:solidFill>
              </a:rPr>
              <a:t>运算</a:t>
            </a:r>
            <a:r>
              <a:rPr lang="zh-CN" altLang="en-US" sz="2000" i="1" dirty="0">
                <a:solidFill>
                  <a:srgbClr val="FF0000"/>
                </a:solidFill>
              </a:rPr>
              <a:t>、</a:t>
            </a:r>
            <a:r>
              <a:rPr lang="zh-CN" altLang="en-US" sz="2000" dirty="0" smtClean="0"/>
              <a:t>寻找合适的</a:t>
            </a:r>
            <a:r>
              <a:rPr lang="en-US" altLang="zh-CN" sz="2000" dirty="0" smtClean="0"/>
              <a:t>nonce</a:t>
            </a:r>
            <a:r>
              <a:rPr lang="zh-CN" altLang="en-US" sz="2000" dirty="0" smtClean="0"/>
              <a:t>值使区块的</a:t>
            </a:r>
            <a:r>
              <a:rPr lang="en-US" altLang="zh-CN" sz="2000" dirty="0" smtClean="0"/>
              <a:t>Hash</a:t>
            </a:r>
            <a:r>
              <a:rPr lang="zh-CN" altLang="en-US" sz="2000" dirty="0" smtClean="0"/>
              <a:t>值小于目标值。</a:t>
            </a:r>
            <a:endParaRPr lang="en-US" altLang="zh-CN" sz="2000" dirty="0" smtClean="0"/>
          </a:p>
          <a:p>
            <a:pPr marL="352425" lvl="2" indent="0" eaLnBrk="1" hangingPunct="1">
              <a:buNone/>
            </a:pPr>
            <a:endParaRPr lang="en-US" altLang="zh-CN" sz="1600" dirty="0" smtClean="0"/>
          </a:p>
          <a:p>
            <a:pPr marL="695325" lvl="2" indent="-342900" eaLnBrk="1" hangingPunct="1"/>
            <a:endParaRPr lang="en-US" altLang="zh-CN" sz="1600" dirty="0" smtClean="0"/>
          </a:p>
          <a:p>
            <a:pPr marL="695325" lvl="2" indent="-342900" eaLnBrk="1" hangingPunct="1"/>
            <a:endParaRPr lang="en-US" altLang="zh-CN" sz="1200" dirty="0" smtClean="0"/>
          </a:p>
        </p:txBody>
      </p:sp>
      <p:sp>
        <p:nvSpPr>
          <p:cNvPr id="3" name="灯片编号占位符 2"/>
          <p:cNvSpPr>
            <a:spLocks noGrp="1"/>
          </p:cNvSpPr>
          <p:nvPr>
            <p:ph type="sldNum" sz="quarter" idx="11"/>
          </p:nvPr>
        </p:nvSpPr>
        <p:spPr/>
        <p:txBody>
          <a:bodyPr/>
          <a:lstStyle/>
          <a:p>
            <a:pPr>
              <a:defRPr/>
            </a:pPr>
            <a:fld id="{67A79DCE-354B-410D-96C7-1D8050E1642D}" type="slidenum">
              <a:rPr lang="en-US" altLang="zh-CN" smtClean="0"/>
              <a:pPr>
                <a:defRPr/>
              </a:pPr>
              <a:t>16</a:t>
            </a:fld>
            <a:endParaRPr lang="en-US" altLang="zh-CN" dirty="0"/>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916832"/>
            <a:ext cx="8136136" cy="2723025"/>
          </a:xfrm>
          <a:prstGeom prst="rect">
            <a:avLst/>
          </a:prstGeom>
        </p:spPr>
      </p:pic>
      <p:sp>
        <p:nvSpPr>
          <p:cNvPr id="8" name="文本框 7"/>
          <p:cNvSpPr txBox="1"/>
          <p:nvPr/>
        </p:nvSpPr>
        <p:spPr>
          <a:xfrm>
            <a:off x="827584" y="4718308"/>
            <a:ext cx="7112000" cy="369332"/>
          </a:xfrm>
          <a:prstGeom prst="rect">
            <a:avLst/>
          </a:prstGeom>
          <a:noFill/>
        </p:spPr>
        <p:txBody>
          <a:bodyPr wrap="square" rtlCol="0">
            <a:spAutoFit/>
          </a:bodyPr>
          <a:lstStyle/>
          <a:p>
            <a:pPr algn="ctr"/>
            <a:r>
              <a:rPr kumimoji="1" lang="en-US" altLang="zh-CN" sz="1800" dirty="0" smtClean="0">
                <a:latin typeface="Microsoft YaHei" charset="0"/>
                <a:ea typeface="Microsoft YaHei" charset="0"/>
                <a:cs typeface="Microsoft YaHei" charset="0"/>
              </a:rPr>
              <a:t>CPU</a:t>
            </a:r>
            <a:r>
              <a:rPr kumimoji="1" lang="zh-CN" altLang="en-US" sz="1800" dirty="0" smtClean="0">
                <a:latin typeface="Microsoft YaHei" charset="0"/>
                <a:ea typeface="Microsoft YaHei" charset="0"/>
                <a:cs typeface="Microsoft YaHei" charset="0"/>
              </a:rPr>
              <a:t>挖矿的伪代码</a:t>
            </a:r>
            <a:endParaRPr kumimoji="1" lang="zh-CN" altLang="en-US" sz="1800" dirty="0">
              <a:latin typeface="Microsoft YaHei" charset="0"/>
              <a:ea typeface="Microsoft YaHei" charset="0"/>
              <a:cs typeface="Microsoft YaHei" charset="0"/>
            </a:endParaRPr>
          </a:p>
        </p:txBody>
      </p:sp>
      <p:sp>
        <p:nvSpPr>
          <p:cNvPr id="9" name="矩形 8"/>
          <p:cNvSpPr/>
          <p:nvPr/>
        </p:nvSpPr>
        <p:spPr bwMode="auto">
          <a:xfrm>
            <a:off x="6732240" y="2924944"/>
            <a:ext cx="1656184" cy="216024"/>
          </a:xfrm>
          <a:prstGeom prst="rect">
            <a:avLst/>
          </a:prstGeom>
          <a:noFill/>
          <a:ln w="25400" cap="flat" cmpd="sng" algn="ctr">
            <a:solidFill>
              <a:srgbClr val="FF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p:txBody>
      </p:sp>
      <p:sp>
        <p:nvSpPr>
          <p:cNvPr id="10" name="矩形 9"/>
          <p:cNvSpPr/>
          <p:nvPr/>
        </p:nvSpPr>
        <p:spPr bwMode="auto">
          <a:xfrm>
            <a:off x="5868144" y="3170332"/>
            <a:ext cx="1440160" cy="258668"/>
          </a:xfrm>
          <a:prstGeom prst="rect">
            <a:avLst/>
          </a:prstGeom>
          <a:noFill/>
          <a:ln w="25400" cap="flat" cmpd="sng" algn="ctr">
            <a:solidFill>
              <a:srgbClr val="FF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p:txBody>
      </p:sp>
      <p:sp>
        <p:nvSpPr>
          <p:cNvPr id="11" name="矩形 10"/>
          <p:cNvSpPr/>
          <p:nvPr/>
        </p:nvSpPr>
        <p:spPr bwMode="auto">
          <a:xfrm>
            <a:off x="1259632" y="4149080"/>
            <a:ext cx="2016224" cy="288032"/>
          </a:xfrm>
          <a:prstGeom prst="rect">
            <a:avLst/>
          </a:prstGeom>
          <a:noFill/>
          <a:ln w="25400"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p:txBody>
      </p:sp>
      <p:sp>
        <p:nvSpPr>
          <p:cNvPr id="12" name="矩形 11"/>
          <p:cNvSpPr/>
          <p:nvPr/>
        </p:nvSpPr>
        <p:spPr bwMode="auto">
          <a:xfrm>
            <a:off x="1259632" y="2695641"/>
            <a:ext cx="6048672" cy="229303"/>
          </a:xfrm>
          <a:prstGeom prst="rect">
            <a:avLst/>
          </a:prstGeom>
          <a:noFill/>
          <a:ln w="25400"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p:txBody>
      </p:sp>
      <p:sp>
        <p:nvSpPr>
          <p:cNvPr id="13" name="矩形 12"/>
          <p:cNvSpPr/>
          <p:nvPr/>
        </p:nvSpPr>
        <p:spPr bwMode="auto">
          <a:xfrm>
            <a:off x="5004048" y="3170332"/>
            <a:ext cx="767910" cy="258668"/>
          </a:xfrm>
          <a:prstGeom prst="rect">
            <a:avLst/>
          </a:prstGeom>
          <a:noFill/>
          <a:ln w="25400" cap="flat" cmpd="sng" algn="ctr">
            <a:solidFill>
              <a:srgbClr val="7030A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p:txBody>
      </p:sp>
      <p:sp>
        <p:nvSpPr>
          <p:cNvPr id="15" name="标题 1"/>
          <p:cNvSpPr txBox="1">
            <a:spLocks/>
          </p:cNvSpPr>
          <p:nvPr/>
        </p:nvSpPr>
        <p:spPr>
          <a:xfrm>
            <a:off x="457200" y="277814"/>
            <a:ext cx="8229600" cy="649492"/>
          </a:xfrm>
          <a:prstGeom prst="rect">
            <a:avLst/>
          </a:prstGeom>
        </p:spPr>
        <p:txBody>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5pPr>
            <a:lvl6pPr marL="4572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6pPr>
            <a:lvl7pPr marL="9144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7pPr>
            <a:lvl8pPr marL="13716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8pPr>
            <a:lvl9pPr marL="18288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9pPr>
          </a:lstStyle>
          <a:p>
            <a:r>
              <a:rPr lang="en-US" altLang="zh-CN" dirty="0">
                <a:effectLst>
                  <a:outerShdw blurRad="38100" dist="38100" dir="2700000" algn="tl">
                    <a:srgbClr val="000000">
                      <a:alpha val="43137"/>
                    </a:srgbClr>
                  </a:outerShdw>
                </a:effectLst>
              </a:rPr>
              <a:t>5</a:t>
            </a:r>
            <a:r>
              <a:rPr lang="en-US" altLang="zh-CN" dirty="0" smtClean="0">
                <a:effectLst>
                  <a:outerShdw blurRad="38100" dist="38100" dir="2700000" algn="tl">
                    <a:srgbClr val="000000">
                      <a:alpha val="43137"/>
                    </a:srgbClr>
                  </a:outerShdw>
                </a:effectLst>
              </a:rPr>
              <a:t>. </a:t>
            </a:r>
            <a:r>
              <a:rPr lang="zh-CN" altLang="en-US" dirty="0" smtClean="0">
                <a:effectLst>
                  <a:outerShdw blurRad="38100" dist="38100" dir="2700000" algn="tl">
                    <a:srgbClr val="000000">
                      <a:alpha val="43137"/>
                    </a:srgbClr>
                  </a:outerShdw>
                </a:effectLst>
              </a:rPr>
              <a:t>比特币</a:t>
            </a:r>
            <a:r>
              <a:rPr lang="zh-CN" altLang="en-US" dirty="0">
                <a:effectLst>
                  <a:outerShdw blurRad="38100" dist="38100" dir="2700000" algn="tl">
                    <a:srgbClr val="000000">
                      <a:alpha val="43137"/>
                    </a:srgbClr>
                  </a:outerShdw>
                </a:effectLst>
              </a:rPr>
              <a:t>挖</a:t>
            </a:r>
            <a:r>
              <a:rPr lang="zh-CN" altLang="en-US" dirty="0" smtClean="0">
                <a:effectLst>
                  <a:outerShdw blurRad="38100" dist="38100" dir="2700000" algn="tl">
                    <a:srgbClr val="000000">
                      <a:alpha val="43137"/>
                    </a:srgbClr>
                  </a:outerShdw>
                </a:effectLst>
              </a:rPr>
              <a:t>矿（</a:t>
            </a:r>
            <a:r>
              <a:rPr lang="en-US" altLang="zh-CN" dirty="0" smtClean="0">
                <a:effectLst>
                  <a:outerShdw blurRad="38100" dist="38100" dir="2700000" algn="tl">
                    <a:srgbClr val="000000">
                      <a:alpha val="43137"/>
                    </a:srgbClr>
                  </a:outerShdw>
                </a:effectLst>
              </a:rPr>
              <a:t>mining</a:t>
            </a:r>
            <a:r>
              <a:rPr lang="zh-CN" altLang="en-US" dirty="0" smtClean="0">
                <a:effectLst>
                  <a:outerShdw blurRad="38100" dist="38100" dir="2700000" algn="tl">
                    <a:srgbClr val="000000">
                      <a:alpha val="43137"/>
                    </a:srgbClr>
                  </a:outerShdw>
                </a:effectLst>
              </a:rPr>
              <a:t>）</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485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body" idx="4294967295"/>
          </p:nvPr>
        </p:nvSpPr>
        <p:spPr>
          <a:xfrm>
            <a:off x="395536" y="1124744"/>
            <a:ext cx="8280152" cy="5040560"/>
          </a:xfrm>
        </p:spPr>
        <p:txBody>
          <a:bodyPr/>
          <a:lstStyle/>
          <a:p>
            <a:pPr marL="342900" lvl="1" indent="-342900" eaLnBrk="1" hangingPunct="1">
              <a:buClr>
                <a:srgbClr val="013BB9"/>
              </a:buClr>
              <a:buSzPct val="70000"/>
              <a:buFont typeface="Wingdings" panose="05000000000000000000" pitchFamily="2" charset="2"/>
              <a:buChar char="n"/>
            </a:pPr>
            <a:r>
              <a:rPr lang="zh-CN" altLang="en-US" dirty="0" smtClean="0"/>
              <a:t>挖矿就是进行</a:t>
            </a:r>
            <a:r>
              <a:rPr lang="en-US" altLang="zh-CN" i="1" dirty="0" smtClean="0">
                <a:solidFill>
                  <a:srgbClr val="FF0000"/>
                </a:solidFill>
              </a:rPr>
              <a:t>Hash</a:t>
            </a:r>
            <a:r>
              <a:rPr lang="zh-CN" altLang="en-US" i="1" dirty="0" smtClean="0">
                <a:solidFill>
                  <a:srgbClr val="FF0000"/>
                </a:solidFill>
              </a:rPr>
              <a:t>运算</a:t>
            </a:r>
            <a:r>
              <a:rPr lang="zh-CN" altLang="en-US" i="1" dirty="0">
                <a:solidFill>
                  <a:srgbClr val="FF0000"/>
                </a:solidFill>
              </a:rPr>
              <a:t>、</a:t>
            </a:r>
            <a:r>
              <a:rPr lang="zh-CN" altLang="en-US" dirty="0" smtClean="0"/>
              <a:t>寻找合适的</a:t>
            </a:r>
            <a:r>
              <a:rPr lang="en-US" altLang="zh-CN" dirty="0" smtClean="0"/>
              <a:t>nonce</a:t>
            </a:r>
            <a:r>
              <a:rPr lang="zh-CN" altLang="en-US" dirty="0" smtClean="0"/>
              <a:t>值使区块的</a:t>
            </a:r>
            <a:r>
              <a:rPr lang="en-US" altLang="zh-CN" dirty="0" smtClean="0"/>
              <a:t>Hash</a:t>
            </a:r>
            <a:r>
              <a:rPr lang="zh-CN" altLang="en-US" dirty="0" smtClean="0"/>
              <a:t>值小于目标值。</a:t>
            </a:r>
            <a:endParaRPr lang="en-US" altLang="zh-CN" dirty="0" smtClean="0"/>
          </a:p>
          <a:p>
            <a:pPr marL="695325" lvl="2" indent="-342900" eaLnBrk="1" hangingPunct="1">
              <a:buFont typeface="Wingdings" panose="05000000000000000000" pitchFamily="2" charset="2"/>
              <a:buChar char="l"/>
            </a:pPr>
            <a:r>
              <a:rPr lang="zh-CN" altLang="en-US" sz="2000" dirty="0"/>
              <a:t>挖矿：消耗电和硬件资源，生产比特币（区块奖励）</a:t>
            </a:r>
            <a:endParaRPr lang="en-US" altLang="zh-CN" sz="2000" dirty="0"/>
          </a:p>
          <a:p>
            <a:pPr marL="0" lvl="1" indent="0" eaLnBrk="1" hangingPunct="1">
              <a:buClr>
                <a:schemeClr val="accent1"/>
              </a:buClr>
              <a:buSzPct val="65000"/>
              <a:buNone/>
            </a:pPr>
            <a:endParaRPr lang="en-US" altLang="zh-CN" dirty="0" smtClean="0"/>
          </a:p>
          <a:p>
            <a:pPr marL="342900" lvl="1" indent="-342900" eaLnBrk="1" hangingPunct="1">
              <a:buClr>
                <a:srgbClr val="013BB9"/>
              </a:buClr>
              <a:buSzPct val="70000"/>
              <a:buFont typeface="Wingdings" panose="05000000000000000000" pitchFamily="2" charset="2"/>
              <a:buChar char="n"/>
            </a:pPr>
            <a:r>
              <a:rPr lang="zh-CN" altLang="en-US" dirty="0" smtClean="0"/>
              <a:t>挖矿“胜利者”的产生：投入计算资源多、运气好的节点</a:t>
            </a:r>
            <a:endParaRPr lang="en-US" altLang="zh-CN" dirty="0" smtClean="0"/>
          </a:p>
          <a:p>
            <a:pPr marL="695325" lvl="2" indent="-342900" eaLnBrk="1" hangingPunct="1">
              <a:buFont typeface="Wingdings" panose="05000000000000000000" pitchFamily="2" charset="2"/>
              <a:buChar char="l"/>
            </a:pPr>
            <a:r>
              <a:rPr lang="zh-CN" altLang="en-US" sz="2000" dirty="0" smtClean="0"/>
              <a:t>投入资源越多，越可能称为胜利者（可以进行更快更多次的</a:t>
            </a:r>
            <a:r>
              <a:rPr lang="en-US" altLang="zh-CN" sz="2000" dirty="0" smtClean="0"/>
              <a:t>Hash</a:t>
            </a:r>
            <a:r>
              <a:rPr lang="zh-CN" altLang="en-US" sz="2000" dirty="0" smtClean="0"/>
              <a:t>运算尝试）</a:t>
            </a:r>
            <a:endParaRPr lang="en-US" altLang="zh-CN" sz="2000" dirty="0" smtClean="0"/>
          </a:p>
          <a:p>
            <a:pPr marL="695325" lvl="2" indent="-342900" eaLnBrk="1" hangingPunct="1">
              <a:buFont typeface="Wingdings" panose="05000000000000000000" pitchFamily="2" charset="2"/>
              <a:buChar char="l"/>
            </a:pPr>
            <a:r>
              <a:rPr lang="zh-CN" altLang="en-US" sz="2000" dirty="0" smtClean="0"/>
              <a:t>“运气”（随机性）保证了不全依赖于资源的投入多少来决定，保证了去中心化的特征</a:t>
            </a:r>
            <a:endParaRPr lang="en-US" altLang="zh-CN" sz="2000" dirty="0" smtClean="0"/>
          </a:p>
          <a:p>
            <a:pPr marL="1012825" lvl="3" indent="-342900" eaLnBrk="1" hangingPunct="1"/>
            <a:r>
              <a:rPr lang="zh-CN" altLang="en-US" sz="2000" dirty="0" smtClean="0"/>
              <a:t>投入</a:t>
            </a:r>
            <a:r>
              <a:rPr lang="en-US" altLang="zh-CN" sz="2000" dirty="0" smtClean="0"/>
              <a:t>200</a:t>
            </a:r>
            <a:r>
              <a:rPr lang="zh-CN" altLang="en-US" sz="2000" dirty="0" smtClean="0"/>
              <a:t>计算能力的节点一定比投入</a:t>
            </a:r>
            <a:r>
              <a:rPr lang="en-US" altLang="zh-CN" sz="2000" dirty="0" smtClean="0"/>
              <a:t>100</a:t>
            </a:r>
            <a:r>
              <a:rPr lang="zh-CN" altLang="en-US" sz="2000" dirty="0" smtClean="0"/>
              <a:t>计算能力的节点先找到合格的区块吗？</a:t>
            </a:r>
            <a:endParaRPr lang="en-US" altLang="zh-CN" sz="2000" dirty="0" smtClean="0"/>
          </a:p>
          <a:p>
            <a:pPr marL="352425" lvl="2" indent="0" eaLnBrk="1" hangingPunct="1">
              <a:buNone/>
            </a:pPr>
            <a:endParaRPr lang="en-US" altLang="zh-CN" sz="1600" dirty="0" smtClean="0"/>
          </a:p>
        </p:txBody>
      </p:sp>
      <p:sp>
        <p:nvSpPr>
          <p:cNvPr id="3" name="灯片编号占位符 2"/>
          <p:cNvSpPr>
            <a:spLocks noGrp="1"/>
          </p:cNvSpPr>
          <p:nvPr>
            <p:ph type="sldNum" sz="quarter" idx="11"/>
          </p:nvPr>
        </p:nvSpPr>
        <p:spPr/>
        <p:txBody>
          <a:bodyPr/>
          <a:lstStyle/>
          <a:p>
            <a:pPr>
              <a:defRPr/>
            </a:pPr>
            <a:fld id="{67A79DCE-354B-410D-96C7-1D8050E1642D}" type="slidenum">
              <a:rPr lang="en-US" altLang="zh-CN" smtClean="0"/>
              <a:pPr>
                <a:defRPr/>
              </a:pPr>
              <a:t>17</a:t>
            </a:fld>
            <a:endParaRPr lang="en-US" altLang="zh-CN" dirty="0"/>
          </a:p>
        </p:txBody>
      </p:sp>
      <p:sp>
        <p:nvSpPr>
          <p:cNvPr id="6" name="标题 1"/>
          <p:cNvSpPr txBox="1">
            <a:spLocks/>
          </p:cNvSpPr>
          <p:nvPr/>
        </p:nvSpPr>
        <p:spPr>
          <a:xfrm>
            <a:off x="457200" y="277814"/>
            <a:ext cx="8229600" cy="649492"/>
          </a:xfrm>
          <a:prstGeom prst="rect">
            <a:avLst/>
          </a:prstGeom>
        </p:spPr>
        <p:txBody>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5pPr>
            <a:lvl6pPr marL="4572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6pPr>
            <a:lvl7pPr marL="9144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7pPr>
            <a:lvl8pPr marL="13716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8pPr>
            <a:lvl9pPr marL="18288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9pPr>
          </a:lstStyle>
          <a:p>
            <a:r>
              <a:rPr lang="en-US" altLang="zh-CN" dirty="0">
                <a:effectLst>
                  <a:outerShdw blurRad="38100" dist="38100" dir="2700000" algn="tl">
                    <a:srgbClr val="000000">
                      <a:alpha val="43137"/>
                    </a:srgbClr>
                  </a:outerShdw>
                </a:effectLst>
              </a:rPr>
              <a:t>5</a:t>
            </a:r>
            <a:r>
              <a:rPr lang="en-US" altLang="zh-CN" dirty="0" smtClean="0">
                <a:effectLst>
                  <a:outerShdw blurRad="38100" dist="38100" dir="2700000" algn="tl">
                    <a:srgbClr val="000000">
                      <a:alpha val="43137"/>
                    </a:srgbClr>
                  </a:outerShdw>
                </a:effectLst>
              </a:rPr>
              <a:t>. </a:t>
            </a:r>
            <a:r>
              <a:rPr lang="zh-CN" altLang="en-US" dirty="0" smtClean="0">
                <a:effectLst>
                  <a:outerShdw blurRad="38100" dist="38100" dir="2700000" algn="tl">
                    <a:srgbClr val="000000">
                      <a:alpha val="43137"/>
                    </a:srgbClr>
                  </a:outerShdw>
                </a:effectLst>
              </a:rPr>
              <a:t>比特币</a:t>
            </a:r>
            <a:r>
              <a:rPr lang="zh-CN" altLang="en-US" dirty="0">
                <a:effectLst>
                  <a:outerShdw blurRad="38100" dist="38100" dir="2700000" algn="tl">
                    <a:srgbClr val="000000">
                      <a:alpha val="43137"/>
                    </a:srgbClr>
                  </a:outerShdw>
                </a:effectLst>
              </a:rPr>
              <a:t>挖</a:t>
            </a:r>
            <a:r>
              <a:rPr lang="zh-CN" altLang="en-US" dirty="0" smtClean="0">
                <a:effectLst>
                  <a:outerShdw blurRad="38100" dist="38100" dir="2700000" algn="tl">
                    <a:srgbClr val="000000">
                      <a:alpha val="43137"/>
                    </a:srgbClr>
                  </a:outerShdw>
                </a:effectLst>
              </a:rPr>
              <a:t>矿（</a:t>
            </a:r>
            <a:r>
              <a:rPr lang="en-US" altLang="zh-CN" dirty="0" smtClean="0">
                <a:effectLst>
                  <a:outerShdw blurRad="38100" dist="38100" dir="2700000" algn="tl">
                    <a:srgbClr val="000000">
                      <a:alpha val="43137"/>
                    </a:srgbClr>
                  </a:outerShdw>
                </a:effectLst>
              </a:rPr>
              <a:t>mining</a:t>
            </a:r>
            <a:r>
              <a:rPr lang="zh-CN" altLang="en-US" dirty="0" smtClean="0">
                <a:effectLst>
                  <a:outerShdw blurRad="38100" dist="38100" dir="2700000" algn="tl">
                    <a:srgbClr val="000000">
                      <a:alpha val="43137"/>
                    </a:srgbClr>
                  </a:outerShdw>
                </a:effectLst>
              </a:rPr>
              <a:t>）</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734952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556" name="Rectangle 3"/>
              <p:cNvSpPr>
                <a:spLocks noGrp="1" noChangeArrowheads="1"/>
              </p:cNvSpPr>
              <p:nvPr>
                <p:ph type="body" idx="4294967295"/>
              </p:nvPr>
            </p:nvSpPr>
            <p:spPr>
              <a:xfrm>
                <a:off x="395536" y="1124744"/>
                <a:ext cx="8280152" cy="5040560"/>
              </a:xfrm>
            </p:spPr>
            <p:txBody>
              <a:bodyPr/>
              <a:lstStyle/>
              <a:p>
                <a:pPr marL="342900" lvl="1" indent="-342900" eaLnBrk="1" hangingPunct="1">
                  <a:buClr>
                    <a:srgbClr val="013BB9"/>
                  </a:buClr>
                  <a:buSzPct val="70000"/>
                  <a:buFont typeface="Wingdings" panose="05000000000000000000" pitchFamily="2" charset="2"/>
                  <a:buChar char="n"/>
                </a:pPr>
                <a:r>
                  <a:rPr lang="zh-CN" altLang="en-US" sz="1600" dirty="0" smtClean="0"/>
                  <a:t>挖矿难度控制了区块产生的速度。</a:t>
                </a:r>
                <a:endParaRPr lang="en-US" altLang="zh-CN" sz="1600" dirty="0" smtClean="0"/>
              </a:p>
              <a:p>
                <a:pPr marL="695325" lvl="2" indent="-342900" eaLnBrk="1" hangingPunct="1">
                  <a:buFont typeface="Wingdings" panose="05000000000000000000" pitchFamily="2" charset="2"/>
                  <a:buChar char="l"/>
                </a:pPr>
                <a:r>
                  <a:rPr lang="zh-CN" altLang="en-US" sz="1200" dirty="0" smtClean="0"/>
                  <a:t>为什么要控制区块产生的速度？</a:t>
                </a:r>
                <a:endParaRPr lang="en-US" altLang="zh-CN" sz="1200" dirty="0" smtClean="0"/>
              </a:p>
              <a:p>
                <a:pPr marL="695325" lvl="2" indent="-342900" eaLnBrk="1" hangingPunct="1">
                  <a:buFont typeface="Wingdings" panose="05000000000000000000" pitchFamily="2" charset="2"/>
                  <a:buChar char="l"/>
                </a:pPr>
                <a:r>
                  <a:rPr lang="zh-CN" altLang="en-US" sz="1200" dirty="0" smtClean="0"/>
                  <a:t>可以从挖矿难度值计算出有效区块的</a:t>
                </a:r>
                <a:r>
                  <a:rPr lang="en-US" altLang="zh-CN" sz="1200" dirty="0" smtClean="0"/>
                  <a:t>hash</a:t>
                </a:r>
                <a:r>
                  <a:rPr lang="zh-CN" altLang="en-US" sz="1200" dirty="0" smtClean="0"/>
                  <a:t>值得</a:t>
                </a:r>
                <a:r>
                  <a:rPr lang="en-US" altLang="zh-CN" sz="1200" dirty="0" smtClean="0"/>
                  <a:t>target</a:t>
                </a:r>
                <a:r>
                  <a:rPr lang="zh-CN" altLang="en-US" sz="1200" dirty="0" smtClean="0"/>
                  <a:t>范围</a:t>
                </a:r>
                <a:endParaRPr lang="en-US" altLang="zh-CN" sz="1400" dirty="0" smtClean="0"/>
              </a:p>
              <a:p>
                <a:pPr>
                  <a:buSzPct val="70000"/>
                </a:pPr>
                <a:r>
                  <a:rPr lang="zh-CN" altLang="en-US" sz="1600" dirty="0" smtClean="0"/>
                  <a:t>每</a:t>
                </a:r>
                <a:r>
                  <a:rPr lang="zh-CN" altLang="en-US" sz="1600" dirty="0"/>
                  <a:t>挖出</a:t>
                </a:r>
                <a:r>
                  <a:rPr lang="en-US" altLang="zh-CN" sz="1600" dirty="0"/>
                  <a:t>2016</a:t>
                </a:r>
                <a:r>
                  <a:rPr lang="zh-CN" altLang="en-US" sz="1600" dirty="0"/>
                  <a:t>个区块，挖矿难度会改变一次，这个周期大约是两个星期。难度的改变是根据上</a:t>
                </a:r>
                <a:r>
                  <a:rPr lang="en-US" altLang="zh-CN" sz="1600" dirty="0"/>
                  <a:t>2016</a:t>
                </a:r>
                <a:r>
                  <a:rPr lang="zh-CN" altLang="en-US" sz="1600" dirty="0"/>
                  <a:t>个区块的挖矿效率来决定的。用下列公式表达：</a:t>
                </a:r>
              </a:p>
              <a:p>
                <a:pPr marL="0" indent="0">
                  <a:buNone/>
                </a:pPr>
                <a:r>
                  <a:rPr lang="zh-CN" altLang="en-US" sz="1600" dirty="0"/>
                  <a:t>                              下一个难度   </a:t>
                </a:r>
                <a:r>
                  <a:rPr lang="en-US" altLang="zh-CN" sz="1600" dirty="0"/>
                  <a:t>=</a:t>
                </a:r>
                <a:r>
                  <a:rPr lang="zh-CN" altLang="en-US" sz="1600" dirty="0"/>
                  <a:t>    </a:t>
                </a:r>
                <a14:m>
                  <m:oMath xmlns:m="http://schemas.openxmlformats.org/officeDocument/2006/math">
                    <m:f>
                      <m:fPr>
                        <m:ctrlPr>
                          <a:rPr lang="mr-IN" altLang="zh-CN" sz="1600" i="1">
                            <a:latin typeface="Cambria Math" panose="02040503050406030204" pitchFamily="18" charset="0"/>
                          </a:rPr>
                        </m:ctrlPr>
                      </m:fPr>
                      <m:num>
                        <m:r>
                          <m:rPr>
                            <m:nor/>
                          </m:rPr>
                          <a:rPr lang="zh-CN" altLang="en-US" sz="1600" dirty="0"/>
                          <m:t>上一个难度</m:t>
                        </m:r>
                        <m:r>
                          <a:rPr lang="en-US" altLang="zh-CN" sz="1600" i="1" dirty="0">
                            <a:latin typeface="Cambria Math" charset="0"/>
                            <a:ea typeface="Cambria Math" charset="0"/>
                            <a:cs typeface="Cambria Math" charset="0"/>
                          </a:rPr>
                          <m:t>×</m:t>
                        </m:r>
                        <m:r>
                          <m:rPr>
                            <m:nor/>
                          </m:rPr>
                          <a:rPr lang="en-US" altLang="zh-CN" sz="1600" dirty="0"/>
                          <m:t>2016</m:t>
                        </m:r>
                        <m:r>
                          <a:rPr lang="en-US" altLang="zh-CN" sz="1600" i="1" dirty="0">
                            <a:latin typeface="Cambria Math" charset="0"/>
                            <a:ea typeface="Cambria Math" charset="0"/>
                            <a:cs typeface="Cambria Math" charset="0"/>
                          </a:rPr>
                          <m:t>×</m:t>
                        </m:r>
                        <m:r>
                          <m:rPr>
                            <m:nor/>
                          </m:rPr>
                          <a:rPr lang="en-US" altLang="zh-CN" sz="1600" dirty="0"/>
                          <m:t>10</m:t>
                        </m:r>
                        <m:r>
                          <m:rPr>
                            <m:nor/>
                          </m:rPr>
                          <a:rPr lang="zh-CN" altLang="en-US" sz="1600" dirty="0"/>
                          <m:t>分钟</m:t>
                        </m:r>
                      </m:num>
                      <m:den>
                        <m:r>
                          <m:rPr>
                            <m:nor/>
                          </m:rPr>
                          <a:rPr lang="zh-CN" altLang="en-US" sz="1600" dirty="0"/>
                          <m:t>产生上</m:t>
                        </m:r>
                        <m:r>
                          <m:rPr>
                            <m:nor/>
                          </m:rPr>
                          <a:rPr lang="en-US" altLang="zh-CN" sz="1600" dirty="0"/>
                          <m:t>2016</m:t>
                        </m:r>
                        <m:r>
                          <m:rPr>
                            <m:nor/>
                          </m:rPr>
                          <a:rPr lang="zh-CN" altLang="en-US" sz="1600" dirty="0"/>
                          <m:t>个区块所花费的时间 </m:t>
                        </m:r>
                      </m:den>
                    </m:f>
                  </m:oMath>
                </a14:m>
                <a:endParaRPr lang="zh-CN" altLang="en-US" sz="1600" dirty="0"/>
              </a:p>
              <a:p>
                <a:pPr>
                  <a:buSzPct val="70000"/>
                </a:pPr>
                <a:r>
                  <a:rPr kumimoji="1" lang="zh-CN" altLang="en-US" sz="1500" dirty="0" smtClean="0"/>
                  <a:t>如果</a:t>
                </a:r>
                <a:r>
                  <a:rPr kumimoji="1" lang="zh-CN" altLang="en-US" sz="1500" dirty="0"/>
                  <a:t>这个周期太短，难度会随着每一个周期找到的区块的数目的不同而波动（概率问题</a:t>
                </a:r>
                <a:r>
                  <a:rPr kumimoji="1" lang="zh-CN" altLang="en-US" sz="1500" dirty="0" smtClean="0"/>
                  <a:t>）</a:t>
                </a:r>
                <a:endParaRPr kumimoji="1" lang="en-US" altLang="zh-CN" sz="1500" dirty="0" smtClean="0"/>
              </a:p>
              <a:p>
                <a:pPr>
                  <a:buSzPct val="70000"/>
                </a:pPr>
                <a:r>
                  <a:rPr kumimoji="1" lang="zh-CN" altLang="en-US" sz="1600" dirty="0"/>
                  <a:t>如果这个周期太长，整个网络的哈希算力会与难度大大地失去平衡（难度的调整滞后于计算能力的变化）</a:t>
                </a:r>
                <a:endParaRPr kumimoji="1" lang="en-US" altLang="zh-CN" sz="1600" dirty="0"/>
              </a:p>
              <a:p>
                <a:pPr lvl="1"/>
                <a:r>
                  <a:rPr kumimoji="1" lang="zh-CN" altLang="en-US" sz="1400" dirty="0"/>
                  <a:t>直观地，当计算</a:t>
                </a:r>
                <a:r>
                  <a:rPr kumimoji="1" lang="zh-CN" altLang="en-US" sz="1400" dirty="0" smtClean="0"/>
                  <a:t>资源</a:t>
                </a:r>
                <a:r>
                  <a:rPr kumimoji="1" lang="zh-CN" altLang="en-US" sz="1400" dirty="0"/>
                  <a:t>在</a:t>
                </a:r>
                <a:r>
                  <a:rPr kumimoji="1" lang="zh-CN" altLang="en-US" sz="1400" dirty="0" smtClean="0"/>
                  <a:t>上</a:t>
                </a:r>
                <a:r>
                  <a:rPr kumimoji="1" lang="zh-CN" altLang="en-US" sz="1400" dirty="0"/>
                  <a:t>一个周期内大幅增加时，会导致找到区块的时间变短，计算出的难度系数会变大，使得找到区块的时间重新回到期望的每十分钟一个块</a:t>
                </a:r>
              </a:p>
              <a:p>
                <a:pPr>
                  <a:buSzPct val="70000"/>
                </a:pPr>
                <a:r>
                  <a:rPr kumimoji="1" lang="en-US" altLang="zh-CN" sz="1500" dirty="0"/>
                  <a:t>Block #</a:t>
                </a:r>
                <a:r>
                  <a:rPr kumimoji="1" lang="en-US" altLang="zh-CN" sz="1500" dirty="0" smtClean="0"/>
                  <a:t>0, 2009.01.03 difficulty=1</a:t>
                </a:r>
                <a:r>
                  <a:rPr kumimoji="1" lang="zh-CN" altLang="en-US" sz="1500" dirty="0" smtClean="0"/>
                  <a:t>，</a:t>
                </a:r>
                <a:r>
                  <a:rPr kumimoji="1" lang="en-US" altLang="zh-CN" sz="1500" dirty="0" smtClean="0"/>
                  <a:t> hash</a:t>
                </a:r>
                <a:r>
                  <a:rPr kumimoji="1" lang="zh-CN" altLang="en-US" sz="1500" dirty="0" smtClean="0"/>
                  <a:t>值 </a:t>
                </a:r>
                <a:r>
                  <a:rPr lang="en-US" altLang="zh-CN" sz="1500" dirty="0">
                    <a:solidFill>
                      <a:srgbClr val="10ADE4"/>
                    </a:solidFill>
                    <a:hlinkClick r:id="rId2"/>
                  </a:rPr>
                  <a:t>000000000019d6689c085ae165831e934ff763ae46a2a6c172b3f1b60a8ce26f</a:t>
                </a:r>
                <a:endParaRPr lang="en-US" altLang="zh-CN" sz="1500" dirty="0"/>
              </a:p>
              <a:p>
                <a:pPr>
                  <a:buSzPct val="70000"/>
                </a:pPr>
                <a:r>
                  <a:rPr lang="en-US" altLang="zh-CN" sz="1500" dirty="0" smtClean="0"/>
                  <a:t>Block #32255(=0+16*2016-1), difficulty=1, hash</a:t>
                </a:r>
                <a:r>
                  <a:rPr lang="zh-CN" altLang="en-US" sz="1500" dirty="0" smtClean="0"/>
                  <a:t>值 </a:t>
                </a:r>
                <a:r>
                  <a:rPr lang="en-US" altLang="zh-CN" sz="1500" dirty="0" smtClean="0">
                    <a:hlinkClick r:id="rId3"/>
                  </a:rPr>
                  <a:t>00000000984f962134a7291e3693075ae03e521f0ee33378ec30a334d860034b</a:t>
                </a:r>
                <a:endParaRPr kumimoji="1" lang="en-US" altLang="zh-CN" sz="1500" dirty="0" smtClean="0"/>
              </a:p>
              <a:p>
                <a:pPr>
                  <a:buSzPct val="70000"/>
                </a:pPr>
                <a:r>
                  <a:rPr lang="en-US" altLang="zh-CN" sz="1500" dirty="0"/>
                  <a:t>Block #</a:t>
                </a:r>
                <a:r>
                  <a:rPr lang="en-US" altLang="zh-CN" sz="1500" dirty="0" smtClean="0"/>
                  <a:t>32256, difficulty=1.18, </a:t>
                </a:r>
                <a:r>
                  <a:rPr lang="en-US" altLang="zh-CN" sz="1500" dirty="0"/>
                  <a:t>hash</a:t>
                </a:r>
                <a:r>
                  <a:rPr lang="zh-CN" altLang="en-US" sz="1500" dirty="0" smtClean="0"/>
                  <a:t>值 </a:t>
                </a:r>
                <a:r>
                  <a:rPr lang="en-US" altLang="zh-CN" sz="1500" dirty="0">
                    <a:hlinkClick r:id="rId4"/>
                  </a:rPr>
                  <a:t>000000004f2886a170adb7204cb0c7a824217dd24d11a74423d564c4e0904967</a:t>
                </a:r>
                <a:endParaRPr kumimoji="1" lang="zh-CN" altLang="en-US" sz="1500" dirty="0"/>
              </a:p>
              <a:p>
                <a:pPr>
                  <a:buSzPct val="70000"/>
                </a:pPr>
                <a:r>
                  <a:rPr lang="en-US" altLang="zh-CN" sz="1500" dirty="0"/>
                  <a:t>Block #</a:t>
                </a:r>
                <a:r>
                  <a:rPr lang="en-US" altLang="zh-CN" sz="1500" dirty="0" smtClean="0"/>
                  <a:t>34271(=32256+2016-1), </a:t>
                </a:r>
                <a:r>
                  <a:rPr lang="en-US" altLang="zh-CN" sz="1500" dirty="0"/>
                  <a:t>difficulty=1.18, hash</a:t>
                </a:r>
                <a:r>
                  <a:rPr lang="zh-CN" altLang="en-US" sz="1500" dirty="0" smtClean="0"/>
                  <a:t>值 </a:t>
                </a:r>
                <a:r>
                  <a:rPr lang="en-US" altLang="zh-CN" sz="1500" dirty="0">
                    <a:hlinkClick r:id="rId5"/>
                  </a:rPr>
                  <a:t>000000005e36047e39452a7beaaa6721048ac408a3e75bb60a8b0008713653ce</a:t>
                </a:r>
                <a:endParaRPr lang="en-US" altLang="zh-CN" sz="1500" dirty="0" smtClean="0"/>
              </a:p>
              <a:p>
                <a:pPr>
                  <a:buSzPct val="70000"/>
                </a:pPr>
                <a:endParaRPr lang="en-US" altLang="zh-CN" sz="1500" dirty="0" smtClean="0"/>
              </a:p>
              <a:p>
                <a:pPr marL="352425" lvl="2" indent="0" eaLnBrk="1" hangingPunct="1">
                  <a:buNone/>
                </a:pPr>
                <a:endParaRPr lang="en-US" altLang="zh-CN" sz="1600" dirty="0" smtClean="0"/>
              </a:p>
            </p:txBody>
          </p:sp>
        </mc:Choice>
        <mc:Fallback xmlns="">
          <p:sp>
            <p:nvSpPr>
              <p:cNvPr id="23556" name="Rectangle 3"/>
              <p:cNvSpPr>
                <a:spLocks noGrp="1" noRot="1" noChangeAspect="1" noMove="1" noResize="1" noEditPoints="1" noAdjustHandles="1" noChangeArrowheads="1" noChangeShapeType="1" noTextEdit="1"/>
              </p:cNvSpPr>
              <p:nvPr>
                <p:ph type="body" idx="4294967295"/>
              </p:nvPr>
            </p:nvSpPr>
            <p:spPr>
              <a:xfrm>
                <a:off x="395536" y="1124744"/>
                <a:ext cx="8280152" cy="5040560"/>
              </a:xfrm>
              <a:blipFill>
                <a:blip r:embed="rId6"/>
                <a:stretch>
                  <a:fillRect t="-363" b="-4116"/>
                </a:stretch>
              </a:blipFill>
            </p:spPr>
            <p:txBody>
              <a:bodyPr/>
              <a:lstStyle/>
              <a:p>
                <a:r>
                  <a:rPr lang="zh-CN" altLang="en-US">
                    <a:noFill/>
                  </a:rPr>
                  <a:t> </a:t>
                </a:r>
              </a:p>
            </p:txBody>
          </p:sp>
        </mc:Fallback>
      </mc:AlternateContent>
      <p:sp>
        <p:nvSpPr>
          <p:cNvPr id="3" name="灯片编号占位符 2"/>
          <p:cNvSpPr>
            <a:spLocks noGrp="1"/>
          </p:cNvSpPr>
          <p:nvPr>
            <p:ph type="sldNum" sz="quarter" idx="11"/>
          </p:nvPr>
        </p:nvSpPr>
        <p:spPr/>
        <p:txBody>
          <a:bodyPr/>
          <a:lstStyle/>
          <a:p>
            <a:pPr>
              <a:defRPr/>
            </a:pPr>
            <a:fld id="{67A79DCE-354B-410D-96C7-1D8050E1642D}" type="slidenum">
              <a:rPr lang="en-US" altLang="zh-CN" smtClean="0"/>
              <a:pPr>
                <a:defRPr/>
              </a:pPr>
              <a:t>18</a:t>
            </a:fld>
            <a:endParaRPr lang="en-US" altLang="zh-CN" dirty="0"/>
          </a:p>
        </p:txBody>
      </p:sp>
      <p:sp>
        <p:nvSpPr>
          <p:cNvPr id="6" name="标题 1"/>
          <p:cNvSpPr txBox="1">
            <a:spLocks/>
          </p:cNvSpPr>
          <p:nvPr/>
        </p:nvSpPr>
        <p:spPr>
          <a:xfrm>
            <a:off x="457200" y="277814"/>
            <a:ext cx="8229600" cy="649492"/>
          </a:xfrm>
          <a:prstGeom prst="rect">
            <a:avLst/>
          </a:prstGeom>
        </p:spPr>
        <p:txBody>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5pPr>
            <a:lvl6pPr marL="4572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6pPr>
            <a:lvl7pPr marL="9144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7pPr>
            <a:lvl8pPr marL="13716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8pPr>
            <a:lvl9pPr marL="18288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9pPr>
          </a:lstStyle>
          <a:p>
            <a:r>
              <a:rPr lang="en-US" altLang="zh-CN" dirty="0">
                <a:effectLst>
                  <a:outerShdw blurRad="38100" dist="38100" dir="2700000" algn="tl">
                    <a:srgbClr val="000000">
                      <a:alpha val="43137"/>
                    </a:srgbClr>
                  </a:outerShdw>
                </a:effectLst>
              </a:rPr>
              <a:t>5</a:t>
            </a:r>
            <a:r>
              <a:rPr lang="en-US" altLang="zh-CN" dirty="0" smtClean="0">
                <a:effectLst>
                  <a:outerShdw blurRad="38100" dist="38100" dir="2700000" algn="tl">
                    <a:srgbClr val="000000">
                      <a:alpha val="43137"/>
                    </a:srgbClr>
                  </a:outerShdw>
                </a:effectLst>
              </a:rPr>
              <a:t>. </a:t>
            </a:r>
            <a:r>
              <a:rPr lang="zh-CN" altLang="en-US" dirty="0" smtClean="0">
                <a:effectLst>
                  <a:outerShdw blurRad="38100" dist="38100" dir="2700000" algn="tl">
                    <a:srgbClr val="000000">
                      <a:alpha val="43137"/>
                    </a:srgbClr>
                  </a:outerShdw>
                </a:effectLst>
              </a:rPr>
              <a:t>比特币</a:t>
            </a:r>
            <a:r>
              <a:rPr lang="zh-CN" altLang="en-US" dirty="0">
                <a:effectLst>
                  <a:outerShdw blurRad="38100" dist="38100" dir="2700000" algn="tl">
                    <a:srgbClr val="000000">
                      <a:alpha val="43137"/>
                    </a:srgbClr>
                  </a:outerShdw>
                </a:effectLst>
              </a:rPr>
              <a:t>挖</a:t>
            </a:r>
            <a:r>
              <a:rPr lang="zh-CN" altLang="en-US" dirty="0" smtClean="0">
                <a:effectLst>
                  <a:outerShdw blurRad="38100" dist="38100" dir="2700000" algn="tl">
                    <a:srgbClr val="000000">
                      <a:alpha val="43137"/>
                    </a:srgbClr>
                  </a:outerShdw>
                </a:effectLst>
              </a:rPr>
              <a:t>矿（</a:t>
            </a:r>
            <a:r>
              <a:rPr lang="en-US" altLang="zh-CN" dirty="0" smtClean="0">
                <a:effectLst>
                  <a:outerShdw blurRad="38100" dist="38100" dir="2700000" algn="tl">
                    <a:srgbClr val="000000">
                      <a:alpha val="43137"/>
                    </a:srgbClr>
                  </a:outerShdw>
                </a:effectLst>
              </a:rPr>
              <a:t>mining</a:t>
            </a:r>
            <a:r>
              <a:rPr lang="zh-CN" altLang="en-US" dirty="0" smtClean="0">
                <a:effectLst>
                  <a:outerShdw blurRad="38100" dist="38100" dir="2700000" algn="tl">
                    <a:srgbClr val="000000">
                      <a:alpha val="43137"/>
                    </a:srgbClr>
                  </a:outerShdw>
                </a:effectLst>
              </a:rPr>
              <a:t>）</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134083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body" idx="4294967295"/>
          </p:nvPr>
        </p:nvSpPr>
        <p:spPr>
          <a:xfrm>
            <a:off x="395536" y="1052736"/>
            <a:ext cx="8280152" cy="5040560"/>
          </a:xfrm>
        </p:spPr>
        <p:txBody>
          <a:bodyPr/>
          <a:lstStyle/>
          <a:p>
            <a:pPr marL="342900" lvl="1" indent="-342900" eaLnBrk="1" hangingPunct="1">
              <a:buClr>
                <a:srgbClr val="013BB9"/>
              </a:buClr>
              <a:buSzPct val="70000"/>
              <a:buFont typeface="Wingdings" panose="05000000000000000000" pitchFamily="2" charset="2"/>
              <a:buChar char="n"/>
            </a:pPr>
            <a:r>
              <a:rPr lang="en-US" altLang="zh-CN" sz="2000" dirty="0" err="1" smtClean="0"/>
              <a:t>coinbase</a:t>
            </a:r>
            <a:r>
              <a:rPr lang="zh-CN" altLang="en-US" sz="2000" dirty="0" smtClean="0"/>
              <a:t>交易中没有签名去保证输出不被更改，有问题吗？</a:t>
            </a:r>
            <a:endParaRPr lang="en-US" altLang="zh-CN" sz="2000" dirty="0" smtClean="0"/>
          </a:p>
          <a:p>
            <a:pPr marL="695325" lvl="2" indent="-342900" eaLnBrk="1" hangingPunct="1"/>
            <a:r>
              <a:rPr lang="zh-CN" altLang="en-US" sz="1600" dirty="0" smtClean="0"/>
              <a:t>节点</a:t>
            </a:r>
            <a:r>
              <a:rPr lang="en-US" altLang="zh-CN" sz="1600" dirty="0" smtClean="0"/>
              <a:t>A</a:t>
            </a:r>
            <a:r>
              <a:rPr lang="zh-CN" altLang="en-US" sz="1600" dirty="0" smtClean="0"/>
              <a:t>发布一个“合法”的区块，其中的</a:t>
            </a:r>
            <a:r>
              <a:rPr lang="en-US" altLang="zh-CN" sz="1600" dirty="0" err="1" smtClean="0"/>
              <a:t>coinbase</a:t>
            </a:r>
            <a:r>
              <a:rPr lang="zh-CN" altLang="en-US" sz="1600" dirty="0" smtClean="0"/>
              <a:t>交易的输出是</a:t>
            </a:r>
            <a:r>
              <a:rPr lang="en-US" altLang="zh-CN" sz="1600" dirty="0" smtClean="0"/>
              <a:t>A</a:t>
            </a:r>
            <a:r>
              <a:rPr lang="zh-CN" altLang="en-US" sz="1600" dirty="0" smtClean="0"/>
              <a:t>的一个地址，节点</a:t>
            </a:r>
            <a:r>
              <a:rPr lang="en-US" altLang="zh-CN" sz="1600" dirty="0" smtClean="0"/>
              <a:t>B</a:t>
            </a:r>
            <a:r>
              <a:rPr lang="zh-CN" altLang="en-US" sz="1600" dirty="0" smtClean="0"/>
              <a:t>是否能够修改</a:t>
            </a:r>
            <a:r>
              <a:rPr lang="en-US" altLang="zh-CN" sz="1600" dirty="0" err="1"/>
              <a:t>Coinbase</a:t>
            </a:r>
            <a:r>
              <a:rPr lang="zh-CN" altLang="en-US" sz="1600" dirty="0" smtClean="0"/>
              <a:t>交易的地址为</a:t>
            </a:r>
            <a:r>
              <a:rPr lang="en-US" altLang="zh-CN" sz="1600" dirty="0" smtClean="0"/>
              <a:t>B</a:t>
            </a:r>
            <a:r>
              <a:rPr lang="zh-CN" altLang="en-US" sz="1600" dirty="0" smtClean="0"/>
              <a:t>的地址，从而获得相应的比特币？</a:t>
            </a:r>
            <a:endParaRPr lang="en-US" altLang="zh-CN" sz="1600" dirty="0" smtClean="0"/>
          </a:p>
        </p:txBody>
      </p:sp>
      <p:sp>
        <p:nvSpPr>
          <p:cNvPr id="3" name="灯片编号占位符 2"/>
          <p:cNvSpPr>
            <a:spLocks noGrp="1"/>
          </p:cNvSpPr>
          <p:nvPr>
            <p:ph type="sldNum" sz="quarter" idx="11"/>
          </p:nvPr>
        </p:nvSpPr>
        <p:spPr/>
        <p:txBody>
          <a:bodyPr/>
          <a:lstStyle/>
          <a:p>
            <a:pPr>
              <a:defRPr/>
            </a:pPr>
            <a:fld id="{67A79DCE-354B-410D-96C7-1D8050E1642D}" type="slidenum">
              <a:rPr lang="en-US" altLang="zh-CN" smtClean="0"/>
              <a:pPr>
                <a:defRPr/>
              </a:pPr>
              <a:t>19</a:t>
            </a:fld>
            <a:endParaRPr lang="en-US" altLang="zh-CN"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7788" y="3068960"/>
            <a:ext cx="6146991" cy="3059886"/>
          </a:xfrm>
          <a:prstGeom prst="rect">
            <a:avLst/>
          </a:prstGeom>
        </p:spPr>
      </p:pic>
      <p:sp>
        <p:nvSpPr>
          <p:cNvPr id="8" name="标题 1"/>
          <p:cNvSpPr txBox="1">
            <a:spLocks/>
          </p:cNvSpPr>
          <p:nvPr/>
        </p:nvSpPr>
        <p:spPr>
          <a:xfrm>
            <a:off x="457200" y="277814"/>
            <a:ext cx="8229600" cy="649492"/>
          </a:xfrm>
          <a:prstGeom prst="rect">
            <a:avLst/>
          </a:prstGeom>
        </p:spPr>
        <p:txBody>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5pPr>
            <a:lvl6pPr marL="4572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6pPr>
            <a:lvl7pPr marL="9144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7pPr>
            <a:lvl8pPr marL="13716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8pPr>
            <a:lvl9pPr marL="18288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9pPr>
          </a:lstStyle>
          <a:p>
            <a:r>
              <a:rPr lang="en-US" altLang="zh-CN" dirty="0">
                <a:effectLst>
                  <a:outerShdw blurRad="38100" dist="38100" dir="2700000" algn="tl">
                    <a:srgbClr val="000000">
                      <a:alpha val="43137"/>
                    </a:srgbClr>
                  </a:outerShdw>
                </a:effectLst>
              </a:rPr>
              <a:t>5</a:t>
            </a:r>
            <a:r>
              <a:rPr lang="en-US" altLang="zh-CN" dirty="0" smtClean="0">
                <a:effectLst>
                  <a:outerShdw blurRad="38100" dist="38100" dir="2700000" algn="tl">
                    <a:srgbClr val="000000">
                      <a:alpha val="43137"/>
                    </a:srgbClr>
                  </a:outerShdw>
                </a:effectLst>
              </a:rPr>
              <a:t>. </a:t>
            </a:r>
            <a:r>
              <a:rPr lang="zh-CN" altLang="en-US" dirty="0" smtClean="0">
                <a:effectLst>
                  <a:outerShdw blurRad="38100" dist="38100" dir="2700000" algn="tl">
                    <a:srgbClr val="000000">
                      <a:alpha val="43137"/>
                    </a:srgbClr>
                  </a:outerShdw>
                </a:effectLst>
              </a:rPr>
              <a:t>比特币</a:t>
            </a:r>
            <a:r>
              <a:rPr lang="zh-CN" altLang="en-US" dirty="0">
                <a:effectLst>
                  <a:outerShdw blurRad="38100" dist="38100" dir="2700000" algn="tl">
                    <a:srgbClr val="000000">
                      <a:alpha val="43137"/>
                    </a:srgbClr>
                  </a:outerShdw>
                </a:effectLst>
              </a:rPr>
              <a:t>挖</a:t>
            </a:r>
            <a:r>
              <a:rPr lang="zh-CN" altLang="en-US" dirty="0" smtClean="0">
                <a:effectLst>
                  <a:outerShdw blurRad="38100" dist="38100" dir="2700000" algn="tl">
                    <a:srgbClr val="000000">
                      <a:alpha val="43137"/>
                    </a:srgbClr>
                  </a:outerShdw>
                </a:effectLst>
              </a:rPr>
              <a:t>矿（</a:t>
            </a:r>
            <a:r>
              <a:rPr lang="en-US" altLang="zh-CN" dirty="0" smtClean="0">
                <a:effectLst>
                  <a:outerShdw blurRad="38100" dist="38100" dir="2700000" algn="tl">
                    <a:srgbClr val="000000">
                      <a:alpha val="43137"/>
                    </a:srgbClr>
                  </a:outerShdw>
                </a:effectLst>
              </a:rPr>
              <a:t>mining</a:t>
            </a:r>
            <a:r>
              <a:rPr lang="zh-CN" altLang="en-US" dirty="0" smtClean="0">
                <a:effectLst>
                  <a:outerShdw blurRad="38100" dist="38100" dir="2700000" algn="tl">
                    <a:srgbClr val="000000">
                      <a:alpha val="43137"/>
                    </a:srgbClr>
                  </a:outerShdw>
                </a:effectLst>
              </a:rPr>
              <a:t>）</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2442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774923"/>
          </a:xfrm>
        </p:spPr>
        <p:txBody>
          <a:bodyPr/>
          <a:lstStyle/>
          <a:p>
            <a:r>
              <a:rPr lang="zh-CN" altLang="en-US" dirty="0">
                <a:effectLst>
                  <a:outerShdw blurRad="38100" dist="38100" dir="2700000" algn="tl">
                    <a:srgbClr val="000000">
                      <a:alpha val="43137"/>
                    </a:srgbClr>
                  </a:outerShdw>
                </a:effectLst>
              </a:rPr>
              <a:t>比特</a:t>
            </a:r>
            <a:r>
              <a:rPr lang="zh-CN" altLang="en-US" dirty="0" smtClean="0">
                <a:effectLst>
                  <a:outerShdw blurRad="38100" dist="38100" dir="2700000" algn="tl">
                    <a:srgbClr val="000000">
                      <a:alpha val="43137"/>
                    </a:srgbClr>
                  </a:outerShdw>
                </a:effectLst>
              </a:rPr>
              <a:t>币简介</a:t>
            </a:r>
            <a:endParaRPr lang="zh-CN" altLang="en-US" dirty="0">
              <a:effectLst>
                <a:outerShdw blurRad="38100" dist="38100" dir="2700000" algn="tl">
                  <a:srgbClr val="000000">
                    <a:alpha val="43137"/>
                  </a:srgbClr>
                </a:outerShdw>
              </a:effectLst>
            </a:endParaRPr>
          </a:p>
        </p:txBody>
      </p:sp>
      <p:sp>
        <p:nvSpPr>
          <p:cNvPr id="3" name="内容占位符 2"/>
          <p:cNvSpPr>
            <a:spLocks noGrp="1"/>
          </p:cNvSpPr>
          <p:nvPr>
            <p:ph idx="1"/>
          </p:nvPr>
        </p:nvSpPr>
        <p:spPr>
          <a:xfrm>
            <a:off x="611188" y="1160463"/>
            <a:ext cx="7734300" cy="4752813"/>
          </a:xfrm>
        </p:spPr>
        <p:txBody>
          <a:bodyPr/>
          <a:lstStyle/>
          <a:p>
            <a:r>
              <a:rPr lang="en-US" altLang="zh-CN" sz="2200" dirty="0" smtClean="0"/>
              <a:t>1 </a:t>
            </a:r>
            <a:r>
              <a:rPr lang="zh-CN" altLang="en-US" sz="2200" dirty="0" smtClean="0"/>
              <a:t>比特币的账本</a:t>
            </a:r>
            <a:endParaRPr lang="en-US" altLang="zh-CN" sz="2200" dirty="0" smtClean="0"/>
          </a:p>
          <a:p>
            <a:r>
              <a:rPr lang="en-US" altLang="zh-CN" sz="2200" dirty="0" smtClean="0"/>
              <a:t>2 </a:t>
            </a:r>
            <a:r>
              <a:rPr lang="zh-CN" altLang="en-US" sz="2200" dirty="0" smtClean="0"/>
              <a:t>比特币的交易</a:t>
            </a:r>
            <a:endParaRPr lang="en-US" altLang="zh-CN" sz="2200" dirty="0" smtClean="0"/>
          </a:p>
          <a:p>
            <a:r>
              <a:rPr lang="en-US" altLang="zh-CN" sz="2200" dirty="0" smtClean="0"/>
              <a:t>3 </a:t>
            </a:r>
            <a:r>
              <a:rPr lang="zh-CN" altLang="en-US" sz="2200" dirty="0"/>
              <a:t>比特</a:t>
            </a:r>
            <a:r>
              <a:rPr lang="zh-CN" altLang="en-US" sz="2200" dirty="0" smtClean="0"/>
              <a:t>币的脚本语言</a:t>
            </a:r>
            <a:endParaRPr lang="en-US" altLang="zh-CN" sz="2200" dirty="0" smtClean="0"/>
          </a:p>
          <a:p>
            <a:r>
              <a:rPr lang="en-US" altLang="zh-CN" sz="2200" dirty="0" smtClean="0"/>
              <a:t>4 </a:t>
            </a:r>
            <a:r>
              <a:rPr lang="zh-CN" altLang="en-US" sz="2200" dirty="0" smtClean="0"/>
              <a:t>比特币的区块</a:t>
            </a:r>
            <a:endParaRPr lang="en-US" altLang="zh-CN" sz="2200" dirty="0" smtClean="0"/>
          </a:p>
          <a:p>
            <a:r>
              <a:rPr lang="en-US" altLang="zh-CN" sz="2200" dirty="0" smtClean="0"/>
              <a:t>5 </a:t>
            </a:r>
            <a:r>
              <a:rPr lang="zh-CN" altLang="en-US" sz="2200" dirty="0" smtClean="0"/>
              <a:t>比特币挖矿</a:t>
            </a:r>
            <a:endParaRPr lang="en-US" altLang="zh-CN" sz="2200" dirty="0" smtClean="0"/>
          </a:p>
          <a:p>
            <a:r>
              <a:rPr lang="en-US" altLang="zh-CN" sz="2200" dirty="0" smtClean="0"/>
              <a:t>6 </a:t>
            </a:r>
            <a:r>
              <a:rPr lang="zh-CN" altLang="en-US" sz="2200" dirty="0" smtClean="0"/>
              <a:t>比特币网络</a:t>
            </a:r>
            <a:endParaRPr lang="en-US" altLang="zh-CN" sz="2200" dirty="0" smtClean="0"/>
          </a:p>
          <a:p>
            <a:r>
              <a:rPr lang="en-US" altLang="zh-CN" sz="2200" dirty="0" smtClean="0"/>
              <a:t>7 </a:t>
            </a:r>
            <a:r>
              <a:rPr lang="zh-CN" altLang="en-US" sz="2200" dirty="0" smtClean="0"/>
              <a:t>比特币：从交易到上链</a:t>
            </a:r>
            <a:endParaRPr lang="en-US" altLang="zh-CN" sz="2200" dirty="0" smtClean="0"/>
          </a:p>
          <a:p>
            <a:r>
              <a:rPr lang="en-US" altLang="zh-CN" sz="2200" dirty="0" smtClean="0"/>
              <a:t>8 </a:t>
            </a:r>
            <a:r>
              <a:rPr lang="zh-CN" altLang="en-US" sz="2200" dirty="0" smtClean="0"/>
              <a:t>比特币的矿池</a:t>
            </a:r>
            <a:endParaRPr lang="en-US" altLang="zh-CN" sz="2200" dirty="0" smtClean="0"/>
          </a:p>
          <a:p>
            <a:r>
              <a:rPr lang="en-US" altLang="zh-CN" sz="2200" dirty="0" smtClean="0"/>
              <a:t>9 </a:t>
            </a:r>
            <a:r>
              <a:rPr lang="zh-CN" altLang="en-US" sz="2200" dirty="0" smtClean="0"/>
              <a:t>比特币的交易处理能力</a:t>
            </a:r>
            <a:endParaRPr lang="en-US" altLang="zh-CN" sz="2200" dirty="0" smtClean="0"/>
          </a:p>
          <a:p>
            <a:r>
              <a:rPr lang="en-US" altLang="zh-CN" sz="2200" dirty="0" smtClean="0"/>
              <a:t>10 </a:t>
            </a:r>
            <a:r>
              <a:rPr lang="zh-CN" altLang="en-US" sz="2200" dirty="0" smtClean="0"/>
              <a:t>比特币的协议升级</a:t>
            </a:r>
            <a:endParaRPr lang="en-US" altLang="zh-CN" sz="2200" dirty="0" smtClean="0"/>
          </a:p>
          <a:p>
            <a:r>
              <a:rPr lang="en-US" altLang="zh-CN" sz="2200" dirty="0" smtClean="0"/>
              <a:t>11 </a:t>
            </a:r>
            <a:r>
              <a:rPr lang="zh-CN" altLang="en-US" sz="2200" dirty="0" smtClean="0"/>
              <a:t>比特币中的一些攻击</a:t>
            </a:r>
            <a:endParaRPr lang="en-US" altLang="zh-CN" sz="2200" dirty="0" smtClean="0"/>
          </a:p>
          <a:p>
            <a:pPr marL="0" indent="0">
              <a:buNone/>
            </a:pPr>
            <a:endParaRPr lang="en-US" altLang="zh-CN" sz="2200" dirty="0" smtClean="0"/>
          </a:p>
        </p:txBody>
      </p:sp>
    </p:spTree>
    <p:extLst>
      <p:ext uri="{BB962C8B-B14F-4D97-AF65-F5344CB8AC3E}">
        <p14:creationId xmlns:p14="http://schemas.microsoft.com/office/powerpoint/2010/main" val="11248552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body" idx="4294967295"/>
          </p:nvPr>
        </p:nvSpPr>
        <p:spPr>
          <a:xfrm>
            <a:off x="395536" y="1124744"/>
            <a:ext cx="8280152" cy="5040560"/>
          </a:xfrm>
        </p:spPr>
        <p:txBody>
          <a:bodyPr/>
          <a:lstStyle/>
          <a:p>
            <a:pPr marL="342900" lvl="1" indent="-342900" eaLnBrk="1" hangingPunct="1">
              <a:buClr>
                <a:srgbClr val="013BB9"/>
              </a:buClr>
              <a:buSzPct val="70000"/>
              <a:buFont typeface="Wingdings" panose="05000000000000000000" pitchFamily="2" charset="2"/>
              <a:buChar char="n"/>
            </a:pPr>
            <a:r>
              <a:rPr lang="zh-CN" altLang="en-US" sz="2400" dirty="0" smtClean="0"/>
              <a:t>交易和区块都是通过“比特币网络”在参与节点之间传播的。</a:t>
            </a:r>
            <a:endParaRPr lang="en-US" altLang="zh-CN" sz="2400" dirty="0"/>
          </a:p>
          <a:p>
            <a:pPr marL="342900" lvl="1" indent="-342900" eaLnBrk="1" hangingPunct="1">
              <a:buClr>
                <a:srgbClr val="013BB9"/>
              </a:buClr>
              <a:buSzPct val="70000"/>
              <a:buFont typeface="Wingdings" panose="05000000000000000000" pitchFamily="2" charset="2"/>
              <a:buChar char="n"/>
            </a:pPr>
            <a:r>
              <a:rPr lang="zh-CN" altLang="en-US" sz="2400" dirty="0" smtClean="0"/>
              <a:t>比特币网络：</a:t>
            </a:r>
            <a:endParaRPr lang="en-US" altLang="zh-CN" sz="2400" dirty="0" smtClean="0"/>
          </a:p>
          <a:p>
            <a:pPr marL="695325" lvl="2" indent="-342900" eaLnBrk="1" hangingPunct="1">
              <a:buFont typeface="Wingdings" panose="05000000000000000000" pitchFamily="2" charset="2"/>
              <a:buChar char="l"/>
            </a:pPr>
            <a:r>
              <a:rPr lang="zh-CN" altLang="en-US" sz="2000" dirty="0" smtClean="0"/>
              <a:t>点对点网络</a:t>
            </a:r>
            <a:endParaRPr lang="en-US" altLang="zh-CN" sz="2000" dirty="0" smtClean="0"/>
          </a:p>
          <a:p>
            <a:pPr marL="695325" lvl="2" indent="-342900">
              <a:buFont typeface="Wingdings" panose="05000000000000000000" pitchFamily="2" charset="2"/>
              <a:buChar char="l"/>
            </a:pPr>
            <a:r>
              <a:rPr lang="zh-CN" altLang="en-US" sz="2000" dirty="0" smtClean="0"/>
              <a:t>所有的节点是平等的，没有等级，也没有特殊的主节点</a:t>
            </a:r>
            <a:endParaRPr lang="en-US" altLang="zh-CN" sz="2000" dirty="0" smtClean="0"/>
          </a:p>
          <a:p>
            <a:pPr marL="695325" lvl="2" indent="-342900" eaLnBrk="1" hangingPunct="1">
              <a:buFont typeface="Wingdings" panose="05000000000000000000" pitchFamily="2" charset="2"/>
              <a:buChar char="l"/>
            </a:pPr>
            <a:r>
              <a:rPr lang="zh-CN" altLang="en-US" sz="2000" dirty="0" smtClean="0"/>
              <a:t>运行在</a:t>
            </a:r>
            <a:r>
              <a:rPr lang="en-US" altLang="zh-CN" sz="2000" dirty="0" smtClean="0"/>
              <a:t>TCP</a:t>
            </a:r>
            <a:r>
              <a:rPr lang="zh-CN" altLang="en-US" sz="2000" dirty="0" smtClean="0"/>
              <a:t>网络上，可以是任意的拓扑结构，每个节点和其他的随机节点相连</a:t>
            </a:r>
            <a:endParaRPr lang="en-US" altLang="zh-CN" sz="2000" dirty="0" smtClean="0"/>
          </a:p>
          <a:p>
            <a:pPr marL="695325" lvl="2" indent="-342900" eaLnBrk="1" hangingPunct="1">
              <a:buFont typeface="Wingdings" panose="05000000000000000000" pitchFamily="2" charset="2"/>
              <a:buChar char="l"/>
            </a:pPr>
            <a:r>
              <a:rPr lang="zh-CN" altLang="en-US" sz="2000" dirty="0" smtClean="0"/>
              <a:t>新节点可以随时加入，旧节点可以随时随意的离开</a:t>
            </a:r>
            <a:endParaRPr lang="en-US" altLang="zh-CN" sz="2000" dirty="0" smtClean="0"/>
          </a:p>
          <a:p>
            <a:pPr marL="1012825" lvl="3" indent="-342900" eaLnBrk="1" hangingPunct="1"/>
            <a:r>
              <a:rPr lang="zh-CN" altLang="en-US" sz="1800" dirty="0" smtClean="0"/>
              <a:t>加入：一个新节点启动时，先向一个其知道的节点发送一个简单的消息，这个节点称为是新节点的种子节点；然后问种子节点是不是还知道其他节点，获得新节点后，再多次重复这个过程，最后可以选择和</a:t>
            </a:r>
            <a:r>
              <a:rPr lang="zh-CN" altLang="en-US" sz="1800" dirty="0"/>
              <a:t>哪</a:t>
            </a:r>
            <a:r>
              <a:rPr lang="zh-CN" altLang="en-US" sz="1800" dirty="0" smtClean="0"/>
              <a:t>些节点相连。</a:t>
            </a:r>
            <a:endParaRPr lang="en-US" altLang="zh-CN" sz="1800" dirty="0" smtClean="0"/>
          </a:p>
          <a:p>
            <a:pPr marL="1012825" lvl="3" indent="-342900" eaLnBrk="1" hangingPunct="1"/>
            <a:r>
              <a:rPr lang="zh-CN" altLang="en-US" sz="1800" dirty="0" smtClean="0"/>
              <a:t>离开：三个小时没有音讯，就会被别的节点忘记</a:t>
            </a:r>
          </a:p>
        </p:txBody>
      </p:sp>
      <p:sp>
        <p:nvSpPr>
          <p:cNvPr id="3" name="灯片编号占位符 2"/>
          <p:cNvSpPr>
            <a:spLocks noGrp="1"/>
          </p:cNvSpPr>
          <p:nvPr>
            <p:ph type="sldNum" sz="quarter" idx="11"/>
          </p:nvPr>
        </p:nvSpPr>
        <p:spPr/>
        <p:txBody>
          <a:bodyPr/>
          <a:lstStyle/>
          <a:p>
            <a:pPr>
              <a:defRPr/>
            </a:pPr>
            <a:fld id="{67A79DCE-354B-410D-96C7-1D8050E1642D}" type="slidenum">
              <a:rPr lang="en-US" altLang="zh-CN" smtClean="0"/>
              <a:pPr>
                <a:defRPr/>
              </a:pPr>
              <a:t>20</a:t>
            </a:fld>
            <a:endParaRPr lang="en-US" altLang="zh-CN" dirty="0"/>
          </a:p>
        </p:txBody>
      </p:sp>
      <p:sp>
        <p:nvSpPr>
          <p:cNvPr id="7" name="标题 1"/>
          <p:cNvSpPr txBox="1">
            <a:spLocks/>
          </p:cNvSpPr>
          <p:nvPr/>
        </p:nvSpPr>
        <p:spPr>
          <a:xfrm>
            <a:off x="457200" y="277814"/>
            <a:ext cx="8229600" cy="649492"/>
          </a:xfrm>
          <a:prstGeom prst="rect">
            <a:avLst/>
          </a:prstGeom>
        </p:spPr>
        <p:txBody>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5pPr>
            <a:lvl6pPr marL="4572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6pPr>
            <a:lvl7pPr marL="9144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7pPr>
            <a:lvl8pPr marL="13716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8pPr>
            <a:lvl9pPr marL="18288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9pPr>
          </a:lstStyle>
          <a:p>
            <a:r>
              <a:rPr lang="en-US" altLang="zh-CN" dirty="0">
                <a:effectLst>
                  <a:outerShdw blurRad="38100" dist="38100" dir="2700000" algn="tl">
                    <a:srgbClr val="000000">
                      <a:alpha val="43137"/>
                    </a:srgbClr>
                  </a:outerShdw>
                </a:effectLst>
              </a:rPr>
              <a:t>6</a:t>
            </a:r>
            <a:r>
              <a:rPr lang="en-US" altLang="zh-CN" dirty="0" smtClean="0">
                <a:effectLst>
                  <a:outerShdw blurRad="38100" dist="38100" dir="2700000" algn="tl">
                    <a:srgbClr val="000000">
                      <a:alpha val="43137"/>
                    </a:srgbClr>
                  </a:outerShdw>
                </a:effectLst>
              </a:rPr>
              <a:t>. </a:t>
            </a:r>
            <a:r>
              <a:rPr lang="zh-CN" altLang="en-US" dirty="0" smtClean="0">
                <a:effectLst>
                  <a:outerShdw blurRad="38100" dist="38100" dir="2700000" algn="tl">
                    <a:srgbClr val="000000">
                      <a:alpha val="43137"/>
                    </a:srgbClr>
                  </a:outerShdw>
                </a:effectLst>
              </a:rPr>
              <a:t>比特币</a:t>
            </a:r>
            <a:r>
              <a:rPr lang="zh-CN" altLang="en-US" dirty="0">
                <a:effectLst>
                  <a:outerShdw blurRad="38100" dist="38100" dir="2700000" algn="tl">
                    <a:srgbClr val="000000">
                      <a:alpha val="43137"/>
                    </a:srgbClr>
                  </a:outerShdw>
                </a:effectLst>
              </a:rPr>
              <a:t>网络</a:t>
            </a:r>
          </a:p>
        </p:txBody>
      </p:sp>
    </p:spTree>
    <p:extLst>
      <p:ext uri="{BB962C8B-B14F-4D97-AF65-F5344CB8AC3E}">
        <p14:creationId xmlns:p14="http://schemas.microsoft.com/office/powerpoint/2010/main" val="41310115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body" idx="4294967295"/>
          </p:nvPr>
        </p:nvSpPr>
        <p:spPr>
          <a:xfrm>
            <a:off x="395536" y="1124744"/>
            <a:ext cx="8280152" cy="5040560"/>
          </a:xfrm>
        </p:spPr>
        <p:txBody>
          <a:bodyPr/>
          <a:lstStyle/>
          <a:p>
            <a:pPr marL="342900" lvl="1" indent="-342900" eaLnBrk="1" hangingPunct="1">
              <a:buClr>
                <a:srgbClr val="013BB9"/>
              </a:buClr>
              <a:buSzPct val="70000"/>
              <a:buFont typeface="Wingdings" panose="05000000000000000000" pitchFamily="2" charset="2"/>
              <a:buChar char="n"/>
            </a:pPr>
            <a:r>
              <a:rPr lang="zh-CN" altLang="en-US" sz="2300" dirty="0" smtClean="0"/>
              <a:t>交易和区块都是通过“比特币网络”在参与节点之间传播的</a:t>
            </a:r>
            <a:endParaRPr lang="en-US" altLang="zh-CN" sz="2300" dirty="0"/>
          </a:p>
          <a:p>
            <a:pPr marL="342900" lvl="1" indent="-342900" eaLnBrk="1" hangingPunct="1">
              <a:buClr>
                <a:srgbClr val="013BB9"/>
              </a:buClr>
              <a:buSzPct val="70000"/>
              <a:buFont typeface="Wingdings" panose="05000000000000000000" pitchFamily="2" charset="2"/>
              <a:buChar char="n"/>
            </a:pPr>
            <a:endParaRPr lang="en-US" altLang="zh-CN" sz="2300" dirty="0" smtClean="0"/>
          </a:p>
          <a:p>
            <a:pPr marL="342900" lvl="1" indent="-342900" eaLnBrk="1" hangingPunct="1">
              <a:buClr>
                <a:srgbClr val="013BB9"/>
              </a:buClr>
              <a:buSzPct val="70000"/>
              <a:buFont typeface="Wingdings" panose="05000000000000000000" pitchFamily="2" charset="2"/>
              <a:buChar char="n"/>
            </a:pPr>
            <a:r>
              <a:rPr lang="zh-CN" altLang="en-US" sz="2300" dirty="0" smtClean="0"/>
              <a:t>比特币网络上的“泛洪算法”：</a:t>
            </a:r>
            <a:endParaRPr lang="en-US" altLang="zh-CN" sz="2300" dirty="0" smtClean="0"/>
          </a:p>
          <a:p>
            <a:pPr marL="695325" lvl="2" indent="-342900" eaLnBrk="1" hangingPunct="1">
              <a:buFont typeface="Wingdings" panose="05000000000000000000" pitchFamily="2" charset="2"/>
              <a:buChar char="l"/>
            </a:pPr>
            <a:r>
              <a:rPr lang="zh-CN" altLang="en-US" sz="2300" dirty="0" smtClean="0"/>
              <a:t>节点收到数据后</a:t>
            </a:r>
            <a:r>
              <a:rPr lang="zh-CN" altLang="en-US" sz="2300" b="1" dirty="0" smtClean="0">
                <a:solidFill>
                  <a:srgbClr val="FF0000"/>
                </a:solidFill>
              </a:rPr>
              <a:t>检查其有效性</a:t>
            </a:r>
            <a:r>
              <a:rPr lang="zh-CN" altLang="en-US" sz="2300" dirty="0" smtClean="0"/>
              <a:t>，</a:t>
            </a:r>
            <a:endParaRPr lang="en-US" altLang="zh-CN" sz="2300" dirty="0" smtClean="0"/>
          </a:p>
          <a:p>
            <a:pPr marL="1012825" lvl="3" indent="-342900" eaLnBrk="1" hangingPunct="1">
              <a:buFont typeface="Wingdings" panose="05000000000000000000" pitchFamily="2" charset="2"/>
              <a:buChar char="u"/>
            </a:pPr>
            <a:r>
              <a:rPr lang="zh-CN" altLang="en-US" sz="2300" dirty="0" smtClean="0"/>
              <a:t>如果有效，则检查是不是已经在本地有存储（已经收到过）</a:t>
            </a:r>
            <a:endParaRPr lang="en-US" altLang="zh-CN" sz="2300" dirty="0" smtClean="0"/>
          </a:p>
          <a:p>
            <a:pPr marL="1354138" lvl="4" indent="-342900" eaLnBrk="1" hangingPunct="1">
              <a:buFont typeface="Wingdings" panose="05000000000000000000" pitchFamily="2" charset="2"/>
              <a:buChar char="Ø"/>
            </a:pPr>
            <a:r>
              <a:rPr lang="zh-CN" altLang="en-US" sz="2300" dirty="0"/>
              <a:t>如果收到过，则不再转发</a:t>
            </a:r>
            <a:endParaRPr lang="en-US" altLang="zh-CN" sz="2300" dirty="0"/>
          </a:p>
          <a:p>
            <a:pPr marL="1354138" lvl="4" indent="-342900" eaLnBrk="1" hangingPunct="1">
              <a:buFont typeface="Wingdings" panose="05000000000000000000" pitchFamily="2" charset="2"/>
              <a:buChar char="Ø"/>
            </a:pPr>
            <a:r>
              <a:rPr lang="zh-CN" altLang="en-US" sz="2300" dirty="0"/>
              <a:t>如果没有收到过，则在本地存储，并转发给相邻的</a:t>
            </a:r>
            <a:r>
              <a:rPr lang="zh-CN" altLang="en-US" sz="2300" dirty="0" smtClean="0"/>
              <a:t>节点</a:t>
            </a:r>
            <a:endParaRPr lang="en-US" altLang="zh-CN" sz="2300" dirty="0" smtClean="0"/>
          </a:p>
          <a:p>
            <a:pPr marL="1012825" lvl="3" indent="-342900" eaLnBrk="1" hangingPunct="1">
              <a:buFont typeface="Wingdings" panose="05000000000000000000" pitchFamily="2" charset="2"/>
              <a:buChar char="u"/>
            </a:pPr>
            <a:r>
              <a:rPr lang="zh-CN" altLang="en-US" sz="2300" dirty="0" smtClean="0"/>
              <a:t>如果无效，则不存储、不转发</a:t>
            </a:r>
            <a:endParaRPr lang="en-US" altLang="zh-CN" sz="2300" dirty="0" smtClean="0"/>
          </a:p>
        </p:txBody>
      </p:sp>
      <p:sp>
        <p:nvSpPr>
          <p:cNvPr id="3" name="灯片编号占位符 2"/>
          <p:cNvSpPr>
            <a:spLocks noGrp="1"/>
          </p:cNvSpPr>
          <p:nvPr>
            <p:ph type="sldNum" sz="quarter" idx="11"/>
          </p:nvPr>
        </p:nvSpPr>
        <p:spPr/>
        <p:txBody>
          <a:bodyPr/>
          <a:lstStyle/>
          <a:p>
            <a:pPr>
              <a:defRPr/>
            </a:pPr>
            <a:fld id="{67A79DCE-354B-410D-96C7-1D8050E1642D}" type="slidenum">
              <a:rPr lang="en-US" altLang="zh-CN" smtClean="0"/>
              <a:pPr>
                <a:defRPr/>
              </a:pPr>
              <a:t>21</a:t>
            </a:fld>
            <a:endParaRPr lang="en-US" altLang="zh-CN" dirty="0"/>
          </a:p>
        </p:txBody>
      </p:sp>
      <p:sp>
        <p:nvSpPr>
          <p:cNvPr id="6" name="标题 1"/>
          <p:cNvSpPr txBox="1">
            <a:spLocks/>
          </p:cNvSpPr>
          <p:nvPr/>
        </p:nvSpPr>
        <p:spPr>
          <a:xfrm>
            <a:off x="457200" y="277814"/>
            <a:ext cx="8229600" cy="649492"/>
          </a:xfrm>
          <a:prstGeom prst="rect">
            <a:avLst/>
          </a:prstGeom>
        </p:spPr>
        <p:txBody>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5pPr>
            <a:lvl6pPr marL="4572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6pPr>
            <a:lvl7pPr marL="9144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7pPr>
            <a:lvl8pPr marL="13716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8pPr>
            <a:lvl9pPr marL="18288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9pPr>
          </a:lstStyle>
          <a:p>
            <a:r>
              <a:rPr lang="en-US" altLang="zh-CN" dirty="0">
                <a:effectLst>
                  <a:outerShdw blurRad="38100" dist="38100" dir="2700000" algn="tl">
                    <a:srgbClr val="000000">
                      <a:alpha val="43137"/>
                    </a:srgbClr>
                  </a:outerShdw>
                </a:effectLst>
              </a:rPr>
              <a:t>6</a:t>
            </a:r>
            <a:r>
              <a:rPr lang="en-US" altLang="zh-CN" dirty="0" smtClean="0">
                <a:effectLst>
                  <a:outerShdw blurRad="38100" dist="38100" dir="2700000" algn="tl">
                    <a:srgbClr val="000000">
                      <a:alpha val="43137"/>
                    </a:srgbClr>
                  </a:outerShdw>
                </a:effectLst>
              </a:rPr>
              <a:t>. </a:t>
            </a:r>
            <a:r>
              <a:rPr lang="zh-CN" altLang="en-US" dirty="0" smtClean="0">
                <a:effectLst>
                  <a:outerShdw blurRad="38100" dist="38100" dir="2700000" algn="tl">
                    <a:srgbClr val="000000">
                      <a:alpha val="43137"/>
                    </a:srgbClr>
                  </a:outerShdw>
                </a:effectLst>
              </a:rPr>
              <a:t>比特币</a:t>
            </a:r>
            <a:r>
              <a:rPr lang="zh-CN" altLang="en-US" dirty="0">
                <a:effectLst>
                  <a:outerShdw blurRad="38100" dist="38100" dir="2700000" algn="tl">
                    <a:srgbClr val="000000">
                      <a:alpha val="43137"/>
                    </a:srgbClr>
                  </a:outerShdw>
                </a:effectLst>
              </a:rPr>
              <a:t>网络</a:t>
            </a:r>
          </a:p>
        </p:txBody>
      </p:sp>
    </p:spTree>
    <p:extLst>
      <p:ext uri="{BB962C8B-B14F-4D97-AF65-F5344CB8AC3E}">
        <p14:creationId xmlns:p14="http://schemas.microsoft.com/office/powerpoint/2010/main" val="14807694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body" idx="4294967295"/>
          </p:nvPr>
        </p:nvSpPr>
        <p:spPr>
          <a:xfrm>
            <a:off x="395536" y="1124744"/>
            <a:ext cx="8280152" cy="5040560"/>
          </a:xfrm>
        </p:spPr>
        <p:txBody>
          <a:bodyPr/>
          <a:lstStyle/>
          <a:p>
            <a:pPr marL="457200" lvl="1" indent="-457200" eaLnBrk="1" hangingPunct="1">
              <a:buClr>
                <a:srgbClr val="013BB9"/>
              </a:buClr>
              <a:buSzPct val="100000"/>
              <a:buFont typeface="+mj-lt"/>
              <a:buAutoNum type="arabicPeriod"/>
            </a:pPr>
            <a:r>
              <a:rPr lang="zh-CN" altLang="en-US" sz="2400" dirty="0" smtClean="0"/>
              <a:t>当一个用户</a:t>
            </a:r>
            <a:r>
              <a:rPr lang="en-US" altLang="zh-CN" sz="2400" dirty="0" smtClean="0"/>
              <a:t>/</a:t>
            </a:r>
            <a:r>
              <a:rPr lang="zh-CN" altLang="en-US" sz="2400" dirty="0" smtClean="0"/>
              <a:t>节点提出一笔交易时，该节点把交易广播到其相邻节</a:t>
            </a:r>
            <a:endParaRPr lang="en-US" altLang="zh-CN" sz="2400" dirty="0"/>
          </a:p>
          <a:p>
            <a:pPr marL="457200" lvl="1" indent="-457200" eaLnBrk="1" hangingPunct="1">
              <a:buClr>
                <a:srgbClr val="013BB9"/>
              </a:buClr>
              <a:buSzPct val="100000"/>
              <a:buFont typeface="+mj-lt"/>
              <a:buAutoNum type="arabicPeriod"/>
            </a:pPr>
            <a:r>
              <a:rPr lang="zh-CN" altLang="en-US" sz="2400" dirty="0" smtClean="0"/>
              <a:t>当</a:t>
            </a:r>
            <a:r>
              <a:rPr lang="zh-CN" altLang="en-US" sz="2400" dirty="0"/>
              <a:t>一</a:t>
            </a:r>
            <a:r>
              <a:rPr lang="zh-CN" altLang="en-US" sz="2400" dirty="0" smtClean="0"/>
              <a:t>个节点接收到一个交易时，执行泛洪算法，步骤如下：</a:t>
            </a:r>
            <a:endParaRPr lang="en-US" altLang="zh-CN" sz="2400" dirty="0" smtClean="0"/>
          </a:p>
          <a:p>
            <a:pPr marL="809625" lvl="2" indent="-457200" eaLnBrk="1" hangingPunct="1">
              <a:buFont typeface="Wingdings" panose="05000000000000000000" pitchFamily="2" charset="2"/>
              <a:buChar char="ü"/>
            </a:pPr>
            <a:r>
              <a:rPr lang="zh-CN" altLang="en-US" sz="2400" dirty="0" smtClean="0"/>
              <a:t>交易验证：</a:t>
            </a:r>
            <a:endParaRPr lang="en-US" altLang="zh-CN" sz="2400" dirty="0" smtClean="0"/>
          </a:p>
          <a:p>
            <a:pPr marL="1127125" lvl="3" indent="-457200" eaLnBrk="1" hangingPunct="1">
              <a:buFont typeface="Wingdings" panose="05000000000000000000" pitchFamily="2" charset="2"/>
              <a:buChar char="ü"/>
            </a:pPr>
            <a:r>
              <a:rPr lang="zh-CN" altLang="en-US" sz="2400" dirty="0"/>
              <a:t>检查是否有双重支付（输入指向的交易的输出已经被花销过）</a:t>
            </a:r>
            <a:endParaRPr lang="en-US" altLang="zh-CN" sz="2400" dirty="0" smtClean="0"/>
          </a:p>
          <a:p>
            <a:pPr marL="1127125" lvl="3" indent="-457200" eaLnBrk="1" hangingPunct="1">
              <a:buFont typeface="Wingdings" panose="05000000000000000000" pitchFamily="2" charset="2"/>
              <a:buChar char="ü"/>
            </a:pPr>
            <a:r>
              <a:rPr lang="zh-CN" altLang="en-US" sz="2400" dirty="0" smtClean="0"/>
              <a:t>检查输出额不能超过输入额；</a:t>
            </a:r>
            <a:endParaRPr lang="en-US" altLang="zh-CN" sz="2400" dirty="0" smtClean="0"/>
          </a:p>
          <a:p>
            <a:pPr marL="1127125" lvl="3" indent="-457200" eaLnBrk="1" hangingPunct="1">
              <a:buFont typeface="Wingdings" panose="05000000000000000000" pitchFamily="2" charset="2"/>
              <a:buChar char="ü"/>
            </a:pPr>
            <a:r>
              <a:rPr lang="zh-CN" altLang="en-US" sz="2400" dirty="0" smtClean="0"/>
              <a:t>验证交易在当前的区块链（节点本地的区块链）中是否是有效的，通过对交易的每个输入运行核验脚本，确保脚本的返回值都是</a:t>
            </a:r>
            <a:r>
              <a:rPr lang="en-US" altLang="zh-CN" sz="2400" dirty="0" smtClean="0"/>
              <a:t>TRUE</a:t>
            </a:r>
            <a:r>
              <a:rPr lang="zh-CN" altLang="en-US" sz="2400" dirty="0" smtClean="0"/>
              <a:t>；</a:t>
            </a:r>
            <a:endParaRPr lang="en-US" altLang="zh-CN" sz="2400" dirty="0" smtClean="0"/>
          </a:p>
          <a:p>
            <a:pPr marL="809625" lvl="2" indent="-457200" eaLnBrk="1" hangingPunct="1">
              <a:buFont typeface="Wingdings" panose="05000000000000000000" pitchFamily="2" charset="2"/>
              <a:buChar char="ü"/>
            </a:pPr>
            <a:r>
              <a:rPr lang="zh-CN" altLang="en-US" sz="2400" dirty="0" smtClean="0"/>
              <a:t>检查这笔交易是否被本节点</a:t>
            </a:r>
            <a:r>
              <a:rPr lang="zh-CN" altLang="en-US" sz="2400" dirty="0"/>
              <a:t>接收</a:t>
            </a:r>
            <a:r>
              <a:rPr lang="zh-CN" altLang="en-US" sz="2400" dirty="0" smtClean="0"/>
              <a:t>过</a:t>
            </a:r>
            <a:endParaRPr lang="en-US" altLang="zh-CN" sz="2400" dirty="0" smtClean="0"/>
          </a:p>
          <a:p>
            <a:pPr marL="809625" lvl="2" indent="-457200" eaLnBrk="1" hangingPunct="1">
              <a:buFont typeface="Wingdings" panose="05000000000000000000" pitchFamily="2" charset="2"/>
              <a:buChar char="ü"/>
            </a:pPr>
            <a:r>
              <a:rPr lang="zh-CN" altLang="en-US" sz="2400" dirty="0" smtClean="0"/>
              <a:t>对于有效的交易，节点把交易放入其交易池</a:t>
            </a:r>
            <a:endParaRPr lang="en-US" altLang="zh-CN" sz="2400" dirty="0" smtClean="0"/>
          </a:p>
        </p:txBody>
      </p:sp>
      <p:sp>
        <p:nvSpPr>
          <p:cNvPr id="3" name="灯片编号占位符 2"/>
          <p:cNvSpPr>
            <a:spLocks noGrp="1"/>
          </p:cNvSpPr>
          <p:nvPr>
            <p:ph type="sldNum" sz="quarter" idx="11"/>
          </p:nvPr>
        </p:nvSpPr>
        <p:spPr/>
        <p:txBody>
          <a:bodyPr/>
          <a:lstStyle/>
          <a:p>
            <a:pPr>
              <a:defRPr/>
            </a:pPr>
            <a:fld id="{67A79DCE-354B-410D-96C7-1D8050E1642D}" type="slidenum">
              <a:rPr lang="en-US" altLang="zh-CN" smtClean="0"/>
              <a:pPr>
                <a:defRPr/>
              </a:pPr>
              <a:t>22</a:t>
            </a:fld>
            <a:endParaRPr lang="en-US" altLang="zh-CN" dirty="0"/>
          </a:p>
        </p:txBody>
      </p:sp>
      <p:sp>
        <p:nvSpPr>
          <p:cNvPr id="7" name="标题 1"/>
          <p:cNvSpPr txBox="1">
            <a:spLocks/>
          </p:cNvSpPr>
          <p:nvPr/>
        </p:nvSpPr>
        <p:spPr>
          <a:xfrm>
            <a:off x="457200" y="277814"/>
            <a:ext cx="8229600" cy="649492"/>
          </a:xfrm>
          <a:prstGeom prst="rect">
            <a:avLst/>
          </a:prstGeom>
        </p:spPr>
        <p:txBody>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5pPr>
            <a:lvl6pPr marL="4572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6pPr>
            <a:lvl7pPr marL="9144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7pPr>
            <a:lvl8pPr marL="13716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8pPr>
            <a:lvl9pPr marL="18288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9pPr>
          </a:lstStyle>
          <a:p>
            <a:r>
              <a:rPr lang="en-US" altLang="zh-CN" dirty="0">
                <a:effectLst>
                  <a:outerShdw blurRad="38100" dist="38100" dir="2700000" algn="tl">
                    <a:srgbClr val="000000">
                      <a:alpha val="43137"/>
                    </a:srgbClr>
                  </a:outerShdw>
                </a:effectLst>
              </a:rPr>
              <a:t>7</a:t>
            </a:r>
            <a:r>
              <a:rPr lang="en-US" altLang="zh-CN" dirty="0" smtClean="0">
                <a:effectLst>
                  <a:outerShdw blurRad="38100" dist="38100" dir="2700000" algn="tl">
                    <a:srgbClr val="000000">
                      <a:alpha val="43137"/>
                    </a:srgbClr>
                  </a:outerShdw>
                </a:effectLst>
              </a:rPr>
              <a:t>. </a:t>
            </a:r>
            <a:r>
              <a:rPr lang="zh-CN" altLang="en-US" dirty="0" smtClean="0">
                <a:effectLst>
                  <a:outerShdw blurRad="38100" dist="38100" dir="2700000" algn="tl">
                    <a:srgbClr val="000000">
                      <a:alpha val="43137"/>
                    </a:srgbClr>
                  </a:outerShdw>
                </a:effectLst>
              </a:rPr>
              <a:t>比特币：从交易到上链</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955935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body" idx="4294967295"/>
          </p:nvPr>
        </p:nvSpPr>
        <p:spPr>
          <a:xfrm>
            <a:off x="395536" y="1124744"/>
            <a:ext cx="8280152" cy="5040560"/>
          </a:xfrm>
        </p:spPr>
        <p:txBody>
          <a:bodyPr/>
          <a:lstStyle/>
          <a:p>
            <a:pPr marL="457200" lvl="1" indent="-457200" eaLnBrk="1" hangingPunct="1">
              <a:buClr>
                <a:srgbClr val="013BB9"/>
              </a:buClr>
              <a:buSzPct val="100000"/>
              <a:buFont typeface="+mj-lt"/>
              <a:buAutoNum type="arabicPeriod" startAt="3"/>
            </a:pPr>
            <a:r>
              <a:rPr lang="zh-CN" altLang="en-US" sz="2500" dirty="0" smtClean="0"/>
              <a:t>挖矿：矿工节点从其交易池中选取准备包含进区块的交易，并构建相应的</a:t>
            </a:r>
            <a:r>
              <a:rPr lang="en-US" altLang="zh-CN" sz="2500" dirty="0" err="1" smtClean="0"/>
              <a:t>coinbase</a:t>
            </a:r>
            <a:r>
              <a:rPr lang="zh-CN" altLang="en-US" sz="2500" dirty="0" smtClean="0"/>
              <a:t>交易，进一步建立交易的</a:t>
            </a:r>
            <a:r>
              <a:rPr lang="en-US" altLang="zh-CN" sz="2500" dirty="0" err="1" smtClean="0"/>
              <a:t>merkle</a:t>
            </a:r>
            <a:r>
              <a:rPr lang="en-US" altLang="zh-CN" sz="2500" dirty="0" smtClean="0"/>
              <a:t> tree</a:t>
            </a:r>
            <a:r>
              <a:rPr lang="zh-CN" altLang="en-US" sz="2500" dirty="0" smtClean="0"/>
              <a:t>，使用当前（本地）的最新的区块的</a:t>
            </a:r>
            <a:r>
              <a:rPr lang="en-US" altLang="zh-CN" sz="2500" dirty="0" smtClean="0"/>
              <a:t>hash</a:t>
            </a:r>
            <a:r>
              <a:rPr lang="zh-CN" altLang="en-US" sz="2500" dirty="0" smtClean="0"/>
              <a:t>值作为</a:t>
            </a:r>
            <a:r>
              <a:rPr lang="en-US" altLang="zh-CN" sz="2500" dirty="0" err="1" smtClean="0">
                <a:solidFill>
                  <a:schemeClr val="dk1"/>
                </a:solidFill>
              </a:rPr>
              <a:t>previousblockhash</a:t>
            </a:r>
            <a:r>
              <a:rPr lang="zh-CN" altLang="en-US" sz="2500" dirty="0" smtClean="0">
                <a:solidFill>
                  <a:schemeClr val="dk1"/>
                </a:solidFill>
              </a:rPr>
              <a:t>，开始挖矿（使用不同的</a:t>
            </a:r>
            <a:r>
              <a:rPr lang="en-US" altLang="zh-CN" sz="2500" dirty="0" smtClean="0">
                <a:solidFill>
                  <a:schemeClr val="dk1"/>
                </a:solidFill>
              </a:rPr>
              <a:t>nonce</a:t>
            </a:r>
            <a:r>
              <a:rPr lang="zh-CN" altLang="en-US" sz="2500" dirty="0" smtClean="0">
                <a:solidFill>
                  <a:schemeClr val="dk1"/>
                </a:solidFill>
              </a:rPr>
              <a:t>值计算区块头的</a:t>
            </a:r>
            <a:r>
              <a:rPr lang="en-US" altLang="zh-CN" sz="2500" dirty="0" smtClean="0">
                <a:solidFill>
                  <a:schemeClr val="dk1"/>
                </a:solidFill>
              </a:rPr>
              <a:t>Hash</a:t>
            </a:r>
            <a:r>
              <a:rPr lang="zh-CN" altLang="en-US" sz="2500" dirty="0" smtClean="0">
                <a:solidFill>
                  <a:schemeClr val="dk1"/>
                </a:solidFill>
              </a:rPr>
              <a:t>值，必要的时候修改</a:t>
            </a:r>
            <a:r>
              <a:rPr lang="en-US" altLang="zh-CN" sz="2500" dirty="0" err="1" smtClean="0"/>
              <a:t>coinbase</a:t>
            </a:r>
            <a:r>
              <a:rPr lang="zh-CN" altLang="en-US" sz="2500" dirty="0" smtClean="0"/>
              <a:t>交易的随机数</a:t>
            </a:r>
            <a:r>
              <a:rPr lang="zh-CN" altLang="en-US" sz="2500" dirty="0" smtClean="0">
                <a:solidFill>
                  <a:schemeClr val="dk1"/>
                </a:solidFill>
              </a:rPr>
              <a:t>）</a:t>
            </a:r>
            <a:endParaRPr lang="en-US" altLang="zh-CN" sz="2500" dirty="0">
              <a:solidFill>
                <a:schemeClr val="dk1"/>
              </a:solidFill>
            </a:endParaRPr>
          </a:p>
          <a:p>
            <a:pPr marL="457200" lvl="1" indent="-457200" eaLnBrk="1" hangingPunct="1">
              <a:buClr>
                <a:srgbClr val="013BB9"/>
              </a:buClr>
              <a:buSzPct val="100000"/>
              <a:buFont typeface="+mj-lt"/>
              <a:buAutoNum type="arabicPeriod" startAt="3"/>
            </a:pPr>
            <a:endParaRPr lang="en-US" altLang="zh-CN" sz="2500" dirty="0" smtClean="0">
              <a:solidFill>
                <a:schemeClr val="dk1"/>
              </a:solidFill>
            </a:endParaRPr>
          </a:p>
          <a:p>
            <a:pPr marL="457200" lvl="1" indent="-457200" eaLnBrk="1" hangingPunct="1">
              <a:buClr>
                <a:srgbClr val="013BB9"/>
              </a:buClr>
              <a:buSzPct val="100000"/>
              <a:buFont typeface="+mj-lt"/>
              <a:buAutoNum type="arabicPeriod" startAt="3"/>
            </a:pPr>
            <a:r>
              <a:rPr lang="zh-CN" altLang="en-US" sz="2500" dirty="0" smtClean="0">
                <a:solidFill>
                  <a:schemeClr val="dk1"/>
                </a:solidFill>
              </a:rPr>
              <a:t>某个节点挖矿成功后（找到了符合要求的</a:t>
            </a:r>
            <a:r>
              <a:rPr lang="zh-CN" altLang="en-US" sz="2500" dirty="0">
                <a:solidFill>
                  <a:schemeClr val="dk1"/>
                </a:solidFill>
              </a:rPr>
              <a:t>区块</a:t>
            </a:r>
            <a:r>
              <a:rPr lang="zh-CN" altLang="en-US" sz="2500" dirty="0" smtClean="0">
                <a:solidFill>
                  <a:schemeClr val="dk1"/>
                </a:solidFill>
              </a:rPr>
              <a:t>），把整个区块（交易的</a:t>
            </a:r>
            <a:r>
              <a:rPr lang="en-US" altLang="zh-CN" sz="2500" dirty="0" err="1"/>
              <a:t>merkle</a:t>
            </a:r>
            <a:r>
              <a:rPr lang="en-US" altLang="zh-CN" sz="2500" dirty="0"/>
              <a:t> tree </a:t>
            </a:r>
            <a:r>
              <a:rPr lang="zh-CN" altLang="en-US" sz="2500" dirty="0" smtClean="0"/>
              <a:t>、区块头</a:t>
            </a:r>
            <a:r>
              <a:rPr lang="zh-CN" altLang="en-US" sz="2500" dirty="0" smtClean="0">
                <a:solidFill>
                  <a:schemeClr val="dk1"/>
                </a:solidFill>
              </a:rPr>
              <a:t>）广播出去</a:t>
            </a:r>
            <a:endParaRPr lang="en-US" altLang="zh-CN" sz="2500" dirty="0" smtClean="0">
              <a:solidFill>
                <a:schemeClr val="dk1"/>
              </a:solidFill>
            </a:endParaRPr>
          </a:p>
          <a:p>
            <a:pPr marL="0" lvl="1" indent="0" eaLnBrk="1" hangingPunct="1">
              <a:buClr>
                <a:srgbClr val="013BB9"/>
              </a:buClr>
              <a:buSzPct val="70000"/>
              <a:buNone/>
            </a:pPr>
            <a:endParaRPr lang="en-US" altLang="zh-CN" dirty="0" smtClean="0"/>
          </a:p>
        </p:txBody>
      </p:sp>
      <p:sp>
        <p:nvSpPr>
          <p:cNvPr id="3" name="灯片编号占位符 2"/>
          <p:cNvSpPr>
            <a:spLocks noGrp="1"/>
          </p:cNvSpPr>
          <p:nvPr>
            <p:ph type="sldNum" sz="quarter" idx="11"/>
          </p:nvPr>
        </p:nvSpPr>
        <p:spPr/>
        <p:txBody>
          <a:bodyPr/>
          <a:lstStyle/>
          <a:p>
            <a:pPr>
              <a:defRPr/>
            </a:pPr>
            <a:fld id="{67A79DCE-354B-410D-96C7-1D8050E1642D}" type="slidenum">
              <a:rPr lang="en-US" altLang="zh-CN" smtClean="0"/>
              <a:pPr>
                <a:defRPr/>
              </a:pPr>
              <a:t>23</a:t>
            </a:fld>
            <a:endParaRPr lang="en-US" altLang="zh-CN" dirty="0"/>
          </a:p>
        </p:txBody>
      </p:sp>
      <p:sp>
        <p:nvSpPr>
          <p:cNvPr id="6" name="标题 1"/>
          <p:cNvSpPr txBox="1">
            <a:spLocks/>
          </p:cNvSpPr>
          <p:nvPr/>
        </p:nvSpPr>
        <p:spPr>
          <a:xfrm>
            <a:off x="457200" y="277814"/>
            <a:ext cx="8229600" cy="649492"/>
          </a:xfrm>
          <a:prstGeom prst="rect">
            <a:avLst/>
          </a:prstGeom>
        </p:spPr>
        <p:txBody>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5pPr>
            <a:lvl6pPr marL="4572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6pPr>
            <a:lvl7pPr marL="9144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7pPr>
            <a:lvl8pPr marL="13716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8pPr>
            <a:lvl9pPr marL="18288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9pPr>
          </a:lstStyle>
          <a:p>
            <a:r>
              <a:rPr lang="en-US" altLang="zh-CN" dirty="0">
                <a:effectLst>
                  <a:outerShdw blurRad="38100" dist="38100" dir="2700000" algn="tl">
                    <a:srgbClr val="000000">
                      <a:alpha val="43137"/>
                    </a:srgbClr>
                  </a:outerShdw>
                </a:effectLst>
              </a:rPr>
              <a:t>7</a:t>
            </a:r>
            <a:r>
              <a:rPr lang="en-US" altLang="zh-CN" dirty="0" smtClean="0">
                <a:effectLst>
                  <a:outerShdw blurRad="38100" dist="38100" dir="2700000" algn="tl">
                    <a:srgbClr val="000000">
                      <a:alpha val="43137"/>
                    </a:srgbClr>
                  </a:outerShdw>
                </a:effectLst>
              </a:rPr>
              <a:t>. </a:t>
            </a:r>
            <a:r>
              <a:rPr lang="zh-CN" altLang="en-US" dirty="0" smtClean="0">
                <a:effectLst>
                  <a:outerShdw blurRad="38100" dist="38100" dir="2700000" algn="tl">
                    <a:srgbClr val="000000">
                      <a:alpha val="43137"/>
                    </a:srgbClr>
                  </a:outerShdw>
                </a:effectLst>
              </a:rPr>
              <a:t>比特币：从交易到上链</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830776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body" idx="4294967295"/>
          </p:nvPr>
        </p:nvSpPr>
        <p:spPr>
          <a:xfrm>
            <a:off x="395536" y="1124744"/>
            <a:ext cx="8280152" cy="5040560"/>
          </a:xfrm>
        </p:spPr>
        <p:txBody>
          <a:bodyPr/>
          <a:lstStyle/>
          <a:p>
            <a:pPr marL="457200" lvl="1" indent="-457200" eaLnBrk="1" hangingPunct="1">
              <a:buClr>
                <a:srgbClr val="013BB9"/>
              </a:buClr>
              <a:buSzPct val="100000"/>
              <a:buFont typeface="+mj-lt"/>
              <a:buAutoNum type="arabicPeriod" startAt="5"/>
            </a:pPr>
            <a:r>
              <a:rPr lang="zh-CN" altLang="en-US" sz="2400" dirty="0" smtClean="0"/>
              <a:t>当一个节点接收到一个备选新区块时，执行相应的泛洪算法：</a:t>
            </a:r>
            <a:endParaRPr lang="en-US" altLang="zh-CN" sz="2400" dirty="0" smtClean="0"/>
          </a:p>
          <a:p>
            <a:pPr marL="809625" lvl="2" indent="-457200" eaLnBrk="1" hangingPunct="1">
              <a:buFont typeface="Wingdings" panose="05000000000000000000" pitchFamily="2" charset="2"/>
              <a:buChar char="ü"/>
            </a:pPr>
            <a:r>
              <a:rPr lang="zh-CN" altLang="en-US" sz="2400" dirty="0" smtClean="0"/>
              <a:t>确认区块头部的</a:t>
            </a:r>
            <a:r>
              <a:rPr lang="en-US" altLang="zh-CN" sz="2400" dirty="0" smtClean="0"/>
              <a:t>Hash</a:t>
            </a:r>
            <a:r>
              <a:rPr lang="zh-CN" altLang="en-US" sz="2400" dirty="0" smtClean="0"/>
              <a:t>值是在可以接收的范围内（每个节点本地都有系统的难度参数）</a:t>
            </a:r>
            <a:endParaRPr lang="en-US" altLang="zh-CN" sz="2400" dirty="0" smtClean="0"/>
          </a:p>
          <a:p>
            <a:pPr marL="809625" lvl="2" indent="-457200" eaLnBrk="1" hangingPunct="1">
              <a:buFont typeface="Wingdings" panose="05000000000000000000" pitchFamily="2" charset="2"/>
              <a:buChar char="ü"/>
            </a:pPr>
            <a:r>
              <a:rPr lang="zh-CN" altLang="en-US" sz="2400" dirty="0" smtClean="0"/>
              <a:t>确认区块里的每个交易（注意</a:t>
            </a:r>
            <a:r>
              <a:rPr lang="en-US" altLang="zh-CN" sz="2400" dirty="0" err="1" smtClean="0"/>
              <a:t>coinbase</a:t>
            </a:r>
            <a:r>
              <a:rPr lang="zh-CN" altLang="en-US" sz="2400" dirty="0" smtClean="0"/>
              <a:t>交易的校验是通过其他交易和系统的区块奖励值进行的）</a:t>
            </a:r>
            <a:endParaRPr lang="en-US" altLang="zh-CN" sz="2400" dirty="0" smtClean="0"/>
          </a:p>
          <a:p>
            <a:pPr marL="809625" lvl="2" indent="-457200" eaLnBrk="1" hangingPunct="1">
              <a:buFont typeface="Wingdings" panose="05000000000000000000" pitchFamily="2" charset="2"/>
              <a:buChar char="ü"/>
            </a:pPr>
            <a:r>
              <a:rPr lang="zh-CN" altLang="en-US" sz="2400" dirty="0" smtClean="0"/>
              <a:t>确认交易的</a:t>
            </a:r>
            <a:r>
              <a:rPr lang="en-US" altLang="zh-CN" sz="2400" dirty="0" err="1" smtClean="0"/>
              <a:t>Merkle</a:t>
            </a:r>
            <a:r>
              <a:rPr lang="en-US" altLang="zh-CN" sz="2400" dirty="0" smtClean="0"/>
              <a:t> Tree </a:t>
            </a:r>
            <a:r>
              <a:rPr lang="zh-CN" altLang="en-US" sz="2400" dirty="0" smtClean="0"/>
              <a:t>的根节点的</a:t>
            </a:r>
            <a:r>
              <a:rPr lang="en-US" altLang="zh-CN" sz="2400" dirty="0" smtClean="0"/>
              <a:t>Hash</a:t>
            </a:r>
            <a:r>
              <a:rPr lang="zh-CN" altLang="en-US" sz="2400" dirty="0" smtClean="0"/>
              <a:t>值确实是等于区块头里的相应值</a:t>
            </a:r>
            <a:endParaRPr lang="en-US" altLang="zh-CN" sz="2400" dirty="0" smtClean="0"/>
          </a:p>
          <a:p>
            <a:pPr marL="809625" lvl="2" indent="-457200" eaLnBrk="1" hangingPunct="1">
              <a:buFont typeface="Wingdings" panose="05000000000000000000" pitchFamily="2" charset="2"/>
              <a:buChar char="ü"/>
            </a:pPr>
            <a:r>
              <a:rPr lang="zh-CN" altLang="en-US" sz="2400" dirty="0" smtClean="0"/>
              <a:t>确认这个新区块是接在</a:t>
            </a:r>
            <a:r>
              <a:rPr lang="zh-CN" altLang="en-US" sz="2400" dirty="0" smtClean="0">
                <a:solidFill>
                  <a:srgbClr val="FF0000"/>
                </a:solidFill>
              </a:rPr>
              <a:t>当前最长链</a:t>
            </a:r>
            <a:r>
              <a:rPr lang="zh-CN" altLang="en-US" sz="2400" dirty="0" smtClean="0"/>
              <a:t>上的最新区块上的</a:t>
            </a:r>
            <a:endParaRPr lang="en-US" altLang="zh-CN" sz="2400" dirty="0" smtClean="0"/>
          </a:p>
          <a:p>
            <a:pPr marL="1127125" lvl="3" indent="-457200" eaLnBrk="1" hangingPunct="1">
              <a:buFont typeface="Wingdings" panose="05000000000000000000" pitchFamily="2" charset="2"/>
              <a:buChar char="u"/>
            </a:pPr>
            <a:r>
              <a:rPr lang="zh-CN" altLang="en-US" sz="2400" dirty="0"/>
              <a:t>当前最长链是根据节点自己本地的认知</a:t>
            </a:r>
            <a:r>
              <a:rPr lang="zh-CN" altLang="en-US" sz="2400" dirty="0" smtClean="0"/>
              <a:t>的</a:t>
            </a:r>
            <a:endParaRPr lang="en-US" altLang="zh-CN" sz="2400" dirty="0" smtClean="0"/>
          </a:p>
          <a:p>
            <a:pPr marL="638175" lvl="2" indent="-285750" eaLnBrk="1" hangingPunct="1">
              <a:buFont typeface="Wingdings" panose="05000000000000000000" pitchFamily="2" charset="2"/>
              <a:buChar char="ü"/>
            </a:pPr>
            <a:r>
              <a:rPr lang="zh-CN" altLang="en-US" sz="2400" dirty="0" smtClean="0"/>
              <a:t>确认接收的备选新区块满足上述验证后，</a:t>
            </a:r>
            <a:r>
              <a:rPr lang="zh-CN" altLang="en-US" sz="2400" dirty="0" smtClean="0">
                <a:solidFill>
                  <a:srgbClr val="0000FF"/>
                </a:solidFill>
              </a:rPr>
              <a:t>更新本地的区块链，并在更新后的区块链的基础上继续挖矿</a:t>
            </a:r>
            <a:endParaRPr lang="en-US" altLang="zh-CN" sz="2400" dirty="0" smtClean="0">
              <a:solidFill>
                <a:srgbClr val="0000FF"/>
              </a:solidFill>
            </a:endParaRPr>
          </a:p>
        </p:txBody>
      </p:sp>
      <p:sp>
        <p:nvSpPr>
          <p:cNvPr id="3" name="灯片编号占位符 2"/>
          <p:cNvSpPr>
            <a:spLocks noGrp="1"/>
          </p:cNvSpPr>
          <p:nvPr>
            <p:ph type="sldNum" sz="quarter" idx="11"/>
          </p:nvPr>
        </p:nvSpPr>
        <p:spPr/>
        <p:txBody>
          <a:bodyPr/>
          <a:lstStyle/>
          <a:p>
            <a:pPr>
              <a:defRPr/>
            </a:pPr>
            <a:fld id="{67A79DCE-354B-410D-96C7-1D8050E1642D}" type="slidenum">
              <a:rPr lang="en-US" altLang="zh-CN" smtClean="0"/>
              <a:pPr>
                <a:defRPr/>
              </a:pPr>
              <a:t>24</a:t>
            </a:fld>
            <a:endParaRPr lang="en-US" altLang="zh-CN" dirty="0"/>
          </a:p>
        </p:txBody>
      </p:sp>
      <p:sp>
        <p:nvSpPr>
          <p:cNvPr id="6" name="标题 1"/>
          <p:cNvSpPr txBox="1">
            <a:spLocks/>
          </p:cNvSpPr>
          <p:nvPr/>
        </p:nvSpPr>
        <p:spPr>
          <a:xfrm>
            <a:off x="457200" y="277814"/>
            <a:ext cx="8229600" cy="649492"/>
          </a:xfrm>
          <a:prstGeom prst="rect">
            <a:avLst/>
          </a:prstGeom>
        </p:spPr>
        <p:txBody>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5pPr>
            <a:lvl6pPr marL="4572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6pPr>
            <a:lvl7pPr marL="9144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7pPr>
            <a:lvl8pPr marL="13716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8pPr>
            <a:lvl9pPr marL="18288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9pPr>
          </a:lstStyle>
          <a:p>
            <a:r>
              <a:rPr lang="en-US" altLang="zh-CN" dirty="0">
                <a:effectLst>
                  <a:outerShdw blurRad="38100" dist="38100" dir="2700000" algn="tl">
                    <a:srgbClr val="000000">
                      <a:alpha val="43137"/>
                    </a:srgbClr>
                  </a:outerShdw>
                </a:effectLst>
              </a:rPr>
              <a:t>7</a:t>
            </a:r>
            <a:r>
              <a:rPr lang="en-US" altLang="zh-CN" dirty="0" smtClean="0">
                <a:effectLst>
                  <a:outerShdw blurRad="38100" dist="38100" dir="2700000" algn="tl">
                    <a:srgbClr val="000000">
                      <a:alpha val="43137"/>
                    </a:srgbClr>
                  </a:outerShdw>
                </a:effectLst>
              </a:rPr>
              <a:t>. </a:t>
            </a:r>
            <a:r>
              <a:rPr lang="zh-CN" altLang="en-US" dirty="0" smtClean="0">
                <a:effectLst>
                  <a:outerShdw blurRad="38100" dist="38100" dir="2700000" algn="tl">
                    <a:srgbClr val="000000">
                      <a:alpha val="43137"/>
                    </a:srgbClr>
                  </a:outerShdw>
                </a:effectLst>
              </a:rPr>
              <a:t>比特币：从交易到上链</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342829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556" name="Rectangle 3"/>
              <p:cNvSpPr>
                <a:spLocks noGrp="1" noChangeArrowheads="1"/>
              </p:cNvSpPr>
              <p:nvPr>
                <p:ph type="body" idx="4294967295"/>
              </p:nvPr>
            </p:nvSpPr>
            <p:spPr>
              <a:xfrm>
                <a:off x="395536" y="1124744"/>
                <a:ext cx="8280152" cy="5040560"/>
              </a:xfrm>
            </p:spPr>
            <p:txBody>
              <a:bodyPr/>
              <a:lstStyle/>
              <a:p>
                <a:pPr marL="342900" lvl="1" indent="-342900" eaLnBrk="1" hangingPunct="1">
                  <a:buClr>
                    <a:srgbClr val="013BB9"/>
                  </a:buClr>
                  <a:buSzPct val="70000"/>
                  <a:buFont typeface="Wingdings" panose="05000000000000000000" pitchFamily="2" charset="2"/>
                  <a:buChar char="n"/>
                </a:pPr>
                <a:r>
                  <a:rPr lang="zh-CN" altLang="en-US" sz="2200" dirty="0" smtClean="0"/>
                  <a:t>上述只是默认的规则，但比特币网络节点是完全自主的，可能执行不同的策略，或恶意或无意或单纯地为了追求利益的。</a:t>
                </a:r>
                <a:endParaRPr lang="en-US" altLang="zh-CN" sz="2200" dirty="0"/>
              </a:p>
              <a:p>
                <a:pPr marL="342900" lvl="1" indent="-342900" eaLnBrk="1" hangingPunct="1">
                  <a:buClr>
                    <a:srgbClr val="013BB9"/>
                  </a:buClr>
                  <a:buSzPct val="70000"/>
                  <a:buFont typeface="Wingdings" panose="05000000000000000000" pitchFamily="2" charset="2"/>
                  <a:buChar char="n"/>
                </a:pPr>
                <a:r>
                  <a:rPr lang="zh-CN" altLang="en-US" sz="2200" dirty="0" smtClean="0"/>
                  <a:t>当</a:t>
                </a:r>
                <a:r>
                  <a:rPr lang="zh-CN" altLang="en-US" sz="2200" dirty="0"/>
                  <a:t>有双花攻击的时候</a:t>
                </a:r>
                <a:r>
                  <a:rPr lang="zh-CN" altLang="en-US" sz="2200" dirty="0" smtClean="0"/>
                  <a:t>，例如</a:t>
                </a:r>
                <a:r>
                  <a:rPr lang="en-US" altLang="zh-CN" sz="2200" dirty="0" smtClean="0"/>
                  <a:t>Alice</a:t>
                </a:r>
                <a:r>
                  <a:rPr lang="zh-CN" altLang="en-US" sz="2200" dirty="0"/>
                  <a:t>几乎同时</a:t>
                </a:r>
                <a:r>
                  <a:rPr lang="zh-CN" altLang="en-US" sz="2200" dirty="0" smtClean="0"/>
                  <a:t>发起两笔交易（输出分别是</a:t>
                </a:r>
                <a:r>
                  <a:rPr lang="en-US" altLang="zh-CN" sz="2200" dirty="0" smtClean="0"/>
                  <a:t>Bob</a:t>
                </a:r>
                <a:r>
                  <a:rPr lang="zh-CN" altLang="en-US" sz="2200" dirty="0"/>
                  <a:t>和</a:t>
                </a:r>
                <a:r>
                  <a:rPr lang="en-US" altLang="zh-CN" sz="2200" dirty="0" smtClean="0"/>
                  <a:t>Charlie</a:t>
                </a:r>
                <a:r>
                  <a:rPr lang="zh-CN" altLang="en-US" sz="2200" dirty="0" smtClean="0"/>
                  <a:t>）、使用同一个输入。</a:t>
                </a:r>
                <a:r>
                  <a:rPr lang="zh-CN" altLang="en-US" sz="2200" dirty="0"/>
                  <a:t>一些节点先收到</a:t>
                </a:r>
                <a:r>
                  <a:rPr lang="en-US" altLang="zh-CN" sz="2200" dirty="0"/>
                  <a:t>Alice</a:t>
                </a:r>
                <a14:m>
                  <m:oMath xmlns:m="http://schemas.openxmlformats.org/officeDocument/2006/math">
                    <m:r>
                      <a:rPr lang="en-US" altLang="zh-CN" sz="2200">
                        <a:latin typeface="Cambria Math" panose="02040503050406030204" pitchFamily="18" charset="0"/>
                      </a:rPr>
                      <m:t>→</m:t>
                    </m:r>
                  </m:oMath>
                </a14:m>
                <a:r>
                  <a:rPr lang="en-US" altLang="zh-CN" sz="2200" dirty="0"/>
                  <a:t>Bob</a:t>
                </a:r>
                <a:r>
                  <a:rPr lang="zh-CN" altLang="en-US" sz="2200" dirty="0"/>
                  <a:t>的交易，另一些节点先收到</a:t>
                </a:r>
                <a:r>
                  <a:rPr lang="en-US" altLang="zh-CN" sz="2200" dirty="0"/>
                  <a:t>Alice</a:t>
                </a:r>
                <a14:m>
                  <m:oMath xmlns:m="http://schemas.openxmlformats.org/officeDocument/2006/math">
                    <m:r>
                      <a:rPr lang="en-US" altLang="zh-CN" sz="2200">
                        <a:latin typeface="Cambria Math" panose="02040503050406030204" pitchFamily="18" charset="0"/>
                      </a:rPr>
                      <m:t>→</m:t>
                    </m:r>
                  </m:oMath>
                </a14:m>
                <a:r>
                  <a:rPr lang="en-US" altLang="zh-CN" sz="2200" dirty="0"/>
                  <a:t>Charlie</a:t>
                </a:r>
                <a:r>
                  <a:rPr lang="zh-CN" altLang="en-US" sz="2200" dirty="0"/>
                  <a:t>的</a:t>
                </a:r>
                <a:r>
                  <a:rPr lang="zh-CN" altLang="en-US" sz="2200" dirty="0" smtClean="0"/>
                  <a:t>交易。每个节点在收到另外一笔交易时，会怀疑双花而把后来的这笔交易拒绝（丢掉、不再处理）。</a:t>
                </a:r>
                <a:r>
                  <a:rPr lang="zh-CN" altLang="en-US" sz="2200" dirty="0"/>
                  <a:t>结果就是众多节点对“</a:t>
                </a:r>
                <a:r>
                  <a:rPr lang="zh-CN" altLang="en-US" sz="2200" dirty="0" smtClean="0"/>
                  <a:t>将哪个</a:t>
                </a:r>
                <a:r>
                  <a:rPr lang="zh-CN" altLang="en-US" sz="2200" dirty="0"/>
                  <a:t>交易放入区块链”产生分歧，这称为</a:t>
                </a:r>
                <a:r>
                  <a:rPr lang="zh-CN" altLang="en-US" sz="2200" dirty="0" smtClean="0"/>
                  <a:t>“竞争状态”。</a:t>
                </a:r>
                <a:endParaRPr lang="en-US" altLang="zh-CN" sz="2200" dirty="0" smtClean="0"/>
              </a:p>
              <a:p>
                <a:pPr marL="695325" lvl="2" indent="-342900" eaLnBrk="1" hangingPunct="1">
                  <a:buFont typeface="Wingdings" panose="05000000000000000000" pitchFamily="2" charset="2"/>
                  <a:buChar char="u"/>
                </a:pPr>
                <a:r>
                  <a:rPr lang="zh-CN" altLang="en-US" dirty="0" smtClean="0"/>
                  <a:t>这个问题在矿工挖矿、区块上链时得到解决：挖矿成功的节点决定了哪个交易放入区块链。</a:t>
                </a:r>
                <a:endParaRPr lang="en-US" altLang="zh-CN" dirty="0" smtClean="0"/>
              </a:p>
              <a:p>
                <a:pPr marL="342900" lvl="1" indent="-342900">
                  <a:buClr>
                    <a:srgbClr val="013BB9"/>
                  </a:buClr>
                  <a:buSzPct val="70000"/>
                  <a:buFont typeface="Wingdings" panose="05000000000000000000" pitchFamily="2" charset="2"/>
                  <a:buChar char="n"/>
                </a:pPr>
                <a:r>
                  <a:rPr lang="zh-CN" altLang="en-US" sz="2200" dirty="0" smtClean="0"/>
                  <a:t>区块也</a:t>
                </a:r>
                <a:r>
                  <a:rPr lang="zh-CN" altLang="en-US" sz="2200" dirty="0"/>
                  <a:t>有竞争状态的</a:t>
                </a:r>
                <a:r>
                  <a:rPr lang="zh-CN" altLang="en-US" sz="2200" dirty="0" smtClean="0"/>
                  <a:t>限制：当有两个有效的区块同时被挖到时，只有其中一个可以进入区块链，哪个区块被最终纳入区块链，取决于其他节点选择在哪个区块上扩展区块链。</a:t>
                </a:r>
                <a:endParaRPr lang="en-US" altLang="zh-CN" sz="2200" dirty="0"/>
              </a:p>
              <a:p>
                <a:pPr marL="342900" lvl="1" indent="-342900" eaLnBrk="1" hangingPunct="1">
                  <a:buClr>
                    <a:schemeClr val="accent1"/>
                  </a:buClr>
                  <a:buSzPct val="65000"/>
                  <a:buFont typeface="Wingdings" panose="05000000000000000000" pitchFamily="2" charset="2"/>
                  <a:buChar char="n"/>
                </a:pPr>
                <a:endParaRPr lang="en-US" altLang="zh-CN" sz="2200" dirty="0" smtClean="0"/>
              </a:p>
            </p:txBody>
          </p:sp>
        </mc:Choice>
        <mc:Fallback xmlns="">
          <p:sp>
            <p:nvSpPr>
              <p:cNvPr id="23556" name="Rectangle 3"/>
              <p:cNvSpPr>
                <a:spLocks noGrp="1" noRot="1" noChangeAspect="1" noMove="1" noResize="1" noEditPoints="1" noAdjustHandles="1" noChangeArrowheads="1" noChangeShapeType="1" noTextEdit="1"/>
              </p:cNvSpPr>
              <p:nvPr>
                <p:ph type="body" idx="4294967295"/>
              </p:nvPr>
            </p:nvSpPr>
            <p:spPr>
              <a:xfrm>
                <a:off x="395536" y="1124744"/>
                <a:ext cx="8280152" cy="5040560"/>
              </a:xfrm>
              <a:blipFill>
                <a:blip r:embed="rId2"/>
                <a:stretch>
                  <a:fillRect l="-295" t="-969"/>
                </a:stretch>
              </a:blipFill>
            </p:spPr>
            <p:txBody>
              <a:bodyPr/>
              <a:lstStyle/>
              <a:p>
                <a:r>
                  <a:rPr lang="zh-CN" altLang="en-US">
                    <a:noFill/>
                  </a:rPr>
                  <a:t> </a:t>
                </a:r>
              </a:p>
            </p:txBody>
          </p:sp>
        </mc:Fallback>
      </mc:AlternateContent>
      <p:sp>
        <p:nvSpPr>
          <p:cNvPr id="3" name="灯片编号占位符 2"/>
          <p:cNvSpPr>
            <a:spLocks noGrp="1"/>
          </p:cNvSpPr>
          <p:nvPr>
            <p:ph type="sldNum" sz="quarter" idx="11"/>
          </p:nvPr>
        </p:nvSpPr>
        <p:spPr/>
        <p:txBody>
          <a:bodyPr/>
          <a:lstStyle/>
          <a:p>
            <a:pPr>
              <a:defRPr/>
            </a:pPr>
            <a:fld id="{67A79DCE-354B-410D-96C7-1D8050E1642D}" type="slidenum">
              <a:rPr lang="en-US" altLang="zh-CN" smtClean="0"/>
              <a:pPr>
                <a:defRPr/>
              </a:pPr>
              <a:t>25</a:t>
            </a:fld>
            <a:endParaRPr lang="en-US" altLang="zh-CN" dirty="0"/>
          </a:p>
        </p:txBody>
      </p:sp>
      <p:sp>
        <p:nvSpPr>
          <p:cNvPr id="6" name="标题 1"/>
          <p:cNvSpPr txBox="1">
            <a:spLocks/>
          </p:cNvSpPr>
          <p:nvPr/>
        </p:nvSpPr>
        <p:spPr>
          <a:xfrm>
            <a:off x="457200" y="277814"/>
            <a:ext cx="8229600" cy="649492"/>
          </a:xfrm>
          <a:prstGeom prst="rect">
            <a:avLst/>
          </a:prstGeom>
        </p:spPr>
        <p:txBody>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5pPr>
            <a:lvl6pPr marL="4572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6pPr>
            <a:lvl7pPr marL="9144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7pPr>
            <a:lvl8pPr marL="13716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8pPr>
            <a:lvl9pPr marL="18288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9pPr>
          </a:lstStyle>
          <a:p>
            <a:r>
              <a:rPr lang="en-US" altLang="zh-CN" dirty="0">
                <a:effectLst>
                  <a:outerShdw blurRad="38100" dist="38100" dir="2700000" algn="tl">
                    <a:srgbClr val="000000">
                      <a:alpha val="43137"/>
                    </a:srgbClr>
                  </a:outerShdw>
                </a:effectLst>
              </a:rPr>
              <a:t>7</a:t>
            </a:r>
            <a:r>
              <a:rPr lang="en-US" altLang="zh-CN" dirty="0" smtClean="0">
                <a:effectLst>
                  <a:outerShdw blurRad="38100" dist="38100" dir="2700000" algn="tl">
                    <a:srgbClr val="000000">
                      <a:alpha val="43137"/>
                    </a:srgbClr>
                  </a:outerShdw>
                </a:effectLst>
              </a:rPr>
              <a:t>. </a:t>
            </a:r>
            <a:r>
              <a:rPr lang="zh-CN" altLang="en-US" dirty="0" smtClean="0">
                <a:effectLst>
                  <a:outerShdw blurRad="38100" dist="38100" dir="2700000" algn="tl">
                    <a:srgbClr val="000000">
                      <a:alpha val="43137"/>
                    </a:srgbClr>
                  </a:outerShdw>
                </a:effectLst>
              </a:rPr>
              <a:t>比特币：从交易到上链</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872100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body" idx="4294967295"/>
          </p:nvPr>
        </p:nvSpPr>
        <p:spPr>
          <a:xfrm>
            <a:off x="395536" y="1124744"/>
            <a:ext cx="8280152" cy="5040560"/>
          </a:xfrm>
        </p:spPr>
        <p:txBody>
          <a:bodyPr/>
          <a:lstStyle/>
          <a:p>
            <a:pPr marL="342900" lvl="1" indent="-342900" eaLnBrk="1" hangingPunct="1">
              <a:buClr>
                <a:srgbClr val="013BB9"/>
              </a:buClr>
              <a:buSzPct val="70000"/>
              <a:buFont typeface="Wingdings" panose="05000000000000000000" pitchFamily="2" charset="2"/>
              <a:buChar char="n"/>
            </a:pPr>
            <a:r>
              <a:rPr lang="zh-CN" altLang="en-US" dirty="0" smtClean="0"/>
              <a:t>每个节点本地的默认策略：</a:t>
            </a:r>
            <a:endParaRPr lang="en-US" altLang="zh-CN" dirty="0" smtClean="0"/>
          </a:p>
          <a:p>
            <a:pPr marL="342900" lvl="1" indent="-342900" eaLnBrk="1" hangingPunct="1">
              <a:buClr>
                <a:srgbClr val="013BB9"/>
              </a:buClr>
              <a:buSzPct val="70000"/>
              <a:buFont typeface="Wingdings" panose="05000000000000000000" pitchFamily="2" charset="2"/>
              <a:buChar char="Ø"/>
            </a:pPr>
            <a:r>
              <a:rPr lang="zh-CN" altLang="en-US" dirty="0" smtClean="0"/>
              <a:t>收到两个处于竞争状态（双花）的交易时，采用“先到原则”，把后收到的当做“无效”处理</a:t>
            </a:r>
            <a:endParaRPr lang="en-US" altLang="zh-CN" dirty="0" smtClean="0"/>
          </a:p>
          <a:p>
            <a:pPr marL="342900" lvl="1" indent="-342900" eaLnBrk="1" hangingPunct="1">
              <a:buClr>
                <a:srgbClr val="013BB9"/>
              </a:buClr>
              <a:buSzPct val="70000"/>
              <a:buFont typeface="Wingdings" panose="05000000000000000000" pitchFamily="2" charset="2"/>
              <a:buChar char="Ø"/>
            </a:pPr>
            <a:r>
              <a:rPr lang="zh-CN" altLang="en-US" dirty="0" smtClean="0"/>
              <a:t>当本地链因为收到新的区块而产生分叉（竞争状态）时，采用“先到原则”和“最长链原则”：如果两个分叉链的长度一样，采用先到原则；两个分叉链长度不一样时，采用最长链原则。</a:t>
            </a:r>
            <a:endParaRPr lang="en-US" altLang="zh-CN" sz="2000" dirty="0" smtClean="0"/>
          </a:p>
        </p:txBody>
      </p:sp>
      <p:sp>
        <p:nvSpPr>
          <p:cNvPr id="3" name="灯片编号占位符 2"/>
          <p:cNvSpPr>
            <a:spLocks noGrp="1"/>
          </p:cNvSpPr>
          <p:nvPr>
            <p:ph type="sldNum" sz="quarter" idx="11"/>
          </p:nvPr>
        </p:nvSpPr>
        <p:spPr/>
        <p:txBody>
          <a:bodyPr/>
          <a:lstStyle/>
          <a:p>
            <a:pPr>
              <a:defRPr/>
            </a:pPr>
            <a:fld id="{67A79DCE-354B-410D-96C7-1D8050E1642D}" type="slidenum">
              <a:rPr lang="en-US" altLang="zh-CN" smtClean="0"/>
              <a:pPr>
                <a:defRPr/>
              </a:pPr>
              <a:t>26</a:t>
            </a:fld>
            <a:endParaRPr lang="en-US" altLang="zh-CN" dirty="0"/>
          </a:p>
        </p:txBody>
      </p:sp>
      <p:sp>
        <p:nvSpPr>
          <p:cNvPr id="6" name="标题 1"/>
          <p:cNvSpPr txBox="1">
            <a:spLocks/>
          </p:cNvSpPr>
          <p:nvPr/>
        </p:nvSpPr>
        <p:spPr>
          <a:xfrm>
            <a:off x="457200" y="277814"/>
            <a:ext cx="8229600" cy="649492"/>
          </a:xfrm>
          <a:prstGeom prst="rect">
            <a:avLst/>
          </a:prstGeom>
        </p:spPr>
        <p:txBody>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5pPr>
            <a:lvl6pPr marL="4572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6pPr>
            <a:lvl7pPr marL="9144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7pPr>
            <a:lvl8pPr marL="13716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8pPr>
            <a:lvl9pPr marL="18288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9pPr>
          </a:lstStyle>
          <a:p>
            <a:r>
              <a:rPr lang="en-US" altLang="zh-CN" dirty="0">
                <a:effectLst>
                  <a:outerShdw blurRad="38100" dist="38100" dir="2700000" algn="tl">
                    <a:srgbClr val="000000">
                      <a:alpha val="43137"/>
                    </a:srgbClr>
                  </a:outerShdw>
                </a:effectLst>
              </a:rPr>
              <a:t>7</a:t>
            </a:r>
            <a:r>
              <a:rPr lang="en-US" altLang="zh-CN" dirty="0" smtClean="0">
                <a:effectLst>
                  <a:outerShdw blurRad="38100" dist="38100" dir="2700000" algn="tl">
                    <a:srgbClr val="000000">
                      <a:alpha val="43137"/>
                    </a:srgbClr>
                  </a:outerShdw>
                </a:effectLst>
              </a:rPr>
              <a:t>. </a:t>
            </a:r>
            <a:r>
              <a:rPr lang="zh-CN" altLang="en-US" dirty="0" smtClean="0">
                <a:effectLst>
                  <a:outerShdw blurRad="38100" dist="38100" dir="2700000" algn="tl">
                    <a:srgbClr val="000000">
                      <a:alpha val="43137"/>
                    </a:srgbClr>
                  </a:outerShdw>
                </a:effectLst>
              </a:rPr>
              <a:t>比特币：从交易到上链</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411545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body" idx="4294967295"/>
          </p:nvPr>
        </p:nvSpPr>
        <p:spPr>
          <a:xfrm>
            <a:off x="395536" y="1124744"/>
            <a:ext cx="8280152" cy="5112568"/>
          </a:xfrm>
        </p:spPr>
        <p:txBody>
          <a:bodyPr/>
          <a:lstStyle/>
          <a:p>
            <a:pPr marL="457200" lvl="1" indent="-457200" eaLnBrk="1" hangingPunct="1">
              <a:buClr>
                <a:srgbClr val="013BB9"/>
              </a:buClr>
              <a:buSzPct val="70000"/>
              <a:buFont typeface="Wingdings" panose="05000000000000000000" pitchFamily="2" charset="2"/>
              <a:buChar char="n"/>
            </a:pPr>
            <a:r>
              <a:rPr lang="zh-CN" altLang="en-US" sz="2500" dirty="0" smtClean="0"/>
              <a:t>小矿工的风险很高</a:t>
            </a:r>
            <a:endParaRPr lang="en-US" altLang="zh-CN" sz="2500" dirty="0" smtClean="0"/>
          </a:p>
        </p:txBody>
      </p:sp>
      <p:sp>
        <p:nvSpPr>
          <p:cNvPr id="3" name="灯片编号占位符 2"/>
          <p:cNvSpPr>
            <a:spLocks noGrp="1"/>
          </p:cNvSpPr>
          <p:nvPr>
            <p:ph type="sldNum" sz="quarter" idx="11"/>
          </p:nvPr>
        </p:nvSpPr>
        <p:spPr/>
        <p:txBody>
          <a:bodyPr/>
          <a:lstStyle/>
          <a:p>
            <a:pPr>
              <a:defRPr/>
            </a:pPr>
            <a:fld id="{67A79DCE-354B-410D-96C7-1D8050E1642D}" type="slidenum">
              <a:rPr lang="en-US" altLang="zh-CN" smtClean="0"/>
              <a:pPr>
                <a:defRPr/>
              </a:pPr>
              <a:t>27</a:t>
            </a:fld>
            <a:endParaRPr lang="en-US" altLang="zh-CN" dirty="0"/>
          </a:p>
        </p:txBody>
      </p:sp>
      <p:pic>
        <p:nvPicPr>
          <p:cNvPr id="6" name="图片 5"/>
          <p:cNvPicPr>
            <a:picLocks noChangeAspect="1"/>
          </p:cNvPicPr>
          <p:nvPr/>
        </p:nvPicPr>
        <p:blipFill>
          <a:blip r:embed="rId3"/>
          <a:stretch>
            <a:fillRect/>
          </a:stretch>
        </p:blipFill>
        <p:spPr>
          <a:xfrm>
            <a:off x="911015" y="1628800"/>
            <a:ext cx="6739854" cy="4320809"/>
          </a:xfrm>
          <a:prstGeom prst="rect">
            <a:avLst/>
          </a:prstGeom>
        </p:spPr>
      </p:pic>
      <p:sp>
        <p:nvSpPr>
          <p:cNvPr id="8" name="标题 1"/>
          <p:cNvSpPr txBox="1">
            <a:spLocks/>
          </p:cNvSpPr>
          <p:nvPr/>
        </p:nvSpPr>
        <p:spPr>
          <a:xfrm>
            <a:off x="457200" y="277814"/>
            <a:ext cx="8229600" cy="649492"/>
          </a:xfrm>
          <a:prstGeom prst="rect">
            <a:avLst/>
          </a:prstGeom>
        </p:spPr>
        <p:txBody>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5pPr>
            <a:lvl6pPr marL="4572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6pPr>
            <a:lvl7pPr marL="9144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7pPr>
            <a:lvl8pPr marL="13716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8pPr>
            <a:lvl9pPr marL="18288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9pPr>
          </a:lstStyle>
          <a:p>
            <a:r>
              <a:rPr lang="en-US" altLang="zh-CN" dirty="0">
                <a:effectLst>
                  <a:outerShdw blurRad="38100" dist="38100" dir="2700000" algn="tl">
                    <a:srgbClr val="000000">
                      <a:alpha val="43137"/>
                    </a:srgbClr>
                  </a:outerShdw>
                </a:effectLst>
              </a:rPr>
              <a:t>8</a:t>
            </a:r>
            <a:r>
              <a:rPr lang="en-US" altLang="zh-CN" dirty="0" smtClean="0">
                <a:effectLst>
                  <a:outerShdw blurRad="38100" dist="38100" dir="2700000" algn="tl">
                    <a:srgbClr val="000000">
                      <a:alpha val="43137"/>
                    </a:srgbClr>
                  </a:outerShdw>
                </a:effectLst>
              </a:rPr>
              <a:t>. </a:t>
            </a:r>
            <a:r>
              <a:rPr lang="zh-CN" altLang="en-US" dirty="0" smtClean="0">
                <a:effectLst>
                  <a:outerShdw blurRad="38100" dist="38100" dir="2700000" algn="tl">
                    <a:srgbClr val="000000">
                      <a:alpha val="43137"/>
                    </a:srgbClr>
                  </a:outerShdw>
                </a:effectLst>
              </a:rPr>
              <a:t>比特币中的</a:t>
            </a:r>
            <a:r>
              <a:rPr lang="zh-CN" altLang="en-US" dirty="0">
                <a:effectLst>
                  <a:outerShdw blurRad="38100" dist="38100" dir="2700000" algn="tl">
                    <a:srgbClr val="000000">
                      <a:alpha val="43137"/>
                    </a:srgbClr>
                  </a:outerShdw>
                </a:effectLst>
              </a:rPr>
              <a:t>矿</a:t>
            </a:r>
            <a:r>
              <a:rPr lang="zh-CN" altLang="en-US" dirty="0" smtClean="0">
                <a:effectLst>
                  <a:outerShdw blurRad="38100" dist="38100" dir="2700000" algn="tl">
                    <a:srgbClr val="000000">
                      <a:alpha val="43137"/>
                    </a:srgbClr>
                  </a:outerShdw>
                </a:effectLst>
              </a:rPr>
              <a:t>池</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973040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body" idx="4294967295"/>
          </p:nvPr>
        </p:nvSpPr>
        <p:spPr>
          <a:xfrm>
            <a:off x="395536" y="1124744"/>
            <a:ext cx="8280152" cy="5112568"/>
          </a:xfrm>
        </p:spPr>
        <p:txBody>
          <a:bodyPr/>
          <a:lstStyle/>
          <a:p>
            <a:pPr marL="342900" lvl="1" indent="-342900" eaLnBrk="1" hangingPunct="1">
              <a:buClr>
                <a:srgbClr val="013BB9"/>
              </a:buClr>
              <a:buSzPct val="70000"/>
              <a:buFont typeface="Wingdings" panose="05000000000000000000" pitchFamily="2" charset="2"/>
              <a:buChar char="n"/>
            </a:pPr>
            <a:r>
              <a:rPr lang="zh-CN" altLang="en-US" sz="2400" dirty="0" smtClean="0"/>
              <a:t>矿池：多个节点合作协同挖矿</a:t>
            </a:r>
            <a:endParaRPr lang="en-US" altLang="zh-CN" sz="2400" dirty="0"/>
          </a:p>
          <a:p>
            <a:pPr marL="342900" lvl="1" indent="-342900" eaLnBrk="1" hangingPunct="1">
              <a:buClr>
                <a:srgbClr val="013BB9"/>
              </a:buClr>
              <a:buSzPct val="70000"/>
              <a:buFont typeface="Wingdings" panose="05000000000000000000" pitchFamily="2" charset="2"/>
              <a:buChar char="n"/>
            </a:pPr>
            <a:r>
              <a:rPr lang="zh-CN" altLang="en-US" sz="2400" dirty="0" smtClean="0"/>
              <a:t>矿池管理员把备选块的</a:t>
            </a:r>
            <a:r>
              <a:rPr lang="en-US" altLang="zh-CN" sz="2400" dirty="0" err="1" smtClean="0"/>
              <a:t>PreviousBlockHash</a:t>
            </a:r>
            <a:r>
              <a:rPr lang="zh-CN" altLang="en-US" sz="2400" dirty="0" smtClean="0"/>
              <a:t>决定好、</a:t>
            </a:r>
            <a:r>
              <a:rPr lang="en-US" altLang="zh-CN" sz="2400" dirty="0" err="1" smtClean="0"/>
              <a:t>coinbase</a:t>
            </a:r>
            <a:r>
              <a:rPr lang="zh-CN" altLang="en-US" sz="2400" dirty="0" smtClean="0"/>
              <a:t>交易的区块奖励接收地址决定好，向参与矿池的节点分发，共同挖矿。</a:t>
            </a:r>
            <a:endParaRPr lang="en-US" altLang="zh-CN" sz="2400" dirty="0" smtClean="0"/>
          </a:p>
          <a:p>
            <a:pPr marL="695325" lvl="2" indent="-342900" eaLnBrk="1" hangingPunct="1"/>
            <a:r>
              <a:rPr lang="zh-CN" altLang="en-US" sz="2000" dirty="0" smtClean="0"/>
              <a:t>交易的验证、打包（建</a:t>
            </a:r>
            <a:r>
              <a:rPr lang="en-US" altLang="zh-CN" sz="2000" dirty="0" err="1" smtClean="0"/>
              <a:t>Merkle</a:t>
            </a:r>
            <a:r>
              <a:rPr lang="en-US" altLang="zh-CN" sz="2000" dirty="0" smtClean="0"/>
              <a:t> Tree</a:t>
            </a:r>
            <a:r>
              <a:rPr lang="zh-CN" altLang="en-US" sz="2000" dirty="0" smtClean="0"/>
              <a:t>）都是是由矿池管理员负责的</a:t>
            </a:r>
            <a:endParaRPr lang="en-US" altLang="zh-CN" sz="2000" dirty="0" smtClean="0"/>
          </a:p>
          <a:p>
            <a:pPr marL="695325" lvl="2" indent="-342900" eaLnBrk="1" hangingPunct="1"/>
            <a:r>
              <a:rPr lang="zh-CN" altLang="en-US" sz="2000" dirty="0"/>
              <a:t>矿</a:t>
            </a:r>
            <a:r>
              <a:rPr lang="zh-CN" altLang="en-US" sz="2000" dirty="0" smtClean="0"/>
              <a:t>池参与者只负责计算</a:t>
            </a:r>
            <a:r>
              <a:rPr lang="en-US" altLang="zh-CN" sz="2000" dirty="0" smtClean="0"/>
              <a:t>Hash</a:t>
            </a:r>
            <a:r>
              <a:rPr lang="zh-CN" altLang="en-US" sz="2000" dirty="0" smtClean="0"/>
              <a:t>、寻找</a:t>
            </a:r>
            <a:r>
              <a:rPr lang="en-US" altLang="zh-CN" sz="2000" dirty="0" smtClean="0"/>
              <a:t>nonce</a:t>
            </a:r>
            <a:r>
              <a:rPr lang="zh-CN" altLang="en-US" sz="2000" dirty="0" smtClean="0"/>
              <a:t>值</a:t>
            </a:r>
            <a:endParaRPr lang="en-US" altLang="zh-CN" sz="2000" dirty="0" smtClean="0"/>
          </a:p>
          <a:p>
            <a:pPr marL="352425" lvl="2" indent="0" eaLnBrk="1" hangingPunct="1">
              <a:buNone/>
            </a:pPr>
            <a:endParaRPr lang="en-US" altLang="zh-CN" sz="1600" dirty="0" smtClean="0"/>
          </a:p>
          <a:p>
            <a:pPr marL="695325" lvl="2" indent="-342900" eaLnBrk="1" hangingPunct="1"/>
            <a:endParaRPr lang="en-US" altLang="zh-CN" sz="1600" dirty="0" smtClean="0"/>
          </a:p>
          <a:p>
            <a:pPr marL="342900" lvl="1" indent="-342900" eaLnBrk="1" hangingPunct="1">
              <a:buClr>
                <a:schemeClr val="accent1"/>
              </a:buClr>
              <a:buSzPct val="65000"/>
              <a:buFont typeface="Wingdings" panose="05000000000000000000" pitchFamily="2" charset="2"/>
              <a:buChar char="n"/>
            </a:pPr>
            <a:endParaRPr lang="en-US" altLang="zh-CN" sz="1600" b="1" dirty="0" smtClean="0"/>
          </a:p>
          <a:p>
            <a:pPr marL="342900" lvl="1" indent="-342900" eaLnBrk="1" hangingPunct="1">
              <a:buClr>
                <a:schemeClr val="accent1"/>
              </a:buClr>
              <a:buSzPct val="65000"/>
              <a:buFont typeface="Wingdings" panose="05000000000000000000" pitchFamily="2" charset="2"/>
              <a:buChar char="n"/>
            </a:pPr>
            <a:endParaRPr lang="en-US" altLang="zh-CN" sz="1600" b="1" dirty="0"/>
          </a:p>
          <a:p>
            <a:pPr marL="669925" lvl="3" indent="0" eaLnBrk="1" hangingPunct="1">
              <a:buNone/>
            </a:pPr>
            <a:endParaRPr lang="en-US" altLang="zh-CN" sz="1600" dirty="0" smtClean="0"/>
          </a:p>
          <a:p>
            <a:pPr marL="352425" lvl="2" indent="0" eaLnBrk="1" hangingPunct="1">
              <a:buNone/>
            </a:pPr>
            <a:endParaRPr lang="en-US" altLang="zh-CN" sz="1600" dirty="0"/>
          </a:p>
        </p:txBody>
      </p:sp>
      <p:sp>
        <p:nvSpPr>
          <p:cNvPr id="3" name="灯片编号占位符 2"/>
          <p:cNvSpPr>
            <a:spLocks noGrp="1"/>
          </p:cNvSpPr>
          <p:nvPr>
            <p:ph type="sldNum" sz="quarter" idx="11"/>
          </p:nvPr>
        </p:nvSpPr>
        <p:spPr/>
        <p:txBody>
          <a:bodyPr/>
          <a:lstStyle/>
          <a:p>
            <a:pPr>
              <a:defRPr/>
            </a:pPr>
            <a:fld id="{67A79DCE-354B-410D-96C7-1D8050E1642D}" type="slidenum">
              <a:rPr lang="en-US" altLang="zh-CN" smtClean="0"/>
              <a:pPr>
                <a:defRPr/>
              </a:pPr>
              <a:t>28</a:t>
            </a:fld>
            <a:endParaRPr lang="en-US" altLang="zh-CN"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4894" y="3501008"/>
            <a:ext cx="5279965" cy="2628292"/>
          </a:xfrm>
          <a:prstGeom prst="rect">
            <a:avLst/>
          </a:prstGeom>
        </p:spPr>
      </p:pic>
      <p:sp>
        <p:nvSpPr>
          <p:cNvPr id="7" name="标题 1"/>
          <p:cNvSpPr txBox="1">
            <a:spLocks/>
          </p:cNvSpPr>
          <p:nvPr/>
        </p:nvSpPr>
        <p:spPr>
          <a:xfrm>
            <a:off x="457200" y="277814"/>
            <a:ext cx="8229600" cy="649492"/>
          </a:xfrm>
          <a:prstGeom prst="rect">
            <a:avLst/>
          </a:prstGeom>
        </p:spPr>
        <p:txBody>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5pPr>
            <a:lvl6pPr marL="4572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6pPr>
            <a:lvl7pPr marL="9144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7pPr>
            <a:lvl8pPr marL="13716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8pPr>
            <a:lvl9pPr marL="18288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9pPr>
          </a:lstStyle>
          <a:p>
            <a:r>
              <a:rPr lang="en-US" altLang="zh-CN" dirty="0">
                <a:effectLst>
                  <a:outerShdw blurRad="38100" dist="38100" dir="2700000" algn="tl">
                    <a:srgbClr val="000000">
                      <a:alpha val="43137"/>
                    </a:srgbClr>
                  </a:outerShdw>
                </a:effectLst>
              </a:rPr>
              <a:t>8</a:t>
            </a:r>
            <a:r>
              <a:rPr lang="en-US" altLang="zh-CN" dirty="0" smtClean="0">
                <a:effectLst>
                  <a:outerShdw blurRad="38100" dist="38100" dir="2700000" algn="tl">
                    <a:srgbClr val="000000">
                      <a:alpha val="43137"/>
                    </a:srgbClr>
                  </a:outerShdw>
                </a:effectLst>
              </a:rPr>
              <a:t>. </a:t>
            </a:r>
            <a:r>
              <a:rPr lang="zh-CN" altLang="en-US" dirty="0" smtClean="0">
                <a:effectLst>
                  <a:outerShdw blurRad="38100" dist="38100" dir="2700000" algn="tl">
                    <a:srgbClr val="000000">
                      <a:alpha val="43137"/>
                    </a:srgbClr>
                  </a:outerShdw>
                </a:effectLst>
              </a:rPr>
              <a:t>比特币中的</a:t>
            </a:r>
            <a:r>
              <a:rPr lang="zh-CN" altLang="en-US" dirty="0">
                <a:effectLst>
                  <a:outerShdw blurRad="38100" dist="38100" dir="2700000" algn="tl">
                    <a:srgbClr val="000000">
                      <a:alpha val="43137"/>
                    </a:srgbClr>
                  </a:outerShdw>
                </a:effectLst>
              </a:rPr>
              <a:t>矿</a:t>
            </a:r>
            <a:r>
              <a:rPr lang="zh-CN" altLang="en-US" dirty="0" smtClean="0">
                <a:effectLst>
                  <a:outerShdw blurRad="38100" dist="38100" dir="2700000" algn="tl">
                    <a:srgbClr val="000000">
                      <a:alpha val="43137"/>
                    </a:srgbClr>
                  </a:outerShdw>
                </a:effectLst>
              </a:rPr>
              <a:t>池</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2856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56">
                                            <p:txEl>
                                              <p:pRg st="2" end="2"/>
                                            </p:txEl>
                                          </p:spTgt>
                                        </p:tgtEl>
                                        <p:attrNameLst>
                                          <p:attrName>style.visibility</p:attrName>
                                        </p:attrNameLst>
                                      </p:cBhvr>
                                      <p:to>
                                        <p:strVal val="visible"/>
                                      </p:to>
                                    </p:set>
                                    <p:anim calcmode="lin" valueType="num">
                                      <p:cBhvr additive="base">
                                        <p:cTn id="7" dur="500" fill="hold"/>
                                        <p:tgtEl>
                                          <p:spTgt spid="2355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556">
                                            <p:txEl>
                                              <p:pRg st="3" end="3"/>
                                            </p:txEl>
                                          </p:spTgt>
                                        </p:tgtEl>
                                        <p:attrNameLst>
                                          <p:attrName>style.visibility</p:attrName>
                                        </p:attrNameLst>
                                      </p:cBhvr>
                                      <p:to>
                                        <p:strVal val="visible"/>
                                      </p:to>
                                    </p:set>
                                    <p:anim calcmode="lin" valueType="num">
                                      <p:cBhvr additive="base">
                                        <p:cTn id="13" dur="500" fill="hold"/>
                                        <p:tgtEl>
                                          <p:spTgt spid="2355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body" idx="4294967295"/>
          </p:nvPr>
        </p:nvSpPr>
        <p:spPr>
          <a:xfrm>
            <a:off x="395536" y="1052736"/>
            <a:ext cx="8280152" cy="5112568"/>
          </a:xfrm>
        </p:spPr>
        <p:txBody>
          <a:bodyPr/>
          <a:lstStyle/>
          <a:p>
            <a:pPr marL="342900" lvl="1" indent="-342900" eaLnBrk="1" hangingPunct="1">
              <a:buClr>
                <a:srgbClr val="013BB9"/>
              </a:buClr>
              <a:buSzPct val="70000"/>
              <a:buFont typeface="Wingdings" panose="05000000000000000000" pitchFamily="2" charset="2"/>
              <a:buChar char="n"/>
            </a:pPr>
            <a:r>
              <a:rPr lang="zh-CN" altLang="en-US" sz="2500" dirty="0" smtClean="0"/>
              <a:t>矿池的分红方式：</a:t>
            </a:r>
            <a:endParaRPr lang="en-US" altLang="zh-CN" sz="2500" dirty="0" smtClean="0"/>
          </a:p>
          <a:p>
            <a:pPr marL="695325" lvl="2" indent="-342900" eaLnBrk="1" hangingPunct="1">
              <a:buFont typeface="Wingdings" panose="05000000000000000000" pitchFamily="2" charset="2"/>
              <a:buChar char="l"/>
            </a:pPr>
            <a:r>
              <a:rPr lang="zh-CN" altLang="en-US" sz="2500" dirty="0" smtClean="0"/>
              <a:t>工分分红</a:t>
            </a:r>
            <a:endParaRPr lang="en-US" altLang="zh-CN" sz="2500" dirty="0" smtClean="0"/>
          </a:p>
          <a:p>
            <a:pPr marL="1012825" lvl="3" indent="-342900" eaLnBrk="1" hangingPunct="1">
              <a:buFont typeface="Wingdings" panose="05000000000000000000" pitchFamily="2" charset="2"/>
              <a:buChar char="Ø"/>
            </a:pPr>
            <a:r>
              <a:rPr lang="zh-CN" altLang="en-US" sz="2500" dirty="0" smtClean="0"/>
              <a:t>管理员会对每一个超过特定区块难度的“区块”（工分）发放固定的奖励分红</a:t>
            </a:r>
            <a:endParaRPr lang="en-US" altLang="zh-CN" sz="2500" dirty="0" smtClean="0"/>
          </a:p>
          <a:p>
            <a:pPr marL="1012825" lvl="3" indent="-342900" eaLnBrk="1" hangingPunct="1">
              <a:buFont typeface="Wingdings" panose="05000000000000000000" pitchFamily="2" charset="2"/>
              <a:buChar char="Ø"/>
            </a:pPr>
            <a:r>
              <a:rPr lang="zh-CN" altLang="en-US" sz="2500" dirty="0" smtClean="0"/>
              <a:t>矿工发送工分之后，管理员马上对其支付奖励，不需要等到矿池发现一个有效区块</a:t>
            </a:r>
            <a:endParaRPr lang="en-US" altLang="zh-CN" sz="2500" dirty="0" smtClean="0"/>
          </a:p>
          <a:p>
            <a:pPr marL="1012825" lvl="3" indent="-342900" eaLnBrk="1" hangingPunct="1">
              <a:buFont typeface="Wingdings" panose="05000000000000000000" pitchFamily="2" charset="2"/>
              <a:buChar char="u"/>
            </a:pPr>
            <a:r>
              <a:rPr lang="zh-CN" altLang="en-US" sz="2500" dirty="0" smtClean="0"/>
              <a:t>对矿工有利，矿池管理员承担了一定的风险，管理员可以收取更高的管理费</a:t>
            </a:r>
            <a:endParaRPr lang="en-US" altLang="zh-CN" sz="2500" dirty="0" smtClean="0"/>
          </a:p>
          <a:p>
            <a:pPr marL="695325" lvl="2" indent="-342900" eaLnBrk="1" hangingPunct="1">
              <a:buFont typeface="Wingdings" panose="05000000000000000000" pitchFamily="2" charset="2"/>
              <a:buChar char="l"/>
            </a:pPr>
            <a:r>
              <a:rPr lang="zh-CN" altLang="en-US" sz="2500" dirty="0" smtClean="0"/>
              <a:t>按实际比例分红</a:t>
            </a:r>
            <a:endParaRPr lang="en-US" altLang="zh-CN" sz="2500" dirty="0" smtClean="0"/>
          </a:p>
          <a:p>
            <a:pPr marL="1012825" lvl="3" indent="-342900" eaLnBrk="1" hangingPunct="1"/>
            <a:r>
              <a:rPr lang="zh-CN" altLang="en-US" sz="2500" dirty="0"/>
              <a:t>每次找到一个有效的区块后，管理员把区块奖励按照每个矿工的实际工作量（工分）来按比例</a:t>
            </a:r>
            <a:r>
              <a:rPr lang="zh-CN" altLang="en-US" sz="2500" dirty="0" smtClean="0"/>
              <a:t>分配</a:t>
            </a:r>
            <a:endParaRPr lang="en-US" altLang="zh-CN" sz="1800" dirty="0" smtClean="0"/>
          </a:p>
          <a:p>
            <a:pPr marL="342900" lvl="1" indent="-342900" eaLnBrk="1" hangingPunct="1">
              <a:buClr>
                <a:schemeClr val="accent1"/>
              </a:buClr>
              <a:buSzPct val="65000"/>
              <a:buFont typeface="Wingdings" panose="05000000000000000000" pitchFamily="2" charset="2"/>
              <a:buChar char="n"/>
            </a:pPr>
            <a:endParaRPr lang="en-US" altLang="zh-CN" sz="1600" b="1" dirty="0"/>
          </a:p>
          <a:p>
            <a:pPr marL="669925" lvl="3" indent="0" eaLnBrk="1" hangingPunct="1">
              <a:buNone/>
            </a:pPr>
            <a:endParaRPr lang="en-US" altLang="zh-CN" sz="1600" dirty="0" smtClean="0"/>
          </a:p>
          <a:p>
            <a:pPr marL="352425" lvl="2" indent="0" eaLnBrk="1" hangingPunct="1">
              <a:buNone/>
            </a:pPr>
            <a:endParaRPr lang="en-US" altLang="zh-CN" sz="1600" dirty="0"/>
          </a:p>
        </p:txBody>
      </p:sp>
      <p:sp>
        <p:nvSpPr>
          <p:cNvPr id="3" name="灯片编号占位符 2"/>
          <p:cNvSpPr>
            <a:spLocks noGrp="1"/>
          </p:cNvSpPr>
          <p:nvPr>
            <p:ph type="sldNum" sz="quarter" idx="11"/>
          </p:nvPr>
        </p:nvSpPr>
        <p:spPr/>
        <p:txBody>
          <a:bodyPr/>
          <a:lstStyle/>
          <a:p>
            <a:pPr>
              <a:defRPr/>
            </a:pPr>
            <a:fld id="{67A79DCE-354B-410D-96C7-1D8050E1642D}" type="slidenum">
              <a:rPr lang="en-US" altLang="zh-CN" smtClean="0"/>
              <a:pPr>
                <a:defRPr/>
              </a:pPr>
              <a:t>29</a:t>
            </a:fld>
            <a:endParaRPr lang="en-US" altLang="zh-CN" dirty="0"/>
          </a:p>
        </p:txBody>
      </p:sp>
      <p:sp>
        <p:nvSpPr>
          <p:cNvPr id="6" name="标题 1"/>
          <p:cNvSpPr txBox="1">
            <a:spLocks/>
          </p:cNvSpPr>
          <p:nvPr/>
        </p:nvSpPr>
        <p:spPr>
          <a:xfrm>
            <a:off x="457200" y="277814"/>
            <a:ext cx="8229600" cy="649492"/>
          </a:xfrm>
          <a:prstGeom prst="rect">
            <a:avLst/>
          </a:prstGeom>
        </p:spPr>
        <p:txBody>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5pPr>
            <a:lvl6pPr marL="4572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6pPr>
            <a:lvl7pPr marL="9144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7pPr>
            <a:lvl8pPr marL="13716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8pPr>
            <a:lvl9pPr marL="18288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9pPr>
          </a:lstStyle>
          <a:p>
            <a:r>
              <a:rPr lang="en-US" altLang="zh-CN" dirty="0">
                <a:effectLst>
                  <a:outerShdw blurRad="38100" dist="38100" dir="2700000" algn="tl">
                    <a:srgbClr val="000000">
                      <a:alpha val="43137"/>
                    </a:srgbClr>
                  </a:outerShdw>
                </a:effectLst>
              </a:rPr>
              <a:t>8</a:t>
            </a:r>
            <a:r>
              <a:rPr lang="en-US" altLang="zh-CN" dirty="0" smtClean="0">
                <a:effectLst>
                  <a:outerShdw blurRad="38100" dist="38100" dir="2700000" algn="tl">
                    <a:srgbClr val="000000">
                      <a:alpha val="43137"/>
                    </a:srgbClr>
                  </a:outerShdw>
                </a:effectLst>
              </a:rPr>
              <a:t>. </a:t>
            </a:r>
            <a:r>
              <a:rPr lang="zh-CN" altLang="en-US" dirty="0" smtClean="0">
                <a:effectLst>
                  <a:outerShdw blurRad="38100" dist="38100" dir="2700000" algn="tl">
                    <a:srgbClr val="000000">
                      <a:alpha val="43137"/>
                    </a:srgbClr>
                  </a:outerShdw>
                </a:effectLst>
              </a:rPr>
              <a:t>比特币中的</a:t>
            </a:r>
            <a:r>
              <a:rPr lang="zh-CN" altLang="en-US" dirty="0">
                <a:effectLst>
                  <a:outerShdw blurRad="38100" dist="38100" dir="2700000" algn="tl">
                    <a:srgbClr val="000000">
                      <a:alpha val="43137"/>
                    </a:srgbClr>
                  </a:outerShdw>
                </a:effectLst>
              </a:rPr>
              <a:t>矿</a:t>
            </a:r>
            <a:r>
              <a:rPr lang="zh-CN" altLang="en-US" dirty="0" smtClean="0">
                <a:effectLst>
                  <a:outerShdw blurRad="38100" dist="38100" dir="2700000" algn="tl">
                    <a:srgbClr val="000000">
                      <a:alpha val="43137"/>
                    </a:srgbClr>
                  </a:outerShdw>
                </a:effectLst>
              </a:rPr>
              <a:t>池</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519279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body" idx="4294967295"/>
          </p:nvPr>
        </p:nvSpPr>
        <p:spPr>
          <a:xfrm>
            <a:off x="395536" y="1124744"/>
            <a:ext cx="8280152" cy="5040560"/>
          </a:xfrm>
        </p:spPr>
        <p:txBody>
          <a:bodyPr/>
          <a:lstStyle/>
          <a:p>
            <a:pPr marL="342900" lvl="1" indent="-342900" eaLnBrk="1" hangingPunct="1">
              <a:buClr>
                <a:srgbClr val="013BB9"/>
              </a:buClr>
              <a:buSzPct val="70000"/>
              <a:buFont typeface="Wingdings" panose="05000000000000000000" pitchFamily="2" charset="2"/>
              <a:buChar char="n"/>
            </a:pPr>
            <a:r>
              <a:rPr lang="zh-CN" altLang="en-US" sz="2400" dirty="0" smtClean="0"/>
              <a:t>交易“体小量大”，自然而然的想法就是把交易打包成“块”、对块来操作，从而达到提高效率的目的。</a:t>
            </a:r>
            <a:endParaRPr lang="en-US" altLang="zh-CN" sz="2400" dirty="0"/>
          </a:p>
          <a:p>
            <a:pPr marL="342900" lvl="1" indent="-342900" eaLnBrk="1" hangingPunct="1">
              <a:buClr>
                <a:srgbClr val="013BB9"/>
              </a:buClr>
              <a:buSzPct val="70000"/>
              <a:buFont typeface="Wingdings" panose="05000000000000000000" pitchFamily="2" charset="2"/>
              <a:buChar char="n"/>
            </a:pPr>
            <a:endParaRPr lang="en-US" altLang="zh-CN" sz="2400" dirty="0" smtClean="0"/>
          </a:p>
          <a:p>
            <a:pPr marL="342900" lvl="1" indent="-342900" eaLnBrk="1" hangingPunct="1">
              <a:buClr>
                <a:srgbClr val="013BB9"/>
              </a:buClr>
              <a:buSzPct val="70000"/>
              <a:buFont typeface="Wingdings" panose="05000000000000000000" pitchFamily="2" charset="2"/>
              <a:buChar char="n"/>
            </a:pPr>
            <a:r>
              <a:rPr lang="zh-CN" altLang="en-US" sz="2400" dirty="0" smtClean="0"/>
              <a:t>在把交易打包到块的过程中如何组织这些交易？</a:t>
            </a:r>
            <a:endParaRPr lang="en-US" altLang="zh-CN" sz="2400" dirty="0" smtClean="0"/>
          </a:p>
          <a:p>
            <a:pPr marL="695325" lvl="2" indent="-342900" eaLnBrk="1" hangingPunct="1"/>
            <a:r>
              <a:rPr lang="zh-CN" altLang="en-US" sz="2000" dirty="0" smtClean="0"/>
              <a:t>可以有各种方式</a:t>
            </a:r>
            <a:endParaRPr lang="en-US" altLang="zh-CN" sz="2000" dirty="0" smtClean="0"/>
          </a:p>
          <a:p>
            <a:pPr marL="695325" lvl="2" indent="-342900" eaLnBrk="1" hangingPunct="1"/>
            <a:r>
              <a:rPr lang="zh-CN" altLang="en-US" sz="2000" dirty="0"/>
              <a:t>比特</a:t>
            </a:r>
            <a:r>
              <a:rPr lang="zh-CN" altLang="en-US" sz="2000" dirty="0" smtClean="0"/>
              <a:t>币使用的是一种称为</a:t>
            </a:r>
            <a:r>
              <a:rPr lang="en-US" altLang="zh-CN" sz="2000" dirty="0" err="1" smtClean="0"/>
              <a:t>Merkle</a:t>
            </a:r>
            <a:r>
              <a:rPr lang="en-US" altLang="zh-CN" sz="2000" dirty="0" smtClean="0"/>
              <a:t> Tree</a:t>
            </a:r>
            <a:r>
              <a:rPr lang="zh-CN" altLang="en-US" sz="2000" dirty="0" smtClean="0"/>
              <a:t>的数据结构</a:t>
            </a:r>
            <a:endParaRPr lang="en-US" altLang="zh-CN" sz="2000" dirty="0" smtClean="0"/>
          </a:p>
          <a:p>
            <a:pPr marL="695325" lvl="2" indent="-342900" eaLnBrk="1" hangingPunct="1"/>
            <a:endParaRPr lang="en-US" altLang="zh-CN" sz="2000" dirty="0" smtClean="0"/>
          </a:p>
          <a:p>
            <a:pPr marL="342900" lvl="1" indent="-342900" eaLnBrk="1" hangingPunct="1">
              <a:buClr>
                <a:srgbClr val="013BB9"/>
              </a:buClr>
              <a:buSzPct val="70000"/>
              <a:buFont typeface="Wingdings" panose="05000000000000000000" pitchFamily="2" charset="2"/>
              <a:buChar char="n"/>
            </a:pPr>
            <a:r>
              <a:rPr lang="en-US" altLang="zh-CN" sz="2400" dirty="0" err="1" smtClean="0"/>
              <a:t>Merkle</a:t>
            </a:r>
            <a:r>
              <a:rPr lang="en-US" altLang="zh-CN" sz="2400" dirty="0" smtClean="0"/>
              <a:t> Tree</a:t>
            </a:r>
            <a:endParaRPr lang="en-US" altLang="zh-CN" sz="2400" dirty="0"/>
          </a:p>
          <a:p>
            <a:pPr marL="695325" lvl="2" indent="-342900" eaLnBrk="1" hangingPunct="1"/>
            <a:r>
              <a:rPr lang="zh-CN" altLang="en-US" sz="2000" dirty="0" smtClean="0"/>
              <a:t>用</a:t>
            </a:r>
            <a:r>
              <a:rPr lang="en-US" altLang="zh-CN" sz="2000" b="1" dirty="0" smtClean="0"/>
              <a:t>Hash</a:t>
            </a:r>
            <a:r>
              <a:rPr lang="zh-CN" altLang="en-US" sz="2000" b="1" dirty="0" smtClean="0"/>
              <a:t>指针</a:t>
            </a:r>
            <a:r>
              <a:rPr lang="zh-CN" altLang="en-US" sz="2000" dirty="0" smtClean="0"/>
              <a:t>建立的二叉树</a:t>
            </a:r>
            <a:endParaRPr lang="en-US" altLang="zh-CN" sz="2000" dirty="0" smtClean="0"/>
          </a:p>
          <a:p>
            <a:pPr marL="695325" lvl="2" indent="-342900" eaLnBrk="1" hangingPunct="1"/>
            <a:r>
              <a:rPr lang="zh-CN" altLang="en-US" sz="2000" dirty="0" smtClean="0"/>
              <a:t>能够快速地（对数级复杂度）判定一个数据是否在一个集合中</a:t>
            </a:r>
            <a:endParaRPr lang="en-US" altLang="zh-CN" sz="2000" dirty="0" smtClean="0"/>
          </a:p>
          <a:p>
            <a:pPr marL="695325" lvl="2" indent="-342900" eaLnBrk="1" hangingPunct="1"/>
            <a:r>
              <a:rPr lang="zh-CN" altLang="en-US" sz="2000" dirty="0" smtClean="0"/>
              <a:t>能够快速地判定集合中是否有数据被篡改</a:t>
            </a:r>
            <a:endParaRPr lang="en-US" altLang="zh-CN" sz="2000" dirty="0"/>
          </a:p>
          <a:p>
            <a:pPr marL="352425" lvl="2" indent="0" eaLnBrk="1" hangingPunct="1">
              <a:buNone/>
            </a:pPr>
            <a:endParaRPr lang="en-US" altLang="zh-CN" sz="2000" b="1" dirty="0">
              <a:solidFill>
                <a:srgbClr val="000099"/>
              </a:solidFill>
            </a:endParaRPr>
          </a:p>
        </p:txBody>
      </p:sp>
      <p:sp>
        <p:nvSpPr>
          <p:cNvPr id="3" name="灯片编号占位符 2"/>
          <p:cNvSpPr>
            <a:spLocks noGrp="1"/>
          </p:cNvSpPr>
          <p:nvPr>
            <p:ph type="sldNum" sz="quarter" idx="11"/>
          </p:nvPr>
        </p:nvSpPr>
        <p:spPr/>
        <p:txBody>
          <a:bodyPr/>
          <a:lstStyle/>
          <a:p>
            <a:pPr>
              <a:defRPr/>
            </a:pPr>
            <a:fld id="{67A79DCE-354B-410D-96C7-1D8050E1642D}" type="slidenum">
              <a:rPr lang="en-US" altLang="zh-CN" smtClean="0"/>
              <a:pPr>
                <a:defRPr/>
              </a:pPr>
              <a:t>3</a:t>
            </a:fld>
            <a:endParaRPr lang="en-US" altLang="zh-CN" dirty="0"/>
          </a:p>
        </p:txBody>
      </p:sp>
      <p:sp>
        <p:nvSpPr>
          <p:cNvPr id="6" name="标题 1"/>
          <p:cNvSpPr txBox="1">
            <a:spLocks/>
          </p:cNvSpPr>
          <p:nvPr/>
        </p:nvSpPr>
        <p:spPr>
          <a:xfrm>
            <a:off x="457200" y="277814"/>
            <a:ext cx="8229600" cy="649492"/>
          </a:xfrm>
          <a:prstGeom prst="rect">
            <a:avLst/>
          </a:prstGeom>
        </p:spPr>
        <p:txBody>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5pPr>
            <a:lvl6pPr marL="4572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6pPr>
            <a:lvl7pPr marL="9144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7pPr>
            <a:lvl8pPr marL="13716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8pPr>
            <a:lvl9pPr marL="18288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9pPr>
          </a:lstStyle>
          <a:p>
            <a:r>
              <a:rPr lang="en-US" altLang="zh-CN" dirty="0">
                <a:effectLst>
                  <a:outerShdw blurRad="38100" dist="38100" dir="2700000" algn="tl">
                    <a:srgbClr val="000000">
                      <a:alpha val="43137"/>
                    </a:srgbClr>
                  </a:outerShdw>
                </a:effectLst>
              </a:rPr>
              <a:t>4</a:t>
            </a:r>
            <a:r>
              <a:rPr lang="en-US" altLang="zh-CN" dirty="0" smtClean="0">
                <a:effectLst>
                  <a:outerShdw blurRad="38100" dist="38100" dir="2700000" algn="tl">
                    <a:srgbClr val="000000">
                      <a:alpha val="43137"/>
                    </a:srgbClr>
                  </a:outerShdw>
                </a:effectLst>
              </a:rPr>
              <a:t>. </a:t>
            </a:r>
            <a:r>
              <a:rPr lang="zh-CN" altLang="en-US" dirty="0" smtClean="0">
                <a:effectLst>
                  <a:outerShdw blurRad="38100" dist="38100" dir="2700000" algn="tl">
                    <a:srgbClr val="000000">
                      <a:alpha val="43137"/>
                    </a:srgbClr>
                  </a:outerShdw>
                </a:effectLst>
              </a:rPr>
              <a:t>比特币的</a:t>
            </a:r>
            <a:r>
              <a:rPr lang="zh-CN" altLang="en-US" dirty="0">
                <a:effectLst>
                  <a:outerShdw blurRad="38100" dist="38100" dir="2700000" algn="tl">
                    <a:srgbClr val="000000">
                      <a:alpha val="43137"/>
                    </a:srgbClr>
                  </a:outerShdw>
                </a:effectLst>
              </a:rPr>
              <a:t>区块</a:t>
            </a:r>
          </a:p>
        </p:txBody>
      </p:sp>
    </p:spTree>
    <p:extLst>
      <p:ext uri="{BB962C8B-B14F-4D97-AF65-F5344CB8AC3E}">
        <p14:creationId xmlns:p14="http://schemas.microsoft.com/office/powerpoint/2010/main" val="8577669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body" idx="4294967295"/>
          </p:nvPr>
        </p:nvSpPr>
        <p:spPr>
          <a:xfrm>
            <a:off x="395536" y="1052736"/>
            <a:ext cx="8280152" cy="5112568"/>
          </a:xfrm>
        </p:spPr>
        <p:txBody>
          <a:bodyPr/>
          <a:lstStyle/>
          <a:p>
            <a:pPr marL="342900" lvl="1" indent="-342900" eaLnBrk="1" hangingPunct="1">
              <a:buClr>
                <a:srgbClr val="013BB9"/>
              </a:buClr>
              <a:buSzPct val="70000"/>
              <a:buFont typeface="Wingdings" panose="05000000000000000000" pitchFamily="2" charset="2"/>
              <a:buChar char="n"/>
            </a:pPr>
            <a:r>
              <a:rPr lang="zh-CN" altLang="en-US" sz="2500" dirty="0" smtClean="0"/>
              <a:t>矿池的丢弃区块攻击：</a:t>
            </a:r>
            <a:endParaRPr lang="en-US" altLang="zh-CN" sz="2500" dirty="0" smtClean="0"/>
          </a:p>
          <a:p>
            <a:pPr marL="342900" lvl="1" indent="-342900" eaLnBrk="1" hangingPunct="1">
              <a:buClr>
                <a:schemeClr val="accent1"/>
              </a:buClr>
              <a:buSzPct val="65000"/>
              <a:buFont typeface="Wingdings" panose="05000000000000000000" pitchFamily="2" charset="2"/>
              <a:buChar char="n"/>
            </a:pPr>
            <a:endParaRPr lang="en-US" altLang="zh-CN" sz="1600" b="1" dirty="0" smtClean="0"/>
          </a:p>
          <a:p>
            <a:pPr marL="342900" lvl="1" indent="-342900" eaLnBrk="1" hangingPunct="1">
              <a:buClr>
                <a:schemeClr val="accent1"/>
              </a:buClr>
              <a:buSzPct val="65000"/>
              <a:buFont typeface="Wingdings" panose="05000000000000000000" pitchFamily="2" charset="2"/>
              <a:buChar char="n"/>
            </a:pPr>
            <a:endParaRPr lang="en-US" altLang="zh-CN" sz="1600" b="1" dirty="0"/>
          </a:p>
          <a:p>
            <a:pPr marL="669925" lvl="3" indent="0" eaLnBrk="1" hangingPunct="1">
              <a:buNone/>
            </a:pPr>
            <a:endParaRPr lang="en-US" altLang="zh-CN" sz="1600" dirty="0" smtClean="0"/>
          </a:p>
          <a:p>
            <a:pPr marL="352425" lvl="2" indent="0" eaLnBrk="1" hangingPunct="1">
              <a:buNone/>
            </a:pPr>
            <a:endParaRPr lang="en-US" altLang="zh-CN" sz="1600" dirty="0"/>
          </a:p>
        </p:txBody>
      </p:sp>
      <p:sp>
        <p:nvSpPr>
          <p:cNvPr id="3" name="灯片编号占位符 2"/>
          <p:cNvSpPr>
            <a:spLocks noGrp="1"/>
          </p:cNvSpPr>
          <p:nvPr>
            <p:ph type="sldNum" sz="quarter" idx="11"/>
          </p:nvPr>
        </p:nvSpPr>
        <p:spPr/>
        <p:txBody>
          <a:bodyPr/>
          <a:lstStyle/>
          <a:p>
            <a:pPr>
              <a:defRPr/>
            </a:pPr>
            <a:fld id="{67A79DCE-354B-410D-96C7-1D8050E1642D}" type="slidenum">
              <a:rPr lang="en-US" altLang="zh-CN" smtClean="0"/>
              <a:pPr>
                <a:defRPr/>
              </a:pPr>
              <a:t>30</a:t>
            </a:fld>
            <a:endParaRPr lang="en-US" altLang="zh-CN" dirty="0"/>
          </a:p>
        </p:txBody>
      </p:sp>
      <p:sp>
        <p:nvSpPr>
          <p:cNvPr id="4" name="矩形 3"/>
          <p:cNvSpPr/>
          <p:nvPr/>
        </p:nvSpPr>
        <p:spPr bwMode="auto">
          <a:xfrm>
            <a:off x="2339752" y="1772816"/>
            <a:ext cx="914400" cy="914400"/>
          </a:xfrm>
          <a:prstGeom prst="rec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Comic Sans MS" panose="030F0702030302020204" pitchFamily="66" charset="0"/>
                <a:ea typeface="宋体" panose="02010600030101010101" pitchFamily="2" charset="-122"/>
              </a:rPr>
              <a:t>50</a:t>
            </a:r>
            <a:endParaRPr kumimoji="0" lang="zh-CN" altLang="en-US" sz="1800" b="0" i="0" u="none" strike="noStrike" cap="none" normalizeH="0" baseline="0" dirty="0" smtClean="0">
              <a:ln>
                <a:noFill/>
              </a:ln>
              <a:solidFill>
                <a:schemeClr val="tx1"/>
              </a:solidFill>
              <a:effectLst/>
              <a:latin typeface="Comic Sans MS" panose="030F0702030302020204" pitchFamily="66" charset="0"/>
              <a:ea typeface="宋体" panose="02010600030101010101" pitchFamily="2" charset="-122"/>
            </a:endParaRPr>
          </a:p>
        </p:txBody>
      </p:sp>
      <p:sp>
        <p:nvSpPr>
          <p:cNvPr id="7" name="矩形 6"/>
          <p:cNvSpPr/>
          <p:nvPr/>
        </p:nvSpPr>
        <p:spPr bwMode="auto">
          <a:xfrm>
            <a:off x="4960273" y="1766325"/>
            <a:ext cx="914400" cy="914400"/>
          </a:xfrm>
          <a:prstGeom prst="rect">
            <a:avLst/>
          </a:prstGeom>
          <a:solidFill>
            <a:srgbClr val="00B050"/>
          </a:solidFill>
          <a:ln w="9525"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Comic Sans MS" panose="030F0702030302020204" pitchFamily="66" charset="0"/>
                <a:ea typeface="宋体" panose="02010600030101010101" pitchFamily="2" charset="-122"/>
              </a:rPr>
              <a:t>50</a:t>
            </a:r>
            <a:endParaRPr kumimoji="0" lang="zh-CN" altLang="en-US" sz="1800" b="0" i="0" u="none" strike="noStrike" cap="none" normalizeH="0" baseline="0" dirty="0" smtClean="0">
              <a:ln>
                <a:noFill/>
              </a:ln>
              <a:solidFill>
                <a:schemeClr val="tx1"/>
              </a:solidFill>
              <a:effectLst/>
              <a:latin typeface="Comic Sans MS" panose="030F0702030302020204" pitchFamily="66" charset="0"/>
              <a:ea typeface="宋体" panose="02010600030101010101" pitchFamily="2" charset="-122"/>
            </a:endParaRPr>
          </a:p>
        </p:txBody>
      </p:sp>
      <mc:AlternateContent xmlns:mc="http://schemas.openxmlformats.org/markup-compatibility/2006" xmlns:a14="http://schemas.microsoft.com/office/drawing/2010/main">
        <mc:Choice Requires="a14">
          <p:sp>
            <p:nvSpPr>
              <p:cNvPr id="6" name="文本框 5"/>
              <p:cNvSpPr txBox="1"/>
              <p:nvPr/>
            </p:nvSpPr>
            <p:spPr>
              <a:xfrm>
                <a:off x="2113912" y="2783001"/>
                <a:ext cx="1366080" cy="6183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2016∗</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50</m:t>
                          </m:r>
                        </m:num>
                        <m:den>
                          <m:r>
                            <a:rPr lang="en-US" altLang="zh-CN" b="0" i="1" smtClean="0">
                              <a:latin typeface="Cambria Math" panose="02040503050406030204" pitchFamily="18" charset="0"/>
                            </a:rPr>
                            <m:t>100</m:t>
                          </m:r>
                        </m:den>
                      </m:f>
                    </m:oMath>
                  </m:oMathPara>
                </a14:m>
                <a:endParaRPr lang="en-US" altLang="zh-CN" b="0" dirty="0" smtClean="0"/>
              </a:p>
            </p:txBody>
          </p:sp>
        </mc:Choice>
        <mc:Fallback xmlns="">
          <p:sp>
            <p:nvSpPr>
              <p:cNvPr id="6" name="文本框 5"/>
              <p:cNvSpPr txBox="1">
                <a:spLocks noRot="1" noChangeAspect="1" noMove="1" noResize="1" noEditPoints="1" noAdjustHandles="1" noChangeArrowheads="1" noChangeShapeType="1" noTextEdit="1"/>
              </p:cNvSpPr>
              <p:nvPr/>
            </p:nvSpPr>
            <p:spPr>
              <a:xfrm>
                <a:off x="2113912" y="2783001"/>
                <a:ext cx="1366080" cy="618311"/>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4711760" y="2783000"/>
                <a:ext cx="1366080" cy="6183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2016∗</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50</m:t>
                          </m:r>
                        </m:num>
                        <m:den>
                          <m:r>
                            <a:rPr lang="en-US" altLang="zh-CN" b="0" i="1" smtClean="0">
                              <a:latin typeface="Cambria Math" panose="02040503050406030204" pitchFamily="18" charset="0"/>
                            </a:rPr>
                            <m:t>100</m:t>
                          </m:r>
                        </m:den>
                      </m:f>
                    </m:oMath>
                  </m:oMathPara>
                </a14:m>
                <a:endParaRPr lang="en-US" altLang="zh-CN" b="0" dirty="0" smtClean="0"/>
              </a:p>
            </p:txBody>
          </p:sp>
        </mc:Choice>
        <mc:Fallback xmlns="">
          <p:sp>
            <p:nvSpPr>
              <p:cNvPr id="9" name="文本框 8"/>
              <p:cNvSpPr txBox="1">
                <a:spLocks noRot="1" noChangeAspect="1" noMove="1" noResize="1" noEditPoints="1" noAdjustHandles="1" noChangeArrowheads="1" noChangeShapeType="1" noTextEdit="1"/>
              </p:cNvSpPr>
              <p:nvPr/>
            </p:nvSpPr>
            <p:spPr>
              <a:xfrm>
                <a:off x="4711760" y="2783000"/>
                <a:ext cx="1366080" cy="618311"/>
              </a:xfrm>
              <a:prstGeom prst="rect">
                <a:avLst/>
              </a:prstGeom>
              <a:blipFill>
                <a:blip r:embed="rId3"/>
                <a:stretch>
                  <a:fillRect/>
                </a:stretch>
              </a:blipFill>
            </p:spPr>
            <p:txBody>
              <a:bodyPr/>
              <a:lstStyle/>
              <a:p>
                <a:r>
                  <a:rPr lang="zh-CN" altLang="en-US">
                    <a:noFill/>
                  </a:rPr>
                  <a:t> </a:t>
                </a:r>
              </a:p>
            </p:txBody>
          </p:sp>
        </mc:Fallback>
      </mc:AlternateContent>
      <p:cxnSp>
        <p:nvCxnSpPr>
          <p:cNvPr id="10" name="直接连接符 9"/>
          <p:cNvCxnSpPr/>
          <p:nvPr/>
        </p:nvCxnSpPr>
        <p:spPr bwMode="auto">
          <a:xfrm>
            <a:off x="395536" y="3537012"/>
            <a:ext cx="8460940" cy="0"/>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矩形 11"/>
          <p:cNvSpPr/>
          <p:nvPr/>
        </p:nvSpPr>
        <p:spPr bwMode="auto">
          <a:xfrm>
            <a:off x="2331436" y="4326360"/>
            <a:ext cx="914400" cy="914400"/>
          </a:xfrm>
          <a:prstGeom prst="rec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Comic Sans MS" panose="030F0702030302020204" pitchFamily="66" charset="0"/>
                <a:ea typeface="宋体" panose="02010600030101010101" pitchFamily="2" charset="-122"/>
              </a:rPr>
              <a:t>50</a:t>
            </a:r>
            <a:endParaRPr kumimoji="0" lang="zh-CN" altLang="en-US" sz="1800" b="0" i="0" u="none" strike="noStrike" cap="none" normalizeH="0" baseline="0" dirty="0" smtClean="0">
              <a:ln>
                <a:noFill/>
              </a:ln>
              <a:solidFill>
                <a:schemeClr val="tx1"/>
              </a:solidFill>
              <a:effectLst/>
              <a:latin typeface="Comic Sans MS" panose="030F0702030302020204" pitchFamily="66" charset="0"/>
              <a:ea typeface="宋体" panose="02010600030101010101" pitchFamily="2" charset="-122"/>
            </a:endParaRPr>
          </a:p>
        </p:txBody>
      </p:sp>
      <p:sp>
        <p:nvSpPr>
          <p:cNvPr id="13" name="矩形 12"/>
          <p:cNvSpPr/>
          <p:nvPr/>
        </p:nvSpPr>
        <p:spPr bwMode="auto">
          <a:xfrm>
            <a:off x="5256075" y="4319869"/>
            <a:ext cx="618598" cy="914400"/>
          </a:xfrm>
          <a:prstGeom prst="rect">
            <a:avLst/>
          </a:prstGeom>
          <a:solidFill>
            <a:srgbClr val="00B050"/>
          </a:solidFill>
          <a:ln w="9525"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altLang="zh-CN" dirty="0"/>
              <a:t>4</a:t>
            </a:r>
            <a:r>
              <a:rPr kumimoji="0" lang="en-US" altLang="zh-CN" sz="1800" b="0" i="0" u="none" strike="noStrike" cap="none" normalizeH="0" baseline="0" dirty="0" smtClean="0">
                <a:ln>
                  <a:noFill/>
                </a:ln>
                <a:solidFill>
                  <a:schemeClr val="tx1"/>
                </a:solidFill>
                <a:effectLst/>
                <a:latin typeface="Comic Sans MS" panose="030F0702030302020204" pitchFamily="66" charset="0"/>
                <a:ea typeface="宋体" panose="02010600030101010101" pitchFamily="2" charset="-122"/>
              </a:rPr>
              <a:t>0</a:t>
            </a:r>
            <a:endParaRPr kumimoji="0" lang="zh-CN" altLang="en-US" sz="1800" b="0" i="0" u="none" strike="noStrike" cap="none" normalizeH="0" baseline="0" dirty="0" smtClean="0">
              <a:ln>
                <a:noFill/>
              </a:ln>
              <a:solidFill>
                <a:schemeClr val="tx1"/>
              </a:solidFill>
              <a:effectLst/>
              <a:latin typeface="Comic Sans MS" panose="030F0702030302020204" pitchFamily="66" charset="0"/>
              <a:ea typeface="宋体" panose="02010600030101010101" pitchFamily="2" charset="-122"/>
            </a:endParaRPr>
          </a:p>
        </p:txBody>
      </p:sp>
      <p:sp>
        <p:nvSpPr>
          <p:cNvPr id="16" name="矩形 15"/>
          <p:cNvSpPr/>
          <p:nvPr/>
        </p:nvSpPr>
        <p:spPr bwMode="auto">
          <a:xfrm>
            <a:off x="4816324" y="4326360"/>
            <a:ext cx="439751" cy="914400"/>
          </a:xfrm>
          <a:prstGeom prst="rect">
            <a:avLst/>
          </a:prstGeom>
          <a:solidFill>
            <a:srgbClr val="0070C0"/>
          </a:solidFill>
          <a:ln w="9525"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altLang="zh-CN" dirty="0" smtClean="0"/>
              <a:t>1</a:t>
            </a:r>
            <a:r>
              <a:rPr kumimoji="0" lang="en-US" altLang="zh-CN" sz="1800" b="0" i="0" u="none" strike="noStrike" cap="none" normalizeH="0" baseline="0" dirty="0" smtClean="0">
                <a:ln>
                  <a:noFill/>
                </a:ln>
                <a:solidFill>
                  <a:schemeClr val="tx1"/>
                </a:solidFill>
                <a:effectLst/>
                <a:latin typeface="Comic Sans MS" panose="030F0702030302020204" pitchFamily="66" charset="0"/>
                <a:ea typeface="宋体" panose="02010600030101010101" pitchFamily="2" charset="-122"/>
              </a:rPr>
              <a:t>0</a:t>
            </a:r>
            <a:endParaRPr kumimoji="0" lang="zh-CN" altLang="en-US" sz="1800" b="0" i="0" u="none" strike="noStrike" cap="none" normalizeH="0" baseline="0" dirty="0" smtClean="0">
              <a:ln>
                <a:noFill/>
              </a:ln>
              <a:solidFill>
                <a:schemeClr val="tx1"/>
              </a:solidFill>
              <a:effectLst/>
              <a:latin typeface="Comic Sans MS" panose="030F0702030302020204" pitchFamily="66" charset="0"/>
              <a:ea typeface="宋体" panose="02010600030101010101" pitchFamily="2" charset="-122"/>
            </a:endParaRPr>
          </a:p>
        </p:txBody>
      </p:sp>
      <p:sp>
        <p:nvSpPr>
          <p:cNvPr id="14" name="标题 1"/>
          <p:cNvSpPr txBox="1">
            <a:spLocks/>
          </p:cNvSpPr>
          <p:nvPr/>
        </p:nvSpPr>
        <p:spPr>
          <a:xfrm>
            <a:off x="457200" y="277814"/>
            <a:ext cx="8229600" cy="649492"/>
          </a:xfrm>
          <a:prstGeom prst="rect">
            <a:avLst/>
          </a:prstGeom>
        </p:spPr>
        <p:txBody>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5pPr>
            <a:lvl6pPr marL="4572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6pPr>
            <a:lvl7pPr marL="9144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7pPr>
            <a:lvl8pPr marL="13716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8pPr>
            <a:lvl9pPr marL="18288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9pPr>
          </a:lstStyle>
          <a:p>
            <a:r>
              <a:rPr lang="en-US" altLang="zh-CN" dirty="0">
                <a:effectLst>
                  <a:outerShdw blurRad="38100" dist="38100" dir="2700000" algn="tl">
                    <a:srgbClr val="000000">
                      <a:alpha val="43137"/>
                    </a:srgbClr>
                  </a:outerShdw>
                </a:effectLst>
              </a:rPr>
              <a:t>8</a:t>
            </a:r>
            <a:r>
              <a:rPr lang="en-US" altLang="zh-CN" dirty="0" smtClean="0">
                <a:effectLst>
                  <a:outerShdw blurRad="38100" dist="38100" dir="2700000" algn="tl">
                    <a:srgbClr val="000000">
                      <a:alpha val="43137"/>
                    </a:srgbClr>
                  </a:outerShdw>
                </a:effectLst>
              </a:rPr>
              <a:t>. </a:t>
            </a:r>
            <a:r>
              <a:rPr lang="zh-CN" altLang="en-US" dirty="0" smtClean="0">
                <a:effectLst>
                  <a:outerShdw blurRad="38100" dist="38100" dir="2700000" algn="tl">
                    <a:srgbClr val="000000">
                      <a:alpha val="43137"/>
                    </a:srgbClr>
                  </a:outerShdw>
                </a:effectLst>
              </a:rPr>
              <a:t>比特币中的</a:t>
            </a:r>
            <a:r>
              <a:rPr lang="zh-CN" altLang="en-US" dirty="0">
                <a:effectLst>
                  <a:outerShdw blurRad="38100" dist="38100" dir="2700000" algn="tl">
                    <a:srgbClr val="000000">
                      <a:alpha val="43137"/>
                    </a:srgbClr>
                  </a:outerShdw>
                </a:effectLst>
              </a:rPr>
              <a:t>矿</a:t>
            </a:r>
            <a:r>
              <a:rPr lang="zh-CN" altLang="en-US" dirty="0" smtClean="0">
                <a:effectLst>
                  <a:outerShdw blurRad="38100" dist="38100" dir="2700000" algn="tl">
                    <a:srgbClr val="000000">
                      <a:alpha val="43137"/>
                    </a:srgbClr>
                  </a:outerShdw>
                </a:effectLst>
              </a:rPr>
              <a:t>池</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3365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body" idx="4294967295"/>
          </p:nvPr>
        </p:nvSpPr>
        <p:spPr>
          <a:xfrm>
            <a:off x="395536" y="1052736"/>
            <a:ext cx="8280152" cy="5112568"/>
          </a:xfrm>
        </p:spPr>
        <p:txBody>
          <a:bodyPr/>
          <a:lstStyle/>
          <a:p>
            <a:pPr marL="342900" lvl="1" indent="-342900" eaLnBrk="1" hangingPunct="1">
              <a:buClr>
                <a:srgbClr val="013BB9"/>
              </a:buClr>
              <a:buSzPct val="70000"/>
              <a:buFont typeface="Wingdings" panose="05000000000000000000" pitchFamily="2" charset="2"/>
              <a:buChar char="n"/>
            </a:pPr>
            <a:r>
              <a:rPr lang="zh-CN" altLang="en-US" sz="2500" dirty="0" smtClean="0"/>
              <a:t>矿池的丢弃区块攻击：</a:t>
            </a:r>
            <a:endParaRPr lang="en-US" altLang="zh-CN" sz="2500" dirty="0" smtClean="0"/>
          </a:p>
          <a:p>
            <a:pPr marL="342900" lvl="1" indent="-342900" eaLnBrk="1" hangingPunct="1">
              <a:buClr>
                <a:schemeClr val="accent1"/>
              </a:buClr>
              <a:buSzPct val="65000"/>
              <a:buFont typeface="Wingdings" panose="05000000000000000000" pitchFamily="2" charset="2"/>
              <a:buChar char="n"/>
            </a:pPr>
            <a:endParaRPr lang="en-US" altLang="zh-CN" sz="1600" b="1" dirty="0" smtClean="0"/>
          </a:p>
          <a:p>
            <a:pPr marL="342900" lvl="1" indent="-342900" eaLnBrk="1" hangingPunct="1">
              <a:buClr>
                <a:schemeClr val="accent1"/>
              </a:buClr>
              <a:buSzPct val="65000"/>
              <a:buFont typeface="Wingdings" panose="05000000000000000000" pitchFamily="2" charset="2"/>
              <a:buChar char="n"/>
            </a:pPr>
            <a:endParaRPr lang="en-US" altLang="zh-CN" sz="1600" b="1" dirty="0"/>
          </a:p>
          <a:p>
            <a:pPr marL="669925" lvl="3" indent="0" eaLnBrk="1" hangingPunct="1">
              <a:buNone/>
            </a:pPr>
            <a:endParaRPr lang="en-US" altLang="zh-CN" sz="1600" dirty="0" smtClean="0"/>
          </a:p>
          <a:p>
            <a:pPr marL="352425" lvl="2" indent="0" eaLnBrk="1" hangingPunct="1">
              <a:buNone/>
            </a:pPr>
            <a:endParaRPr lang="en-US" altLang="zh-CN" sz="1600" dirty="0"/>
          </a:p>
        </p:txBody>
      </p:sp>
      <p:sp>
        <p:nvSpPr>
          <p:cNvPr id="3" name="灯片编号占位符 2"/>
          <p:cNvSpPr>
            <a:spLocks noGrp="1"/>
          </p:cNvSpPr>
          <p:nvPr>
            <p:ph type="sldNum" sz="quarter" idx="11"/>
          </p:nvPr>
        </p:nvSpPr>
        <p:spPr/>
        <p:txBody>
          <a:bodyPr/>
          <a:lstStyle/>
          <a:p>
            <a:pPr>
              <a:defRPr/>
            </a:pPr>
            <a:fld id="{67A79DCE-354B-410D-96C7-1D8050E1642D}" type="slidenum">
              <a:rPr lang="en-US" altLang="zh-CN" smtClean="0"/>
              <a:pPr>
                <a:defRPr/>
              </a:pPr>
              <a:t>31</a:t>
            </a:fld>
            <a:endParaRPr lang="en-US" altLang="zh-CN" dirty="0"/>
          </a:p>
        </p:txBody>
      </p:sp>
      <p:sp>
        <p:nvSpPr>
          <p:cNvPr id="4" name="矩形 3"/>
          <p:cNvSpPr/>
          <p:nvPr/>
        </p:nvSpPr>
        <p:spPr bwMode="auto">
          <a:xfrm>
            <a:off x="2339752" y="1772816"/>
            <a:ext cx="914400" cy="914400"/>
          </a:xfrm>
          <a:prstGeom prst="rec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Comic Sans MS" panose="030F0702030302020204" pitchFamily="66" charset="0"/>
                <a:ea typeface="宋体" panose="02010600030101010101" pitchFamily="2" charset="-122"/>
              </a:rPr>
              <a:t>50</a:t>
            </a:r>
            <a:endParaRPr kumimoji="0" lang="zh-CN" altLang="en-US" sz="1800" b="0" i="0" u="none" strike="noStrike" cap="none" normalizeH="0" baseline="0" dirty="0" smtClean="0">
              <a:ln>
                <a:noFill/>
              </a:ln>
              <a:solidFill>
                <a:schemeClr val="tx1"/>
              </a:solidFill>
              <a:effectLst/>
              <a:latin typeface="Comic Sans MS" panose="030F0702030302020204" pitchFamily="66" charset="0"/>
              <a:ea typeface="宋体" panose="02010600030101010101" pitchFamily="2" charset="-122"/>
            </a:endParaRPr>
          </a:p>
        </p:txBody>
      </p:sp>
      <p:sp>
        <p:nvSpPr>
          <p:cNvPr id="7" name="矩形 6"/>
          <p:cNvSpPr/>
          <p:nvPr/>
        </p:nvSpPr>
        <p:spPr bwMode="auto">
          <a:xfrm>
            <a:off x="4960273" y="1766325"/>
            <a:ext cx="914400" cy="914400"/>
          </a:xfrm>
          <a:prstGeom prst="rect">
            <a:avLst/>
          </a:prstGeom>
          <a:solidFill>
            <a:srgbClr val="00B050"/>
          </a:solidFill>
          <a:ln w="9525"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Comic Sans MS" panose="030F0702030302020204" pitchFamily="66" charset="0"/>
                <a:ea typeface="宋体" panose="02010600030101010101" pitchFamily="2" charset="-122"/>
              </a:rPr>
              <a:t>50</a:t>
            </a:r>
            <a:endParaRPr kumimoji="0" lang="zh-CN" altLang="en-US" sz="1800" b="0" i="0" u="none" strike="noStrike" cap="none" normalizeH="0" baseline="0" dirty="0" smtClean="0">
              <a:ln>
                <a:noFill/>
              </a:ln>
              <a:solidFill>
                <a:schemeClr val="tx1"/>
              </a:solidFill>
              <a:effectLst/>
              <a:latin typeface="Comic Sans MS" panose="030F0702030302020204" pitchFamily="66" charset="0"/>
              <a:ea typeface="宋体" panose="02010600030101010101" pitchFamily="2" charset="-122"/>
            </a:endParaRPr>
          </a:p>
        </p:txBody>
      </p:sp>
      <mc:AlternateContent xmlns:mc="http://schemas.openxmlformats.org/markup-compatibility/2006" xmlns:a14="http://schemas.microsoft.com/office/drawing/2010/main">
        <mc:Choice Requires="a14">
          <p:sp>
            <p:nvSpPr>
              <p:cNvPr id="6" name="文本框 5"/>
              <p:cNvSpPr txBox="1"/>
              <p:nvPr/>
            </p:nvSpPr>
            <p:spPr>
              <a:xfrm>
                <a:off x="2113912" y="2783001"/>
                <a:ext cx="1366080" cy="6183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2016∗</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50</m:t>
                          </m:r>
                        </m:num>
                        <m:den>
                          <m:r>
                            <a:rPr lang="en-US" altLang="zh-CN" b="0" i="1" smtClean="0">
                              <a:latin typeface="Cambria Math" panose="02040503050406030204" pitchFamily="18" charset="0"/>
                            </a:rPr>
                            <m:t>100</m:t>
                          </m:r>
                        </m:den>
                      </m:f>
                    </m:oMath>
                  </m:oMathPara>
                </a14:m>
                <a:endParaRPr lang="en-US" altLang="zh-CN" b="0" dirty="0" smtClean="0"/>
              </a:p>
            </p:txBody>
          </p:sp>
        </mc:Choice>
        <mc:Fallback xmlns="">
          <p:sp>
            <p:nvSpPr>
              <p:cNvPr id="6" name="文本框 5"/>
              <p:cNvSpPr txBox="1">
                <a:spLocks noRot="1" noChangeAspect="1" noMove="1" noResize="1" noEditPoints="1" noAdjustHandles="1" noChangeArrowheads="1" noChangeShapeType="1" noTextEdit="1"/>
              </p:cNvSpPr>
              <p:nvPr/>
            </p:nvSpPr>
            <p:spPr>
              <a:xfrm>
                <a:off x="2113912" y="2783001"/>
                <a:ext cx="1366080" cy="618311"/>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4711760" y="2783000"/>
                <a:ext cx="1366080" cy="6183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2016∗</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50</m:t>
                          </m:r>
                        </m:num>
                        <m:den>
                          <m:r>
                            <a:rPr lang="en-US" altLang="zh-CN" b="0" i="1" smtClean="0">
                              <a:latin typeface="Cambria Math" panose="02040503050406030204" pitchFamily="18" charset="0"/>
                            </a:rPr>
                            <m:t>100</m:t>
                          </m:r>
                        </m:den>
                      </m:f>
                    </m:oMath>
                  </m:oMathPara>
                </a14:m>
                <a:endParaRPr lang="en-US" altLang="zh-CN" b="0" dirty="0" smtClean="0"/>
              </a:p>
            </p:txBody>
          </p:sp>
        </mc:Choice>
        <mc:Fallback xmlns="">
          <p:sp>
            <p:nvSpPr>
              <p:cNvPr id="9" name="文本框 8"/>
              <p:cNvSpPr txBox="1">
                <a:spLocks noRot="1" noChangeAspect="1" noMove="1" noResize="1" noEditPoints="1" noAdjustHandles="1" noChangeArrowheads="1" noChangeShapeType="1" noTextEdit="1"/>
              </p:cNvSpPr>
              <p:nvPr/>
            </p:nvSpPr>
            <p:spPr>
              <a:xfrm>
                <a:off x="4711760" y="2783000"/>
                <a:ext cx="1366080" cy="618311"/>
              </a:xfrm>
              <a:prstGeom prst="rect">
                <a:avLst/>
              </a:prstGeom>
              <a:blipFill>
                <a:blip r:embed="rId3"/>
                <a:stretch>
                  <a:fillRect/>
                </a:stretch>
              </a:blipFill>
            </p:spPr>
            <p:txBody>
              <a:bodyPr/>
              <a:lstStyle/>
              <a:p>
                <a:r>
                  <a:rPr lang="zh-CN" altLang="en-US">
                    <a:noFill/>
                  </a:rPr>
                  <a:t> </a:t>
                </a:r>
              </a:p>
            </p:txBody>
          </p:sp>
        </mc:Fallback>
      </mc:AlternateContent>
      <p:cxnSp>
        <p:nvCxnSpPr>
          <p:cNvPr id="10" name="直接连接符 9"/>
          <p:cNvCxnSpPr/>
          <p:nvPr/>
        </p:nvCxnSpPr>
        <p:spPr bwMode="auto">
          <a:xfrm>
            <a:off x="395536" y="3537012"/>
            <a:ext cx="8460940" cy="0"/>
          </a:xfrm>
          <a:prstGeom prst="lin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矩形 11"/>
          <p:cNvSpPr/>
          <p:nvPr/>
        </p:nvSpPr>
        <p:spPr bwMode="auto">
          <a:xfrm>
            <a:off x="2331436" y="4326360"/>
            <a:ext cx="914400" cy="914400"/>
          </a:xfrm>
          <a:prstGeom prst="rec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Comic Sans MS" panose="030F0702030302020204" pitchFamily="66" charset="0"/>
                <a:ea typeface="宋体" panose="02010600030101010101" pitchFamily="2" charset="-122"/>
              </a:rPr>
              <a:t>50</a:t>
            </a:r>
            <a:endParaRPr kumimoji="0" lang="zh-CN" altLang="en-US" sz="1800" b="0" i="0" u="none" strike="noStrike" cap="none" normalizeH="0" baseline="0" dirty="0" smtClean="0">
              <a:ln>
                <a:noFill/>
              </a:ln>
              <a:solidFill>
                <a:schemeClr val="tx1"/>
              </a:solidFill>
              <a:effectLst/>
              <a:latin typeface="Comic Sans MS" panose="030F0702030302020204" pitchFamily="66" charset="0"/>
              <a:ea typeface="宋体" panose="02010600030101010101" pitchFamily="2" charset="-122"/>
            </a:endParaRPr>
          </a:p>
        </p:txBody>
      </p:sp>
      <p:sp>
        <p:nvSpPr>
          <p:cNvPr id="13" name="矩形 12"/>
          <p:cNvSpPr/>
          <p:nvPr/>
        </p:nvSpPr>
        <p:spPr bwMode="auto">
          <a:xfrm>
            <a:off x="5256075" y="4319869"/>
            <a:ext cx="618598" cy="914400"/>
          </a:xfrm>
          <a:prstGeom prst="rect">
            <a:avLst/>
          </a:prstGeom>
          <a:solidFill>
            <a:srgbClr val="00B050"/>
          </a:solidFill>
          <a:ln w="9525"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altLang="zh-CN" dirty="0" smtClean="0"/>
              <a:t>4</a:t>
            </a:r>
            <a:r>
              <a:rPr lang="en-US" altLang="zh-CN" sz="1800" dirty="0">
                <a:latin typeface="Comic Sans MS" panose="030F0702030302020204" pitchFamily="66" charset="0"/>
              </a:rPr>
              <a:t>0</a:t>
            </a:r>
            <a:endParaRPr kumimoji="0" lang="zh-CN" altLang="en-US" sz="1800" b="0" i="0" u="none" strike="noStrike" cap="none" normalizeH="0" baseline="0" dirty="0" smtClean="0">
              <a:ln>
                <a:noFill/>
              </a:ln>
              <a:solidFill>
                <a:schemeClr val="tx1"/>
              </a:solidFill>
              <a:effectLst/>
              <a:latin typeface="Comic Sans MS" panose="030F0702030302020204" pitchFamily="66" charset="0"/>
              <a:ea typeface="宋体" panose="02010600030101010101" pitchFamily="2" charset="-122"/>
            </a:endParaRPr>
          </a:p>
        </p:txBody>
      </p:sp>
      <mc:AlternateContent xmlns:mc="http://schemas.openxmlformats.org/markup-compatibility/2006" xmlns:a14="http://schemas.microsoft.com/office/drawing/2010/main">
        <mc:Choice Requires="a14">
          <p:sp>
            <p:nvSpPr>
              <p:cNvPr id="14" name="文本框 13"/>
              <p:cNvSpPr txBox="1"/>
              <p:nvPr/>
            </p:nvSpPr>
            <p:spPr>
              <a:xfrm>
                <a:off x="2105596" y="5336545"/>
                <a:ext cx="1670649" cy="6183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2016∗</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50</m:t>
                          </m:r>
                        </m:num>
                        <m:den>
                          <m:r>
                            <a:rPr lang="en-US" altLang="zh-CN" i="1">
                              <a:latin typeface="Cambria Math" panose="02040503050406030204" pitchFamily="18" charset="0"/>
                            </a:rPr>
                            <m:t>9</m:t>
                          </m:r>
                          <m:r>
                            <a:rPr lang="en-US" altLang="zh-CN" b="0" i="1" smtClean="0">
                              <a:latin typeface="Cambria Math" panose="02040503050406030204" pitchFamily="18" charset="0"/>
                            </a:rPr>
                            <m:t>0</m:t>
                          </m:r>
                        </m:den>
                      </m:f>
                      <m:r>
                        <a:rPr lang="zh-CN" altLang="en-US" i="1">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0" smtClean="0">
                              <a:latin typeface="Cambria Math" panose="02040503050406030204" pitchFamily="18" charset="0"/>
                            </a:rPr>
                            <m:t>50</m:t>
                          </m:r>
                        </m:num>
                        <m:den>
                          <m:r>
                            <a:rPr lang="en-US" altLang="zh-CN" b="0" i="0" smtClean="0">
                              <a:latin typeface="Cambria Math" panose="02040503050406030204" pitchFamily="18" charset="0"/>
                            </a:rPr>
                            <m:t>60</m:t>
                          </m:r>
                        </m:den>
                      </m:f>
                    </m:oMath>
                  </m:oMathPara>
                </a14:m>
                <a:endParaRPr lang="en-US" altLang="zh-CN" b="0" dirty="0" smtClean="0"/>
              </a:p>
            </p:txBody>
          </p:sp>
        </mc:Choice>
        <mc:Fallback xmlns="">
          <p:sp>
            <p:nvSpPr>
              <p:cNvPr id="14" name="文本框 13"/>
              <p:cNvSpPr txBox="1">
                <a:spLocks noRot="1" noChangeAspect="1" noMove="1" noResize="1" noEditPoints="1" noAdjustHandles="1" noChangeArrowheads="1" noChangeShapeType="1" noTextEdit="1"/>
              </p:cNvSpPr>
              <p:nvPr/>
            </p:nvSpPr>
            <p:spPr>
              <a:xfrm>
                <a:off x="2105596" y="5336545"/>
                <a:ext cx="1670649" cy="618311"/>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4703444" y="5336544"/>
                <a:ext cx="2969083" cy="6183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2016∗</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50</m:t>
                          </m:r>
                        </m:num>
                        <m:den>
                          <m:r>
                            <a:rPr lang="en-US" altLang="zh-CN" b="0" i="1" smtClean="0">
                              <a:latin typeface="Cambria Math" panose="02040503050406030204" pitchFamily="18" charset="0"/>
                            </a:rPr>
                            <m:t>90</m:t>
                          </m:r>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10</m:t>
                          </m:r>
                        </m:num>
                        <m:den>
                          <m:r>
                            <a:rPr lang="en-US" altLang="zh-CN" b="0" i="1" smtClean="0">
                              <a:latin typeface="Cambria Math" panose="02040503050406030204" pitchFamily="18" charset="0"/>
                            </a:rPr>
                            <m:t>60</m:t>
                          </m:r>
                        </m:den>
                      </m:f>
                      <m:r>
                        <a:rPr lang="en-US" altLang="zh-CN" b="0" i="1" smtClean="0">
                          <a:latin typeface="Cambria Math" panose="02040503050406030204" pitchFamily="18" charset="0"/>
                        </a:rPr>
                        <m:t>+2016∗</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40</m:t>
                          </m:r>
                        </m:num>
                        <m:den>
                          <m:r>
                            <a:rPr lang="en-US" altLang="zh-CN" b="0" i="1" smtClean="0">
                              <a:latin typeface="Cambria Math" panose="02040503050406030204" pitchFamily="18" charset="0"/>
                            </a:rPr>
                            <m:t>90</m:t>
                          </m:r>
                        </m:den>
                      </m:f>
                    </m:oMath>
                  </m:oMathPara>
                </a14:m>
                <a:endParaRPr lang="en-US" altLang="zh-CN" b="0" dirty="0" smtClean="0"/>
              </a:p>
            </p:txBody>
          </p:sp>
        </mc:Choice>
        <mc:Fallback xmlns="">
          <p:sp>
            <p:nvSpPr>
              <p:cNvPr id="15" name="文本框 14"/>
              <p:cNvSpPr txBox="1">
                <a:spLocks noRot="1" noChangeAspect="1" noMove="1" noResize="1" noEditPoints="1" noAdjustHandles="1" noChangeArrowheads="1" noChangeShapeType="1" noTextEdit="1"/>
              </p:cNvSpPr>
              <p:nvPr/>
            </p:nvSpPr>
            <p:spPr>
              <a:xfrm>
                <a:off x="4703444" y="5336544"/>
                <a:ext cx="2969083" cy="618311"/>
              </a:xfrm>
              <a:prstGeom prst="rect">
                <a:avLst/>
              </a:prstGeom>
              <a:blipFill>
                <a:blip r:embed="rId5"/>
                <a:stretch>
                  <a:fillRect/>
                </a:stretch>
              </a:blipFill>
            </p:spPr>
            <p:txBody>
              <a:bodyPr/>
              <a:lstStyle/>
              <a:p>
                <a:r>
                  <a:rPr lang="zh-CN" altLang="en-US">
                    <a:noFill/>
                  </a:rPr>
                  <a:t> </a:t>
                </a:r>
              </a:p>
            </p:txBody>
          </p:sp>
        </mc:Fallback>
      </mc:AlternateContent>
      <p:sp>
        <p:nvSpPr>
          <p:cNvPr id="16" name="矩形 15"/>
          <p:cNvSpPr/>
          <p:nvPr/>
        </p:nvSpPr>
        <p:spPr bwMode="auto">
          <a:xfrm>
            <a:off x="4816324" y="4326360"/>
            <a:ext cx="439751" cy="914400"/>
          </a:xfrm>
          <a:prstGeom prst="rect">
            <a:avLst/>
          </a:prstGeom>
          <a:solidFill>
            <a:srgbClr val="0070C0"/>
          </a:solidFill>
          <a:ln w="9525"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altLang="zh-CN" dirty="0" smtClean="0"/>
              <a:t>1</a:t>
            </a:r>
            <a:r>
              <a:rPr lang="en-US" altLang="zh-CN" sz="1800" dirty="0">
                <a:latin typeface="Comic Sans MS" panose="030F0702030302020204" pitchFamily="66" charset="0"/>
              </a:rPr>
              <a:t>0</a:t>
            </a:r>
            <a:endParaRPr kumimoji="0" lang="zh-CN" altLang="en-US" sz="1800" b="0" i="0" u="none" strike="noStrike" cap="none" normalizeH="0" baseline="0" dirty="0" smtClean="0">
              <a:ln>
                <a:noFill/>
              </a:ln>
              <a:solidFill>
                <a:schemeClr val="tx1"/>
              </a:solidFill>
              <a:effectLst/>
              <a:latin typeface="Comic Sans MS" panose="030F0702030302020204" pitchFamily="66" charset="0"/>
              <a:ea typeface="宋体" panose="02010600030101010101" pitchFamily="2" charset="-122"/>
            </a:endParaRPr>
          </a:p>
        </p:txBody>
      </p:sp>
      <p:sp>
        <p:nvSpPr>
          <p:cNvPr id="17" name="椭圆形标注 16"/>
          <p:cNvSpPr/>
          <p:nvPr/>
        </p:nvSpPr>
        <p:spPr bwMode="auto">
          <a:xfrm>
            <a:off x="3479990" y="3692117"/>
            <a:ext cx="3072230" cy="515162"/>
          </a:xfrm>
          <a:prstGeom prst="wedgeEllipseCallout">
            <a:avLst>
              <a:gd name="adj1" fmla="val -44044"/>
              <a:gd name="adj2" fmla="val 68989"/>
            </a:avLst>
          </a:prstGeom>
          <a:solidFill>
            <a:schemeClr val="bg1"/>
          </a:solidFill>
          <a:ln w="9525"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zh-CN" altLang="en-US" sz="1800" dirty="0" smtClean="0"/>
              <a:t>发现有效区块时不提交</a:t>
            </a:r>
            <a:endParaRPr kumimoji="0" lang="zh-CN" altLang="en-US" sz="1800" b="0" i="0" u="none" strike="noStrike" cap="none" normalizeH="0" baseline="0" dirty="0" smtClean="0">
              <a:ln>
                <a:noFill/>
              </a:ln>
              <a:solidFill>
                <a:schemeClr val="tx1"/>
              </a:solidFill>
              <a:effectLst/>
              <a:latin typeface="Comic Sans MS" panose="030F0702030302020204" pitchFamily="66" charset="0"/>
            </a:endParaRPr>
          </a:p>
        </p:txBody>
      </p:sp>
      <p:sp>
        <p:nvSpPr>
          <p:cNvPr id="18" name="标题 1"/>
          <p:cNvSpPr txBox="1">
            <a:spLocks/>
          </p:cNvSpPr>
          <p:nvPr/>
        </p:nvSpPr>
        <p:spPr>
          <a:xfrm>
            <a:off x="457200" y="277814"/>
            <a:ext cx="8229600" cy="649492"/>
          </a:xfrm>
          <a:prstGeom prst="rect">
            <a:avLst/>
          </a:prstGeom>
        </p:spPr>
        <p:txBody>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5pPr>
            <a:lvl6pPr marL="4572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6pPr>
            <a:lvl7pPr marL="9144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7pPr>
            <a:lvl8pPr marL="13716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8pPr>
            <a:lvl9pPr marL="18288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9pPr>
          </a:lstStyle>
          <a:p>
            <a:r>
              <a:rPr lang="en-US" altLang="zh-CN" dirty="0">
                <a:effectLst>
                  <a:outerShdw blurRad="38100" dist="38100" dir="2700000" algn="tl">
                    <a:srgbClr val="000000">
                      <a:alpha val="43137"/>
                    </a:srgbClr>
                  </a:outerShdw>
                </a:effectLst>
              </a:rPr>
              <a:t>8</a:t>
            </a:r>
            <a:r>
              <a:rPr lang="en-US" altLang="zh-CN" dirty="0" smtClean="0">
                <a:effectLst>
                  <a:outerShdw blurRad="38100" dist="38100" dir="2700000" algn="tl">
                    <a:srgbClr val="000000">
                      <a:alpha val="43137"/>
                    </a:srgbClr>
                  </a:outerShdw>
                </a:effectLst>
              </a:rPr>
              <a:t>. </a:t>
            </a:r>
            <a:r>
              <a:rPr lang="zh-CN" altLang="en-US" dirty="0" smtClean="0">
                <a:effectLst>
                  <a:outerShdw blurRad="38100" dist="38100" dir="2700000" algn="tl">
                    <a:srgbClr val="000000">
                      <a:alpha val="43137"/>
                    </a:srgbClr>
                  </a:outerShdw>
                </a:effectLst>
              </a:rPr>
              <a:t>比特币中的</a:t>
            </a:r>
            <a:r>
              <a:rPr lang="zh-CN" altLang="en-US" dirty="0">
                <a:effectLst>
                  <a:outerShdw blurRad="38100" dist="38100" dir="2700000" algn="tl">
                    <a:srgbClr val="000000">
                      <a:alpha val="43137"/>
                    </a:srgbClr>
                  </a:outerShdw>
                </a:effectLst>
              </a:rPr>
              <a:t>矿</a:t>
            </a:r>
            <a:r>
              <a:rPr lang="zh-CN" altLang="en-US" dirty="0" smtClean="0">
                <a:effectLst>
                  <a:outerShdw blurRad="38100" dist="38100" dir="2700000" algn="tl">
                    <a:srgbClr val="000000">
                      <a:alpha val="43137"/>
                    </a:srgbClr>
                  </a:outerShdw>
                </a:effectLst>
              </a:rPr>
              <a:t>池</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878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44444E-6 -3.7037E-6 L -0.17013 0.00209 " pathEditMode="relative" rAng="0" ptsTypes="AA">
                                      <p:cBhvr>
                                        <p:cTn id="6" dur="2000" fill="hold"/>
                                        <p:tgtEl>
                                          <p:spTgt spid="16"/>
                                        </p:tgtEl>
                                        <p:attrNameLst>
                                          <p:attrName>ppt_x</p:attrName>
                                          <p:attrName>ppt_y</p:attrName>
                                        </p:attrNameLst>
                                      </p:cBhvr>
                                      <p:rCtr x="-8507" y="93"/>
                                    </p:animMotion>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body" idx="4294967295"/>
          </p:nvPr>
        </p:nvSpPr>
        <p:spPr>
          <a:xfrm>
            <a:off x="395536" y="1124744"/>
            <a:ext cx="8280152" cy="5112568"/>
          </a:xfrm>
        </p:spPr>
        <p:txBody>
          <a:bodyPr/>
          <a:lstStyle/>
          <a:p>
            <a:pPr marL="342900" lvl="1" indent="-342900" eaLnBrk="1" hangingPunct="1">
              <a:buClr>
                <a:srgbClr val="013BB9"/>
              </a:buClr>
              <a:buSzPct val="70000"/>
              <a:buFont typeface="Wingdings" panose="05000000000000000000" pitchFamily="2" charset="2"/>
              <a:buChar char="n"/>
            </a:pPr>
            <a:r>
              <a:rPr lang="zh-CN" altLang="en-US" sz="2400" dirty="0" smtClean="0"/>
              <a:t>“大”矿池的风险：</a:t>
            </a:r>
            <a:endParaRPr lang="en-US" altLang="zh-CN" sz="2400" dirty="0" smtClean="0"/>
          </a:p>
          <a:p>
            <a:pPr marL="695325" lvl="2" indent="-342900" eaLnBrk="1" hangingPunct="1">
              <a:buFont typeface="Wingdings" panose="05000000000000000000" pitchFamily="2" charset="2"/>
              <a:buChar char="l"/>
            </a:pPr>
            <a:r>
              <a:rPr lang="zh-CN" altLang="en-US" sz="2400" dirty="0" smtClean="0"/>
              <a:t>当单个矿池的规模达到“大多数”时，会引起比特币社区、关注者对比特币系统的安全性的担心，进而导致比特币价格的下跌</a:t>
            </a:r>
            <a:endParaRPr lang="en-US" altLang="zh-CN" sz="2400" dirty="0" smtClean="0"/>
          </a:p>
          <a:p>
            <a:pPr marL="695325" lvl="2" indent="-342900" eaLnBrk="1" hangingPunct="1">
              <a:buFont typeface="Wingdings" panose="05000000000000000000" pitchFamily="2" charset="2"/>
              <a:buChar char="l"/>
            </a:pPr>
            <a:r>
              <a:rPr lang="zh-CN" altLang="en-US" sz="2400" dirty="0"/>
              <a:t>矿</a:t>
            </a:r>
            <a:r>
              <a:rPr lang="zh-CN" altLang="en-US" sz="2400" dirty="0" smtClean="0"/>
              <a:t>池会主动避免变的“过大”</a:t>
            </a:r>
            <a:endParaRPr lang="en-US" altLang="zh-CN" sz="2400" dirty="0" smtClean="0"/>
          </a:p>
          <a:p>
            <a:pPr marL="695325" lvl="2" indent="-342900" eaLnBrk="1" hangingPunct="1">
              <a:buFont typeface="Wingdings" panose="05000000000000000000" pitchFamily="2" charset="2"/>
              <a:buChar char="l"/>
            </a:pPr>
            <a:r>
              <a:rPr lang="zh-CN" altLang="en-US" sz="2400" dirty="0" smtClean="0"/>
              <a:t>事实：实际上的算力集中在几个大的挖矿机构手上，“洗算力”避免引起关注和担心</a:t>
            </a:r>
            <a:endParaRPr lang="en-US" altLang="zh-CN" sz="2400" dirty="0" smtClean="0"/>
          </a:p>
          <a:p>
            <a:pPr marL="1012825" lvl="3" indent="-342900" eaLnBrk="1" hangingPunct="1">
              <a:buFont typeface="Wingdings" panose="05000000000000000000" pitchFamily="2" charset="2"/>
              <a:buChar char="Ø"/>
            </a:pPr>
            <a:r>
              <a:rPr lang="zh-CN" altLang="en-US" dirty="0" smtClean="0"/>
              <a:t>同时参与多个不同的矿池来掩盖</a:t>
            </a:r>
            <a:endParaRPr lang="en-US" altLang="zh-CN" dirty="0" smtClean="0"/>
          </a:p>
          <a:p>
            <a:pPr marL="342900" lvl="1" indent="-342900" eaLnBrk="1" hangingPunct="1">
              <a:buClr>
                <a:schemeClr val="accent1"/>
              </a:buClr>
              <a:buSzPct val="65000"/>
              <a:buFont typeface="Wingdings" panose="05000000000000000000" pitchFamily="2" charset="2"/>
              <a:buChar char="n"/>
            </a:pPr>
            <a:endParaRPr lang="en-US" altLang="zh-CN" sz="1600" b="1" dirty="0"/>
          </a:p>
          <a:p>
            <a:pPr marL="352425" lvl="2" indent="0" eaLnBrk="1" hangingPunct="1">
              <a:buNone/>
            </a:pPr>
            <a:endParaRPr lang="en-US" altLang="zh-CN" sz="1600" dirty="0"/>
          </a:p>
        </p:txBody>
      </p:sp>
      <p:sp>
        <p:nvSpPr>
          <p:cNvPr id="3" name="灯片编号占位符 2"/>
          <p:cNvSpPr>
            <a:spLocks noGrp="1"/>
          </p:cNvSpPr>
          <p:nvPr>
            <p:ph type="sldNum" sz="quarter" idx="11"/>
          </p:nvPr>
        </p:nvSpPr>
        <p:spPr/>
        <p:txBody>
          <a:bodyPr/>
          <a:lstStyle/>
          <a:p>
            <a:pPr>
              <a:defRPr/>
            </a:pPr>
            <a:fld id="{67A79DCE-354B-410D-96C7-1D8050E1642D}" type="slidenum">
              <a:rPr lang="en-US" altLang="zh-CN" smtClean="0"/>
              <a:pPr>
                <a:defRPr/>
              </a:pPr>
              <a:t>32</a:t>
            </a:fld>
            <a:endParaRPr lang="en-US" altLang="zh-CN" dirty="0"/>
          </a:p>
        </p:txBody>
      </p:sp>
      <p:sp>
        <p:nvSpPr>
          <p:cNvPr id="6" name="标题 1"/>
          <p:cNvSpPr txBox="1">
            <a:spLocks/>
          </p:cNvSpPr>
          <p:nvPr/>
        </p:nvSpPr>
        <p:spPr>
          <a:xfrm>
            <a:off x="457200" y="277814"/>
            <a:ext cx="8229600" cy="649492"/>
          </a:xfrm>
          <a:prstGeom prst="rect">
            <a:avLst/>
          </a:prstGeom>
        </p:spPr>
        <p:txBody>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5pPr>
            <a:lvl6pPr marL="4572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6pPr>
            <a:lvl7pPr marL="9144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7pPr>
            <a:lvl8pPr marL="13716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8pPr>
            <a:lvl9pPr marL="18288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9pPr>
          </a:lstStyle>
          <a:p>
            <a:r>
              <a:rPr lang="en-US" altLang="zh-CN" dirty="0">
                <a:effectLst>
                  <a:outerShdw blurRad="38100" dist="38100" dir="2700000" algn="tl">
                    <a:srgbClr val="000000">
                      <a:alpha val="43137"/>
                    </a:srgbClr>
                  </a:outerShdw>
                </a:effectLst>
              </a:rPr>
              <a:t>8</a:t>
            </a:r>
            <a:r>
              <a:rPr lang="en-US" altLang="zh-CN" dirty="0" smtClean="0">
                <a:effectLst>
                  <a:outerShdw blurRad="38100" dist="38100" dir="2700000" algn="tl">
                    <a:srgbClr val="000000">
                      <a:alpha val="43137"/>
                    </a:srgbClr>
                  </a:outerShdw>
                </a:effectLst>
              </a:rPr>
              <a:t>. </a:t>
            </a:r>
            <a:r>
              <a:rPr lang="zh-CN" altLang="en-US" dirty="0" smtClean="0">
                <a:effectLst>
                  <a:outerShdw blurRad="38100" dist="38100" dir="2700000" algn="tl">
                    <a:srgbClr val="000000">
                      <a:alpha val="43137"/>
                    </a:srgbClr>
                  </a:outerShdw>
                </a:effectLst>
              </a:rPr>
              <a:t>比特币中的</a:t>
            </a:r>
            <a:r>
              <a:rPr lang="zh-CN" altLang="en-US" dirty="0">
                <a:effectLst>
                  <a:outerShdw blurRad="38100" dist="38100" dir="2700000" algn="tl">
                    <a:srgbClr val="000000">
                      <a:alpha val="43137"/>
                    </a:srgbClr>
                  </a:outerShdw>
                </a:effectLst>
              </a:rPr>
              <a:t>矿</a:t>
            </a:r>
            <a:r>
              <a:rPr lang="zh-CN" altLang="en-US" dirty="0" smtClean="0">
                <a:effectLst>
                  <a:outerShdw blurRad="38100" dist="38100" dir="2700000" algn="tl">
                    <a:srgbClr val="000000">
                      <a:alpha val="43137"/>
                    </a:srgbClr>
                  </a:outerShdw>
                </a:effectLst>
              </a:rPr>
              <a:t>池</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142255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body" idx="4294967295"/>
          </p:nvPr>
        </p:nvSpPr>
        <p:spPr>
          <a:xfrm>
            <a:off x="395536" y="1124744"/>
            <a:ext cx="8280152" cy="5112568"/>
          </a:xfrm>
        </p:spPr>
        <p:txBody>
          <a:bodyPr/>
          <a:lstStyle/>
          <a:p>
            <a:pPr marL="342900" lvl="1" indent="-342900" eaLnBrk="1" hangingPunct="1">
              <a:buClr>
                <a:srgbClr val="013BB9"/>
              </a:buClr>
              <a:buSzPct val="70000"/>
              <a:buFont typeface="Wingdings" panose="05000000000000000000" pitchFamily="2" charset="2"/>
              <a:buChar char="n"/>
            </a:pPr>
            <a:r>
              <a:rPr kumimoji="1" lang="zh-CN" altLang="en-US" sz="2000" dirty="0"/>
              <a:t>矿池的存在有益</a:t>
            </a:r>
            <a:r>
              <a:rPr kumimoji="1" lang="zh-CN" altLang="en-US" sz="2000" dirty="0" smtClean="0"/>
              <a:t>吗</a:t>
            </a:r>
            <a:r>
              <a:rPr lang="zh-CN" altLang="en-US" sz="2000" dirty="0"/>
              <a:t>？</a:t>
            </a:r>
            <a:endParaRPr lang="en-US" altLang="zh-CN" sz="2000" dirty="0" smtClean="0"/>
          </a:p>
          <a:p>
            <a:pPr marL="695325" lvl="2" indent="-342900" eaLnBrk="1" hangingPunct="1">
              <a:buFont typeface="Wingdings" panose="05000000000000000000" pitchFamily="2" charset="2"/>
              <a:buChar char="l"/>
            </a:pPr>
            <a:r>
              <a:rPr lang="zh-CN" altLang="en-US" sz="2000" dirty="0" smtClean="0"/>
              <a:t>好处：</a:t>
            </a:r>
            <a:endParaRPr lang="en-US" altLang="zh-CN" sz="2000" dirty="0" smtClean="0"/>
          </a:p>
          <a:p>
            <a:pPr marL="1012825" lvl="3" indent="-342900" eaLnBrk="1" hangingPunct="1"/>
            <a:r>
              <a:rPr kumimoji="1" lang="zh-CN" altLang="en-US" dirty="0"/>
              <a:t>使得矿工挖矿收益变得更加容易预测，让小矿工更加容易参与</a:t>
            </a:r>
            <a:endParaRPr kumimoji="1" lang="en-US" altLang="zh-CN" dirty="0"/>
          </a:p>
          <a:p>
            <a:pPr marL="1012825" lvl="3" indent="-342900" eaLnBrk="1" hangingPunct="1"/>
            <a:r>
              <a:rPr kumimoji="1" lang="zh-CN" altLang="en-US" dirty="0"/>
              <a:t>每一个矿池都有一个中心化的矿池管理员在网络中组装区块，这使得网络</a:t>
            </a:r>
            <a:r>
              <a:rPr kumimoji="1" lang="zh-CN" altLang="en-US" dirty="0" smtClean="0"/>
              <a:t>更新变得</a:t>
            </a:r>
            <a:r>
              <a:rPr kumimoji="1" lang="zh-CN" altLang="en-US" dirty="0"/>
              <a:t>更加容易</a:t>
            </a:r>
            <a:endParaRPr lang="en-US" altLang="zh-CN" dirty="0" smtClean="0"/>
          </a:p>
          <a:p>
            <a:pPr marL="695325" lvl="2" indent="-342900" eaLnBrk="1" hangingPunct="1"/>
            <a:endParaRPr lang="en-US" altLang="zh-CN" sz="2000" dirty="0" smtClean="0"/>
          </a:p>
          <a:p>
            <a:pPr marL="695325" lvl="2" indent="-342900" eaLnBrk="1" hangingPunct="1">
              <a:buFont typeface="Wingdings" panose="05000000000000000000" pitchFamily="2" charset="2"/>
              <a:buChar char="l"/>
            </a:pPr>
            <a:r>
              <a:rPr lang="zh-CN" altLang="en-US" sz="2000" dirty="0" smtClean="0"/>
              <a:t>坏处：</a:t>
            </a:r>
            <a:endParaRPr lang="en-US" altLang="zh-CN" sz="2000" dirty="0" smtClean="0"/>
          </a:p>
          <a:p>
            <a:pPr marL="1012825" lvl="3" indent="-342900" eaLnBrk="1" hangingPunct="1"/>
            <a:r>
              <a:rPr kumimoji="1" lang="zh-CN" altLang="en-US" dirty="0"/>
              <a:t>中心化管理，矿池管理员可能掌握非常庞大的算</a:t>
            </a:r>
            <a:r>
              <a:rPr kumimoji="1" lang="zh-CN" altLang="en-US" dirty="0" smtClean="0"/>
              <a:t>力</a:t>
            </a:r>
            <a:endParaRPr kumimoji="1" lang="en-US" altLang="zh-CN" dirty="0" smtClean="0"/>
          </a:p>
          <a:p>
            <a:pPr marL="1470025" lvl="4" indent="-342900"/>
            <a:r>
              <a:rPr kumimoji="1" lang="zh-CN" altLang="en-US" smtClean="0"/>
              <a:t>受贿而发动双花攻击等</a:t>
            </a:r>
            <a:endParaRPr kumimoji="1" lang="en-US" altLang="zh-CN" dirty="0" smtClean="0"/>
          </a:p>
          <a:p>
            <a:pPr marL="1012825" lvl="3" indent="-342900" eaLnBrk="1" hangingPunct="1"/>
            <a:r>
              <a:rPr kumimoji="1" lang="zh-CN" altLang="en-US" dirty="0"/>
              <a:t>减少了比特币网络上校验全部交易节点的数量（全节点）</a:t>
            </a:r>
            <a:endParaRPr lang="en-US" altLang="zh-CN" dirty="0" smtClean="0"/>
          </a:p>
          <a:p>
            <a:pPr marL="695325" lvl="2" indent="-342900" eaLnBrk="1" hangingPunct="1"/>
            <a:endParaRPr lang="en-US" altLang="zh-CN" sz="1600" b="1" dirty="0"/>
          </a:p>
          <a:p>
            <a:pPr marL="352425" lvl="2" indent="0" eaLnBrk="1" hangingPunct="1">
              <a:buNone/>
            </a:pPr>
            <a:endParaRPr lang="en-US" altLang="zh-CN" sz="1600" dirty="0"/>
          </a:p>
        </p:txBody>
      </p:sp>
      <p:sp>
        <p:nvSpPr>
          <p:cNvPr id="3" name="灯片编号占位符 2"/>
          <p:cNvSpPr>
            <a:spLocks noGrp="1"/>
          </p:cNvSpPr>
          <p:nvPr>
            <p:ph type="sldNum" sz="quarter" idx="11"/>
          </p:nvPr>
        </p:nvSpPr>
        <p:spPr/>
        <p:txBody>
          <a:bodyPr/>
          <a:lstStyle/>
          <a:p>
            <a:pPr>
              <a:defRPr/>
            </a:pPr>
            <a:fld id="{67A79DCE-354B-410D-96C7-1D8050E1642D}" type="slidenum">
              <a:rPr lang="en-US" altLang="zh-CN" smtClean="0"/>
              <a:pPr>
                <a:defRPr/>
              </a:pPr>
              <a:t>33</a:t>
            </a:fld>
            <a:endParaRPr lang="en-US" altLang="zh-CN" dirty="0"/>
          </a:p>
        </p:txBody>
      </p:sp>
      <p:sp>
        <p:nvSpPr>
          <p:cNvPr id="6" name="标题 1"/>
          <p:cNvSpPr txBox="1">
            <a:spLocks/>
          </p:cNvSpPr>
          <p:nvPr/>
        </p:nvSpPr>
        <p:spPr>
          <a:xfrm>
            <a:off x="457200" y="277814"/>
            <a:ext cx="8229600" cy="649492"/>
          </a:xfrm>
          <a:prstGeom prst="rect">
            <a:avLst/>
          </a:prstGeom>
        </p:spPr>
        <p:txBody>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5pPr>
            <a:lvl6pPr marL="4572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6pPr>
            <a:lvl7pPr marL="9144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7pPr>
            <a:lvl8pPr marL="13716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8pPr>
            <a:lvl9pPr marL="18288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9pPr>
          </a:lstStyle>
          <a:p>
            <a:r>
              <a:rPr lang="en-US" altLang="zh-CN" dirty="0">
                <a:effectLst>
                  <a:outerShdw blurRad="38100" dist="38100" dir="2700000" algn="tl">
                    <a:srgbClr val="000000">
                      <a:alpha val="43137"/>
                    </a:srgbClr>
                  </a:outerShdw>
                </a:effectLst>
              </a:rPr>
              <a:t>8</a:t>
            </a:r>
            <a:r>
              <a:rPr lang="en-US" altLang="zh-CN" dirty="0" smtClean="0">
                <a:effectLst>
                  <a:outerShdw blurRad="38100" dist="38100" dir="2700000" algn="tl">
                    <a:srgbClr val="000000">
                      <a:alpha val="43137"/>
                    </a:srgbClr>
                  </a:outerShdw>
                </a:effectLst>
              </a:rPr>
              <a:t>. </a:t>
            </a:r>
            <a:r>
              <a:rPr lang="zh-CN" altLang="en-US" dirty="0" smtClean="0">
                <a:effectLst>
                  <a:outerShdw blurRad="38100" dist="38100" dir="2700000" algn="tl">
                    <a:srgbClr val="000000">
                      <a:alpha val="43137"/>
                    </a:srgbClr>
                  </a:outerShdw>
                </a:effectLst>
              </a:rPr>
              <a:t>比特币中的</a:t>
            </a:r>
            <a:r>
              <a:rPr lang="zh-CN" altLang="en-US" dirty="0">
                <a:effectLst>
                  <a:outerShdw blurRad="38100" dist="38100" dir="2700000" algn="tl">
                    <a:srgbClr val="000000">
                      <a:alpha val="43137"/>
                    </a:srgbClr>
                  </a:outerShdw>
                </a:effectLst>
              </a:rPr>
              <a:t>矿</a:t>
            </a:r>
            <a:r>
              <a:rPr lang="zh-CN" altLang="en-US" dirty="0" smtClean="0">
                <a:effectLst>
                  <a:outerShdw blurRad="38100" dist="38100" dir="2700000" algn="tl">
                    <a:srgbClr val="000000">
                      <a:alpha val="43137"/>
                    </a:srgbClr>
                  </a:outerShdw>
                </a:effectLst>
              </a:rPr>
              <a:t>池</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36800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556" name="Rectangle 3"/>
              <p:cNvSpPr>
                <a:spLocks noGrp="1" noChangeArrowheads="1"/>
              </p:cNvSpPr>
              <p:nvPr>
                <p:ph type="body" idx="4294967295"/>
              </p:nvPr>
            </p:nvSpPr>
            <p:spPr>
              <a:xfrm>
                <a:off x="395536" y="1052736"/>
                <a:ext cx="8280152" cy="5112568"/>
              </a:xfrm>
            </p:spPr>
            <p:txBody>
              <a:bodyPr/>
              <a:lstStyle/>
              <a:p>
                <a:pPr marL="342900" lvl="1" indent="-342900" eaLnBrk="1" hangingPunct="1">
                  <a:buClr>
                    <a:srgbClr val="013BB9"/>
                  </a:buClr>
                  <a:buSzPct val="70000"/>
                  <a:buFont typeface="Wingdings" panose="05000000000000000000" pitchFamily="2" charset="2"/>
                  <a:buChar char="n"/>
                </a:pPr>
                <a:r>
                  <a:rPr kumimoji="1" lang="zh-CN" altLang="en-US" sz="2400" dirty="0" smtClean="0"/>
                  <a:t>设计不能外包的挖矿机制</a:t>
                </a:r>
                <a:r>
                  <a:rPr lang="zh-CN" altLang="en-US" sz="2400" dirty="0" smtClean="0"/>
                  <a:t>：</a:t>
                </a:r>
                <a:endParaRPr lang="en-US" altLang="zh-CN" sz="2400" dirty="0" smtClean="0"/>
              </a:p>
              <a:p>
                <a:pPr marL="695325" lvl="2" indent="-342900" eaLnBrk="1" hangingPunct="1">
                  <a:buFont typeface="Wingdings" panose="05000000000000000000" pitchFamily="2" charset="2"/>
                  <a:buChar char="l"/>
                </a:pPr>
                <a:r>
                  <a:rPr lang="zh-CN" altLang="en-US" sz="1600" dirty="0" smtClean="0"/>
                  <a:t>能形成矿池的原因：</a:t>
                </a:r>
                <a:r>
                  <a:rPr lang="en-US" altLang="zh-CN" sz="1600" dirty="0" smtClean="0"/>
                  <a:t>nonce</a:t>
                </a:r>
                <a:r>
                  <a:rPr lang="zh-CN" altLang="en-US" sz="1600" dirty="0" smtClean="0"/>
                  <a:t>的寻找与其他数据的设置是分离的，从而可以管理员预设其他数据，而矿工只负责需按照</a:t>
                </a:r>
                <a:r>
                  <a:rPr lang="en-US" altLang="zh-CN" sz="1600" dirty="0" smtClean="0"/>
                  <a:t>nonce</a:t>
                </a:r>
              </a:p>
              <a:p>
                <a:pPr marL="1152525" lvl="3" indent="-342900">
                  <a:buFont typeface="Wingdings" panose="05000000000000000000" pitchFamily="2" charset="2"/>
                  <a:buChar char="Ø"/>
                </a:pPr>
                <a14:m>
                  <m:oMath xmlns:m="http://schemas.openxmlformats.org/officeDocument/2006/math">
                    <m:r>
                      <a:rPr lang="en-US" altLang="zh-CN" sz="1600" b="0" i="1" smtClean="0">
                        <a:latin typeface="Cambria Math" panose="02040503050406030204" pitchFamily="18" charset="0"/>
                      </a:rPr>
                      <m:t>𝐻</m:t>
                    </m:r>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𝑝𝑟𝑒𝑣h𝑎𝑠h</m:t>
                        </m:r>
                        <m:r>
                          <a:rPr lang="en-US" altLang="zh-CN" sz="1600" b="0" i="1" smtClean="0">
                            <a:latin typeface="Cambria Math" panose="02040503050406030204" pitchFamily="18" charset="0"/>
                          </a:rPr>
                          <m:t>, </m:t>
                        </m:r>
                        <m:r>
                          <a:rPr lang="en-US" altLang="zh-CN" sz="1600" b="0" i="1" smtClean="0">
                            <a:latin typeface="Cambria Math" panose="02040503050406030204" pitchFamily="18" charset="0"/>
                          </a:rPr>
                          <m:t>𝑚𝑟</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𝑛𝑜𝑛𝑐𝑒</m:t>
                        </m:r>
                      </m:e>
                    </m:d>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𝑡𝑎𝑟𝑔𝑒𝑡</m:t>
                    </m:r>
                  </m:oMath>
                </a14:m>
                <a:endParaRPr lang="en-US" altLang="zh-CN" sz="1600" dirty="0" smtClean="0"/>
              </a:p>
              <a:p>
                <a:pPr marL="695325" lvl="2" indent="-342900" eaLnBrk="1" hangingPunct="1">
                  <a:buFont typeface="Wingdings" panose="05000000000000000000" pitchFamily="2" charset="2"/>
                  <a:buChar char="l"/>
                </a:pPr>
                <a:r>
                  <a:rPr lang="zh-CN" altLang="en-US" sz="1600" dirty="0" smtClean="0"/>
                  <a:t>阻止矿池：使挖矿的人必须知道</a:t>
                </a:r>
                <a:r>
                  <a:rPr lang="en-US" altLang="zh-CN" sz="1600" dirty="0" err="1" smtClean="0"/>
                  <a:t>coinbase</a:t>
                </a:r>
                <a:r>
                  <a:rPr lang="zh-CN" altLang="en-US" sz="1600" dirty="0" smtClean="0"/>
                  <a:t>交易的输出地址对应的私钥</a:t>
                </a:r>
                <a:endParaRPr lang="en-US" altLang="zh-CN" sz="1600" dirty="0" smtClean="0"/>
              </a:p>
              <a:p>
                <a:pPr marL="1152525" lvl="3" indent="-342900">
                  <a:buFont typeface="Wingdings" panose="05000000000000000000" pitchFamily="2" charset="2"/>
                  <a:buChar char="Ø"/>
                </a:pPr>
                <a14:m>
                  <m:oMath xmlns:m="http://schemas.openxmlformats.org/officeDocument/2006/math">
                    <m:r>
                      <a:rPr lang="en-US" altLang="zh-CN" sz="1600" b="0" i="1" smtClean="0">
                        <a:latin typeface="Cambria Math" panose="02040503050406030204" pitchFamily="18" charset="0"/>
                      </a:rPr>
                      <m:t>𝐻</m:t>
                    </m:r>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𝑝𝑟𝑒𝑣h𝑎𝑠h</m:t>
                        </m:r>
                        <m:r>
                          <a:rPr lang="en-US" altLang="zh-CN" sz="1600" b="0" i="1" smtClean="0">
                            <a:latin typeface="Cambria Math" panose="02040503050406030204" pitchFamily="18" charset="0"/>
                          </a:rPr>
                          <m:t>, </m:t>
                        </m:r>
                        <m:r>
                          <a:rPr lang="en-US" altLang="zh-CN" sz="1600" b="0" i="1" smtClean="0">
                            <a:latin typeface="Cambria Math" panose="02040503050406030204" pitchFamily="18" charset="0"/>
                          </a:rPr>
                          <m:t>𝑚𝑟</m:t>
                        </m:r>
                        <m:r>
                          <a:rPr lang="en-US" altLang="zh-CN" sz="1600" b="0" i="1" smtClean="0">
                            <a:latin typeface="Cambria Math" panose="02040503050406030204" pitchFamily="18" charset="0"/>
                          </a:rPr>
                          <m:t>, </m:t>
                        </m:r>
                        <m:r>
                          <a:rPr lang="en-US" altLang="zh-CN" sz="1600" b="0" i="1" smtClean="0">
                            <a:latin typeface="Cambria Math" panose="02040503050406030204" pitchFamily="18" charset="0"/>
                          </a:rPr>
                          <m:t>𝑛𝑜𝑛𝑐𝑒</m:t>
                        </m:r>
                        <m:r>
                          <a:rPr lang="en-US" altLang="zh-CN" sz="1600" b="0" i="1" smtClean="0">
                            <a:latin typeface="Cambria Math" panose="02040503050406030204" pitchFamily="18" charset="0"/>
                          </a:rPr>
                          <m:t>, </m:t>
                        </m:r>
                        <m:r>
                          <a:rPr lang="en-US" altLang="zh-CN" sz="1600" b="0" i="1" smtClean="0">
                            <a:latin typeface="Cambria Math" panose="02040503050406030204" pitchFamily="18" charset="0"/>
                          </a:rPr>
                          <m:t>𝜎</m:t>
                        </m:r>
                      </m:e>
                    </m:d>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𝑡𝑎𝑟𝑔𝑒𝑡</m:t>
                    </m:r>
                    <m:r>
                      <a:rPr lang="en-US" altLang="zh-CN" sz="1600" b="0" i="1" smtClean="0">
                        <a:latin typeface="Cambria Math" panose="02040503050406030204" pitchFamily="18" charset="0"/>
                      </a:rPr>
                      <m:t> </m:t>
                    </m:r>
                  </m:oMath>
                </a14:m>
                <a:endParaRPr lang="en-US" altLang="zh-CN" sz="1600" b="0" i="1" dirty="0" smtClean="0">
                  <a:latin typeface="Cambria Math" panose="02040503050406030204" pitchFamily="18" charset="0"/>
                </a:endParaRPr>
              </a:p>
              <a:p>
                <a:pPr marL="809625" lvl="3" indent="0">
                  <a:buNone/>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𝑠</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𝑡</m:t>
                      </m:r>
                      <m:r>
                        <a:rPr lang="en-US" altLang="zh-CN" sz="1600" b="0" i="1" smtClean="0">
                          <a:latin typeface="Cambria Math" panose="02040503050406030204" pitchFamily="18" charset="0"/>
                        </a:rPr>
                        <m:t>. </m:t>
                      </m:r>
                      <m:r>
                        <a:rPr lang="en-US" altLang="zh-CN" sz="1600" b="0" i="1" smtClean="0">
                          <a:latin typeface="Cambria Math" panose="02040503050406030204" pitchFamily="18" charset="0"/>
                        </a:rPr>
                        <m:t>𝑉𝑒𝑟𝑖𝑓𝑦</m:t>
                      </m:r>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𝑃</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𝐾</m:t>
                              </m:r>
                            </m:e>
                            <m:sub>
                              <m:r>
                                <a:rPr lang="en-US" altLang="zh-CN" sz="1600" b="0" i="1" smtClean="0">
                                  <a:latin typeface="Cambria Math" panose="02040503050406030204" pitchFamily="18" charset="0"/>
                                </a:rPr>
                                <m:t>𝑐𝑏</m:t>
                              </m:r>
                            </m:sub>
                          </m:sSub>
                          <m:r>
                            <a:rPr lang="en-US" altLang="zh-CN" sz="1600" b="0" i="1" smtClean="0">
                              <a:latin typeface="Cambria Math" panose="02040503050406030204" pitchFamily="18" charset="0"/>
                            </a:rPr>
                            <m:t>, </m:t>
                          </m:r>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𝑝𝑟𝑒𝑣h𝑎𝑠h</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𝑚𝑟</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𝑛𝑜𝑛𝑐𝑒</m:t>
                              </m:r>
                            </m:e>
                          </m:d>
                          <m:r>
                            <a:rPr lang="en-US" altLang="zh-CN" sz="1600" b="0" i="1" smtClean="0">
                              <a:latin typeface="Cambria Math" panose="02040503050406030204" pitchFamily="18" charset="0"/>
                            </a:rPr>
                            <m:t>, </m:t>
                          </m:r>
                          <m:r>
                            <a:rPr lang="en-US" altLang="zh-CN" sz="1600" b="0" i="1" smtClean="0">
                              <a:latin typeface="Cambria Math" panose="02040503050406030204" pitchFamily="18" charset="0"/>
                            </a:rPr>
                            <m:t>𝜎</m:t>
                          </m:r>
                        </m:e>
                      </m:d>
                      <m:r>
                        <a:rPr lang="en-US" altLang="zh-CN" sz="1600" b="0" i="1" smtClean="0">
                          <a:latin typeface="Cambria Math" panose="02040503050406030204" pitchFamily="18" charset="0"/>
                        </a:rPr>
                        <m:t>=1</m:t>
                      </m:r>
                    </m:oMath>
                  </m:oMathPara>
                </a14:m>
                <a:endParaRPr lang="en-US" altLang="zh-CN" sz="1600" dirty="0"/>
              </a:p>
              <a:p>
                <a:pPr marL="352425" lvl="2" indent="0" eaLnBrk="1" hangingPunct="1">
                  <a:buNone/>
                </a:pPr>
                <a:endParaRPr lang="en-US" altLang="zh-CN" sz="1600" dirty="0"/>
              </a:p>
            </p:txBody>
          </p:sp>
        </mc:Choice>
        <mc:Fallback xmlns="">
          <p:sp>
            <p:nvSpPr>
              <p:cNvPr id="23556" name="Rectangle 3"/>
              <p:cNvSpPr>
                <a:spLocks noGrp="1" noRot="1" noChangeAspect="1" noMove="1" noResize="1" noEditPoints="1" noAdjustHandles="1" noChangeArrowheads="1" noChangeShapeType="1" noTextEdit="1"/>
              </p:cNvSpPr>
              <p:nvPr>
                <p:ph type="body" idx="4294967295"/>
              </p:nvPr>
            </p:nvSpPr>
            <p:spPr>
              <a:xfrm>
                <a:off x="395536" y="1052736"/>
                <a:ext cx="8280152" cy="5112568"/>
              </a:xfrm>
              <a:blipFill>
                <a:blip r:embed="rId2"/>
                <a:stretch>
                  <a:fillRect l="-368" t="-955"/>
                </a:stretch>
              </a:blipFill>
            </p:spPr>
            <p:txBody>
              <a:bodyPr/>
              <a:lstStyle/>
              <a:p>
                <a:r>
                  <a:rPr lang="zh-CN" altLang="en-US">
                    <a:noFill/>
                  </a:rPr>
                  <a:t> </a:t>
                </a:r>
              </a:p>
            </p:txBody>
          </p:sp>
        </mc:Fallback>
      </mc:AlternateContent>
      <p:sp>
        <p:nvSpPr>
          <p:cNvPr id="3" name="灯片编号占位符 2"/>
          <p:cNvSpPr>
            <a:spLocks noGrp="1"/>
          </p:cNvSpPr>
          <p:nvPr>
            <p:ph type="sldNum" sz="quarter" idx="11"/>
          </p:nvPr>
        </p:nvSpPr>
        <p:spPr/>
        <p:txBody>
          <a:bodyPr/>
          <a:lstStyle/>
          <a:p>
            <a:pPr>
              <a:defRPr/>
            </a:pPr>
            <a:fld id="{67A79DCE-354B-410D-96C7-1D8050E1642D}" type="slidenum">
              <a:rPr lang="en-US" altLang="zh-CN" smtClean="0"/>
              <a:pPr>
                <a:defRPr/>
              </a:pPr>
              <a:t>34</a:t>
            </a:fld>
            <a:endParaRPr lang="en-US" altLang="zh-CN" dirty="0"/>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2986" y="3104964"/>
            <a:ext cx="6581873" cy="3024336"/>
          </a:xfrm>
          <a:prstGeom prst="rect">
            <a:avLst/>
          </a:prstGeom>
        </p:spPr>
      </p:pic>
      <p:sp>
        <p:nvSpPr>
          <p:cNvPr id="7" name="标题 1"/>
          <p:cNvSpPr txBox="1">
            <a:spLocks/>
          </p:cNvSpPr>
          <p:nvPr/>
        </p:nvSpPr>
        <p:spPr>
          <a:xfrm>
            <a:off x="457200" y="277814"/>
            <a:ext cx="8229600" cy="649492"/>
          </a:xfrm>
          <a:prstGeom prst="rect">
            <a:avLst/>
          </a:prstGeom>
        </p:spPr>
        <p:txBody>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5pPr>
            <a:lvl6pPr marL="4572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6pPr>
            <a:lvl7pPr marL="9144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7pPr>
            <a:lvl8pPr marL="13716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8pPr>
            <a:lvl9pPr marL="18288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9pPr>
          </a:lstStyle>
          <a:p>
            <a:r>
              <a:rPr lang="en-US" altLang="zh-CN" dirty="0">
                <a:effectLst>
                  <a:outerShdw blurRad="38100" dist="38100" dir="2700000" algn="tl">
                    <a:srgbClr val="000000">
                      <a:alpha val="43137"/>
                    </a:srgbClr>
                  </a:outerShdw>
                </a:effectLst>
              </a:rPr>
              <a:t>8</a:t>
            </a:r>
            <a:r>
              <a:rPr lang="en-US" altLang="zh-CN" dirty="0" smtClean="0">
                <a:effectLst>
                  <a:outerShdw blurRad="38100" dist="38100" dir="2700000" algn="tl">
                    <a:srgbClr val="000000">
                      <a:alpha val="43137"/>
                    </a:srgbClr>
                  </a:outerShdw>
                </a:effectLst>
              </a:rPr>
              <a:t>. </a:t>
            </a:r>
            <a:r>
              <a:rPr lang="zh-CN" altLang="en-US" dirty="0" smtClean="0">
                <a:effectLst>
                  <a:outerShdw blurRad="38100" dist="38100" dir="2700000" algn="tl">
                    <a:srgbClr val="000000">
                      <a:alpha val="43137"/>
                    </a:srgbClr>
                  </a:outerShdw>
                </a:effectLst>
              </a:rPr>
              <a:t>比特币中的</a:t>
            </a:r>
            <a:r>
              <a:rPr lang="zh-CN" altLang="en-US" dirty="0">
                <a:effectLst>
                  <a:outerShdw blurRad="38100" dist="38100" dir="2700000" algn="tl">
                    <a:srgbClr val="000000">
                      <a:alpha val="43137"/>
                    </a:srgbClr>
                  </a:outerShdw>
                </a:effectLst>
              </a:rPr>
              <a:t>矿</a:t>
            </a:r>
            <a:r>
              <a:rPr lang="zh-CN" altLang="en-US" dirty="0" smtClean="0">
                <a:effectLst>
                  <a:outerShdw blurRad="38100" dist="38100" dir="2700000" algn="tl">
                    <a:srgbClr val="000000">
                      <a:alpha val="43137"/>
                    </a:srgbClr>
                  </a:outerShdw>
                </a:effectLst>
              </a:rPr>
              <a:t>池</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26688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body" idx="4294967295"/>
          </p:nvPr>
        </p:nvSpPr>
        <p:spPr>
          <a:xfrm>
            <a:off x="395536" y="1052736"/>
            <a:ext cx="8280152" cy="5112568"/>
          </a:xfrm>
        </p:spPr>
        <p:txBody>
          <a:bodyPr/>
          <a:lstStyle/>
          <a:p>
            <a:pPr marL="342900" lvl="1" indent="-342900" eaLnBrk="1" hangingPunct="1">
              <a:buClr>
                <a:srgbClr val="013BB9"/>
              </a:buClr>
              <a:buSzPct val="70000"/>
              <a:buFont typeface="Wingdings" panose="05000000000000000000" pitchFamily="2" charset="2"/>
              <a:buChar char="n"/>
            </a:pPr>
            <a:r>
              <a:rPr lang="zh-CN" altLang="en-US" sz="2400" dirty="0" smtClean="0"/>
              <a:t>每个块大小为</a:t>
            </a:r>
            <a:r>
              <a:rPr lang="en-US" altLang="zh-CN" sz="2400" dirty="0" smtClean="0"/>
              <a:t>1MB</a:t>
            </a:r>
          </a:p>
          <a:p>
            <a:pPr marL="342900" lvl="1" indent="-342900" eaLnBrk="1" hangingPunct="1">
              <a:buClr>
                <a:srgbClr val="013BB9"/>
              </a:buClr>
              <a:buSzPct val="70000"/>
              <a:buFont typeface="Wingdings" panose="05000000000000000000" pitchFamily="2" charset="2"/>
              <a:buChar char="n"/>
            </a:pPr>
            <a:r>
              <a:rPr lang="zh-CN" altLang="en-US" sz="2400" dirty="0" smtClean="0"/>
              <a:t>每个交易大约是</a:t>
            </a:r>
            <a:r>
              <a:rPr lang="en-US" altLang="zh-CN" sz="2400" dirty="0" smtClean="0"/>
              <a:t>250Byte</a:t>
            </a:r>
            <a:r>
              <a:rPr lang="zh-CN" altLang="en-US" sz="2400" dirty="0" smtClean="0"/>
              <a:t>，所以每个块最多</a:t>
            </a:r>
            <a:r>
              <a:rPr lang="en-US" altLang="zh-CN" sz="2400" dirty="0" smtClean="0"/>
              <a:t>4000</a:t>
            </a:r>
            <a:r>
              <a:rPr lang="zh-CN" altLang="en-US" sz="2400" dirty="0" smtClean="0"/>
              <a:t>个交易</a:t>
            </a:r>
            <a:endParaRPr lang="en-US" altLang="zh-CN" sz="2400" dirty="0"/>
          </a:p>
          <a:p>
            <a:pPr marL="342900" lvl="1" indent="-342900" eaLnBrk="1" hangingPunct="1">
              <a:buClr>
                <a:srgbClr val="013BB9"/>
              </a:buClr>
              <a:buSzPct val="70000"/>
              <a:buFont typeface="Wingdings" panose="05000000000000000000" pitchFamily="2" charset="2"/>
              <a:buChar char="n"/>
            </a:pPr>
            <a:r>
              <a:rPr lang="zh-CN" altLang="en-US" sz="2400" dirty="0" smtClean="0"/>
              <a:t>每</a:t>
            </a:r>
            <a:r>
              <a:rPr lang="en-US" altLang="zh-CN" sz="2400" dirty="0" smtClean="0"/>
              <a:t>10</a:t>
            </a:r>
            <a:r>
              <a:rPr lang="zh-CN" altLang="en-US" sz="2400" dirty="0" smtClean="0"/>
              <a:t>分钟一个块，意味着每秒</a:t>
            </a:r>
            <a:r>
              <a:rPr lang="en-US" altLang="zh-CN" sz="2400" dirty="0" smtClean="0"/>
              <a:t>4000/600 </a:t>
            </a:r>
            <a:r>
              <a:rPr lang="zh-CN" altLang="en-US" sz="2400" dirty="0" smtClean="0"/>
              <a:t>约等于</a:t>
            </a:r>
            <a:r>
              <a:rPr lang="en-US" altLang="zh-CN" sz="2400" dirty="0" smtClean="0"/>
              <a:t>7</a:t>
            </a:r>
            <a:r>
              <a:rPr lang="zh-CN" altLang="en-US" sz="2400" dirty="0" smtClean="0"/>
              <a:t>笔交易</a:t>
            </a:r>
            <a:endParaRPr lang="en-US" altLang="zh-CN" sz="2400" dirty="0"/>
          </a:p>
          <a:p>
            <a:pPr marL="342900" lvl="1" indent="-342900" eaLnBrk="1" hangingPunct="1">
              <a:buClr>
                <a:srgbClr val="013BB9"/>
              </a:buClr>
              <a:buSzPct val="70000"/>
              <a:buFont typeface="Wingdings" panose="05000000000000000000" pitchFamily="2" charset="2"/>
              <a:buChar char="n"/>
            </a:pPr>
            <a:r>
              <a:rPr lang="en-US" altLang="zh-CN" sz="2400" dirty="0" smtClean="0"/>
              <a:t>Visa</a:t>
            </a:r>
            <a:r>
              <a:rPr lang="zh-CN" altLang="en-US" sz="2400" dirty="0" smtClean="0"/>
              <a:t>每秒</a:t>
            </a:r>
            <a:r>
              <a:rPr lang="en-US" altLang="zh-CN" sz="2400" dirty="0" smtClean="0"/>
              <a:t>2000</a:t>
            </a:r>
            <a:r>
              <a:rPr lang="zh-CN" altLang="en-US" sz="2400" dirty="0" smtClean="0"/>
              <a:t>笔，峰值每秒</a:t>
            </a:r>
            <a:r>
              <a:rPr lang="en-US" altLang="zh-CN" sz="2400" dirty="0" smtClean="0"/>
              <a:t>10000</a:t>
            </a:r>
            <a:r>
              <a:rPr lang="zh-CN" altLang="en-US" sz="2400" dirty="0" smtClean="0"/>
              <a:t>笔</a:t>
            </a:r>
            <a:endParaRPr lang="en-US" altLang="zh-CN" sz="2400" dirty="0"/>
          </a:p>
          <a:p>
            <a:pPr marL="342900" lvl="1" indent="-342900" eaLnBrk="1" hangingPunct="1">
              <a:buClr>
                <a:srgbClr val="013BB9"/>
              </a:buClr>
              <a:buSzPct val="70000"/>
              <a:buFont typeface="Wingdings" panose="05000000000000000000" pitchFamily="2" charset="2"/>
              <a:buChar char="n"/>
            </a:pPr>
            <a:r>
              <a:rPr lang="zh-CN" altLang="en-US" sz="2400" b="1" dirty="0" smtClean="0"/>
              <a:t>提高比特币的交易处理速度是一个重要的工作方向</a:t>
            </a:r>
            <a:endParaRPr lang="en-US" altLang="zh-CN" sz="2400" b="1" dirty="0"/>
          </a:p>
          <a:p>
            <a:pPr marL="742950" lvl="2" indent="-342900">
              <a:buClr>
                <a:srgbClr val="013BB9"/>
              </a:buClr>
              <a:buSzPct val="70000"/>
              <a:buFont typeface="Wingdings" panose="05000000000000000000" pitchFamily="2" charset="2"/>
              <a:buChar char="n"/>
            </a:pPr>
            <a:r>
              <a:rPr lang="zh-CN" altLang="en-US" sz="2000" b="1" dirty="0" smtClean="0"/>
              <a:t>有些</a:t>
            </a:r>
            <a:r>
              <a:rPr lang="en-US" altLang="zh-CN" sz="2000" b="1" dirty="0" err="1"/>
              <a:t>AltCoin</a:t>
            </a:r>
            <a:r>
              <a:rPr lang="zh-CN" altLang="en-US" sz="2000" b="1" dirty="0"/>
              <a:t>就是以提高交易吞吐率为卖点</a:t>
            </a:r>
            <a:r>
              <a:rPr lang="zh-CN" altLang="en-US" sz="2000" b="1" dirty="0" smtClean="0"/>
              <a:t>的</a:t>
            </a:r>
            <a:endParaRPr lang="en-US" altLang="zh-CN" sz="2000" b="1" dirty="0"/>
          </a:p>
          <a:p>
            <a:pPr marL="742950" lvl="2" indent="-342900">
              <a:buClr>
                <a:srgbClr val="013BB9"/>
              </a:buClr>
              <a:buSzPct val="70000"/>
              <a:buFont typeface="Wingdings" panose="05000000000000000000" pitchFamily="2" charset="2"/>
              <a:buChar char="u"/>
            </a:pPr>
            <a:r>
              <a:rPr lang="zh-CN" altLang="en-US" sz="2000" b="1" dirty="0" smtClean="0"/>
              <a:t>简单的把块的大小调整大一些可以吗？</a:t>
            </a:r>
            <a:endParaRPr lang="en-US" altLang="zh-CN" sz="2000" b="1" dirty="0"/>
          </a:p>
          <a:p>
            <a:pPr marL="742950" lvl="2" indent="-342900">
              <a:buClr>
                <a:srgbClr val="013BB9"/>
              </a:buClr>
              <a:buSzPct val="70000"/>
              <a:buFont typeface="Wingdings" panose="05000000000000000000" pitchFamily="2" charset="2"/>
              <a:buChar char="u"/>
            </a:pPr>
            <a:r>
              <a:rPr lang="zh-CN" altLang="en-US" sz="2000" b="1" dirty="0" smtClean="0"/>
              <a:t>提高块产生的速度？</a:t>
            </a:r>
            <a:endParaRPr lang="en-US" altLang="zh-CN" sz="2000" b="1" dirty="0"/>
          </a:p>
          <a:p>
            <a:pPr marL="342900" lvl="1" indent="-342900" eaLnBrk="1" hangingPunct="1">
              <a:buClr>
                <a:schemeClr val="accent1"/>
              </a:buClr>
              <a:buSzPct val="65000"/>
              <a:buFont typeface="Wingdings" panose="05000000000000000000" pitchFamily="2" charset="2"/>
              <a:buChar char="n"/>
            </a:pPr>
            <a:endParaRPr lang="en-US" altLang="zh-CN" sz="2000" b="1" dirty="0" smtClean="0"/>
          </a:p>
          <a:p>
            <a:pPr marL="342900" lvl="1" indent="-342900" eaLnBrk="1" hangingPunct="1">
              <a:buClr>
                <a:schemeClr val="accent1"/>
              </a:buClr>
              <a:buSzPct val="65000"/>
              <a:buFont typeface="Wingdings" panose="05000000000000000000" pitchFamily="2" charset="2"/>
              <a:buChar char="n"/>
            </a:pPr>
            <a:endParaRPr lang="en-US" altLang="zh-CN" sz="2000" b="1" dirty="0"/>
          </a:p>
          <a:p>
            <a:pPr marL="669925" lvl="3" indent="0" eaLnBrk="1" hangingPunct="1">
              <a:buNone/>
            </a:pPr>
            <a:endParaRPr lang="en-US" altLang="zh-CN" sz="1800" dirty="0" smtClean="0"/>
          </a:p>
          <a:p>
            <a:pPr marL="352425" lvl="2" indent="0" eaLnBrk="1" hangingPunct="1">
              <a:buNone/>
            </a:pPr>
            <a:endParaRPr lang="en-US" altLang="zh-CN" sz="1600" dirty="0"/>
          </a:p>
        </p:txBody>
      </p:sp>
      <p:sp>
        <p:nvSpPr>
          <p:cNvPr id="3" name="灯片编号占位符 2"/>
          <p:cNvSpPr>
            <a:spLocks noGrp="1"/>
          </p:cNvSpPr>
          <p:nvPr>
            <p:ph type="sldNum" sz="quarter" idx="11"/>
          </p:nvPr>
        </p:nvSpPr>
        <p:spPr/>
        <p:txBody>
          <a:bodyPr/>
          <a:lstStyle/>
          <a:p>
            <a:pPr>
              <a:defRPr/>
            </a:pPr>
            <a:fld id="{67A79DCE-354B-410D-96C7-1D8050E1642D}" type="slidenum">
              <a:rPr lang="en-US" altLang="zh-CN" smtClean="0"/>
              <a:pPr>
                <a:defRPr/>
              </a:pPr>
              <a:t>35</a:t>
            </a:fld>
            <a:endParaRPr lang="en-US" altLang="zh-CN" dirty="0"/>
          </a:p>
        </p:txBody>
      </p:sp>
      <p:sp>
        <p:nvSpPr>
          <p:cNvPr id="6" name="标题 1"/>
          <p:cNvSpPr txBox="1">
            <a:spLocks/>
          </p:cNvSpPr>
          <p:nvPr/>
        </p:nvSpPr>
        <p:spPr>
          <a:xfrm>
            <a:off x="457200" y="277814"/>
            <a:ext cx="8229600" cy="649492"/>
          </a:xfrm>
          <a:prstGeom prst="rect">
            <a:avLst/>
          </a:prstGeom>
        </p:spPr>
        <p:txBody>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5pPr>
            <a:lvl6pPr marL="4572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6pPr>
            <a:lvl7pPr marL="9144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7pPr>
            <a:lvl8pPr marL="13716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8pPr>
            <a:lvl9pPr marL="18288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9pPr>
          </a:lstStyle>
          <a:p>
            <a:r>
              <a:rPr lang="en-US" altLang="zh-CN" dirty="0">
                <a:effectLst>
                  <a:outerShdw blurRad="38100" dist="38100" dir="2700000" algn="tl">
                    <a:srgbClr val="000000">
                      <a:alpha val="43137"/>
                    </a:srgbClr>
                  </a:outerShdw>
                </a:effectLst>
              </a:rPr>
              <a:t>9</a:t>
            </a:r>
            <a:r>
              <a:rPr lang="en-US" altLang="zh-CN" dirty="0" smtClean="0">
                <a:effectLst>
                  <a:outerShdw blurRad="38100" dist="38100" dir="2700000" algn="tl">
                    <a:srgbClr val="000000">
                      <a:alpha val="43137"/>
                    </a:srgbClr>
                  </a:outerShdw>
                </a:effectLst>
              </a:rPr>
              <a:t>. </a:t>
            </a:r>
            <a:r>
              <a:rPr lang="zh-CN" altLang="en-US" dirty="0" smtClean="0">
                <a:effectLst>
                  <a:outerShdw blurRad="38100" dist="38100" dir="2700000" algn="tl">
                    <a:srgbClr val="000000">
                      <a:alpha val="43137"/>
                    </a:srgbClr>
                  </a:outerShdw>
                </a:effectLst>
              </a:rPr>
              <a:t>比特币交易处理能力</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222312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body" idx="4294967295"/>
          </p:nvPr>
        </p:nvSpPr>
        <p:spPr>
          <a:xfrm>
            <a:off x="395536" y="1124744"/>
            <a:ext cx="8280152" cy="5112568"/>
          </a:xfrm>
        </p:spPr>
        <p:txBody>
          <a:bodyPr/>
          <a:lstStyle/>
          <a:p>
            <a:pPr marL="342900" lvl="1" indent="-342900" eaLnBrk="1" hangingPunct="1">
              <a:buClr>
                <a:srgbClr val="013BB9"/>
              </a:buClr>
              <a:buSzPct val="70000"/>
              <a:buFont typeface="Wingdings" panose="05000000000000000000" pitchFamily="2" charset="2"/>
              <a:buChar char="n"/>
            </a:pPr>
            <a:r>
              <a:rPr lang="zh-CN" altLang="en-US" sz="1800" dirty="0" smtClean="0"/>
              <a:t>功能改进、算法升级等等会对比特币有何影响？</a:t>
            </a:r>
            <a:endParaRPr lang="en-US" altLang="zh-CN" sz="1800" dirty="0" smtClean="0"/>
          </a:p>
          <a:p>
            <a:pPr marL="695325" lvl="2" indent="-342900" eaLnBrk="1" hangingPunct="1">
              <a:buFont typeface="Wingdings" panose="05000000000000000000" pitchFamily="2" charset="2"/>
              <a:buChar char="u"/>
            </a:pPr>
            <a:r>
              <a:rPr lang="zh-CN" altLang="en-US" sz="1800" dirty="0"/>
              <a:t>在比特币网络里（去中心化的分布式网络），不是简单的发布和更新版本的</a:t>
            </a:r>
            <a:r>
              <a:rPr lang="zh-CN" altLang="en-US" sz="1800" dirty="0" smtClean="0"/>
              <a:t>事情</a:t>
            </a:r>
            <a:endParaRPr lang="en-US" altLang="zh-CN" sz="1800" dirty="0" smtClean="0"/>
          </a:p>
          <a:p>
            <a:pPr marL="342900" lvl="1" indent="-342900" eaLnBrk="1" hangingPunct="1">
              <a:buClr>
                <a:srgbClr val="013BB9"/>
              </a:buClr>
              <a:buSzPct val="70000"/>
              <a:buFont typeface="Wingdings" panose="05000000000000000000" pitchFamily="2" charset="2"/>
              <a:buChar char="n"/>
            </a:pPr>
            <a:r>
              <a:rPr lang="zh-CN" altLang="en-US" sz="1800" dirty="0" smtClean="0"/>
              <a:t>硬分叉</a:t>
            </a:r>
            <a:endParaRPr lang="en-US" altLang="zh-CN" sz="1800" dirty="0"/>
          </a:p>
          <a:p>
            <a:pPr marL="695325" lvl="2" indent="-342900" eaLnBrk="1" hangingPunct="1">
              <a:buFont typeface="Wingdings" panose="05000000000000000000" pitchFamily="2" charset="2"/>
              <a:buChar char="u"/>
            </a:pPr>
            <a:r>
              <a:rPr lang="zh-CN" altLang="en-US" sz="1600" dirty="0" smtClean="0"/>
              <a:t>通过</a:t>
            </a:r>
            <a:r>
              <a:rPr lang="zh-CN" altLang="en-US" sz="1600" dirty="0"/>
              <a:t>修订协议引入新的特性</a:t>
            </a:r>
            <a:r>
              <a:rPr lang="zh-CN" altLang="en-US" sz="1600" dirty="0" smtClean="0"/>
              <a:t>，</a:t>
            </a:r>
            <a:r>
              <a:rPr lang="zh-CN" altLang="en-US" sz="1600" dirty="0" smtClean="0">
                <a:solidFill>
                  <a:srgbClr val="0000FF"/>
                </a:solidFill>
              </a:rPr>
              <a:t>运行</a:t>
            </a:r>
            <a:r>
              <a:rPr lang="zh-CN" altLang="en-US" sz="1600" dirty="0">
                <a:solidFill>
                  <a:srgbClr val="0000FF"/>
                </a:solidFill>
              </a:rPr>
              <a:t>新版本协议的节点认定有效</a:t>
            </a:r>
            <a:r>
              <a:rPr lang="zh-CN" altLang="en-US" sz="1600" dirty="0" smtClean="0">
                <a:solidFill>
                  <a:srgbClr val="0000FF"/>
                </a:solidFill>
              </a:rPr>
              <a:t>的一部分区块</a:t>
            </a:r>
            <a:r>
              <a:rPr lang="zh-CN" altLang="en-US" sz="1600" dirty="0">
                <a:solidFill>
                  <a:srgbClr val="0000FF"/>
                </a:solidFill>
              </a:rPr>
              <a:t>，会被运行旧版本协议的节点认定为无效</a:t>
            </a:r>
            <a:r>
              <a:rPr lang="zh-CN" altLang="en-US" sz="1600" dirty="0" smtClean="0"/>
              <a:t>。</a:t>
            </a:r>
            <a:endParaRPr lang="en-US" altLang="zh-CN" sz="1600" dirty="0" smtClean="0"/>
          </a:p>
          <a:p>
            <a:pPr marL="695325" lvl="2" indent="-342900" eaLnBrk="1" hangingPunct="1">
              <a:buFont typeface="Wingdings" panose="05000000000000000000" pitchFamily="2" charset="2"/>
              <a:buChar char="u"/>
            </a:pPr>
            <a:r>
              <a:rPr lang="zh-CN" altLang="en-US" sz="1600" dirty="0" smtClean="0"/>
              <a:t>很快</a:t>
            </a:r>
            <a:r>
              <a:rPr lang="zh-CN" altLang="en-US" sz="1600" dirty="0"/>
              <a:t>最长区块链分支里包含的某些区块会被老节点认定为无效区块。老节点会认为其他的</a:t>
            </a:r>
            <a:r>
              <a:rPr lang="zh-CN" altLang="en-US" sz="1600" dirty="0" smtClean="0"/>
              <a:t>分支才是</a:t>
            </a:r>
            <a:r>
              <a:rPr lang="zh-CN" altLang="en-US" sz="1600" dirty="0"/>
              <a:t>最长、有效的区块链分支，并一直扩展这个分支。此时区块链出现硬分叉</a:t>
            </a:r>
            <a:r>
              <a:rPr lang="zh-CN" altLang="en-US" sz="1600" dirty="0" smtClean="0"/>
              <a:t>。</a:t>
            </a:r>
            <a:endParaRPr lang="en-US" altLang="zh-CN" sz="1600" dirty="0" smtClean="0"/>
          </a:p>
          <a:p>
            <a:pPr marL="695325" lvl="2" indent="-342900" eaLnBrk="1" hangingPunct="1">
              <a:buFont typeface="Wingdings" panose="05000000000000000000" pitchFamily="2" charset="2"/>
              <a:buChar char="u"/>
            </a:pPr>
            <a:r>
              <a:rPr lang="zh-CN" altLang="en-US" sz="1600" dirty="0" smtClean="0"/>
              <a:t>硬分叉使得原先的链分裂，网络上的节点会根据其所运行的协议版本去扩展两条不同的链，每个节点只能在这两个分叉中二选一，这两个分叉再也不会合并。</a:t>
            </a:r>
            <a:endParaRPr lang="en-US" altLang="zh-CN" sz="1600" dirty="0" smtClean="0"/>
          </a:p>
          <a:p>
            <a:pPr marL="695325" lvl="2" indent="-342900" eaLnBrk="1" hangingPunct="1">
              <a:buFont typeface="Wingdings" panose="05000000000000000000" pitchFamily="2" charset="2"/>
              <a:buChar char="u"/>
            </a:pPr>
            <a:r>
              <a:rPr lang="zh-CN" altLang="en-US" sz="1600" dirty="0" smtClean="0"/>
              <a:t>可能</a:t>
            </a:r>
            <a:r>
              <a:rPr lang="zh-CN" altLang="en-US" sz="1600" dirty="0"/>
              <a:t>触发硬分叉案例</a:t>
            </a:r>
            <a:endParaRPr lang="en-US" altLang="zh-CN" sz="1600" dirty="0"/>
          </a:p>
          <a:p>
            <a:pPr marL="1028700" lvl="1" indent="-342900"/>
            <a:r>
              <a:rPr lang="zh-CN" altLang="en-US" sz="1600" dirty="0"/>
              <a:t>添加新的操作码</a:t>
            </a:r>
            <a:endParaRPr lang="en-US" altLang="zh-CN" sz="1600" dirty="0"/>
          </a:p>
          <a:p>
            <a:pPr marL="1028700" lvl="1" indent="-342900"/>
            <a:r>
              <a:rPr lang="zh-CN" altLang="en-US" sz="1600" dirty="0"/>
              <a:t>区块大小改变（最近的比特币硬分叉案例）</a:t>
            </a:r>
            <a:endParaRPr lang="en-US" altLang="zh-CN" sz="1600" dirty="0"/>
          </a:p>
          <a:p>
            <a:pPr marL="1028700" lvl="1" indent="-342900"/>
            <a:r>
              <a:rPr lang="zh-CN" altLang="en-US" sz="1600" dirty="0"/>
              <a:t>改变挖矿速率</a:t>
            </a:r>
            <a:endParaRPr lang="en-US" altLang="zh-CN" sz="1600" dirty="0"/>
          </a:p>
          <a:p>
            <a:pPr marL="1028700" lvl="1" indent="-342900"/>
            <a:r>
              <a:rPr lang="zh-CN" altLang="en-US" sz="1600" dirty="0"/>
              <a:t>修正若干个</a:t>
            </a:r>
            <a:r>
              <a:rPr lang="en-US" altLang="zh-CN" sz="1600" dirty="0"/>
              <a:t>bug</a:t>
            </a:r>
          </a:p>
          <a:p>
            <a:pPr marL="352425" lvl="2" indent="0" eaLnBrk="1" hangingPunct="1">
              <a:buNone/>
            </a:pPr>
            <a:endParaRPr lang="en-US" altLang="zh-CN" sz="1600" dirty="0" smtClean="0"/>
          </a:p>
          <a:p>
            <a:pPr marL="695325" lvl="2" indent="-342900" eaLnBrk="1" hangingPunct="1"/>
            <a:endParaRPr lang="en-US" altLang="zh-CN" sz="1600" dirty="0" smtClean="0"/>
          </a:p>
          <a:p>
            <a:pPr marL="342900" lvl="1" indent="-342900" eaLnBrk="1" hangingPunct="1">
              <a:buClr>
                <a:schemeClr val="accent1"/>
              </a:buClr>
              <a:buSzPct val="65000"/>
              <a:buFont typeface="Wingdings" panose="05000000000000000000" pitchFamily="2" charset="2"/>
              <a:buChar char="n"/>
            </a:pPr>
            <a:endParaRPr lang="en-US" altLang="zh-CN" sz="1600" b="1" dirty="0" smtClean="0"/>
          </a:p>
          <a:p>
            <a:pPr marL="342900" lvl="1" indent="-342900" eaLnBrk="1" hangingPunct="1">
              <a:buClr>
                <a:schemeClr val="accent1"/>
              </a:buClr>
              <a:buSzPct val="65000"/>
              <a:buFont typeface="Wingdings" panose="05000000000000000000" pitchFamily="2" charset="2"/>
              <a:buChar char="n"/>
            </a:pPr>
            <a:endParaRPr lang="en-US" altLang="zh-CN" sz="1600" b="1" dirty="0"/>
          </a:p>
          <a:p>
            <a:pPr marL="669925" lvl="3" indent="0" eaLnBrk="1" hangingPunct="1">
              <a:buNone/>
            </a:pPr>
            <a:endParaRPr lang="en-US" altLang="zh-CN" sz="1600" dirty="0" smtClean="0"/>
          </a:p>
          <a:p>
            <a:pPr marL="352425" lvl="2" indent="0" eaLnBrk="1" hangingPunct="1">
              <a:buNone/>
            </a:pPr>
            <a:endParaRPr lang="en-US" altLang="zh-CN" sz="1600" dirty="0"/>
          </a:p>
        </p:txBody>
      </p:sp>
      <p:sp>
        <p:nvSpPr>
          <p:cNvPr id="3" name="灯片编号占位符 2"/>
          <p:cNvSpPr>
            <a:spLocks noGrp="1"/>
          </p:cNvSpPr>
          <p:nvPr>
            <p:ph type="sldNum" sz="quarter" idx="11"/>
          </p:nvPr>
        </p:nvSpPr>
        <p:spPr/>
        <p:txBody>
          <a:bodyPr/>
          <a:lstStyle/>
          <a:p>
            <a:pPr>
              <a:defRPr/>
            </a:pPr>
            <a:fld id="{67A79DCE-354B-410D-96C7-1D8050E1642D}" type="slidenum">
              <a:rPr lang="en-US" altLang="zh-CN" smtClean="0"/>
              <a:pPr>
                <a:defRPr/>
              </a:pPr>
              <a:t>36</a:t>
            </a:fld>
            <a:endParaRPr lang="en-US" altLang="zh-CN" dirty="0"/>
          </a:p>
        </p:txBody>
      </p:sp>
      <p:sp>
        <p:nvSpPr>
          <p:cNvPr id="6" name="标题 1"/>
          <p:cNvSpPr txBox="1">
            <a:spLocks/>
          </p:cNvSpPr>
          <p:nvPr/>
        </p:nvSpPr>
        <p:spPr>
          <a:xfrm>
            <a:off x="457200" y="277814"/>
            <a:ext cx="8229600" cy="649492"/>
          </a:xfrm>
          <a:prstGeom prst="rect">
            <a:avLst/>
          </a:prstGeom>
        </p:spPr>
        <p:txBody>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5pPr>
            <a:lvl6pPr marL="4572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6pPr>
            <a:lvl7pPr marL="9144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7pPr>
            <a:lvl8pPr marL="13716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8pPr>
            <a:lvl9pPr marL="18288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9pPr>
          </a:lstStyle>
          <a:p>
            <a:r>
              <a:rPr lang="en-US" altLang="zh-CN" dirty="0" smtClean="0">
                <a:effectLst>
                  <a:outerShdw blurRad="38100" dist="38100" dir="2700000" algn="tl">
                    <a:srgbClr val="000000">
                      <a:alpha val="43137"/>
                    </a:srgbClr>
                  </a:outerShdw>
                </a:effectLst>
              </a:rPr>
              <a:t>10. </a:t>
            </a:r>
            <a:r>
              <a:rPr lang="zh-CN" altLang="en-US" dirty="0" smtClean="0">
                <a:effectLst>
                  <a:outerShdw blurRad="38100" dist="38100" dir="2700000" algn="tl">
                    <a:srgbClr val="000000">
                      <a:alpha val="43137"/>
                    </a:srgbClr>
                  </a:outerShdw>
                </a:effectLst>
              </a:rPr>
              <a:t>比特币的协议升级</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3384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body" idx="4294967295"/>
          </p:nvPr>
        </p:nvSpPr>
        <p:spPr>
          <a:xfrm>
            <a:off x="395536" y="1124744"/>
            <a:ext cx="8280152" cy="5112568"/>
          </a:xfrm>
        </p:spPr>
        <p:txBody>
          <a:bodyPr/>
          <a:lstStyle/>
          <a:p>
            <a:pPr marL="342900" lvl="1" indent="-342900" eaLnBrk="1" hangingPunct="1">
              <a:buClr>
                <a:srgbClr val="013BB9"/>
              </a:buClr>
              <a:buSzPct val="70000"/>
              <a:buFont typeface="Wingdings" panose="05000000000000000000" pitchFamily="2" charset="2"/>
              <a:buChar char="n"/>
            </a:pPr>
            <a:r>
              <a:rPr lang="zh-CN" altLang="en-US" sz="1800" dirty="0" smtClean="0"/>
              <a:t>功能改进、算法升级等等会对比特币有何影响？</a:t>
            </a:r>
            <a:endParaRPr lang="en-US" altLang="zh-CN" sz="1800" dirty="0" smtClean="0"/>
          </a:p>
          <a:p>
            <a:pPr marL="695325" lvl="2" indent="-342900" eaLnBrk="1" hangingPunct="1">
              <a:buFont typeface="Wingdings" panose="05000000000000000000" pitchFamily="2" charset="2"/>
              <a:buChar char="u"/>
            </a:pPr>
            <a:r>
              <a:rPr lang="zh-CN" altLang="en-US" sz="1800" dirty="0"/>
              <a:t>在比特币网络里（去中心化的分布式网络），不是简单的发布和更新版本的事情</a:t>
            </a:r>
            <a:endParaRPr lang="en-US" altLang="zh-CN" sz="1800" dirty="0"/>
          </a:p>
          <a:p>
            <a:pPr marL="695325" lvl="2" indent="-342900" eaLnBrk="1" hangingPunct="1"/>
            <a:endParaRPr lang="en-US" altLang="zh-CN" sz="1800" dirty="0" smtClean="0"/>
          </a:p>
          <a:p>
            <a:pPr marL="342900" lvl="1" indent="-342900" eaLnBrk="1" hangingPunct="1">
              <a:buClr>
                <a:srgbClr val="013BB9"/>
              </a:buClr>
              <a:buSzPct val="70000"/>
              <a:buFont typeface="Wingdings" panose="05000000000000000000" pitchFamily="2" charset="2"/>
              <a:buChar char="n"/>
            </a:pPr>
            <a:r>
              <a:rPr lang="zh-CN" altLang="en-US" sz="1800" dirty="0"/>
              <a:t>软</a:t>
            </a:r>
            <a:r>
              <a:rPr lang="zh-CN" altLang="en-US" sz="1800" dirty="0" smtClean="0"/>
              <a:t>分叉</a:t>
            </a:r>
            <a:endParaRPr lang="en-US" altLang="zh-CN" sz="1800" dirty="0"/>
          </a:p>
          <a:p>
            <a:pPr marL="695325" lvl="2" indent="-342900" eaLnBrk="1" hangingPunct="1">
              <a:buFont typeface="Wingdings" panose="05000000000000000000" pitchFamily="2" charset="2"/>
              <a:buChar char="u"/>
            </a:pPr>
            <a:r>
              <a:rPr lang="zh-CN" altLang="en-US" sz="1600" dirty="0"/>
              <a:t>通过修订协议加入新的特性，让现有核验规则更为严格。这样老节点依然会接受所有的区块，而新节点有可能拒绝老节点挖出的部分</a:t>
            </a:r>
            <a:r>
              <a:rPr lang="zh-CN" altLang="en-US" sz="1600" dirty="0" smtClean="0"/>
              <a:t>区块。</a:t>
            </a:r>
            <a:endParaRPr lang="en-US" altLang="zh-CN" sz="1600" dirty="0" smtClean="0"/>
          </a:p>
          <a:p>
            <a:pPr marL="695325" lvl="2" indent="-342900" eaLnBrk="1" hangingPunct="1">
              <a:buFont typeface="Wingdings" panose="05000000000000000000" pitchFamily="2" charset="2"/>
              <a:buChar char="u"/>
            </a:pPr>
            <a:r>
              <a:rPr lang="zh-CN" altLang="en-US" sz="1600" dirty="0"/>
              <a:t>在这种情况下，老节点可能挖出一些无效的区块</a:t>
            </a:r>
            <a:r>
              <a:rPr lang="en-US" altLang="zh-CN" sz="1600" dirty="0"/>
              <a:t>——</a:t>
            </a:r>
            <a:r>
              <a:rPr lang="zh-CN" altLang="en-US" sz="1600" dirty="0"/>
              <a:t>这些区块中包含一些在新规则下无法核验通过的交易，从而被新节点拒绝在其上面延伸区块链。这种情形能够被老节点发现并更新</a:t>
            </a:r>
            <a:r>
              <a:rPr lang="zh-CN" altLang="en-US" sz="1600" dirty="0" smtClean="0"/>
              <a:t>其协议。</a:t>
            </a:r>
            <a:endParaRPr lang="en-US" altLang="zh-CN" sz="1600" dirty="0"/>
          </a:p>
          <a:p>
            <a:pPr marL="695325" lvl="2" indent="-342900" eaLnBrk="1" hangingPunct="1">
              <a:buFont typeface="Wingdings" panose="05000000000000000000" pitchFamily="2" charset="2"/>
              <a:buChar char="u"/>
            </a:pPr>
            <a:r>
              <a:rPr lang="zh-CN" altLang="en-US" sz="1600" dirty="0" smtClean="0"/>
              <a:t>而且，如果新节点用它们的区块扩展了老节点的分支，那么老节点也会转而支持这个分支，原因是新节点核验通过的区块，老节点也能核验通过。</a:t>
            </a:r>
            <a:endParaRPr lang="en-US" altLang="zh-CN" sz="1600" dirty="0" smtClean="0"/>
          </a:p>
          <a:p>
            <a:pPr marL="695325" lvl="2" indent="-342900" eaLnBrk="1" hangingPunct="1">
              <a:buFont typeface="Wingdings" panose="05000000000000000000" pitchFamily="2" charset="2"/>
              <a:buChar char="u"/>
            </a:pPr>
            <a:r>
              <a:rPr lang="zh-CN" altLang="en-US" sz="1600" dirty="0" smtClean="0"/>
              <a:t>这样</a:t>
            </a:r>
            <a:r>
              <a:rPr lang="zh-CN" altLang="en-US" sz="1600" dirty="0"/>
              <a:t>不会</a:t>
            </a:r>
            <a:r>
              <a:rPr lang="zh-CN" altLang="en-US" sz="1600" dirty="0" smtClean="0"/>
              <a:t>出现</a:t>
            </a:r>
            <a:r>
              <a:rPr lang="zh-CN" altLang="en-US" sz="1600" dirty="0"/>
              <a:t>硬分叉，只是会有很多临时的小型分叉</a:t>
            </a:r>
            <a:r>
              <a:rPr lang="zh-CN" altLang="en-US" sz="1600" dirty="0" smtClean="0"/>
              <a:t>而已。</a:t>
            </a:r>
            <a:endParaRPr lang="en-US" altLang="zh-CN" sz="1600" dirty="0" smtClean="0"/>
          </a:p>
          <a:p>
            <a:pPr marL="695325" lvl="2" indent="-342900" eaLnBrk="1" hangingPunct="1">
              <a:buFont typeface="Wingdings" panose="05000000000000000000" pitchFamily="2" charset="2"/>
              <a:buChar char="u"/>
            </a:pPr>
            <a:r>
              <a:rPr lang="zh-CN" altLang="en-US" sz="1600"/>
              <a:t>软</a:t>
            </a:r>
            <a:r>
              <a:rPr lang="zh-CN" altLang="en-US" sz="1600" smtClean="0"/>
              <a:t>分叉的引入依赖于足够多的节点升级到新版本来实施新的核验规则。</a:t>
            </a:r>
            <a:endParaRPr lang="en-US" altLang="zh-CN" sz="1600" dirty="0" smtClean="0"/>
          </a:p>
          <a:p>
            <a:pPr marL="695325" lvl="2" indent="-342900" eaLnBrk="1" hangingPunct="1">
              <a:buFont typeface="Wingdings" panose="05000000000000000000" pitchFamily="2" charset="2"/>
              <a:buChar char="u"/>
            </a:pPr>
            <a:r>
              <a:rPr lang="zh-CN" altLang="en-US" sz="1600" dirty="0" smtClean="0"/>
              <a:t>可能触发软分叉案例</a:t>
            </a:r>
            <a:endParaRPr lang="en-US" altLang="zh-CN" sz="1600" dirty="0" smtClean="0"/>
          </a:p>
          <a:p>
            <a:pPr marL="1028700" lvl="1" indent="-342900"/>
            <a:r>
              <a:rPr lang="zh-CN" altLang="en-US" sz="1600" dirty="0"/>
              <a:t>如</a:t>
            </a:r>
            <a:r>
              <a:rPr lang="en-US" altLang="zh-CN" sz="1600" dirty="0"/>
              <a:t>P2SH</a:t>
            </a:r>
            <a:r>
              <a:rPr lang="zh-CN" altLang="en-US" sz="1600" dirty="0"/>
              <a:t>，老节点只需验证</a:t>
            </a:r>
            <a:r>
              <a:rPr lang="en-US" altLang="zh-CN" sz="1600" dirty="0"/>
              <a:t>hash</a:t>
            </a:r>
            <a:r>
              <a:rPr lang="zh-CN" altLang="en-US" sz="1600" dirty="0"/>
              <a:t>，而新节点会额外执行脚本</a:t>
            </a:r>
            <a:r>
              <a:rPr lang="zh-CN" altLang="en-US" sz="1600" dirty="0" smtClean="0"/>
              <a:t>验证</a:t>
            </a:r>
            <a:endParaRPr lang="en-US" altLang="zh-CN" sz="1600" dirty="0" smtClean="0"/>
          </a:p>
          <a:p>
            <a:pPr marL="342900" lvl="1" indent="-342900" eaLnBrk="1" hangingPunct="1">
              <a:buClr>
                <a:schemeClr val="accent1"/>
              </a:buClr>
              <a:buSzPct val="65000"/>
              <a:buFont typeface="Wingdings" panose="05000000000000000000" pitchFamily="2" charset="2"/>
              <a:buChar char="n"/>
            </a:pPr>
            <a:endParaRPr lang="en-US" altLang="zh-CN" sz="1600" b="1" dirty="0" smtClean="0"/>
          </a:p>
          <a:p>
            <a:pPr marL="342900" lvl="1" indent="-342900" eaLnBrk="1" hangingPunct="1">
              <a:buClr>
                <a:schemeClr val="accent1"/>
              </a:buClr>
              <a:buSzPct val="65000"/>
              <a:buFont typeface="Wingdings" panose="05000000000000000000" pitchFamily="2" charset="2"/>
              <a:buChar char="n"/>
            </a:pPr>
            <a:endParaRPr lang="en-US" altLang="zh-CN" sz="1600" b="1" dirty="0"/>
          </a:p>
          <a:p>
            <a:pPr marL="669925" lvl="3" indent="0" eaLnBrk="1" hangingPunct="1">
              <a:buNone/>
            </a:pPr>
            <a:endParaRPr lang="en-US" altLang="zh-CN" sz="1600" dirty="0" smtClean="0"/>
          </a:p>
          <a:p>
            <a:pPr marL="352425" lvl="2" indent="0" eaLnBrk="1" hangingPunct="1">
              <a:buNone/>
            </a:pPr>
            <a:endParaRPr lang="en-US" altLang="zh-CN" sz="1600" dirty="0"/>
          </a:p>
        </p:txBody>
      </p:sp>
      <p:sp>
        <p:nvSpPr>
          <p:cNvPr id="3" name="灯片编号占位符 2"/>
          <p:cNvSpPr>
            <a:spLocks noGrp="1"/>
          </p:cNvSpPr>
          <p:nvPr>
            <p:ph type="sldNum" sz="quarter" idx="11"/>
          </p:nvPr>
        </p:nvSpPr>
        <p:spPr/>
        <p:txBody>
          <a:bodyPr/>
          <a:lstStyle/>
          <a:p>
            <a:pPr>
              <a:defRPr/>
            </a:pPr>
            <a:fld id="{67A79DCE-354B-410D-96C7-1D8050E1642D}" type="slidenum">
              <a:rPr lang="en-US" altLang="zh-CN" smtClean="0"/>
              <a:pPr>
                <a:defRPr/>
              </a:pPr>
              <a:t>37</a:t>
            </a:fld>
            <a:endParaRPr lang="en-US" altLang="zh-CN" dirty="0"/>
          </a:p>
        </p:txBody>
      </p:sp>
      <p:sp>
        <p:nvSpPr>
          <p:cNvPr id="6" name="标题 1"/>
          <p:cNvSpPr txBox="1">
            <a:spLocks/>
          </p:cNvSpPr>
          <p:nvPr/>
        </p:nvSpPr>
        <p:spPr>
          <a:xfrm>
            <a:off x="457200" y="277814"/>
            <a:ext cx="8229600" cy="649492"/>
          </a:xfrm>
          <a:prstGeom prst="rect">
            <a:avLst/>
          </a:prstGeom>
        </p:spPr>
        <p:txBody>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5pPr>
            <a:lvl6pPr marL="4572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6pPr>
            <a:lvl7pPr marL="9144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7pPr>
            <a:lvl8pPr marL="13716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8pPr>
            <a:lvl9pPr marL="18288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9pPr>
          </a:lstStyle>
          <a:p>
            <a:r>
              <a:rPr lang="en-US" altLang="zh-CN" dirty="0" smtClean="0">
                <a:effectLst>
                  <a:outerShdw blurRad="38100" dist="38100" dir="2700000" algn="tl">
                    <a:srgbClr val="000000">
                      <a:alpha val="43137"/>
                    </a:srgbClr>
                  </a:outerShdw>
                </a:effectLst>
              </a:rPr>
              <a:t>10. </a:t>
            </a:r>
            <a:r>
              <a:rPr lang="zh-CN" altLang="en-US" dirty="0" smtClean="0">
                <a:effectLst>
                  <a:outerShdw blurRad="38100" dist="38100" dir="2700000" algn="tl">
                    <a:srgbClr val="000000">
                      <a:alpha val="43137"/>
                    </a:srgbClr>
                  </a:outerShdw>
                </a:effectLst>
              </a:rPr>
              <a:t>比特币的协议升级</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462384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body" idx="4294967295"/>
          </p:nvPr>
        </p:nvSpPr>
        <p:spPr>
          <a:xfrm>
            <a:off x="395536" y="1124744"/>
            <a:ext cx="8280152" cy="5112568"/>
          </a:xfrm>
        </p:spPr>
        <p:txBody>
          <a:bodyPr/>
          <a:lstStyle/>
          <a:p>
            <a:pPr marL="342900" lvl="1" indent="-342900" eaLnBrk="1" hangingPunct="1">
              <a:buClr>
                <a:srgbClr val="013BB9"/>
              </a:buClr>
              <a:buSzPct val="70000"/>
              <a:buFont typeface="Wingdings" panose="05000000000000000000" pitchFamily="2" charset="2"/>
              <a:buChar char="n"/>
            </a:pPr>
            <a:r>
              <a:rPr lang="zh-CN" altLang="en-US" sz="2400" dirty="0" smtClean="0"/>
              <a:t>比特币中节点的默认原则：</a:t>
            </a:r>
            <a:endParaRPr lang="en-US" altLang="zh-CN" sz="2400" dirty="0" smtClean="0"/>
          </a:p>
          <a:p>
            <a:pPr lvl="1"/>
            <a:r>
              <a:rPr kumimoji="1" lang="zh-CN" altLang="en-US" sz="2200" dirty="0"/>
              <a:t>需要包含哪些交易</a:t>
            </a:r>
            <a:r>
              <a:rPr kumimoji="1" lang="zh-CN" altLang="en-US" sz="2200" dirty="0" smtClean="0"/>
              <a:t>？</a:t>
            </a:r>
            <a:endParaRPr kumimoji="1" lang="en-US" altLang="zh-CN" sz="2200" dirty="0" smtClean="0"/>
          </a:p>
          <a:p>
            <a:pPr lvl="1">
              <a:buFont typeface="Wingdings" panose="05000000000000000000" pitchFamily="2" charset="2"/>
              <a:buChar char="u"/>
            </a:pPr>
            <a:r>
              <a:rPr kumimoji="1" lang="zh-CN" altLang="en-US" sz="2200" dirty="0" smtClean="0"/>
              <a:t>矿工</a:t>
            </a:r>
            <a:r>
              <a:rPr kumimoji="1" lang="zh-CN" altLang="en-US" sz="2200" dirty="0"/>
              <a:t>可以选择将哪些交易放进他的区块里。默认是选择交易费高的交易</a:t>
            </a:r>
            <a:r>
              <a:rPr kumimoji="1" lang="zh-CN" altLang="en-US" sz="2200" dirty="0" smtClean="0"/>
              <a:t>。</a:t>
            </a:r>
            <a:endParaRPr kumimoji="1" lang="en-US" altLang="zh-CN" sz="2200" dirty="0" smtClean="0"/>
          </a:p>
          <a:p>
            <a:pPr lvl="1"/>
            <a:r>
              <a:rPr kumimoji="1" lang="zh-CN" altLang="en-US" sz="2200" dirty="0" smtClean="0"/>
              <a:t>对</a:t>
            </a:r>
            <a:r>
              <a:rPr kumimoji="1" lang="zh-CN" altLang="en-US" sz="2200" dirty="0"/>
              <a:t>哪一个区块进行挖矿运算</a:t>
            </a:r>
            <a:r>
              <a:rPr kumimoji="1" lang="zh-CN" altLang="en-US" sz="2200" dirty="0" smtClean="0"/>
              <a:t>？</a:t>
            </a:r>
            <a:endParaRPr kumimoji="1" lang="en-US" altLang="zh-CN" sz="2200" dirty="0" smtClean="0"/>
          </a:p>
          <a:p>
            <a:pPr lvl="1">
              <a:buFont typeface="Wingdings" panose="05000000000000000000" pitchFamily="2" charset="2"/>
              <a:buChar char="u"/>
            </a:pPr>
            <a:r>
              <a:rPr kumimoji="1" lang="zh-CN" altLang="en-US" sz="2200" dirty="0" smtClean="0"/>
              <a:t>默认</a:t>
            </a:r>
            <a:r>
              <a:rPr kumimoji="1" lang="zh-CN" altLang="en-US" sz="2200" dirty="0"/>
              <a:t>的做法是在最长的那条区块链上继续挖下去</a:t>
            </a:r>
            <a:r>
              <a:rPr kumimoji="1" lang="zh-CN" altLang="en-US" sz="2200" dirty="0" smtClean="0"/>
              <a:t>。</a:t>
            </a:r>
            <a:endParaRPr kumimoji="1" lang="en-US" altLang="zh-CN" sz="2200" dirty="0"/>
          </a:p>
          <a:p>
            <a:pPr lvl="1"/>
            <a:r>
              <a:rPr kumimoji="1" lang="zh-CN" altLang="en-US" sz="2200" dirty="0" smtClean="0"/>
              <a:t>在</a:t>
            </a:r>
            <a:r>
              <a:rPr kumimoji="1" lang="zh-CN" altLang="en-US" sz="2200" dirty="0"/>
              <a:t>同一高度的多个区块中做</a:t>
            </a:r>
            <a:r>
              <a:rPr kumimoji="1" lang="zh-CN" altLang="en-US" sz="2200" dirty="0" smtClean="0"/>
              <a:t>选择如果</a:t>
            </a:r>
            <a:r>
              <a:rPr kumimoji="1" lang="zh-CN" altLang="en-US" sz="2200" dirty="0"/>
              <a:t>两个不同的区块在同一时间被宣布发现，此时造成了一个区块的分叉，每个区块都是可以被延续下去的</a:t>
            </a:r>
            <a:r>
              <a:rPr kumimoji="1" lang="zh-CN" altLang="en-US" sz="2200" dirty="0" smtClean="0"/>
              <a:t>。</a:t>
            </a:r>
            <a:endParaRPr kumimoji="1" lang="en-US" altLang="zh-CN" sz="2200" dirty="0" smtClean="0"/>
          </a:p>
          <a:p>
            <a:pPr lvl="1">
              <a:buFont typeface="Wingdings" panose="05000000000000000000" pitchFamily="2" charset="2"/>
              <a:buChar char="u"/>
            </a:pPr>
            <a:r>
              <a:rPr kumimoji="1" lang="zh-CN" altLang="en-US" sz="2200" dirty="0" smtClean="0"/>
              <a:t>默认</a:t>
            </a:r>
            <a:r>
              <a:rPr kumimoji="1" lang="zh-CN" altLang="en-US" sz="2200" dirty="0"/>
              <a:t>的做法是选择最先被监听到的那一个区块</a:t>
            </a:r>
            <a:r>
              <a:rPr kumimoji="1" lang="zh-CN" altLang="en-US" sz="2200" dirty="0" smtClean="0"/>
              <a:t>。</a:t>
            </a:r>
            <a:endParaRPr kumimoji="1" lang="en-US" altLang="zh-CN" sz="2200" dirty="0" smtClean="0"/>
          </a:p>
          <a:p>
            <a:pPr lvl="1"/>
            <a:r>
              <a:rPr kumimoji="1" lang="zh-CN" altLang="en-US" sz="2200" dirty="0" smtClean="0"/>
              <a:t>什么</a:t>
            </a:r>
            <a:r>
              <a:rPr kumimoji="1" lang="zh-CN" altLang="en-US" sz="2200" dirty="0"/>
              <a:t>时候宣布新的区块</a:t>
            </a:r>
            <a:r>
              <a:rPr kumimoji="1" lang="zh-CN" altLang="en-US" sz="2200" dirty="0" smtClean="0"/>
              <a:t>？</a:t>
            </a:r>
            <a:endParaRPr kumimoji="1" lang="en-US" altLang="zh-CN" sz="2200" dirty="0" smtClean="0"/>
          </a:p>
          <a:p>
            <a:pPr lvl="1">
              <a:buFont typeface="Wingdings" panose="05000000000000000000" pitchFamily="2" charset="2"/>
              <a:buChar char="u"/>
            </a:pPr>
            <a:r>
              <a:rPr kumimoji="1" lang="zh-CN" altLang="en-US" sz="2200" dirty="0" smtClean="0"/>
              <a:t>默认</a:t>
            </a:r>
            <a:r>
              <a:rPr kumimoji="1" lang="zh-CN" altLang="en-US" sz="2200" dirty="0"/>
              <a:t>做法是立刻宣布，也可以选择等一下再宣布。</a:t>
            </a:r>
          </a:p>
          <a:p>
            <a:pPr marL="695325" lvl="2" indent="-342900" eaLnBrk="1" hangingPunct="1"/>
            <a:endParaRPr lang="en-US" altLang="zh-CN" sz="2000" dirty="0" smtClean="0"/>
          </a:p>
          <a:p>
            <a:pPr marL="342900" lvl="1" indent="-342900" eaLnBrk="1" hangingPunct="1">
              <a:buClr>
                <a:schemeClr val="accent1"/>
              </a:buClr>
              <a:buSzPct val="65000"/>
              <a:buFont typeface="Wingdings" panose="05000000000000000000" pitchFamily="2" charset="2"/>
              <a:buChar char="n"/>
            </a:pPr>
            <a:endParaRPr lang="en-US" altLang="zh-CN" sz="1600" b="1" dirty="0"/>
          </a:p>
          <a:p>
            <a:pPr marL="352425" lvl="2" indent="0" eaLnBrk="1" hangingPunct="1">
              <a:buNone/>
            </a:pPr>
            <a:endParaRPr lang="en-US" altLang="zh-CN" sz="1600" dirty="0"/>
          </a:p>
        </p:txBody>
      </p:sp>
      <p:sp>
        <p:nvSpPr>
          <p:cNvPr id="3" name="灯片编号占位符 2"/>
          <p:cNvSpPr>
            <a:spLocks noGrp="1"/>
          </p:cNvSpPr>
          <p:nvPr>
            <p:ph type="sldNum" sz="quarter" idx="11"/>
          </p:nvPr>
        </p:nvSpPr>
        <p:spPr/>
        <p:txBody>
          <a:bodyPr/>
          <a:lstStyle/>
          <a:p>
            <a:pPr>
              <a:defRPr/>
            </a:pPr>
            <a:fld id="{67A79DCE-354B-410D-96C7-1D8050E1642D}" type="slidenum">
              <a:rPr lang="en-US" altLang="zh-CN" smtClean="0"/>
              <a:pPr>
                <a:defRPr/>
              </a:pPr>
              <a:t>38</a:t>
            </a:fld>
            <a:endParaRPr lang="en-US" altLang="zh-CN" dirty="0"/>
          </a:p>
        </p:txBody>
      </p:sp>
      <p:sp>
        <p:nvSpPr>
          <p:cNvPr id="6" name="标题 1"/>
          <p:cNvSpPr txBox="1">
            <a:spLocks/>
          </p:cNvSpPr>
          <p:nvPr/>
        </p:nvSpPr>
        <p:spPr>
          <a:xfrm>
            <a:off x="457200" y="277814"/>
            <a:ext cx="8229600" cy="649492"/>
          </a:xfrm>
          <a:prstGeom prst="rect">
            <a:avLst/>
          </a:prstGeom>
        </p:spPr>
        <p:txBody>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5pPr>
            <a:lvl6pPr marL="4572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6pPr>
            <a:lvl7pPr marL="9144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7pPr>
            <a:lvl8pPr marL="13716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8pPr>
            <a:lvl9pPr marL="18288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9pPr>
          </a:lstStyle>
          <a:p>
            <a:r>
              <a:rPr lang="en-US" altLang="zh-CN" dirty="0" smtClean="0">
                <a:effectLst>
                  <a:outerShdw blurRad="38100" dist="38100" dir="2700000" algn="tl">
                    <a:srgbClr val="000000">
                      <a:alpha val="43137"/>
                    </a:srgbClr>
                  </a:outerShdw>
                </a:effectLst>
              </a:rPr>
              <a:t>11. </a:t>
            </a:r>
            <a:r>
              <a:rPr lang="zh-CN" altLang="en-US" dirty="0" smtClean="0">
                <a:effectLst>
                  <a:outerShdw blurRad="38100" dist="38100" dir="2700000" algn="tl">
                    <a:srgbClr val="000000">
                      <a:alpha val="43137"/>
                    </a:srgbClr>
                  </a:outerShdw>
                </a:effectLst>
              </a:rPr>
              <a:t>比特币中的攻击行为</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729395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body" idx="4294967295"/>
          </p:nvPr>
        </p:nvSpPr>
        <p:spPr>
          <a:xfrm>
            <a:off x="395536" y="1052736"/>
            <a:ext cx="8280152" cy="5112568"/>
          </a:xfrm>
        </p:spPr>
        <p:txBody>
          <a:bodyPr/>
          <a:lstStyle/>
          <a:p>
            <a:pPr marL="342900" lvl="1" indent="-342900" eaLnBrk="1" hangingPunct="1">
              <a:buClr>
                <a:srgbClr val="013BB9"/>
              </a:buClr>
              <a:buSzPct val="70000"/>
              <a:buFont typeface="Wingdings" panose="05000000000000000000" pitchFamily="2" charset="2"/>
              <a:buChar char="n"/>
            </a:pPr>
            <a:r>
              <a:rPr kumimoji="1" lang="zh-CN" altLang="en-US" sz="2400" dirty="0" smtClean="0"/>
              <a:t>大多数</a:t>
            </a:r>
            <a:r>
              <a:rPr kumimoji="1" lang="zh-CN" altLang="en-US" sz="2400" dirty="0"/>
              <a:t>的</a:t>
            </a:r>
            <a:r>
              <a:rPr kumimoji="1" lang="zh-CN" altLang="en-US" sz="2400" dirty="0" smtClean="0"/>
              <a:t>矿工是“诚实”的、按照</a:t>
            </a:r>
            <a:r>
              <a:rPr kumimoji="1" lang="zh-CN" altLang="en-US" sz="2400" dirty="0"/>
              <a:t>默认策略</a:t>
            </a:r>
            <a:r>
              <a:rPr kumimoji="1" lang="zh-CN" altLang="en-US" sz="2400" dirty="0" smtClean="0"/>
              <a:t>运行；但是</a:t>
            </a:r>
            <a:r>
              <a:rPr kumimoji="1" lang="zh-CN" altLang="en-US" sz="2400" dirty="0"/>
              <a:t>有些矿工会尝试使用一些非默认策略来使得自己的挖矿收益更高</a:t>
            </a:r>
            <a:r>
              <a:rPr kumimoji="1" lang="zh-CN" altLang="en-US" sz="2400" dirty="0" smtClean="0"/>
              <a:t>。</a:t>
            </a:r>
            <a:endParaRPr kumimoji="1" lang="en-US" altLang="zh-CN" sz="2400" dirty="0" smtClean="0"/>
          </a:p>
          <a:p>
            <a:pPr marL="342900" lvl="1" indent="-342900" eaLnBrk="1" hangingPunct="1">
              <a:buClr>
                <a:srgbClr val="013BB9"/>
              </a:buClr>
              <a:buSzPct val="70000"/>
              <a:buFont typeface="Wingdings" panose="05000000000000000000" pitchFamily="2" charset="2"/>
              <a:buChar char="n"/>
            </a:pPr>
            <a:r>
              <a:rPr kumimoji="1" lang="zh-CN" altLang="en-US" sz="2400" dirty="0" smtClean="0"/>
              <a:t>这些</a:t>
            </a:r>
            <a:r>
              <a:rPr kumimoji="1" lang="zh-CN" altLang="en-US" sz="2400" dirty="0"/>
              <a:t>非默认策略可能损害了其他人的利益，我们将它们称之为</a:t>
            </a:r>
            <a:r>
              <a:rPr kumimoji="1" lang="zh-CN" altLang="en-US" sz="2400" dirty="0" smtClean="0"/>
              <a:t>攻击</a:t>
            </a:r>
            <a:r>
              <a:rPr kumimoji="1" lang="zh-CN" altLang="en-US" sz="2400" dirty="0"/>
              <a:t>：</a:t>
            </a:r>
            <a:endParaRPr lang="en-US" altLang="zh-CN" sz="2400" dirty="0" smtClean="0"/>
          </a:p>
          <a:p>
            <a:pPr lvl="1"/>
            <a:r>
              <a:rPr kumimoji="1" lang="zh-CN" altLang="en-US" dirty="0"/>
              <a:t>分叉</a:t>
            </a:r>
            <a:r>
              <a:rPr kumimoji="1" lang="zh-CN" altLang="en-US" dirty="0" smtClean="0"/>
              <a:t>攻击</a:t>
            </a:r>
            <a:endParaRPr kumimoji="1" lang="en-US" altLang="zh-CN" dirty="0" smtClean="0"/>
          </a:p>
          <a:p>
            <a:pPr lvl="1"/>
            <a:r>
              <a:rPr kumimoji="1" lang="zh-CN" altLang="en-US" dirty="0"/>
              <a:t>通过贿赂进行分叉攻击</a:t>
            </a:r>
          </a:p>
          <a:p>
            <a:pPr lvl="1"/>
            <a:r>
              <a:rPr kumimoji="1" lang="zh-CN" altLang="en-US" dirty="0"/>
              <a:t>自私挖矿（临时保留区块攻击）</a:t>
            </a:r>
            <a:endParaRPr lang="en-US" altLang="zh-CN" b="1" dirty="0"/>
          </a:p>
          <a:p>
            <a:pPr marL="352425" lvl="2" indent="0" eaLnBrk="1" hangingPunct="1">
              <a:buNone/>
            </a:pPr>
            <a:endParaRPr lang="en-US" altLang="zh-CN" sz="1600" dirty="0"/>
          </a:p>
        </p:txBody>
      </p:sp>
      <p:sp>
        <p:nvSpPr>
          <p:cNvPr id="3" name="灯片编号占位符 2"/>
          <p:cNvSpPr>
            <a:spLocks noGrp="1"/>
          </p:cNvSpPr>
          <p:nvPr>
            <p:ph type="sldNum" sz="quarter" idx="11"/>
          </p:nvPr>
        </p:nvSpPr>
        <p:spPr/>
        <p:txBody>
          <a:bodyPr/>
          <a:lstStyle/>
          <a:p>
            <a:pPr>
              <a:defRPr/>
            </a:pPr>
            <a:fld id="{67A79DCE-354B-410D-96C7-1D8050E1642D}" type="slidenum">
              <a:rPr lang="en-US" altLang="zh-CN" smtClean="0"/>
              <a:pPr>
                <a:defRPr/>
              </a:pPr>
              <a:t>39</a:t>
            </a:fld>
            <a:endParaRPr lang="en-US" altLang="zh-CN" dirty="0"/>
          </a:p>
        </p:txBody>
      </p:sp>
      <p:sp>
        <p:nvSpPr>
          <p:cNvPr id="6" name="标题 1"/>
          <p:cNvSpPr txBox="1">
            <a:spLocks/>
          </p:cNvSpPr>
          <p:nvPr/>
        </p:nvSpPr>
        <p:spPr>
          <a:xfrm>
            <a:off x="457200" y="277814"/>
            <a:ext cx="8229600" cy="649492"/>
          </a:xfrm>
          <a:prstGeom prst="rect">
            <a:avLst/>
          </a:prstGeom>
        </p:spPr>
        <p:txBody>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5pPr>
            <a:lvl6pPr marL="4572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6pPr>
            <a:lvl7pPr marL="9144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7pPr>
            <a:lvl8pPr marL="13716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8pPr>
            <a:lvl9pPr marL="18288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9pPr>
          </a:lstStyle>
          <a:p>
            <a:r>
              <a:rPr lang="en-US" altLang="zh-CN" dirty="0" smtClean="0">
                <a:effectLst>
                  <a:outerShdw blurRad="38100" dist="38100" dir="2700000" algn="tl">
                    <a:srgbClr val="000000">
                      <a:alpha val="43137"/>
                    </a:srgbClr>
                  </a:outerShdw>
                </a:effectLst>
              </a:rPr>
              <a:t>11. </a:t>
            </a:r>
            <a:r>
              <a:rPr lang="zh-CN" altLang="en-US" dirty="0" smtClean="0">
                <a:effectLst>
                  <a:outerShdw blurRad="38100" dist="38100" dir="2700000" algn="tl">
                    <a:srgbClr val="000000">
                      <a:alpha val="43137"/>
                    </a:srgbClr>
                  </a:outerShdw>
                </a:effectLst>
              </a:rPr>
              <a:t>比特币中的攻击行为</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424801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body" idx="4294967295"/>
          </p:nvPr>
        </p:nvSpPr>
        <p:spPr>
          <a:xfrm>
            <a:off x="539750" y="1052736"/>
            <a:ext cx="8135938" cy="5184576"/>
          </a:xfrm>
        </p:spPr>
        <p:txBody>
          <a:bodyPr/>
          <a:lstStyle/>
          <a:p>
            <a:pPr marL="342900" lvl="1" indent="-342900" eaLnBrk="1" hangingPunct="1">
              <a:buClr>
                <a:srgbClr val="013BB9"/>
              </a:buClr>
              <a:buSzPct val="70000"/>
              <a:buFont typeface="Wingdings" panose="05000000000000000000" pitchFamily="2" charset="2"/>
              <a:buChar char="n"/>
            </a:pPr>
            <a:r>
              <a:rPr lang="en-US" altLang="zh-CN" sz="2400" dirty="0" smtClean="0">
                <a:solidFill>
                  <a:srgbClr val="0000FF"/>
                </a:solidFill>
              </a:rPr>
              <a:t>Hash</a:t>
            </a:r>
            <a:r>
              <a:rPr lang="zh-CN" altLang="en-US" sz="2400" dirty="0" smtClean="0">
                <a:solidFill>
                  <a:srgbClr val="0000FF"/>
                </a:solidFill>
              </a:rPr>
              <a:t>指针</a:t>
            </a:r>
            <a:endParaRPr lang="en-US" altLang="zh-CN" sz="2400" dirty="0" smtClean="0">
              <a:solidFill>
                <a:srgbClr val="0000FF"/>
              </a:solidFill>
            </a:endParaRPr>
          </a:p>
          <a:p>
            <a:pPr marL="695325" lvl="2" indent="-342900" eaLnBrk="1" hangingPunct="1"/>
            <a:r>
              <a:rPr lang="zh-CN" altLang="en-US" sz="2000" dirty="0" smtClean="0"/>
              <a:t>数据</a:t>
            </a:r>
            <a:r>
              <a:rPr lang="en-US" altLang="zh-CN" sz="2000" dirty="0" smtClean="0"/>
              <a:t>data</a:t>
            </a:r>
            <a:r>
              <a:rPr lang="zh-CN" altLang="en-US" sz="2000" dirty="0" smtClean="0"/>
              <a:t>的</a:t>
            </a:r>
            <a:r>
              <a:rPr lang="en-US" altLang="zh-CN" sz="2000" dirty="0" smtClean="0"/>
              <a:t>hash</a:t>
            </a:r>
            <a:r>
              <a:rPr lang="zh-CN" altLang="en-US" sz="2000" dirty="0" smtClean="0"/>
              <a:t>值</a:t>
            </a:r>
            <a:r>
              <a:rPr lang="en-US" altLang="zh-CN" sz="2000" dirty="0"/>
              <a:t>H</a:t>
            </a:r>
            <a:r>
              <a:rPr lang="en-US" altLang="zh-CN" sz="2000" dirty="0" smtClean="0"/>
              <a:t>(data)</a:t>
            </a:r>
            <a:r>
              <a:rPr lang="zh-CN" altLang="en-US" sz="2000" dirty="0" smtClean="0"/>
              <a:t>蕴含了</a:t>
            </a:r>
            <a:r>
              <a:rPr lang="en-US" altLang="zh-CN" sz="2000" dirty="0" smtClean="0"/>
              <a:t>data</a:t>
            </a:r>
            <a:r>
              <a:rPr lang="zh-CN" altLang="en-US" sz="2000" dirty="0" smtClean="0"/>
              <a:t>的存储位置信息，即可以通过</a:t>
            </a:r>
            <a:r>
              <a:rPr lang="en-US" altLang="zh-CN" sz="2000" dirty="0"/>
              <a:t>H</a:t>
            </a:r>
            <a:r>
              <a:rPr lang="en-US" altLang="zh-CN" sz="2000" dirty="0" smtClean="0"/>
              <a:t>(data</a:t>
            </a:r>
            <a:r>
              <a:rPr lang="en-US" altLang="zh-CN" sz="2000" dirty="0"/>
              <a:t>) </a:t>
            </a:r>
            <a:r>
              <a:rPr lang="zh-CN" altLang="en-US" sz="2000" dirty="0" smtClean="0"/>
              <a:t>的值读取到数据。从而</a:t>
            </a:r>
            <a:r>
              <a:rPr lang="zh-CN" altLang="en-US" sz="2000" dirty="0"/>
              <a:t>，</a:t>
            </a:r>
            <a:r>
              <a:rPr lang="en-US" altLang="zh-CN" sz="2000" dirty="0"/>
              <a:t>h(data)</a:t>
            </a:r>
            <a:r>
              <a:rPr lang="zh-CN" altLang="en-US" sz="2000" dirty="0"/>
              <a:t>不仅指明了数据的存储位置，也提供了对数据是否被篡改过的验证证据。从一个</a:t>
            </a:r>
            <a:r>
              <a:rPr lang="en-US" altLang="zh-CN" sz="2000" dirty="0"/>
              <a:t>hash</a:t>
            </a:r>
            <a:r>
              <a:rPr lang="zh-CN" altLang="en-US" sz="2000" dirty="0"/>
              <a:t>值</a:t>
            </a:r>
            <a:r>
              <a:rPr lang="en-US" altLang="zh-CN" sz="2000" dirty="0"/>
              <a:t>y</a:t>
            </a:r>
            <a:r>
              <a:rPr lang="zh-CN" altLang="en-US" sz="2000" dirty="0" smtClean="0"/>
              <a:t>处读取数据</a:t>
            </a:r>
            <a:r>
              <a:rPr lang="en-US" altLang="zh-CN" sz="2000" dirty="0"/>
              <a:t>data</a:t>
            </a:r>
            <a:r>
              <a:rPr lang="zh-CN" altLang="en-US" sz="2000" dirty="0"/>
              <a:t>，只有当</a:t>
            </a:r>
            <a:r>
              <a:rPr lang="en-US" altLang="zh-CN" sz="2000" dirty="0"/>
              <a:t>y=H(data)</a:t>
            </a:r>
            <a:r>
              <a:rPr lang="zh-CN" altLang="en-US" sz="2000" dirty="0"/>
              <a:t>成立，才说明数据没有被篡改过</a:t>
            </a:r>
            <a:r>
              <a:rPr lang="zh-CN" altLang="en-US" sz="2000" dirty="0" smtClean="0"/>
              <a:t>。例</a:t>
            </a:r>
            <a:endParaRPr lang="en-US" altLang="zh-CN" sz="2000" dirty="0" smtClean="0"/>
          </a:p>
          <a:p>
            <a:pPr marL="695325" lvl="2" indent="-342900" eaLnBrk="1" hangingPunct="1"/>
            <a:r>
              <a:rPr lang="zh-CN" altLang="en-US" sz="1600" dirty="0" smtClean="0"/>
              <a:t>例如，比特币中每个交易的</a:t>
            </a:r>
            <a:r>
              <a:rPr lang="en-US" altLang="zh-CN" sz="1600" dirty="0" smtClean="0"/>
              <a:t>hash</a:t>
            </a:r>
            <a:r>
              <a:rPr lang="zh-CN" altLang="en-US" sz="1600" dirty="0" smtClean="0"/>
              <a:t>是交易的唯一标识。</a:t>
            </a:r>
            <a:endParaRPr lang="zh-CN" altLang="en-US" sz="1600" dirty="0"/>
          </a:p>
          <a:p>
            <a:pPr marL="695325" lvl="2" indent="-342900" eaLnBrk="1" hangingPunct="1"/>
            <a:endParaRPr lang="en-US" altLang="zh-CN" sz="2000" dirty="0" smtClean="0">
              <a:solidFill>
                <a:srgbClr val="000099"/>
              </a:solidFill>
            </a:endParaRPr>
          </a:p>
        </p:txBody>
      </p:sp>
      <p:sp>
        <p:nvSpPr>
          <p:cNvPr id="3" name="灯片编号占位符 2"/>
          <p:cNvSpPr>
            <a:spLocks noGrp="1"/>
          </p:cNvSpPr>
          <p:nvPr>
            <p:ph type="sldNum" sz="quarter" idx="11"/>
          </p:nvPr>
        </p:nvSpPr>
        <p:spPr/>
        <p:txBody>
          <a:bodyPr/>
          <a:lstStyle/>
          <a:p>
            <a:pPr>
              <a:defRPr/>
            </a:pPr>
            <a:fld id="{67A79DCE-354B-410D-96C7-1D8050E1642D}" type="slidenum">
              <a:rPr lang="en-US" altLang="zh-CN" smtClean="0"/>
              <a:pPr>
                <a:defRPr/>
              </a:pPr>
              <a:t>4</a:t>
            </a:fld>
            <a:endParaRPr lang="en-US" altLang="zh-CN" dirty="0"/>
          </a:p>
        </p:txBody>
      </p:sp>
      <p:sp>
        <p:nvSpPr>
          <p:cNvPr id="36" name="矩形 35"/>
          <p:cNvSpPr/>
          <p:nvPr/>
        </p:nvSpPr>
        <p:spPr>
          <a:xfrm>
            <a:off x="2411760" y="4201088"/>
            <a:ext cx="936104" cy="14601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p>
        </p:txBody>
      </p:sp>
      <p:sp>
        <p:nvSpPr>
          <p:cNvPr id="37" name="文本框 36"/>
          <p:cNvSpPr txBox="1"/>
          <p:nvPr/>
        </p:nvSpPr>
        <p:spPr>
          <a:xfrm>
            <a:off x="2411760" y="4578452"/>
            <a:ext cx="633507" cy="369332"/>
          </a:xfrm>
          <a:prstGeom prst="rect">
            <a:avLst/>
          </a:prstGeom>
          <a:noFill/>
        </p:spPr>
        <p:txBody>
          <a:bodyPr wrap="none" rtlCol="0">
            <a:spAutoFit/>
          </a:bodyPr>
          <a:lstStyle/>
          <a:p>
            <a:r>
              <a:rPr lang="en-US" altLang="zh-CN" dirty="0" smtClean="0"/>
              <a:t>data</a:t>
            </a:r>
            <a:endParaRPr lang="zh-CN" altLang="en-US" dirty="0"/>
          </a:p>
        </p:txBody>
      </p:sp>
      <mc:AlternateContent xmlns:mc="http://schemas.openxmlformats.org/markup-compatibility/2006" xmlns:a14="http://schemas.microsoft.com/office/drawing/2010/main">
        <mc:Choice Requires="a14">
          <p:sp>
            <p:nvSpPr>
              <p:cNvPr id="38" name="文本框 37"/>
              <p:cNvSpPr txBox="1"/>
              <p:nvPr/>
            </p:nvSpPr>
            <p:spPr>
              <a:xfrm>
                <a:off x="4768804" y="3503192"/>
                <a:ext cx="6674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𝐻</m:t>
                      </m:r>
                      <m:r>
                        <a:rPr lang="en-US" altLang="zh-CN" b="0" i="1" smtClean="0">
                          <a:latin typeface="Cambria Math" panose="02040503050406030204" pitchFamily="18" charset="0"/>
                        </a:rPr>
                        <m:t>( )</m:t>
                      </m:r>
                    </m:oMath>
                  </m:oMathPara>
                </a14:m>
                <a:endParaRPr lang="zh-CN" altLang="en-US" dirty="0"/>
              </a:p>
            </p:txBody>
          </p:sp>
        </mc:Choice>
        <mc:Fallback xmlns="">
          <p:sp>
            <p:nvSpPr>
              <p:cNvPr id="38" name="文本框 37"/>
              <p:cNvSpPr txBox="1">
                <a:spLocks noRot="1" noChangeAspect="1" noMove="1" noResize="1" noEditPoints="1" noAdjustHandles="1" noChangeArrowheads="1" noChangeShapeType="1" noTextEdit="1"/>
              </p:cNvSpPr>
              <p:nvPr/>
            </p:nvSpPr>
            <p:spPr>
              <a:xfrm>
                <a:off x="4768804" y="3503192"/>
                <a:ext cx="667490" cy="369332"/>
              </a:xfrm>
              <a:prstGeom prst="rect">
                <a:avLst/>
              </a:prstGeom>
              <a:blipFill>
                <a:blip r:embed="rId5"/>
                <a:stretch>
                  <a:fillRect r="-5455" b="-28333"/>
                </a:stretch>
              </a:blipFill>
            </p:spPr>
            <p:txBody>
              <a:bodyPr/>
              <a:lstStyle/>
              <a:p>
                <a:r>
                  <a:rPr lang="zh-CN" altLang="en-US">
                    <a:noFill/>
                  </a:rPr>
                  <a:t> </a:t>
                </a:r>
              </a:p>
            </p:txBody>
          </p:sp>
        </mc:Fallback>
      </mc:AlternateContent>
      <p:cxnSp>
        <p:nvCxnSpPr>
          <p:cNvPr id="39" name="肘形连接符 38"/>
          <p:cNvCxnSpPr>
            <a:endCxn id="36" idx="0"/>
          </p:cNvCxnSpPr>
          <p:nvPr/>
        </p:nvCxnSpPr>
        <p:spPr>
          <a:xfrm rot="10800000" flipV="1">
            <a:off x="2879812" y="3766192"/>
            <a:ext cx="2412268" cy="434895"/>
          </a:xfrm>
          <a:prstGeom prst="bentConnector2">
            <a:avLst/>
          </a:prstGeom>
          <a:ln w="158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0" name="标题 1"/>
          <p:cNvSpPr txBox="1">
            <a:spLocks/>
          </p:cNvSpPr>
          <p:nvPr/>
        </p:nvSpPr>
        <p:spPr>
          <a:xfrm>
            <a:off x="457200" y="277814"/>
            <a:ext cx="8229600" cy="649492"/>
          </a:xfrm>
          <a:prstGeom prst="rect">
            <a:avLst/>
          </a:prstGeom>
        </p:spPr>
        <p:txBody>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5pPr>
            <a:lvl6pPr marL="4572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6pPr>
            <a:lvl7pPr marL="9144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7pPr>
            <a:lvl8pPr marL="13716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8pPr>
            <a:lvl9pPr marL="18288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9pPr>
          </a:lstStyle>
          <a:p>
            <a:r>
              <a:rPr lang="en-US" altLang="zh-CN" dirty="0">
                <a:effectLst>
                  <a:outerShdw blurRad="38100" dist="38100" dir="2700000" algn="tl">
                    <a:srgbClr val="000000">
                      <a:alpha val="43137"/>
                    </a:srgbClr>
                  </a:outerShdw>
                </a:effectLst>
              </a:rPr>
              <a:t>4</a:t>
            </a:r>
            <a:r>
              <a:rPr lang="en-US" altLang="zh-CN" dirty="0" smtClean="0">
                <a:effectLst>
                  <a:outerShdw blurRad="38100" dist="38100" dir="2700000" algn="tl">
                    <a:srgbClr val="000000">
                      <a:alpha val="43137"/>
                    </a:srgbClr>
                  </a:outerShdw>
                </a:effectLst>
              </a:rPr>
              <a:t>. </a:t>
            </a:r>
            <a:r>
              <a:rPr lang="zh-CN" altLang="en-US" dirty="0" smtClean="0">
                <a:effectLst>
                  <a:outerShdw blurRad="38100" dist="38100" dir="2700000" algn="tl">
                    <a:srgbClr val="000000">
                      <a:alpha val="43137"/>
                    </a:srgbClr>
                  </a:outerShdw>
                </a:effectLst>
              </a:rPr>
              <a:t>比特币的区块：</a:t>
            </a:r>
            <a:r>
              <a:rPr lang="en-US" altLang="zh-CN" dirty="0" smtClean="0">
                <a:effectLst>
                  <a:outerShdw blurRad="38100" dist="38100" dir="2700000" algn="tl">
                    <a:srgbClr val="000000">
                      <a:alpha val="43137"/>
                    </a:srgbClr>
                  </a:outerShdw>
                </a:effectLst>
              </a:rPr>
              <a:t>Hash</a:t>
            </a:r>
            <a:r>
              <a:rPr lang="zh-CN" altLang="en-US" dirty="0">
                <a:effectLst>
                  <a:outerShdw blurRad="38100" dist="38100" dir="2700000" algn="tl">
                    <a:srgbClr val="000000">
                      <a:alpha val="43137"/>
                    </a:srgbClr>
                  </a:outerShdw>
                </a:effectLst>
              </a:rPr>
              <a:t>指针</a:t>
            </a:r>
          </a:p>
        </p:txBody>
      </p:sp>
    </p:spTree>
    <p:extLst>
      <p:ext uri="{BB962C8B-B14F-4D97-AF65-F5344CB8AC3E}">
        <p14:creationId xmlns:p14="http://schemas.microsoft.com/office/powerpoint/2010/main" val="234851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ppt_w</p:attrName>
                                        </p:attrNameLst>
                                      </p:cBhvr>
                                      <p:tavLst>
                                        <p:tav tm="0">
                                          <p:val>
                                            <p:fltVal val="0"/>
                                          </p:val>
                                        </p:tav>
                                        <p:tav tm="100000">
                                          <p:val>
                                            <p:strVal val="#ppt_w"/>
                                          </p:val>
                                        </p:tav>
                                      </p:tavLst>
                                    </p:anim>
                                    <p:anim calcmode="lin" valueType="num">
                                      <p:cBhvr>
                                        <p:cTn id="13" dur="500" fill="hold"/>
                                        <p:tgtEl>
                                          <p:spTgt spid="37"/>
                                        </p:tgtEl>
                                        <p:attrNameLst>
                                          <p:attrName>ppt_h</p:attrName>
                                        </p:attrNameLst>
                                      </p:cBhvr>
                                      <p:tavLst>
                                        <p:tav tm="0">
                                          <p:val>
                                            <p:fltVal val="0"/>
                                          </p:val>
                                        </p:tav>
                                        <p:tav tm="100000">
                                          <p:val>
                                            <p:strVal val="#ppt_h"/>
                                          </p:val>
                                        </p:tav>
                                      </p:tavLst>
                                    </p:anim>
                                    <p:animEffect transition="in" filter="fade">
                                      <p:cBhvr>
                                        <p:cTn id="14" dur="500"/>
                                        <p:tgtEl>
                                          <p:spTgt spid="3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ppt_x"/>
                                          </p:val>
                                        </p:tav>
                                        <p:tav tm="100000">
                                          <p:val>
                                            <p:strVal val="#ppt_x"/>
                                          </p:val>
                                        </p:tav>
                                      </p:tavLst>
                                    </p:anim>
                                    <p:anim calcmode="lin" valueType="num">
                                      <p:cBhvr additive="base">
                                        <p:cTn id="2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body" idx="4294967295"/>
          </p:nvPr>
        </p:nvSpPr>
        <p:spPr>
          <a:xfrm>
            <a:off x="395536" y="1124744"/>
            <a:ext cx="8280152" cy="5112568"/>
          </a:xfrm>
        </p:spPr>
        <p:txBody>
          <a:bodyPr/>
          <a:lstStyle/>
          <a:p>
            <a:pPr marL="342900" lvl="1" indent="-342900" eaLnBrk="1" hangingPunct="1">
              <a:buClr>
                <a:srgbClr val="013BB9"/>
              </a:buClr>
              <a:buSzPct val="70000"/>
              <a:buFont typeface="Wingdings" panose="05000000000000000000" pitchFamily="2" charset="2"/>
              <a:buChar char="n"/>
            </a:pPr>
            <a:r>
              <a:rPr kumimoji="1" lang="zh-CN" altLang="en-US" sz="2400" dirty="0" smtClean="0"/>
              <a:t>分叉攻击：</a:t>
            </a:r>
            <a:endParaRPr kumimoji="1" lang="en-US" altLang="zh-CN" sz="2400" dirty="0" smtClean="0"/>
          </a:p>
          <a:p>
            <a:pPr marL="695325" lvl="2" indent="-342900" eaLnBrk="1" hangingPunct="1">
              <a:buFont typeface="Wingdings" panose="05000000000000000000" pitchFamily="2" charset="2"/>
              <a:buChar char="l"/>
            </a:pPr>
            <a:r>
              <a:rPr kumimoji="1" lang="zh-CN" altLang="en-US" sz="2000" dirty="0" smtClean="0"/>
              <a:t>通过分叉攻击实现双重支付：</a:t>
            </a:r>
            <a:endParaRPr kumimoji="1" lang="en-US" altLang="zh-CN" sz="2000" dirty="0" smtClean="0"/>
          </a:p>
          <a:p>
            <a:pPr marL="1012825" lvl="3" indent="-342900" eaLnBrk="1" hangingPunct="1"/>
            <a:r>
              <a:rPr kumimoji="1" lang="zh-CN" altLang="en-US" sz="1800" dirty="0"/>
              <a:t>恶意矿工给</a:t>
            </a:r>
            <a:r>
              <a:rPr kumimoji="1" lang="en-US" altLang="zh-CN" sz="1800" dirty="0"/>
              <a:t>Bob</a:t>
            </a:r>
            <a:r>
              <a:rPr kumimoji="1" lang="zh-CN" altLang="en-US" sz="1800" dirty="0"/>
              <a:t>发送了一些比特币来购买其服务和货品</a:t>
            </a:r>
          </a:p>
          <a:p>
            <a:pPr marL="1012825" lvl="3" indent="-342900" eaLnBrk="1" hangingPunct="1"/>
            <a:r>
              <a:rPr kumimoji="1" lang="zh-CN" altLang="en-US" sz="1800" dirty="0"/>
              <a:t>矿工</a:t>
            </a:r>
            <a:r>
              <a:rPr kumimoji="1" lang="zh-CN" altLang="en-US" sz="1800" dirty="0" smtClean="0"/>
              <a:t>进行一</a:t>
            </a:r>
            <a:r>
              <a:rPr kumimoji="1" lang="zh-CN" altLang="en-US" sz="1800" dirty="0"/>
              <a:t>个分叉攻击，</a:t>
            </a:r>
            <a:r>
              <a:rPr kumimoji="1" lang="zh-CN" altLang="en-US" sz="1800" dirty="0" smtClean="0"/>
              <a:t>创建一</a:t>
            </a:r>
            <a:r>
              <a:rPr kumimoji="1" lang="zh-CN" altLang="en-US" sz="1800" dirty="0"/>
              <a:t>个包含冲突交易的更长的分叉，在新的共识链中给</a:t>
            </a:r>
            <a:r>
              <a:rPr kumimoji="1" lang="en-US" altLang="zh-CN" sz="1800" dirty="0"/>
              <a:t>Bob</a:t>
            </a:r>
            <a:r>
              <a:rPr kumimoji="1" lang="zh-CN" altLang="en-US" sz="1800" dirty="0"/>
              <a:t>的支付就变成了无效的交易。</a:t>
            </a:r>
          </a:p>
          <a:p>
            <a:pPr marL="352425" lvl="2" indent="0" eaLnBrk="1" hangingPunct="1">
              <a:buNone/>
            </a:pPr>
            <a:endParaRPr lang="en-US" altLang="zh-CN" sz="1600" dirty="0"/>
          </a:p>
        </p:txBody>
      </p:sp>
      <p:sp>
        <p:nvSpPr>
          <p:cNvPr id="3" name="灯片编号占位符 2"/>
          <p:cNvSpPr>
            <a:spLocks noGrp="1"/>
          </p:cNvSpPr>
          <p:nvPr>
            <p:ph type="sldNum" sz="quarter" idx="11"/>
          </p:nvPr>
        </p:nvSpPr>
        <p:spPr/>
        <p:txBody>
          <a:bodyPr/>
          <a:lstStyle/>
          <a:p>
            <a:pPr>
              <a:defRPr/>
            </a:pPr>
            <a:fld id="{67A79DCE-354B-410D-96C7-1D8050E1642D}" type="slidenum">
              <a:rPr lang="en-US" altLang="zh-CN" smtClean="0"/>
              <a:pPr>
                <a:defRPr/>
              </a:pPr>
              <a:t>40</a:t>
            </a:fld>
            <a:endParaRPr lang="en-US" altLang="zh-CN" dirty="0"/>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3140968"/>
            <a:ext cx="5533759" cy="2820987"/>
          </a:xfrm>
          <a:prstGeom prst="rect">
            <a:avLst/>
          </a:prstGeom>
        </p:spPr>
      </p:pic>
      <p:sp>
        <p:nvSpPr>
          <p:cNvPr id="7" name="标题 1"/>
          <p:cNvSpPr txBox="1">
            <a:spLocks/>
          </p:cNvSpPr>
          <p:nvPr/>
        </p:nvSpPr>
        <p:spPr>
          <a:xfrm>
            <a:off x="457200" y="277814"/>
            <a:ext cx="8229600" cy="649492"/>
          </a:xfrm>
          <a:prstGeom prst="rect">
            <a:avLst/>
          </a:prstGeom>
        </p:spPr>
        <p:txBody>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5pPr>
            <a:lvl6pPr marL="4572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6pPr>
            <a:lvl7pPr marL="9144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7pPr>
            <a:lvl8pPr marL="13716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8pPr>
            <a:lvl9pPr marL="18288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9pPr>
          </a:lstStyle>
          <a:p>
            <a:r>
              <a:rPr lang="en-US" altLang="zh-CN" dirty="0" smtClean="0">
                <a:effectLst>
                  <a:outerShdw blurRad="38100" dist="38100" dir="2700000" algn="tl">
                    <a:srgbClr val="000000">
                      <a:alpha val="43137"/>
                    </a:srgbClr>
                  </a:outerShdw>
                </a:effectLst>
              </a:rPr>
              <a:t>11. </a:t>
            </a:r>
            <a:r>
              <a:rPr lang="zh-CN" altLang="en-US" dirty="0" smtClean="0">
                <a:effectLst>
                  <a:outerShdw blurRad="38100" dist="38100" dir="2700000" algn="tl">
                    <a:srgbClr val="000000">
                      <a:alpha val="43137"/>
                    </a:srgbClr>
                  </a:outerShdw>
                </a:effectLst>
              </a:rPr>
              <a:t>比特币中的攻击行为</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53439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body" idx="4294967295"/>
          </p:nvPr>
        </p:nvSpPr>
        <p:spPr>
          <a:xfrm>
            <a:off x="395536" y="1052736"/>
            <a:ext cx="8280152" cy="5112568"/>
          </a:xfrm>
        </p:spPr>
        <p:txBody>
          <a:bodyPr/>
          <a:lstStyle/>
          <a:p>
            <a:pPr marL="342900" lvl="1" indent="-342900" eaLnBrk="1" hangingPunct="1">
              <a:buClr>
                <a:srgbClr val="013BB9"/>
              </a:buClr>
              <a:buSzPct val="70000"/>
              <a:buFont typeface="Wingdings" panose="05000000000000000000" pitchFamily="2" charset="2"/>
              <a:buChar char="n"/>
            </a:pPr>
            <a:r>
              <a:rPr kumimoji="1" lang="zh-CN" altLang="en-US" sz="2400" dirty="0" smtClean="0"/>
              <a:t>通过贿赂实现分叉攻击：</a:t>
            </a:r>
            <a:endParaRPr kumimoji="1" lang="en-US" altLang="zh-CN" sz="2400" dirty="0" smtClean="0"/>
          </a:p>
          <a:p>
            <a:pPr marL="695325" lvl="2" indent="-342900" eaLnBrk="1" hangingPunct="1">
              <a:buFont typeface="Wingdings" panose="05000000000000000000" pitchFamily="2" charset="2"/>
              <a:buChar char="l"/>
            </a:pPr>
            <a:r>
              <a:rPr kumimoji="1" lang="zh-CN" altLang="en-US" sz="2000" dirty="0" smtClean="0"/>
              <a:t>通过购买矿机达到算力的“大多数”实现分叉攻击代价太大</a:t>
            </a:r>
            <a:endParaRPr kumimoji="1" lang="en-US" altLang="zh-CN" sz="2000" dirty="0" smtClean="0"/>
          </a:p>
          <a:p>
            <a:pPr marL="695325" lvl="2" indent="-342900" eaLnBrk="1" hangingPunct="1">
              <a:buFont typeface="Wingdings" panose="05000000000000000000" pitchFamily="2" charset="2"/>
              <a:buChar char="l"/>
            </a:pPr>
            <a:r>
              <a:rPr kumimoji="1" lang="zh-CN" altLang="en-US" sz="2000" dirty="0"/>
              <a:t>通过贿赂进行分叉攻击的核心思路：有别于直接获得大量算力，攻击者去贿赂那些已经拥有算力的人，让他们帮助自己分叉出另外一条最长的区</a:t>
            </a:r>
            <a:r>
              <a:rPr kumimoji="1" lang="zh-CN" altLang="en-US" sz="2000" dirty="0" smtClean="0"/>
              <a:t>块链</a:t>
            </a:r>
            <a:endParaRPr kumimoji="1" lang="en-US" altLang="zh-CN" sz="2000" dirty="0" smtClean="0"/>
          </a:p>
          <a:p>
            <a:pPr marL="1012825" lvl="3" indent="-342900" eaLnBrk="1" hangingPunct="1"/>
            <a:r>
              <a:rPr kumimoji="1" lang="zh-CN" altLang="en-US" sz="1800" dirty="0"/>
              <a:t>只需让“帮忙一段时间”</a:t>
            </a:r>
            <a:endParaRPr kumimoji="1" lang="en-US" altLang="zh-CN" sz="1800" dirty="0"/>
          </a:p>
          <a:p>
            <a:pPr marL="1012825" lvl="3" indent="-342900" eaLnBrk="1" hangingPunct="1"/>
            <a:endParaRPr kumimoji="1" lang="en-US" altLang="zh-CN" sz="1800" dirty="0" smtClean="0"/>
          </a:p>
          <a:p>
            <a:pPr marL="695325" lvl="2" indent="-342900" eaLnBrk="1" hangingPunct="1">
              <a:buFont typeface="Wingdings" panose="05000000000000000000" pitchFamily="2" charset="2"/>
              <a:buChar char="l"/>
            </a:pPr>
            <a:r>
              <a:rPr kumimoji="1" lang="zh-CN" altLang="en-US" sz="2000" dirty="0" smtClean="0"/>
              <a:t>贿赂的方式：</a:t>
            </a:r>
            <a:endParaRPr kumimoji="1" lang="en-US" altLang="zh-CN" sz="2000" dirty="0" smtClean="0"/>
          </a:p>
          <a:p>
            <a:pPr marL="1012825" lvl="3" indent="-342900" eaLnBrk="1" hangingPunct="1"/>
            <a:r>
              <a:rPr kumimoji="1" lang="zh-CN" altLang="en-US" sz="1800" dirty="0"/>
              <a:t>找到一些矿工直接用现金来贿赂</a:t>
            </a:r>
          </a:p>
          <a:p>
            <a:pPr marL="1012825" lvl="3" indent="-342900" eaLnBrk="1" hangingPunct="1"/>
            <a:r>
              <a:rPr kumimoji="1" lang="zh-CN" altLang="en-US" sz="1800" dirty="0"/>
              <a:t>创建一个新的矿池，提供更好的奖励吸引其他矿工，积累算力到一定程度后发起一次成功的分叉</a:t>
            </a:r>
            <a:r>
              <a:rPr kumimoji="1" lang="zh-CN" altLang="en-US" sz="1800" dirty="0" smtClean="0"/>
              <a:t>攻击</a:t>
            </a:r>
            <a:endParaRPr kumimoji="1" lang="zh-CN" altLang="en-US" sz="1800" dirty="0"/>
          </a:p>
          <a:p>
            <a:pPr marL="352425" lvl="2" indent="0" eaLnBrk="1" hangingPunct="1">
              <a:buNone/>
            </a:pPr>
            <a:endParaRPr lang="en-US" altLang="zh-CN" sz="1600" dirty="0"/>
          </a:p>
        </p:txBody>
      </p:sp>
      <p:sp>
        <p:nvSpPr>
          <p:cNvPr id="3" name="灯片编号占位符 2"/>
          <p:cNvSpPr>
            <a:spLocks noGrp="1"/>
          </p:cNvSpPr>
          <p:nvPr>
            <p:ph type="sldNum" sz="quarter" idx="11"/>
          </p:nvPr>
        </p:nvSpPr>
        <p:spPr/>
        <p:txBody>
          <a:bodyPr/>
          <a:lstStyle/>
          <a:p>
            <a:pPr>
              <a:defRPr/>
            </a:pPr>
            <a:fld id="{67A79DCE-354B-410D-96C7-1D8050E1642D}" type="slidenum">
              <a:rPr lang="en-US" altLang="zh-CN" smtClean="0"/>
              <a:pPr>
                <a:defRPr/>
              </a:pPr>
              <a:t>41</a:t>
            </a:fld>
            <a:endParaRPr lang="en-US" altLang="zh-CN" dirty="0"/>
          </a:p>
        </p:txBody>
      </p:sp>
      <p:sp>
        <p:nvSpPr>
          <p:cNvPr id="6" name="标题 1"/>
          <p:cNvSpPr txBox="1">
            <a:spLocks/>
          </p:cNvSpPr>
          <p:nvPr/>
        </p:nvSpPr>
        <p:spPr>
          <a:xfrm>
            <a:off x="457200" y="277814"/>
            <a:ext cx="8229600" cy="649492"/>
          </a:xfrm>
          <a:prstGeom prst="rect">
            <a:avLst/>
          </a:prstGeom>
        </p:spPr>
        <p:txBody>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5pPr>
            <a:lvl6pPr marL="4572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6pPr>
            <a:lvl7pPr marL="9144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7pPr>
            <a:lvl8pPr marL="13716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8pPr>
            <a:lvl9pPr marL="18288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9pPr>
          </a:lstStyle>
          <a:p>
            <a:r>
              <a:rPr lang="en-US" altLang="zh-CN" dirty="0" smtClean="0">
                <a:effectLst>
                  <a:outerShdw blurRad="38100" dist="38100" dir="2700000" algn="tl">
                    <a:srgbClr val="000000">
                      <a:alpha val="43137"/>
                    </a:srgbClr>
                  </a:outerShdw>
                </a:effectLst>
              </a:rPr>
              <a:t>11. </a:t>
            </a:r>
            <a:r>
              <a:rPr lang="zh-CN" altLang="en-US" dirty="0" smtClean="0">
                <a:effectLst>
                  <a:outerShdw blurRad="38100" dist="38100" dir="2700000" algn="tl">
                    <a:srgbClr val="000000">
                      <a:alpha val="43137"/>
                    </a:srgbClr>
                  </a:outerShdw>
                </a:effectLst>
              </a:rPr>
              <a:t>比特币中的攻击行为</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054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56">
                                            <p:txEl>
                                              <p:pRg st="3" end="3"/>
                                            </p:txEl>
                                          </p:spTgt>
                                        </p:tgtEl>
                                        <p:attrNameLst>
                                          <p:attrName>style.visibility</p:attrName>
                                        </p:attrNameLst>
                                      </p:cBhvr>
                                      <p:to>
                                        <p:strVal val="visible"/>
                                      </p:to>
                                    </p:set>
                                    <p:anim calcmode="lin" valueType="num">
                                      <p:cBhvr additive="base">
                                        <p:cTn id="7" dur="500" fill="hold"/>
                                        <p:tgtEl>
                                          <p:spTgt spid="2355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556">
                                            <p:txEl>
                                              <p:pRg st="5" end="5"/>
                                            </p:txEl>
                                          </p:spTgt>
                                        </p:tgtEl>
                                        <p:attrNameLst>
                                          <p:attrName>style.visibility</p:attrName>
                                        </p:attrNameLst>
                                      </p:cBhvr>
                                      <p:to>
                                        <p:strVal val="visible"/>
                                      </p:to>
                                    </p:set>
                                    <p:anim calcmode="lin" valueType="num">
                                      <p:cBhvr additive="base">
                                        <p:cTn id="13" dur="500" fill="hold"/>
                                        <p:tgtEl>
                                          <p:spTgt spid="23556">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6">
                                            <p:txEl>
                                              <p:pRg st="5" end="5"/>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3556">
                                            <p:txEl>
                                              <p:pRg st="6" end="6"/>
                                            </p:txEl>
                                          </p:spTgt>
                                        </p:tgtEl>
                                        <p:attrNameLst>
                                          <p:attrName>style.visibility</p:attrName>
                                        </p:attrNameLst>
                                      </p:cBhvr>
                                      <p:to>
                                        <p:strVal val="visible"/>
                                      </p:to>
                                    </p:set>
                                    <p:anim calcmode="lin" valueType="num">
                                      <p:cBhvr additive="base">
                                        <p:cTn id="17" dur="500" fill="hold"/>
                                        <p:tgtEl>
                                          <p:spTgt spid="23556">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556">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3556">
                                            <p:txEl>
                                              <p:pRg st="7" end="7"/>
                                            </p:txEl>
                                          </p:spTgt>
                                        </p:tgtEl>
                                        <p:attrNameLst>
                                          <p:attrName>style.visibility</p:attrName>
                                        </p:attrNameLst>
                                      </p:cBhvr>
                                      <p:to>
                                        <p:strVal val="visible"/>
                                      </p:to>
                                    </p:set>
                                    <p:anim calcmode="lin" valueType="num">
                                      <p:cBhvr additive="base">
                                        <p:cTn id="21" dur="500" fill="hold"/>
                                        <p:tgtEl>
                                          <p:spTgt spid="23556">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355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body" idx="4294967295"/>
          </p:nvPr>
        </p:nvSpPr>
        <p:spPr>
          <a:xfrm>
            <a:off x="395536" y="1052736"/>
            <a:ext cx="8280152" cy="5112568"/>
          </a:xfrm>
        </p:spPr>
        <p:txBody>
          <a:bodyPr/>
          <a:lstStyle/>
          <a:p>
            <a:pPr marL="342900" lvl="1" indent="-342900" eaLnBrk="1" hangingPunct="1">
              <a:buClr>
                <a:srgbClr val="013BB9"/>
              </a:buClr>
              <a:buSzPct val="70000"/>
              <a:buFont typeface="Wingdings" panose="05000000000000000000" pitchFamily="2" charset="2"/>
              <a:buChar char="n"/>
            </a:pPr>
            <a:r>
              <a:rPr kumimoji="1" lang="zh-CN" altLang="en-US" sz="2500" dirty="0" smtClean="0"/>
              <a:t>自私挖矿：</a:t>
            </a:r>
            <a:endParaRPr kumimoji="1" lang="en-US" altLang="zh-CN" sz="2500" dirty="0" smtClean="0"/>
          </a:p>
          <a:p>
            <a:pPr marL="695325" lvl="2" indent="-342900" eaLnBrk="1" hangingPunct="1">
              <a:buFont typeface="Wingdings" panose="05000000000000000000" pitchFamily="2" charset="2"/>
              <a:buChar char="l"/>
            </a:pPr>
            <a:r>
              <a:rPr kumimoji="1" lang="zh-CN" altLang="en-US" sz="2500" dirty="0" smtClean="0"/>
              <a:t>又称为“临时保留区块攻击”</a:t>
            </a:r>
            <a:endParaRPr kumimoji="1" lang="en-US" altLang="zh-CN" sz="2500" dirty="0" smtClean="0"/>
          </a:p>
          <a:p>
            <a:pPr marL="695325" lvl="2" indent="-342900" eaLnBrk="1" hangingPunct="1">
              <a:buFont typeface="Wingdings" panose="05000000000000000000" pitchFamily="2" charset="2"/>
              <a:buChar char="l"/>
            </a:pPr>
            <a:r>
              <a:rPr kumimoji="1" lang="zh-CN" altLang="en-US" sz="2500" dirty="0" smtClean="0"/>
              <a:t>攻击者找到</a:t>
            </a:r>
            <a:r>
              <a:rPr kumimoji="1" lang="zh-CN" altLang="en-US" sz="2500" dirty="0"/>
              <a:t>一个有效区块的时候，先不立刻宣布，然后在这块上面继续挖矿，期望自己可以在其他矿工找到下一个区块之前连续找到两个有效区块，在整个过程中秘密地的保留你所发现的区块</a:t>
            </a:r>
            <a:r>
              <a:rPr kumimoji="1" lang="zh-CN" altLang="en-US" sz="2500" dirty="0" smtClean="0"/>
              <a:t>。</a:t>
            </a:r>
            <a:endParaRPr kumimoji="1" lang="en-US" altLang="zh-CN" sz="2500" dirty="0" smtClean="0"/>
          </a:p>
          <a:p>
            <a:pPr marL="695325" lvl="2" indent="-342900" eaLnBrk="1" hangingPunct="1">
              <a:buFont typeface="Wingdings" panose="05000000000000000000" pitchFamily="2" charset="2"/>
              <a:buChar char="l"/>
            </a:pPr>
            <a:r>
              <a:rPr kumimoji="1" lang="zh-CN" altLang="en-US" sz="2500" dirty="0" smtClean="0"/>
              <a:t>运气好的话，确实在别人广播出一个块之前找到了两个块，当收到别人广播的块时，立即把自己的连续两个块广播出去。</a:t>
            </a:r>
            <a:endParaRPr kumimoji="1" lang="zh-CN" altLang="en-US" sz="2500" dirty="0"/>
          </a:p>
          <a:p>
            <a:pPr marL="352425" lvl="2" indent="0" eaLnBrk="1" hangingPunct="1">
              <a:buNone/>
            </a:pPr>
            <a:endParaRPr lang="en-US" altLang="zh-CN" sz="1600" dirty="0"/>
          </a:p>
        </p:txBody>
      </p:sp>
      <p:sp>
        <p:nvSpPr>
          <p:cNvPr id="3" name="灯片编号占位符 2"/>
          <p:cNvSpPr>
            <a:spLocks noGrp="1"/>
          </p:cNvSpPr>
          <p:nvPr>
            <p:ph type="sldNum" sz="quarter" idx="11"/>
          </p:nvPr>
        </p:nvSpPr>
        <p:spPr/>
        <p:txBody>
          <a:bodyPr/>
          <a:lstStyle/>
          <a:p>
            <a:pPr>
              <a:defRPr/>
            </a:pPr>
            <a:fld id="{67A79DCE-354B-410D-96C7-1D8050E1642D}" type="slidenum">
              <a:rPr lang="en-US" altLang="zh-CN" smtClean="0"/>
              <a:pPr>
                <a:defRPr/>
              </a:pPr>
              <a:t>42</a:t>
            </a:fld>
            <a:endParaRPr lang="en-US" altLang="zh-CN" dirty="0"/>
          </a:p>
        </p:txBody>
      </p:sp>
      <p:sp>
        <p:nvSpPr>
          <p:cNvPr id="6" name="标题 1"/>
          <p:cNvSpPr txBox="1">
            <a:spLocks/>
          </p:cNvSpPr>
          <p:nvPr/>
        </p:nvSpPr>
        <p:spPr>
          <a:xfrm>
            <a:off x="457200" y="277814"/>
            <a:ext cx="8229600" cy="649492"/>
          </a:xfrm>
          <a:prstGeom prst="rect">
            <a:avLst/>
          </a:prstGeom>
        </p:spPr>
        <p:txBody>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5pPr>
            <a:lvl6pPr marL="4572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6pPr>
            <a:lvl7pPr marL="9144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7pPr>
            <a:lvl8pPr marL="13716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8pPr>
            <a:lvl9pPr marL="18288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9pPr>
          </a:lstStyle>
          <a:p>
            <a:r>
              <a:rPr lang="en-US" altLang="zh-CN" dirty="0" smtClean="0">
                <a:effectLst>
                  <a:outerShdw blurRad="38100" dist="38100" dir="2700000" algn="tl">
                    <a:srgbClr val="000000">
                      <a:alpha val="43137"/>
                    </a:srgbClr>
                  </a:outerShdw>
                </a:effectLst>
              </a:rPr>
              <a:t>11. </a:t>
            </a:r>
            <a:r>
              <a:rPr lang="zh-CN" altLang="en-US" dirty="0" smtClean="0">
                <a:effectLst>
                  <a:outerShdw blurRad="38100" dist="38100" dir="2700000" algn="tl">
                    <a:srgbClr val="000000">
                      <a:alpha val="43137"/>
                    </a:srgbClr>
                  </a:outerShdw>
                </a:effectLst>
              </a:rPr>
              <a:t>比特币中的攻击行为</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528714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outerShdw blurRad="38100" dist="38100" dir="2700000" algn="tl">
                    <a:srgbClr val="000000">
                      <a:alpha val="43137"/>
                    </a:srgbClr>
                  </a:outerShdw>
                </a:effectLst>
              </a:rPr>
              <a:t>小结</a:t>
            </a:r>
          </a:p>
        </p:txBody>
      </p:sp>
      <p:sp>
        <p:nvSpPr>
          <p:cNvPr id="3" name="内容占位符 2"/>
          <p:cNvSpPr>
            <a:spLocks noGrp="1"/>
          </p:cNvSpPr>
          <p:nvPr>
            <p:ph idx="1"/>
          </p:nvPr>
        </p:nvSpPr>
        <p:spPr>
          <a:xfrm>
            <a:off x="611560" y="980728"/>
            <a:ext cx="7734300" cy="4968552"/>
          </a:xfrm>
        </p:spPr>
        <p:txBody>
          <a:bodyPr/>
          <a:lstStyle/>
          <a:p>
            <a:r>
              <a:rPr lang="en-US" altLang="zh-CN" sz="2200" dirty="0" smtClean="0"/>
              <a:t>1 </a:t>
            </a:r>
            <a:r>
              <a:rPr lang="zh-CN" altLang="en-US" sz="2200" dirty="0" smtClean="0"/>
              <a:t>比特币的账本</a:t>
            </a:r>
            <a:endParaRPr lang="en-US" altLang="zh-CN" sz="2200" dirty="0" smtClean="0"/>
          </a:p>
          <a:p>
            <a:pPr lvl="1"/>
            <a:r>
              <a:rPr lang="en-US" altLang="zh-CN" sz="2200" dirty="0" smtClean="0"/>
              <a:t>Transaction-based</a:t>
            </a:r>
          </a:p>
          <a:p>
            <a:pPr lvl="1"/>
            <a:r>
              <a:rPr lang="zh-CN" altLang="en-US" sz="2200" dirty="0" smtClean="0"/>
              <a:t>签名</a:t>
            </a:r>
            <a:endParaRPr lang="en-US" altLang="zh-CN" sz="2200" dirty="0" smtClean="0"/>
          </a:p>
          <a:p>
            <a:pPr lvl="1"/>
            <a:r>
              <a:rPr lang="zh-CN" altLang="en-US" sz="2200" dirty="0"/>
              <a:t>公</a:t>
            </a:r>
            <a:r>
              <a:rPr lang="zh-CN" altLang="en-US" sz="2200" dirty="0" smtClean="0"/>
              <a:t>钥做身份</a:t>
            </a:r>
            <a:endParaRPr lang="en-US" altLang="zh-CN" sz="2200" dirty="0" smtClean="0"/>
          </a:p>
          <a:p>
            <a:pPr lvl="1"/>
            <a:r>
              <a:rPr lang="zh-CN" altLang="en-US" sz="2200" dirty="0" smtClean="0"/>
              <a:t>隐私保护</a:t>
            </a:r>
            <a:endParaRPr lang="en-US" altLang="zh-CN" sz="2200" dirty="0" smtClean="0"/>
          </a:p>
          <a:p>
            <a:pPr lvl="1"/>
            <a:r>
              <a:rPr lang="en-US" altLang="zh-CN" sz="2200" dirty="0" smtClean="0"/>
              <a:t>Hash</a:t>
            </a:r>
            <a:r>
              <a:rPr lang="zh-CN" altLang="en-US" sz="2200" dirty="0" smtClean="0"/>
              <a:t>值做地址</a:t>
            </a:r>
            <a:endParaRPr lang="en-US" altLang="zh-CN" sz="2200" dirty="0" smtClean="0"/>
          </a:p>
          <a:p>
            <a:r>
              <a:rPr lang="en-US" altLang="zh-CN" sz="2200" dirty="0" smtClean="0"/>
              <a:t>2 </a:t>
            </a:r>
            <a:r>
              <a:rPr lang="zh-CN" altLang="en-US" sz="2200" dirty="0" smtClean="0"/>
              <a:t>比特币的交易</a:t>
            </a:r>
            <a:endParaRPr lang="en-US" altLang="zh-CN" sz="2200" dirty="0" smtClean="0"/>
          </a:p>
          <a:p>
            <a:pPr lvl="1"/>
            <a:r>
              <a:rPr lang="zh-CN" altLang="en-US" sz="2200" dirty="0"/>
              <a:t>比特</a:t>
            </a:r>
            <a:r>
              <a:rPr lang="zh-CN" altLang="en-US" sz="2200" dirty="0" smtClean="0"/>
              <a:t>币交易的输入、输出</a:t>
            </a:r>
            <a:endParaRPr lang="en-US" altLang="zh-CN" sz="2200" dirty="0" smtClean="0"/>
          </a:p>
          <a:p>
            <a:pPr lvl="1"/>
            <a:r>
              <a:rPr lang="zh-CN" altLang="en-US" sz="2200" dirty="0"/>
              <a:t>比特</a:t>
            </a:r>
            <a:r>
              <a:rPr lang="zh-CN" altLang="en-US" sz="2200" dirty="0" smtClean="0"/>
              <a:t>币交易的脚本</a:t>
            </a:r>
            <a:endParaRPr lang="en-US" altLang="zh-CN" sz="2200" dirty="0" smtClean="0"/>
          </a:p>
          <a:p>
            <a:r>
              <a:rPr lang="en-US" altLang="zh-CN" sz="2200" dirty="0" smtClean="0"/>
              <a:t>3 </a:t>
            </a:r>
            <a:r>
              <a:rPr lang="zh-CN" altLang="en-US" sz="2200" dirty="0"/>
              <a:t>比特</a:t>
            </a:r>
            <a:r>
              <a:rPr lang="zh-CN" altLang="en-US" sz="2200" dirty="0" smtClean="0"/>
              <a:t>币的脚本语言</a:t>
            </a:r>
            <a:endParaRPr lang="en-US" altLang="zh-CN" sz="2200" dirty="0" smtClean="0"/>
          </a:p>
          <a:p>
            <a:pPr lvl="1"/>
            <a:r>
              <a:rPr lang="zh-CN" altLang="en-US" sz="2200" dirty="0" smtClean="0"/>
              <a:t>比特币交易的脚本验证</a:t>
            </a:r>
            <a:endParaRPr lang="en-US" altLang="zh-CN" sz="2200" dirty="0" smtClean="0"/>
          </a:p>
          <a:p>
            <a:pPr lvl="1"/>
            <a:r>
              <a:rPr lang="zh-CN" altLang="en-US" sz="2200" dirty="0" smtClean="0"/>
              <a:t>脚本语言的应用</a:t>
            </a:r>
            <a:endParaRPr lang="en-US" altLang="zh-CN" sz="2200" dirty="0" smtClean="0"/>
          </a:p>
        </p:txBody>
      </p:sp>
    </p:spTree>
    <p:extLst>
      <p:ext uri="{BB962C8B-B14F-4D97-AF65-F5344CB8AC3E}">
        <p14:creationId xmlns:p14="http://schemas.microsoft.com/office/powerpoint/2010/main" val="3972562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outerShdw blurRad="38100" dist="38100" dir="2700000" algn="tl">
                    <a:srgbClr val="000000">
                      <a:alpha val="43137"/>
                    </a:srgbClr>
                  </a:outerShdw>
                </a:effectLst>
              </a:rPr>
              <a:t>小结</a:t>
            </a:r>
          </a:p>
        </p:txBody>
      </p:sp>
      <p:sp>
        <p:nvSpPr>
          <p:cNvPr id="3" name="内容占位符 2"/>
          <p:cNvSpPr>
            <a:spLocks noGrp="1"/>
          </p:cNvSpPr>
          <p:nvPr>
            <p:ph idx="1"/>
          </p:nvPr>
        </p:nvSpPr>
        <p:spPr>
          <a:xfrm>
            <a:off x="611188" y="1304764"/>
            <a:ext cx="7734300" cy="4789003"/>
          </a:xfrm>
        </p:spPr>
        <p:txBody>
          <a:bodyPr/>
          <a:lstStyle/>
          <a:p>
            <a:r>
              <a:rPr lang="en-US" altLang="zh-CN" sz="2200" dirty="0" smtClean="0"/>
              <a:t>4 </a:t>
            </a:r>
            <a:r>
              <a:rPr lang="zh-CN" altLang="en-US" sz="2200" dirty="0" smtClean="0"/>
              <a:t>比特币的区块</a:t>
            </a:r>
            <a:endParaRPr lang="en-US" altLang="zh-CN" sz="2200" dirty="0" smtClean="0"/>
          </a:p>
          <a:p>
            <a:pPr lvl="1"/>
            <a:r>
              <a:rPr lang="en-US" altLang="zh-CN" sz="2200" dirty="0" smtClean="0"/>
              <a:t>Hash</a:t>
            </a:r>
            <a:r>
              <a:rPr lang="zh-CN" altLang="en-US" sz="2200" dirty="0" smtClean="0"/>
              <a:t>指针、</a:t>
            </a:r>
            <a:r>
              <a:rPr lang="en-US" altLang="zh-CN" sz="2200" dirty="0" smtClean="0"/>
              <a:t>Hash</a:t>
            </a:r>
            <a:r>
              <a:rPr lang="zh-CN" altLang="en-US" sz="2200" dirty="0" smtClean="0"/>
              <a:t>链</a:t>
            </a:r>
            <a:endParaRPr lang="en-US" altLang="zh-CN" sz="2200" dirty="0" smtClean="0"/>
          </a:p>
          <a:p>
            <a:pPr lvl="1"/>
            <a:r>
              <a:rPr lang="en-US" altLang="zh-CN" sz="2200" dirty="0" err="1" smtClean="0"/>
              <a:t>Merklee</a:t>
            </a:r>
            <a:r>
              <a:rPr lang="en-US" altLang="zh-CN" sz="2200" dirty="0" smtClean="0"/>
              <a:t> Tree</a:t>
            </a:r>
          </a:p>
          <a:p>
            <a:pPr lvl="1"/>
            <a:r>
              <a:rPr lang="zh-CN" altLang="en-US" sz="2200" dirty="0" smtClean="0"/>
              <a:t>区块头</a:t>
            </a:r>
            <a:endParaRPr lang="en-US" altLang="zh-CN" sz="2200" dirty="0" smtClean="0"/>
          </a:p>
          <a:p>
            <a:pPr lvl="1"/>
            <a:r>
              <a:rPr lang="en-US" altLang="zh-CN" sz="2200" dirty="0" err="1" smtClean="0"/>
              <a:t>Coinbase</a:t>
            </a:r>
            <a:r>
              <a:rPr lang="zh-CN" altLang="en-US" sz="2200" dirty="0" smtClean="0"/>
              <a:t>交易</a:t>
            </a:r>
            <a:endParaRPr lang="en-US" altLang="zh-CN" sz="2200" dirty="0" smtClean="0"/>
          </a:p>
          <a:p>
            <a:r>
              <a:rPr lang="en-US" altLang="zh-CN" sz="2200" dirty="0" smtClean="0"/>
              <a:t>5 </a:t>
            </a:r>
            <a:r>
              <a:rPr lang="zh-CN" altLang="en-US" sz="2200" dirty="0" smtClean="0"/>
              <a:t>比特币挖矿</a:t>
            </a:r>
            <a:endParaRPr lang="en-US" altLang="zh-CN" sz="2200" dirty="0" smtClean="0"/>
          </a:p>
          <a:p>
            <a:pPr lvl="1"/>
            <a:r>
              <a:rPr lang="zh-CN" altLang="en-US" sz="2200" dirty="0" smtClean="0"/>
              <a:t>挖矿难度</a:t>
            </a:r>
            <a:endParaRPr lang="en-US" altLang="zh-CN" sz="2200" dirty="0" smtClean="0"/>
          </a:p>
          <a:p>
            <a:pPr lvl="1"/>
            <a:r>
              <a:rPr lang="zh-CN" altLang="en-US" sz="2200" dirty="0" smtClean="0"/>
              <a:t>挖矿原理</a:t>
            </a:r>
            <a:endParaRPr lang="en-US" altLang="zh-CN" sz="2200" dirty="0" smtClean="0"/>
          </a:p>
          <a:p>
            <a:r>
              <a:rPr lang="en-US" altLang="zh-CN" sz="2200" dirty="0" smtClean="0"/>
              <a:t>6 </a:t>
            </a:r>
            <a:r>
              <a:rPr lang="zh-CN" altLang="en-US" sz="2200" dirty="0" smtClean="0"/>
              <a:t>比特币网络</a:t>
            </a:r>
            <a:endParaRPr lang="en-US" altLang="zh-CN" sz="2200" dirty="0" smtClean="0"/>
          </a:p>
          <a:p>
            <a:pPr lvl="1"/>
            <a:r>
              <a:rPr lang="en-US" altLang="zh-CN" sz="2200" dirty="0" smtClean="0"/>
              <a:t>P2P</a:t>
            </a:r>
            <a:r>
              <a:rPr lang="zh-CN" altLang="en-US" sz="2200" dirty="0" smtClean="0"/>
              <a:t>网络</a:t>
            </a:r>
            <a:endParaRPr lang="en-US" altLang="zh-CN" sz="2200" dirty="0" smtClean="0"/>
          </a:p>
          <a:p>
            <a:pPr lvl="1"/>
            <a:r>
              <a:rPr lang="zh-CN" altLang="en-US" sz="2200" dirty="0"/>
              <a:t>泛</a:t>
            </a:r>
            <a:r>
              <a:rPr lang="zh-CN" altLang="en-US" sz="2200" dirty="0" smtClean="0"/>
              <a:t>洪算法</a:t>
            </a:r>
          </a:p>
          <a:p>
            <a:endParaRPr lang="en-US" altLang="zh-CN" sz="2200" dirty="0" smtClean="0"/>
          </a:p>
        </p:txBody>
      </p:sp>
    </p:spTree>
    <p:extLst>
      <p:ext uri="{BB962C8B-B14F-4D97-AF65-F5344CB8AC3E}">
        <p14:creationId xmlns:p14="http://schemas.microsoft.com/office/powerpoint/2010/main" val="21790502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effectLst>
                  <a:outerShdw blurRad="38100" dist="38100" dir="2700000" algn="tl">
                    <a:srgbClr val="000000">
                      <a:alpha val="43137"/>
                    </a:srgbClr>
                  </a:outerShdw>
                </a:effectLst>
              </a:rPr>
              <a:t>小结</a:t>
            </a:r>
          </a:p>
        </p:txBody>
      </p:sp>
      <p:sp>
        <p:nvSpPr>
          <p:cNvPr id="3" name="内容占位符 2"/>
          <p:cNvSpPr>
            <a:spLocks noGrp="1"/>
          </p:cNvSpPr>
          <p:nvPr>
            <p:ph idx="1"/>
          </p:nvPr>
        </p:nvSpPr>
        <p:spPr>
          <a:xfrm>
            <a:off x="611560" y="1052736"/>
            <a:ext cx="7734300" cy="5112568"/>
          </a:xfrm>
        </p:spPr>
        <p:txBody>
          <a:bodyPr/>
          <a:lstStyle/>
          <a:p>
            <a:r>
              <a:rPr lang="en-US" altLang="zh-CN" sz="2200" dirty="0" smtClean="0"/>
              <a:t>7 </a:t>
            </a:r>
            <a:r>
              <a:rPr lang="zh-CN" altLang="en-US" sz="2200" dirty="0" smtClean="0"/>
              <a:t>比特币：从交易到上链</a:t>
            </a:r>
            <a:endParaRPr lang="en-US" altLang="zh-CN" sz="2200" dirty="0"/>
          </a:p>
          <a:p>
            <a:pPr lvl="1"/>
            <a:r>
              <a:rPr lang="zh-CN" altLang="en-US" sz="2200" dirty="0" smtClean="0"/>
              <a:t>交易、块、挖矿、上链</a:t>
            </a:r>
            <a:endParaRPr lang="en-US" altLang="zh-CN" sz="2200" dirty="0" smtClean="0"/>
          </a:p>
          <a:p>
            <a:r>
              <a:rPr lang="en-US" altLang="zh-CN" sz="2200" dirty="0" smtClean="0"/>
              <a:t>8 </a:t>
            </a:r>
            <a:r>
              <a:rPr lang="zh-CN" altLang="en-US" sz="2200" dirty="0" smtClean="0"/>
              <a:t>比特币的矿池</a:t>
            </a:r>
            <a:endParaRPr lang="en-US" altLang="zh-CN" sz="2200" dirty="0" smtClean="0"/>
          </a:p>
          <a:p>
            <a:pPr lvl="1"/>
            <a:r>
              <a:rPr lang="zh-CN" altLang="en-US" sz="2200" dirty="0"/>
              <a:t>矿</a:t>
            </a:r>
            <a:r>
              <a:rPr lang="zh-CN" altLang="en-US" sz="2200" dirty="0" smtClean="0"/>
              <a:t>池原理</a:t>
            </a:r>
            <a:endParaRPr lang="en-US" altLang="zh-CN" sz="2200" dirty="0" smtClean="0"/>
          </a:p>
          <a:p>
            <a:pPr lvl="1"/>
            <a:r>
              <a:rPr lang="zh-CN" altLang="en-US" sz="2200" dirty="0"/>
              <a:t>矿</a:t>
            </a:r>
            <a:r>
              <a:rPr lang="zh-CN" altLang="en-US" sz="2200" dirty="0" smtClean="0"/>
              <a:t>池分红</a:t>
            </a:r>
            <a:endParaRPr lang="en-US" altLang="zh-CN" sz="2200" dirty="0" smtClean="0"/>
          </a:p>
          <a:p>
            <a:pPr lvl="1"/>
            <a:r>
              <a:rPr lang="zh-CN" altLang="en-US" sz="2200" dirty="0"/>
              <a:t>矿</a:t>
            </a:r>
            <a:r>
              <a:rPr lang="zh-CN" altLang="en-US" sz="2200" dirty="0" smtClean="0"/>
              <a:t>池优缺点</a:t>
            </a:r>
            <a:endParaRPr lang="en-US" altLang="zh-CN" sz="2200" dirty="0" smtClean="0"/>
          </a:p>
          <a:p>
            <a:pPr lvl="1"/>
            <a:r>
              <a:rPr lang="zh-CN" altLang="en-US" sz="2200" dirty="0" smtClean="0"/>
              <a:t>组织矿池</a:t>
            </a:r>
            <a:endParaRPr lang="en-US" altLang="zh-CN" sz="2200" dirty="0" smtClean="0"/>
          </a:p>
          <a:p>
            <a:r>
              <a:rPr lang="en-US" altLang="zh-CN" sz="2200" dirty="0" smtClean="0"/>
              <a:t>9 </a:t>
            </a:r>
            <a:r>
              <a:rPr lang="zh-CN" altLang="en-US" sz="2200" dirty="0" smtClean="0"/>
              <a:t>比特币的交易处理能力</a:t>
            </a:r>
            <a:endParaRPr lang="en-US" altLang="zh-CN" sz="2200" dirty="0" smtClean="0"/>
          </a:p>
          <a:p>
            <a:pPr lvl="1"/>
            <a:r>
              <a:rPr lang="zh-CN" altLang="en-US" sz="2200" dirty="0"/>
              <a:t>受制</a:t>
            </a:r>
            <a:r>
              <a:rPr lang="zh-CN" altLang="en-US" sz="2200" dirty="0" smtClean="0"/>
              <a:t>于块的大小</a:t>
            </a:r>
            <a:endParaRPr lang="en-US" altLang="zh-CN" sz="2200" dirty="0" smtClean="0"/>
          </a:p>
          <a:p>
            <a:r>
              <a:rPr lang="en-US" altLang="zh-CN" sz="2200" dirty="0" smtClean="0"/>
              <a:t>10 </a:t>
            </a:r>
            <a:r>
              <a:rPr lang="zh-CN" altLang="en-US" sz="2200" dirty="0" smtClean="0"/>
              <a:t>比特币的协议升级</a:t>
            </a:r>
            <a:endParaRPr lang="en-US" altLang="zh-CN" sz="2200" dirty="0" smtClean="0"/>
          </a:p>
          <a:p>
            <a:pPr lvl="1"/>
            <a:r>
              <a:rPr lang="zh-CN" altLang="en-US" sz="2200" dirty="0"/>
              <a:t>硬</a:t>
            </a:r>
            <a:r>
              <a:rPr lang="zh-CN" altLang="en-US" sz="2200" dirty="0" smtClean="0"/>
              <a:t>分叉与软分叉</a:t>
            </a:r>
            <a:endParaRPr lang="en-US" altLang="zh-CN" sz="2200" dirty="0" smtClean="0"/>
          </a:p>
          <a:p>
            <a:r>
              <a:rPr lang="en-US" altLang="zh-CN" sz="2200" dirty="0" smtClean="0"/>
              <a:t>11 </a:t>
            </a:r>
            <a:r>
              <a:rPr lang="zh-CN" altLang="en-US" sz="2200" dirty="0"/>
              <a:t>比特</a:t>
            </a:r>
            <a:r>
              <a:rPr lang="zh-CN" altLang="en-US" sz="2200" dirty="0" smtClean="0"/>
              <a:t>币中一些攻击行为</a:t>
            </a:r>
            <a:endParaRPr lang="en-US" altLang="zh-CN" sz="2200" dirty="0"/>
          </a:p>
        </p:txBody>
      </p:sp>
    </p:spTree>
    <p:extLst>
      <p:ext uri="{BB962C8B-B14F-4D97-AF65-F5344CB8AC3E}">
        <p14:creationId xmlns:p14="http://schemas.microsoft.com/office/powerpoint/2010/main" val="41553851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body" idx="4294967295"/>
          </p:nvPr>
        </p:nvSpPr>
        <p:spPr>
          <a:xfrm>
            <a:off x="539750" y="1052736"/>
            <a:ext cx="8135938" cy="5184576"/>
          </a:xfrm>
        </p:spPr>
        <p:txBody>
          <a:bodyPr/>
          <a:lstStyle/>
          <a:p>
            <a:pPr marL="342900" lvl="1" indent="-342900">
              <a:buClr>
                <a:srgbClr val="013BB9"/>
              </a:buClr>
              <a:buSzPct val="70000"/>
              <a:buFont typeface="Wingdings" panose="05000000000000000000" pitchFamily="2" charset="2"/>
              <a:buChar char="n"/>
            </a:pPr>
            <a:r>
              <a:rPr lang="en-US" altLang="zh-CN" sz="2400" dirty="0" smtClean="0">
                <a:solidFill>
                  <a:srgbClr val="0000FF"/>
                </a:solidFill>
              </a:rPr>
              <a:t>Hash</a:t>
            </a:r>
            <a:r>
              <a:rPr lang="zh-CN" altLang="en-US" sz="2400" dirty="0" smtClean="0">
                <a:solidFill>
                  <a:srgbClr val="0000FF"/>
                </a:solidFill>
              </a:rPr>
              <a:t>链</a:t>
            </a:r>
            <a:endParaRPr lang="en-US" altLang="zh-CN" sz="2400" dirty="0">
              <a:solidFill>
                <a:srgbClr val="0000FF"/>
              </a:solidFill>
            </a:endParaRPr>
          </a:p>
        </p:txBody>
      </p:sp>
      <p:sp>
        <p:nvSpPr>
          <p:cNvPr id="3" name="灯片编号占位符 2"/>
          <p:cNvSpPr>
            <a:spLocks noGrp="1"/>
          </p:cNvSpPr>
          <p:nvPr>
            <p:ph type="sldNum" sz="quarter" idx="11"/>
          </p:nvPr>
        </p:nvSpPr>
        <p:spPr/>
        <p:txBody>
          <a:bodyPr/>
          <a:lstStyle/>
          <a:p>
            <a:pPr>
              <a:defRPr/>
            </a:pPr>
            <a:fld id="{67A79DCE-354B-410D-96C7-1D8050E1642D}" type="slidenum">
              <a:rPr lang="en-US" altLang="zh-CN" smtClean="0"/>
              <a:pPr>
                <a:defRPr/>
              </a:pPr>
              <a:t>5</a:t>
            </a:fld>
            <a:endParaRPr lang="en-US" altLang="zh-CN" dirty="0"/>
          </a:p>
        </p:txBody>
      </p:sp>
      <p:sp>
        <p:nvSpPr>
          <p:cNvPr id="9" name="矩形 8"/>
          <p:cNvSpPr/>
          <p:nvPr/>
        </p:nvSpPr>
        <p:spPr>
          <a:xfrm>
            <a:off x="2267744" y="2132857"/>
            <a:ext cx="912250" cy="14601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0" name="文本框 9"/>
          <p:cNvSpPr txBox="1"/>
          <p:nvPr/>
        </p:nvSpPr>
        <p:spPr>
          <a:xfrm>
            <a:off x="2286922" y="2992463"/>
            <a:ext cx="753732" cy="400110"/>
          </a:xfrm>
          <a:prstGeom prst="rect">
            <a:avLst/>
          </a:prstGeom>
          <a:noFill/>
        </p:spPr>
        <p:txBody>
          <a:bodyPr wrap="none" rtlCol="0">
            <a:spAutoFit/>
          </a:bodyPr>
          <a:lstStyle/>
          <a:p>
            <a:r>
              <a:rPr lang="en-US" altLang="zh-CN" sz="2000" dirty="0" smtClean="0"/>
              <a:t>data</a:t>
            </a:r>
            <a:endParaRPr lang="zh-CN" altLang="en-US" sz="2000" dirty="0"/>
          </a:p>
        </p:txBody>
      </p:sp>
      <p:sp>
        <p:nvSpPr>
          <p:cNvPr id="11" name="文本框 10"/>
          <p:cNvSpPr txBox="1"/>
          <p:nvPr/>
        </p:nvSpPr>
        <p:spPr>
          <a:xfrm>
            <a:off x="2267744" y="2132856"/>
            <a:ext cx="900066" cy="261610"/>
          </a:xfrm>
          <a:prstGeom prst="rect">
            <a:avLst/>
          </a:prstGeom>
          <a:noFill/>
          <a:ln>
            <a:solidFill>
              <a:schemeClr val="tx1"/>
            </a:solidFill>
          </a:ln>
        </p:spPr>
        <p:txBody>
          <a:bodyPr wrap="square" rtlCol="0">
            <a:spAutoFit/>
          </a:bodyPr>
          <a:lstStyle/>
          <a:p>
            <a:r>
              <a:rPr lang="en-US" altLang="zh-CN" sz="1100" dirty="0" err="1"/>
              <a:t>p</a:t>
            </a:r>
            <a:r>
              <a:rPr lang="en-US" altLang="zh-CN" sz="1100" dirty="0" err="1" smtClean="0"/>
              <a:t>rev:H</a:t>
            </a:r>
            <a:r>
              <a:rPr lang="en-US" altLang="zh-CN" sz="1100" dirty="0" smtClean="0"/>
              <a:t>( )</a:t>
            </a:r>
            <a:endParaRPr lang="zh-CN" altLang="en-US" sz="1100" dirty="0"/>
          </a:p>
        </p:txBody>
      </p:sp>
      <p:grpSp>
        <p:nvGrpSpPr>
          <p:cNvPr id="12" name="组合 11"/>
          <p:cNvGrpSpPr/>
          <p:nvPr/>
        </p:nvGrpSpPr>
        <p:grpSpPr>
          <a:xfrm>
            <a:off x="1331641" y="1988840"/>
            <a:ext cx="1598940" cy="726509"/>
            <a:chOff x="1331641" y="2852935"/>
            <a:chExt cx="1512168" cy="726509"/>
          </a:xfrm>
        </p:grpSpPr>
        <p:cxnSp>
          <p:nvCxnSpPr>
            <p:cNvPr id="13" name="肘形连接符 12"/>
            <p:cNvCxnSpPr/>
            <p:nvPr/>
          </p:nvCxnSpPr>
          <p:spPr>
            <a:xfrm rot="10800000" flipV="1">
              <a:off x="1331641" y="2852935"/>
              <a:ext cx="1512168" cy="726509"/>
            </a:xfrm>
            <a:prstGeom prst="bentConnector3">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2843809" y="2852936"/>
              <a:ext cx="0" cy="332289"/>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5" name="矩形 14"/>
          <p:cNvSpPr/>
          <p:nvPr/>
        </p:nvSpPr>
        <p:spPr>
          <a:xfrm>
            <a:off x="3995935" y="2132858"/>
            <a:ext cx="868668" cy="14601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6" name="文本框 15"/>
          <p:cNvSpPr txBox="1"/>
          <p:nvPr/>
        </p:nvSpPr>
        <p:spPr>
          <a:xfrm>
            <a:off x="4046474" y="2992463"/>
            <a:ext cx="753732" cy="400110"/>
          </a:xfrm>
          <a:prstGeom prst="rect">
            <a:avLst/>
          </a:prstGeom>
          <a:noFill/>
        </p:spPr>
        <p:txBody>
          <a:bodyPr wrap="none" rtlCol="0">
            <a:spAutoFit/>
          </a:bodyPr>
          <a:lstStyle/>
          <a:p>
            <a:r>
              <a:rPr lang="en-US" altLang="zh-CN" sz="2000" dirty="0" smtClean="0"/>
              <a:t>data</a:t>
            </a:r>
            <a:endParaRPr lang="zh-CN" altLang="en-US" sz="2000" dirty="0"/>
          </a:p>
        </p:txBody>
      </p:sp>
      <p:grpSp>
        <p:nvGrpSpPr>
          <p:cNvPr id="17" name="组合 16"/>
          <p:cNvGrpSpPr/>
          <p:nvPr/>
        </p:nvGrpSpPr>
        <p:grpSpPr>
          <a:xfrm>
            <a:off x="3192176" y="1988841"/>
            <a:ext cx="1484638" cy="803177"/>
            <a:chOff x="1331641" y="2852935"/>
            <a:chExt cx="1512168" cy="726509"/>
          </a:xfrm>
        </p:grpSpPr>
        <p:cxnSp>
          <p:nvCxnSpPr>
            <p:cNvPr id="18" name="肘形连接符 17"/>
            <p:cNvCxnSpPr/>
            <p:nvPr/>
          </p:nvCxnSpPr>
          <p:spPr>
            <a:xfrm rot="10800000" flipV="1">
              <a:off x="1331641" y="2852935"/>
              <a:ext cx="1512168" cy="726509"/>
            </a:xfrm>
            <a:prstGeom prst="bentConnector3">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2843809" y="2852936"/>
              <a:ext cx="0" cy="332289"/>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20" name="矩形 19"/>
          <p:cNvSpPr/>
          <p:nvPr/>
        </p:nvSpPr>
        <p:spPr>
          <a:xfrm>
            <a:off x="5724127" y="2132858"/>
            <a:ext cx="899867" cy="14601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1" name="文本框 20"/>
          <p:cNvSpPr txBox="1"/>
          <p:nvPr/>
        </p:nvSpPr>
        <p:spPr>
          <a:xfrm>
            <a:off x="5755489" y="2977491"/>
            <a:ext cx="753732" cy="400110"/>
          </a:xfrm>
          <a:prstGeom prst="rect">
            <a:avLst/>
          </a:prstGeom>
          <a:noFill/>
        </p:spPr>
        <p:txBody>
          <a:bodyPr wrap="none" rtlCol="0">
            <a:spAutoFit/>
          </a:bodyPr>
          <a:lstStyle/>
          <a:p>
            <a:r>
              <a:rPr lang="en-US" altLang="zh-CN" sz="2000" dirty="0" smtClean="0"/>
              <a:t>data</a:t>
            </a:r>
            <a:endParaRPr lang="zh-CN" altLang="en-US" sz="2000" dirty="0"/>
          </a:p>
        </p:txBody>
      </p:sp>
      <p:grpSp>
        <p:nvGrpSpPr>
          <p:cNvPr id="22" name="组合 21"/>
          <p:cNvGrpSpPr/>
          <p:nvPr/>
        </p:nvGrpSpPr>
        <p:grpSpPr>
          <a:xfrm>
            <a:off x="4855973" y="1988841"/>
            <a:ext cx="1545672" cy="803178"/>
            <a:chOff x="1331641" y="2852935"/>
            <a:chExt cx="1512168" cy="726509"/>
          </a:xfrm>
        </p:grpSpPr>
        <p:cxnSp>
          <p:nvCxnSpPr>
            <p:cNvPr id="23" name="肘形连接符 22"/>
            <p:cNvCxnSpPr/>
            <p:nvPr/>
          </p:nvCxnSpPr>
          <p:spPr>
            <a:xfrm rot="10800000" flipV="1">
              <a:off x="1331641" y="2852935"/>
              <a:ext cx="1512168" cy="726509"/>
            </a:xfrm>
            <a:prstGeom prst="bentConnector3">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2843809" y="2852936"/>
              <a:ext cx="0" cy="332289"/>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25" name="文本框 24"/>
          <p:cNvSpPr txBox="1"/>
          <p:nvPr/>
        </p:nvSpPr>
        <p:spPr>
          <a:xfrm>
            <a:off x="7760146" y="2107830"/>
            <a:ext cx="505267" cy="369332"/>
          </a:xfrm>
          <a:prstGeom prst="rect">
            <a:avLst/>
          </a:prstGeom>
          <a:noFill/>
        </p:spPr>
        <p:txBody>
          <a:bodyPr wrap="none" rtlCol="0">
            <a:spAutoFit/>
          </a:bodyPr>
          <a:lstStyle/>
          <a:p>
            <a:r>
              <a:rPr lang="en-US" altLang="zh-CN" dirty="0" smtClean="0">
                <a:solidFill>
                  <a:srgbClr val="FF0000"/>
                </a:solidFill>
              </a:rPr>
              <a:t>H()</a:t>
            </a:r>
            <a:endParaRPr lang="zh-CN" altLang="en-US" dirty="0">
              <a:solidFill>
                <a:srgbClr val="FF0000"/>
              </a:solidFill>
            </a:endParaRPr>
          </a:p>
        </p:txBody>
      </p:sp>
      <p:grpSp>
        <p:nvGrpSpPr>
          <p:cNvPr id="26" name="组合 25"/>
          <p:cNvGrpSpPr/>
          <p:nvPr/>
        </p:nvGrpSpPr>
        <p:grpSpPr>
          <a:xfrm>
            <a:off x="6540581" y="1988840"/>
            <a:ext cx="1724831" cy="726509"/>
            <a:chOff x="1331641" y="2852935"/>
            <a:chExt cx="1512168" cy="726509"/>
          </a:xfrm>
        </p:grpSpPr>
        <p:cxnSp>
          <p:nvCxnSpPr>
            <p:cNvPr id="27" name="肘形连接符 26"/>
            <p:cNvCxnSpPr/>
            <p:nvPr/>
          </p:nvCxnSpPr>
          <p:spPr>
            <a:xfrm rot="10800000" flipV="1">
              <a:off x="1331641" y="2852935"/>
              <a:ext cx="1512168" cy="726509"/>
            </a:xfrm>
            <a:prstGeom prst="bentConnector3">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2843809" y="2852936"/>
              <a:ext cx="0" cy="332289"/>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pic>
        <p:nvPicPr>
          <p:cNvPr id="29" name="图片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9080" y="2549411"/>
            <a:ext cx="476912" cy="476912"/>
          </a:xfrm>
          <a:prstGeom prst="rect">
            <a:avLst/>
          </a:prstGeom>
        </p:spPr>
      </p:pic>
      <p:sp>
        <p:nvSpPr>
          <p:cNvPr id="30" name="文本框 29"/>
          <p:cNvSpPr txBox="1"/>
          <p:nvPr/>
        </p:nvSpPr>
        <p:spPr>
          <a:xfrm>
            <a:off x="3995934" y="2141071"/>
            <a:ext cx="860038" cy="261610"/>
          </a:xfrm>
          <a:prstGeom prst="rect">
            <a:avLst/>
          </a:prstGeom>
          <a:noFill/>
          <a:ln>
            <a:solidFill>
              <a:schemeClr val="tx1"/>
            </a:solidFill>
          </a:ln>
        </p:spPr>
        <p:txBody>
          <a:bodyPr wrap="square" rtlCol="0">
            <a:spAutoFit/>
          </a:bodyPr>
          <a:lstStyle/>
          <a:p>
            <a:r>
              <a:rPr lang="en-US" altLang="zh-CN" sz="1100" dirty="0" err="1"/>
              <a:t>p</a:t>
            </a:r>
            <a:r>
              <a:rPr lang="en-US" altLang="zh-CN" sz="1100" dirty="0" err="1" smtClean="0"/>
              <a:t>rev:H</a:t>
            </a:r>
            <a:r>
              <a:rPr lang="en-US" altLang="zh-CN" sz="1100" dirty="0" smtClean="0"/>
              <a:t>( )</a:t>
            </a:r>
            <a:endParaRPr lang="zh-CN" altLang="en-US" sz="1100" dirty="0"/>
          </a:p>
        </p:txBody>
      </p:sp>
      <p:sp>
        <p:nvSpPr>
          <p:cNvPr id="31" name="文本框 30"/>
          <p:cNvSpPr txBox="1"/>
          <p:nvPr/>
        </p:nvSpPr>
        <p:spPr>
          <a:xfrm>
            <a:off x="5736310" y="2141070"/>
            <a:ext cx="887683" cy="261610"/>
          </a:xfrm>
          <a:prstGeom prst="rect">
            <a:avLst/>
          </a:prstGeom>
          <a:noFill/>
          <a:ln>
            <a:solidFill>
              <a:schemeClr val="tx1"/>
            </a:solidFill>
          </a:ln>
        </p:spPr>
        <p:txBody>
          <a:bodyPr wrap="square" rtlCol="0">
            <a:spAutoFit/>
          </a:bodyPr>
          <a:lstStyle/>
          <a:p>
            <a:r>
              <a:rPr lang="en-US" altLang="zh-CN" sz="1100" dirty="0" err="1"/>
              <a:t>p</a:t>
            </a:r>
            <a:r>
              <a:rPr lang="en-US" altLang="zh-CN" sz="1100" dirty="0" err="1" smtClean="0"/>
              <a:t>rev:H</a:t>
            </a:r>
            <a:r>
              <a:rPr lang="en-US" altLang="zh-CN" sz="1100" dirty="0" smtClean="0"/>
              <a:t>( )</a:t>
            </a:r>
            <a:endParaRPr lang="zh-CN" altLang="en-US" sz="1100" dirty="0"/>
          </a:p>
        </p:txBody>
      </p:sp>
      <p:pic>
        <p:nvPicPr>
          <p:cNvPr id="32"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4932" y="2086956"/>
            <a:ext cx="411079" cy="411079"/>
          </a:xfrm>
          <a:prstGeom prst="rect">
            <a:avLst/>
          </a:prstGeom>
          <a:effectLst>
            <a:outerShdw blurRad="50800" dist="50800" dir="5400000" algn="ctr" rotWithShape="0">
              <a:srgbClr val="000000">
                <a:alpha val="0"/>
              </a:srgbClr>
            </a:outerShdw>
          </a:effectLst>
        </p:spPr>
      </p:pic>
      <p:pic>
        <p:nvPicPr>
          <p:cNvPr id="33" name="图片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2961" y="2136372"/>
            <a:ext cx="286391" cy="286391"/>
          </a:xfrm>
          <a:prstGeom prst="rect">
            <a:avLst/>
          </a:prstGeom>
          <a:effectLst>
            <a:outerShdw blurRad="50800" dist="50800" dir="5400000" algn="ctr" rotWithShape="0">
              <a:srgbClr val="000000">
                <a:alpha val="0"/>
              </a:srgbClr>
            </a:outerShdw>
          </a:effectLst>
        </p:spPr>
      </p:pic>
      <p:pic>
        <p:nvPicPr>
          <p:cNvPr id="34" name="图片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8494" y="1887848"/>
            <a:ext cx="286391" cy="286391"/>
          </a:xfrm>
          <a:prstGeom prst="rect">
            <a:avLst/>
          </a:prstGeom>
          <a:effectLst>
            <a:outerShdw blurRad="50800" dist="50800" dir="5400000" algn="ctr" rotWithShape="0">
              <a:srgbClr val="000000">
                <a:alpha val="0"/>
              </a:srgbClr>
            </a:outerShdw>
          </a:effectLst>
        </p:spPr>
      </p:pic>
      <p:sp>
        <p:nvSpPr>
          <p:cNvPr id="35" name="文本框 34"/>
          <p:cNvSpPr txBox="1"/>
          <p:nvPr/>
        </p:nvSpPr>
        <p:spPr>
          <a:xfrm>
            <a:off x="852329" y="4869160"/>
            <a:ext cx="7752555" cy="400110"/>
          </a:xfrm>
          <a:prstGeom prst="rect">
            <a:avLst/>
          </a:prstGeom>
          <a:solidFill>
            <a:srgbClr val="FFFF00"/>
          </a:solidFill>
        </p:spPr>
        <p:txBody>
          <a:bodyPr wrap="square" rtlCol="0">
            <a:spAutoFit/>
          </a:bodyPr>
          <a:lstStyle/>
          <a:p>
            <a:pPr lvl="1"/>
            <a:r>
              <a:rPr lang="zh-CN" altLang="en-US" sz="2000" dirty="0"/>
              <a:t>只需要记住最后的这个</a:t>
            </a:r>
            <a:r>
              <a:rPr lang="en-US" altLang="zh-CN" sz="2000" dirty="0"/>
              <a:t>hash</a:t>
            </a:r>
            <a:r>
              <a:rPr lang="zh-CN" altLang="en-US" sz="2000" dirty="0"/>
              <a:t>值，就能保证整条链的防篡改</a:t>
            </a:r>
            <a:r>
              <a:rPr lang="zh-CN" altLang="en-US" sz="2000" dirty="0" smtClean="0"/>
              <a:t>性。</a:t>
            </a:r>
            <a:endParaRPr lang="en-US" altLang="zh-CN" sz="2000" dirty="0" smtClean="0"/>
          </a:p>
        </p:txBody>
      </p:sp>
      <p:sp>
        <p:nvSpPr>
          <p:cNvPr id="40" name="文本框 39"/>
          <p:cNvSpPr txBox="1"/>
          <p:nvPr/>
        </p:nvSpPr>
        <p:spPr>
          <a:xfrm>
            <a:off x="852328" y="5317177"/>
            <a:ext cx="7752555" cy="400110"/>
          </a:xfrm>
          <a:prstGeom prst="rect">
            <a:avLst/>
          </a:prstGeom>
          <a:solidFill>
            <a:srgbClr val="FFFF00"/>
          </a:solidFill>
        </p:spPr>
        <p:txBody>
          <a:bodyPr wrap="square" rtlCol="0">
            <a:spAutoFit/>
          </a:bodyPr>
          <a:lstStyle/>
          <a:p>
            <a:pPr lvl="1"/>
            <a:r>
              <a:rPr lang="zh-CN" altLang="en-US" sz="2000" dirty="0" smtClean="0"/>
              <a:t>基于的什么密码学原理？</a:t>
            </a:r>
            <a:endParaRPr lang="en-US" altLang="zh-CN" sz="2000" dirty="0" smtClean="0"/>
          </a:p>
        </p:txBody>
      </p:sp>
      <p:sp>
        <p:nvSpPr>
          <p:cNvPr id="37" name="标题 1"/>
          <p:cNvSpPr txBox="1">
            <a:spLocks/>
          </p:cNvSpPr>
          <p:nvPr/>
        </p:nvSpPr>
        <p:spPr>
          <a:xfrm>
            <a:off x="457200" y="277814"/>
            <a:ext cx="8229600" cy="649492"/>
          </a:xfrm>
          <a:prstGeom prst="rect">
            <a:avLst/>
          </a:prstGeom>
        </p:spPr>
        <p:txBody>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5pPr>
            <a:lvl6pPr marL="4572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6pPr>
            <a:lvl7pPr marL="9144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7pPr>
            <a:lvl8pPr marL="13716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8pPr>
            <a:lvl9pPr marL="18288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9pPr>
          </a:lstStyle>
          <a:p>
            <a:r>
              <a:rPr lang="en-US" altLang="zh-CN" dirty="0">
                <a:effectLst>
                  <a:outerShdw blurRad="38100" dist="38100" dir="2700000" algn="tl">
                    <a:srgbClr val="000000">
                      <a:alpha val="43137"/>
                    </a:srgbClr>
                  </a:outerShdw>
                </a:effectLst>
              </a:rPr>
              <a:t>4</a:t>
            </a:r>
            <a:r>
              <a:rPr lang="en-US" altLang="zh-CN" dirty="0" smtClean="0">
                <a:effectLst>
                  <a:outerShdw blurRad="38100" dist="38100" dir="2700000" algn="tl">
                    <a:srgbClr val="000000">
                      <a:alpha val="43137"/>
                    </a:srgbClr>
                  </a:outerShdw>
                </a:effectLst>
              </a:rPr>
              <a:t>. </a:t>
            </a:r>
            <a:r>
              <a:rPr lang="zh-CN" altLang="en-US" dirty="0" smtClean="0">
                <a:effectLst>
                  <a:outerShdw blurRad="38100" dist="38100" dir="2700000" algn="tl">
                    <a:srgbClr val="000000">
                      <a:alpha val="43137"/>
                    </a:srgbClr>
                  </a:outerShdw>
                </a:effectLst>
              </a:rPr>
              <a:t>比特币的区块：</a:t>
            </a:r>
            <a:r>
              <a:rPr lang="en-US" altLang="zh-CN" dirty="0" smtClean="0">
                <a:effectLst>
                  <a:outerShdw blurRad="38100" dist="38100" dir="2700000" algn="tl">
                    <a:srgbClr val="000000">
                      <a:alpha val="43137"/>
                    </a:srgbClr>
                  </a:outerShdw>
                </a:effectLst>
              </a:rPr>
              <a:t>Hash</a:t>
            </a:r>
            <a:r>
              <a:rPr lang="zh-CN" altLang="en-US" dirty="0">
                <a:effectLst>
                  <a:outerShdw blurRad="38100" dist="38100" dir="2700000" algn="tl">
                    <a:srgbClr val="000000">
                      <a:alpha val="43137"/>
                    </a:srgbClr>
                  </a:outerShdw>
                </a:effectLst>
              </a:rPr>
              <a:t>指针</a:t>
            </a:r>
          </a:p>
        </p:txBody>
      </p:sp>
    </p:spTree>
    <p:extLst>
      <p:ext uri="{BB962C8B-B14F-4D97-AF65-F5344CB8AC3E}">
        <p14:creationId xmlns:p14="http://schemas.microsoft.com/office/powerpoint/2010/main" val="355730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ppt_w</p:attrName>
                                        </p:attrNameLst>
                                      </p:cBhvr>
                                      <p:tavLst>
                                        <p:tav tm="0">
                                          <p:val>
                                            <p:fltVal val="0"/>
                                          </p:val>
                                        </p:tav>
                                        <p:tav tm="100000">
                                          <p:val>
                                            <p:strVal val="#ppt_w"/>
                                          </p:val>
                                        </p:tav>
                                      </p:tavLst>
                                    </p:anim>
                                    <p:anim calcmode="lin" valueType="num">
                                      <p:cBhvr>
                                        <p:cTn id="15" dur="500" fill="hold"/>
                                        <p:tgtEl>
                                          <p:spTgt spid="32"/>
                                        </p:tgtEl>
                                        <p:attrNameLst>
                                          <p:attrName>ppt_h</p:attrName>
                                        </p:attrNameLst>
                                      </p:cBhvr>
                                      <p:tavLst>
                                        <p:tav tm="0">
                                          <p:val>
                                            <p:fltVal val="0"/>
                                          </p:val>
                                        </p:tav>
                                        <p:tav tm="100000">
                                          <p:val>
                                            <p:strVal val="#ppt_h"/>
                                          </p:val>
                                        </p:tav>
                                      </p:tavLst>
                                    </p:anim>
                                    <p:animEffect transition="in" filter="fade">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fltVal val="0"/>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animEffect transition="in" filter="fade">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ppt_x"/>
                                          </p:val>
                                        </p:tav>
                                        <p:tav tm="100000">
                                          <p:val>
                                            <p:strVal val="#ppt_x"/>
                                          </p:val>
                                        </p:tav>
                                      </p:tavLst>
                                    </p:anim>
                                    <p:anim calcmode="lin" valueType="num">
                                      <p:cBhvr additive="base">
                                        <p:cTn id="3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ppt_x"/>
                                          </p:val>
                                        </p:tav>
                                        <p:tav tm="100000">
                                          <p:val>
                                            <p:strVal val="#ppt_x"/>
                                          </p:val>
                                        </p:tav>
                                      </p:tavLst>
                                    </p:anim>
                                    <p:anim calcmode="lin" valueType="num">
                                      <p:cBhvr additive="base">
                                        <p:cTn id="4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body" idx="4294967295"/>
          </p:nvPr>
        </p:nvSpPr>
        <p:spPr>
          <a:xfrm>
            <a:off x="395536" y="1124744"/>
            <a:ext cx="8280152" cy="5040560"/>
          </a:xfrm>
        </p:spPr>
        <p:txBody>
          <a:bodyPr/>
          <a:lstStyle/>
          <a:p>
            <a:pPr marL="342900" lvl="1" indent="-342900" eaLnBrk="1" hangingPunct="1">
              <a:buClr>
                <a:srgbClr val="013BB9"/>
              </a:buClr>
              <a:buSzPct val="70000"/>
              <a:buFont typeface="Wingdings" panose="05000000000000000000" pitchFamily="2" charset="2"/>
              <a:buChar char="n"/>
            </a:pPr>
            <a:r>
              <a:rPr lang="en-US" altLang="zh-CN" sz="2400" dirty="0" err="1"/>
              <a:t>Merkle</a:t>
            </a:r>
            <a:r>
              <a:rPr lang="en-US" altLang="zh-CN" sz="2400" dirty="0"/>
              <a:t> </a:t>
            </a:r>
            <a:r>
              <a:rPr lang="en-US" altLang="zh-CN" sz="2400" dirty="0" smtClean="0"/>
              <a:t>Tree</a:t>
            </a:r>
            <a:endParaRPr lang="en-US" altLang="zh-CN" sz="1400" dirty="0" smtClean="0"/>
          </a:p>
          <a:p>
            <a:pPr marL="695325" lvl="2" indent="-342900" eaLnBrk="1" hangingPunct="1"/>
            <a:r>
              <a:rPr lang="zh-CN" altLang="en-US" sz="1400" dirty="0" smtClean="0"/>
              <a:t>数据放在叶子节点，除了叶子节点之外，每个节点包含两个指向其子节点的</a:t>
            </a:r>
            <a:r>
              <a:rPr lang="en-US" altLang="zh-CN" sz="1400" dirty="0" smtClean="0"/>
              <a:t>Hash</a:t>
            </a:r>
            <a:r>
              <a:rPr lang="zh-CN" altLang="en-US" sz="1400" dirty="0" smtClean="0"/>
              <a:t>指针。（每个节点的</a:t>
            </a:r>
            <a:r>
              <a:rPr lang="en-US" altLang="zh-CN" sz="1400" dirty="0" smtClean="0"/>
              <a:t>Hash</a:t>
            </a:r>
            <a:r>
              <a:rPr lang="zh-CN" altLang="en-US" sz="1400" dirty="0" smtClean="0"/>
              <a:t>值存在其父节点中）</a:t>
            </a:r>
            <a:endParaRPr lang="en-US" altLang="zh-CN" sz="1400" dirty="0" smtClean="0"/>
          </a:p>
          <a:p>
            <a:pPr marL="695325" lvl="2" indent="-342900" eaLnBrk="1" hangingPunct="1"/>
            <a:r>
              <a:rPr lang="zh-CN" altLang="en-US" sz="1400" dirty="0" smtClean="0"/>
              <a:t>任何数据被篡改的话，会影响该节点到根节点这个路径上所有节点的</a:t>
            </a:r>
            <a:r>
              <a:rPr lang="en-US" altLang="zh-CN" sz="1400" dirty="0" smtClean="0"/>
              <a:t>Hash</a:t>
            </a:r>
            <a:r>
              <a:rPr lang="zh-CN" altLang="en-US" sz="1400" dirty="0" smtClean="0"/>
              <a:t>值，当然也包含根节点的</a:t>
            </a:r>
            <a:r>
              <a:rPr lang="en-US" altLang="zh-CN" sz="1400" dirty="0" smtClean="0"/>
              <a:t>Hash</a:t>
            </a:r>
            <a:r>
              <a:rPr lang="zh-CN" altLang="en-US" sz="1400" dirty="0" smtClean="0"/>
              <a:t>值。所以，存储根节点</a:t>
            </a:r>
            <a:r>
              <a:rPr lang="en-US" altLang="zh-CN" sz="1400" dirty="0" smtClean="0"/>
              <a:t>Hash</a:t>
            </a:r>
            <a:r>
              <a:rPr lang="zh-CN" altLang="en-US" sz="1400" dirty="0" smtClean="0"/>
              <a:t>值即可保证数据的不可篡改性。</a:t>
            </a:r>
            <a:endParaRPr lang="en-US" altLang="zh-CN" sz="1400" dirty="0"/>
          </a:p>
          <a:p>
            <a:pPr marL="352425" lvl="2" indent="0" eaLnBrk="1" hangingPunct="1">
              <a:buNone/>
            </a:pPr>
            <a:endParaRPr lang="en-US" altLang="zh-CN" sz="2000" b="1" dirty="0">
              <a:solidFill>
                <a:srgbClr val="000099"/>
              </a:solidFill>
            </a:endParaRPr>
          </a:p>
        </p:txBody>
      </p:sp>
      <p:sp>
        <p:nvSpPr>
          <p:cNvPr id="3" name="灯片编号占位符 2"/>
          <p:cNvSpPr>
            <a:spLocks noGrp="1"/>
          </p:cNvSpPr>
          <p:nvPr>
            <p:ph type="sldNum" sz="quarter" idx="11"/>
          </p:nvPr>
        </p:nvSpPr>
        <p:spPr/>
        <p:txBody>
          <a:bodyPr/>
          <a:lstStyle/>
          <a:p>
            <a:pPr>
              <a:defRPr/>
            </a:pPr>
            <a:fld id="{67A79DCE-354B-410D-96C7-1D8050E1642D}" type="slidenum">
              <a:rPr lang="en-US" altLang="zh-CN" smtClean="0"/>
              <a:pPr>
                <a:defRPr/>
              </a:pPr>
              <a:t>6</a:t>
            </a:fld>
            <a:endParaRPr lang="en-US" altLang="zh-CN"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2019" y="2679677"/>
            <a:ext cx="6547186" cy="3454578"/>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5242" y="5517232"/>
            <a:ext cx="320712" cy="320712"/>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0230" y="4543406"/>
            <a:ext cx="320712" cy="320712"/>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7824" y="3789040"/>
            <a:ext cx="320712" cy="320712"/>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499" y="3116829"/>
            <a:ext cx="320712" cy="320712"/>
          </a:xfrm>
          <a:prstGeom prst="rect">
            <a:avLst/>
          </a:prstGeom>
        </p:spPr>
      </p:pic>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5256" y="2570294"/>
            <a:ext cx="320712" cy="320712"/>
          </a:xfrm>
          <a:prstGeom prst="rect">
            <a:avLst/>
          </a:prstGeom>
        </p:spPr>
      </p:pic>
      <p:sp>
        <p:nvSpPr>
          <p:cNvPr id="14" name="文本框 13"/>
          <p:cNvSpPr txBox="1"/>
          <p:nvPr/>
        </p:nvSpPr>
        <p:spPr>
          <a:xfrm>
            <a:off x="6408204" y="2648628"/>
            <a:ext cx="2232248" cy="461665"/>
          </a:xfrm>
          <a:prstGeom prst="rect">
            <a:avLst/>
          </a:prstGeom>
          <a:noFill/>
        </p:spPr>
        <p:txBody>
          <a:bodyPr wrap="square" rtlCol="0">
            <a:spAutoFit/>
          </a:bodyPr>
          <a:lstStyle/>
          <a:p>
            <a:r>
              <a:rPr lang="zh-CN" altLang="en-US" sz="1200" b="1" dirty="0" smtClean="0">
                <a:latin typeface="楷体" panose="02010609060101010101" pitchFamily="49" charset="-122"/>
                <a:ea typeface="楷体" panose="02010609060101010101" pitchFamily="49" charset="-122"/>
              </a:rPr>
              <a:t>问题：</a:t>
            </a:r>
            <a:r>
              <a:rPr lang="en-US" altLang="zh-CN" sz="1200" b="1" dirty="0" err="1" smtClean="0">
                <a:latin typeface="楷体" panose="02010609060101010101" pitchFamily="49" charset="-122"/>
                <a:ea typeface="楷体" panose="02010609060101010101" pitchFamily="49" charset="-122"/>
              </a:rPr>
              <a:t>Merkle</a:t>
            </a:r>
            <a:r>
              <a:rPr lang="en-US" altLang="zh-CN" sz="1200" b="1" dirty="0" smtClean="0">
                <a:latin typeface="楷体" panose="02010609060101010101" pitchFamily="49" charset="-122"/>
                <a:ea typeface="楷体" panose="02010609060101010101" pitchFamily="49" charset="-122"/>
              </a:rPr>
              <a:t> Tree</a:t>
            </a:r>
            <a:r>
              <a:rPr lang="zh-CN" altLang="en-US" sz="1200" b="1" dirty="0" smtClean="0">
                <a:latin typeface="楷体" panose="02010609060101010101" pitchFamily="49" charset="-122"/>
                <a:ea typeface="楷体" panose="02010609060101010101" pitchFamily="49" charset="-122"/>
              </a:rPr>
              <a:t>的每个内部节点需要多大存储空间</a:t>
            </a:r>
            <a:r>
              <a:rPr lang="en-US" altLang="zh-CN" sz="1200" b="1" dirty="0">
                <a:latin typeface="楷体" panose="02010609060101010101" pitchFamily="49" charset="-122"/>
                <a:ea typeface="楷体" panose="02010609060101010101" pitchFamily="49" charset="-122"/>
              </a:rPr>
              <a:t>?</a:t>
            </a:r>
            <a:endParaRPr lang="zh-CN" altLang="en-US" sz="1200" b="1" dirty="0">
              <a:latin typeface="楷体" panose="02010609060101010101" pitchFamily="49" charset="-122"/>
              <a:ea typeface="楷体" panose="02010609060101010101" pitchFamily="49" charset="-122"/>
            </a:endParaRPr>
          </a:p>
        </p:txBody>
      </p:sp>
      <p:sp>
        <p:nvSpPr>
          <p:cNvPr id="15" name="标题 1"/>
          <p:cNvSpPr txBox="1">
            <a:spLocks/>
          </p:cNvSpPr>
          <p:nvPr/>
        </p:nvSpPr>
        <p:spPr>
          <a:xfrm>
            <a:off x="457200" y="277814"/>
            <a:ext cx="8229600" cy="649492"/>
          </a:xfrm>
          <a:prstGeom prst="rect">
            <a:avLst/>
          </a:prstGeom>
        </p:spPr>
        <p:txBody>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5pPr>
            <a:lvl6pPr marL="4572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6pPr>
            <a:lvl7pPr marL="9144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7pPr>
            <a:lvl8pPr marL="13716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8pPr>
            <a:lvl9pPr marL="18288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9pPr>
          </a:lstStyle>
          <a:p>
            <a:r>
              <a:rPr lang="en-US" altLang="zh-CN" dirty="0">
                <a:effectLst>
                  <a:outerShdw blurRad="38100" dist="38100" dir="2700000" algn="tl">
                    <a:srgbClr val="000000">
                      <a:alpha val="43137"/>
                    </a:srgbClr>
                  </a:outerShdw>
                </a:effectLst>
              </a:rPr>
              <a:t>4</a:t>
            </a:r>
            <a:r>
              <a:rPr lang="en-US" altLang="zh-CN" dirty="0" smtClean="0">
                <a:effectLst>
                  <a:outerShdw blurRad="38100" dist="38100" dir="2700000" algn="tl">
                    <a:srgbClr val="000000">
                      <a:alpha val="43137"/>
                    </a:srgbClr>
                  </a:outerShdw>
                </a:effectLst>
              </a:rPr>
              <a:t>. </a:t>
            </a:r>
            <a:r>
              <a:rPr lang="zh-CN" altLang="en-US" dirty="0" smtClean="0">
                <a:effectLst>
                  <a:outerShdw blurRad="38100" dist="38100" dir="2700000" algn="tl">
                    <a:srgbClr val="000000">
                      <a:alpha val="43137"/>
                    </a:srgbClr>
                  </a:outerShdw>
                </a:effectLst>
              </a:rPr>
              <a:t>比特币的区块：</a:t>
            </a:r>
            <a:r>
              <a:rPr lang="en-US" altLang="zh-CN" dirty="0" err="1" smtClean="0">
                <a:effectLst>
                  <a:outerShdw blurRad="38100" dist="38100" dir="2700000" algn="tl">
                    <a:srgbClr val="000000">
                      <a:alpha val="43137"/>
                    </a:srgbClr>
                  </a:outerShdw>
                </a:effectLst>
              </a:rPr>
              <a:t>Merkle</a:t>
            </a:r>
            <a:r>
              <a:rPr lang="en-US" altLang="zh-CN" dirty="0" smtClean="0">
                <a:effectLst>
                  <a:outerShdw blurRad="38100" dist="38100" dir="2700000" algn="tl">
                    <a:srgbClr val="000000">
                      <a:alpha val="43137"/>
                    </a:srgbClr>
                  </a:outerShdw>
                </a:effectLst>
              </a:rPr>
              <a:t> Tree</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8520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body" idx="4294967295"/>
          </p:nvPr>
        </p:nvSpPr>
        <p:spPr>
          <a:xfrm>
            <a:off x="395536" y="1124744"/>
            <a:ext cx="8280152" cy="5040560"/>
          </a:xfrm>
        </p:spPr>
        <p:txBody>
          <a:bodyPr/>
          <a:lstStyle/>
          <a:p>
            <a:pPr marL="342900" lvl="1" indent="-342900" eaLnBrk="1" hangingPunct="1">
              <a:buClr>
                <a:srgbClr val="013BB9"/>
              </a:buClr>
              <a:buSzPct val="70000"/>
              <a:buFont typeface="Wingdings" panose="05000000000000000000" pitchFamily="2" charset="2"/>
              <a:buChar char="n"/>
            </a:pPr>
            <a:r>
              <a:rPr lang="zh-CN" altLang="en-US" sz="2400" dirty="0" smtClean="0"/>
              <a:t>隶属关系证明</a:t>
            </a:r>
            <a:endParaRPr lang="en-US" altLang="zh-CN" sz="1400" dirty="0" smtClean="0"/>
          </a:p>
          <a:p>
            <a:pPr marL="695325" lvl="2" indent="-342900" eaLnBrk="1" hangingPunct="1"/>
            <a:r>
              <a:rPr lang="zh-CN" altLang="en-US" sz="1400" dirty="0" smtClean="0"/>
              <a:t>在</a:t>
            </a:r>
            <a:r>
              <a:rPr lang="en-US" altLang="zh-CN" sz="1400" dirty="0" err="1" smtClean="0"/>
              <a:t>Merkle</a:t>
            </a:r>
            <a:r>
              <a:rPr lang="en-US" altLang="zh-CN" sz="1400" dirty="0" smtClean="0"/>
              <a:t> Tree</a:t>
            </a:r>
            <a:r>
              <a:rPr lang="zh-CN" altLang="en-US" sz="1400" dirty="0" smtClean="0"/>
              <a:t>中可以高效地证明一个隶属关系：一个数据在一个</a:t>
            </a:r>
            <a:r>
              <a:rPr lang="en-US" altLang="zh-CN" sz="1400" dirty="0" err="1" smtClean="0"/>
              <a:t>Merkle</a:t>
            </a:r>
            <a:r>
              <a:rPr lang="en-US" altLang="zh-CN" sz="1400" dirty="0" smtClean="0"/>
              <a:t> Tree</a:t>
            </a:r>
            <a:r>
              <a:rPr lang="zh-CN" altLang="en-US" sz="1400" dirty="0" smtClean="0"/>
              <a:t>的数据集合中</a:t>
            </a:r>
            <a:endParaRPr lang="en-US" altLang="zh-CN" sz="1400" dirty="0" smtClean="0"/>
          </a:p>
          <a:p>
            <a:pPr marL="695325" lvl="2" indent="-342900" eaLnBrk="1" hangingPunct="1"/>
            <a:r>
              <a:rPr lang="zh-CN" altLang="en-US" sz="1400" dirty="0" smtClean="0"/>
              <a:t>输入：</a:t>
            </a:r>
            <a:r>
              <a:rPr lang="en-US" altLang="zh-CN" sz="1400" dirty="0" smtClean="0"/>
              <a:t>a) </a:t>
            </a:r>
            <a:r>
              <a:rPr lang="en-US" altLang="zh-CN" sz="1400" dirty="0" err="1" smtClean="0"/>
              <a:t>Merkle</a:t>
            </a:r>
            <a:r>
              <a:rPr lang="en-US" altLang="zh-CN" sz="1400" dirty="0" smtClean="0"/>
              <a:t> Tree </a:t>
            </a:r>
            <a:r>
              <a:rPr lang="zh-CN" altLang="en-US" sz="1400" dirty="0" smtClean="0"/>
              <a:t>根节点的</a:t>
            </a:r>
            <a:r>
              <a:rPr lang="en-US" altLang="zh-CN" sz="1400" dirty="0" smtClean="0"/>
              <a:t>Hash</a:t>
            </a:r>
            <a:r>
              <a:rPr lang="zh-CN" altLang="en-US" sz="1400" dirty="0" smtClean="0"/>
              <a:t>值  </a:t>
            </a:r>
            <a:r>
              <a:rPr lang="en-US" altLang="zh-CN" sz="1400" dirty="0" smtClean="0"/>
              <a:t>b) </a:t>
            </a:r>
            <a:r>
              <a:rPr lang="zh-CN" altLang="en-US" sz="1400" dirty="0" smtClean="0"/>
              <a:t>一个数据块，及从该数据块到根节点的路径上所有节点</a:t>
            </a:r>
            <a:endParaRPr lang="en-US" altLang="zh-CN" sz="1400" dirty="0" smtClean="0"/>
          </a:p>
          <a:p>
            <a:pPr marL="695325" lvl="2" indent="-342900" eaLnBrk="1" hangingPunct="1"/>
            <a:r>
              <a:rPr lang="zh-CN" altLang="en-US" sz="1400" dirty="0" smtClean="0"/>
              <a:t>对于有</a:t>
            </a:r>
            <a:r>
              <a:rPr lang="en-US" altLang="zh-CN" sz="1400" dirty="0" smtClean="0"/>
              <a:t>n</a:t>
            </a:r>
            <a:r>
              <a:rPr lang="zh-CN" altLang="en-US" sz="1400" dirty="0" smtClean="0"/>
              <a:t>个叶子（数据成员）的</a:t>
            </a:r>
            <a:r>
              <a:rPr lang="en-US" altLang="zh-CN" sz="1400" dirty="0" err="1" smtClean="0"/>
              <a:t>Merkle</a:t>
            </a:r>
            <a:r>
              <a:rPr lang="en-US" altLang="zh-CN" sz="1400" dirty="0" smtClean="0"/>
              <a:t> Tree</a:t>
            </a:r>
            <a:r>
              <a:rPr lang="zh-CN" altLang="en-US" sz="1400" dirty="0" smtClean="0"/>
              <a:t>中，需要的空间和时间复杂都是</a:t>
            </a:r>
            <a:r>
              <a:rPr lang="en-US" altLang="zh-CN" sz="1400" dirty="0" smtClean="0"/>
              <a:t>log(n)</a:t>
            </a:r>
            <a:r>
              <a:rPr lang="zh-CN" altLang="en-US" sz="1400" dirty="0" smtClean="0"/>
              <a:t>。</a:t>
            </a:r>
            <a:endParaRPr lang="en-US" altLang="zh-CN" sz="1400" dirty="0"/>
          </a:p>
          <a:p>
            <a:pPr marL="352425" lvl="2" indent="0" eaLnBrk="1" hangingPunct="1">
              <a:buNone/>
            </a:pPr>
            <a:endParaRPr lang="en-US" altLang="zh-CN" sz="2000" b="1" dirty="0">
              <a:solidFill>
                <a:srgbClr val="000099"/>
              </a:solidFill>
            </a:endParaRPr>
          </a:p>
        </p:txBody>
      </p:sp>
      <p:sp>
        <p:nvSpPr>
          <p:cNvPr id="3" name="灯片编号占位符 2"/>
          <p:cNvSpPr>
            <a:spLocks noGrp="1"/>
          </p:cNvSpPr>
          <p:nvPr>
            <p:ph type="sldNum" sz="quarter" idx="11"/>
          </p:nvPr>
        </p:nvSpPr>
        <p:spPr/>
        <p:txBody>
          <a:bodyPr/>
          <a:lstStyle/>
          <a:p>
            <a:pPr>
              <a:defRPr/>
            </a:pPr>
            <a:fld id="{67A79DCE-354B-410D-96C7-1D8050E1642D}" type="slidenum">
              <a:rPr lang="en-US" altLang="zh-CN" smtClean="0"/>
              <a:pPr>
                <a:defRPr/>
              </a:pPr>
              <a:t>7</a:t>
            </a:fld>
            <a:endParaRPr lang="en-US" altLang="zh-CN"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2019" y="2679677"/>
            <a:ext cx="6547186" cy="3454578"/>
          </a:xfrm>
          <a:prstGeom prst="rect">
            <a:avLst/>
          </a:prstGeom>
        </p:spPr>
      </p:pic>
      <p:sp>
        <p:nvSpPr>
          <p:cNvPr id="6" name="矩形 5"/>
          <p:cNvSpPr/>
          <p:nvPr/>
        </p:nvSpPr>
        <p:spPr bwMode="auto">
          <a:xfrm>
            <a:off x="3908748" y="5163446"/>
            <a:ext cx="576064" cy="929850"/>
          </a:xfrm>
          <a:prstGeom prst="rect">
            <a:avLst/>
          </a:prstGeom>
          <a:noFill/>
          <a:ln w="28575" cap="flat" cmpd="sng" algn="ctr">
            <a:solidFill>
              <a:srgbClr val="FD0F0F"/>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p:txBody>
      </p:sp>
      <p:sp>
        <p:nvSpPr>
          <p:cNvPr id="14" name="矩形 13"/>
          <p:cNvSpPr/>
          <p:nvPr/>
        </p:nvSpPr>
        <p:spPr bwMode="auto">
          <a:xfrm>
            <a:off x="3187474" y="4509120"/>
            <a:ext cx="1240509" cy="544943"/>
          </a:xfrm>
          <a:prstGeom prst="rect">
            <a:avLst/>
          </a:prstGeom>
          <a:noFill/>
          <a:ln w="28575" cap="flat" cmpd="sng" algn="ctr">
            <a:solidFill>
              <a:srgbClr val="FD0F0F"/>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p:txBody>
      </p:sp>
      <p:sp>
        <p:nvSpPr>
          <p:cNvPr id="15" name="矩形 14"/>
          <p:cNvSpPr/>
          <p:nvPr/>
        </p:nvSpPr>
        <p:spPr bwMode="auto">
          <a:xfrm>
            <a:off x="2267744" y="3717032"/>
            <a:ext cx="1240509" cy="544943"/>
          </a:xfrm>
          <a:prstGeom prst="rect">
            <a:avLst/>
          </a:prstGeom>
          <a:noFill/>
          <a:ln w="28575" cap="flat" cmpd="sng" algn="ctr">
            <a:solidFill>
              <a:srgbClr val="FD0F0F"/>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p:txBody>
      </p:sp>
      <p:sp>
        <p:nvSpPr>
          <p:cNvPr id="16" name="矩形 15"/>
          <p:cNvSpPr/>
          <p:nvPr/>
        </p:nvSpPr>
        <p:spPr bwMode="auto">
          <a:xfrm>
            <a:off x="3783784" y="2994764"/>
            <a:ext cx="1240509" cy="544943"/>
          </a:xfrm>
          <a:prstGeom prst="rect">
            <a:avLst/>
          </a:prstGeom>
          <a:noFill/>
          <a:ln w="28575" cap="flat" cmpd="sng" algn="ctr">
            <a:solidFill>
              <a:srgbClr val="FD0F0F"/>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p:txBody>
      </p:sp>
      <p:sp>
        <p:nvSpPr>
          <p:cNvPr id="11" name="标题 1"/>
          <p:cNvSpPr txBox="1">
            <a:spLocks/>
          </p:cNvSpPr>
          <p:nvPr/>
        </p:nvSpPr>
        <p:spPr>
          <a:xfrm>
            <a:off x="457200" y="277814"/>
            <a:ext cx="8229600" cy="649492"/>
          </a:xfrm>
          <a:prstGeom prst="rect">
            <a:avLst/>
          </a:prstGeom>
        </p:spPr>
        <p:txBody>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5pPr>
            <a:lvl6pPr marL="4572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6pPr>
            <a:lvl7pPr marL="9144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7pPr>
            <a:lvl8pPr marL="13716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8pPr>
            <a:lvl9pPr marL="18288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9pPr>
          </a:lstStyle>
          <a:p>
            <a:r>
              <a:rPr lang="en-US" altLang="zh-CN" dirty="0">
                <a:effectLst>
                  <a:outerShdw blurRad="38100" dist="38100" dir="2700000" algn="tl">
                    <a:srgbClr val="000000">
                      <a:alpha val="43137"/>
                    </a:srgbClr>
                  </a:outerShdw>
                </a:effectLst>
              </a:rPr>
              <a:t>4</a:t>
            </a:r>
            <a:r>
              <a:rPr lang="en-US" altLang="zh-CN" dirty="0" smtClean="0">
                <a:effectLst>
                  <a:outerShdw blurRad="38100" dist="38100" dir="2700000" algn="tl">
                    <a:srgbClr val="000000">
                      <a:alpha val="43137"/>
                    </a:srgbClr>
                  </a:outerShdw>
                </a:effectLst>
              </a:rPr>
              <a:t>. </a:t>
            </a:r>
            <a:r>
              <a:rPr lang="zh-CN" altLang="en-US" dirty="0" smtClean="0">
                <a:effectLst>
                  <a:outerShdw blurRad="38100" dist="38100" dir="2700000" algn="tl">
                    <a:srgbClr val="000000">
                      <a:alpha val="43137"/>
                    </a:srgbClr>
                  </a:outerShdw>
                </a:effectLst>
              </a:rPr>
              <a:t>比特币的区块：</a:t>
            </a:r>
            <a:r>
              <a:rPr lang="en-US" altLang="zh-CN" dirty="0" err="1" smtClean="0">
                <a:effectLst>
                  <a:outerShdw blurRad="38100" dist="38100" dir="2700000" algn="tl">
                    <a:srgbClr val="000000">
                      <a:alpha val="43137"/>
                    </a:srgbClr>
                  </a:outerShdw>
                </a:effectLst>
              </a:rPr>
              <a:t>Merkle</a:t>
            </a:r>
            <a:r>
              <a:rPr lang="en-US" altLang="zh-CN" dirty="0" smtClean="0">
                <a:effectLst>
                  <a:outerShdw blurRad="38100" dist="38100" dir="2700000" algn="tl">
                    <a:srgbClr val="000000">
                      <a:alpha val="43137"/>
                    </a:srgbClr>
                  </a:outerShdw>
                </a:effectLst>
              </a:rPr>
              <a:t> Tree</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534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body" idx="4294967295"/>
          </p:nvPr>
        </p:nvSpPr>
        <p:spPr>
          <a:xfrm>
            <a:off x="395536" y="1124744"/>
            <a:ext cx="8280152" cy="5040560"/>
          </a:xfrm>
        </p:spPr>
        <p:txBody>
          <a:bodyPr/>
          <a:lstStyle/>
          <a:p>
            <a:pPr marL="342900" lvl="1" indent="-342900" eaLnBrk="1" hangingPunct="1">
              <a:buClr>
                <a:srgbClr val="013BB9"/>
              </a:buClr>
              <a:buSzPct val="70000"/>
              <a:buFont typeface="Wingdings" panose="05000000000000000000" pitchFamily="2" charset="2"/>
              <a:buChar char="n"/>
            </a:pPr>
            <a:r>
              <a:rPr lang="zh-CN" altLang="en-US" sz="2400" dirty="0" smtClean="0"/>
              <a:t>隶属关系证明</a:t>
            </a:r>
            <a:endParaRPr lang="en-US" altLang="zh-CN" sz="1400" dirty="0" smtClean="0"/>
          </a:p>
          <a:p>
            <a:pPr marL="695325" lvl="2" indent="-342900" eaLnBrk="1" hangingPunct="1"/>
            <a:r>
              <a:rPr lang="zh-CN" altLang="en-US" sz="1400" dirty="0" smtClean="0"/>
              <a:t>在</a:t>
            </a:r>
            <a:r>
              <a:rPr lang="en-US" altLang="zh-CN" sz="1400" dirty="0" err="1" smtClean="0"/>
              <a:t>Merkle</a:t>
            </a:r>
            <a:r>
              <a:rPr lang="en-US" altLang="zh-CN" sz="1400" dirty="0" smtClean="0"/>
              <a:t> Tree</a:t>
            </a:r>
            <a:r>
              <a:rPr lang="zh-CN" altLang="en-US" sz="1400" dirty="0" smtClean="0"/>
              <a:t>中可以高效地证明一个隶属关系：一个数据在一个</a:t>
            </a:r>
            <a:r>
              <a:rPr lang="en-US" altLang="zh-CN" sz="1400" dirty="0" err="1" smtClean="0"/>
              <a:t>Merkle</a:t>
            </a:r>
            <a:r>
              <a:rPr lang="en-US" altLang="zh-CN" sz="1400" dirty="0" smtClean="0"/>
              <a:t> Tree</a:t>
            </a:r>
            <a:r>
              <a:rPr lang="zh-CN" altLang="en-US" sz="1400" dirty="0" smtClean="0"/>
              <a:t>的数据集合中</a:t>
            </a:r>
            <a:endParaRPr lang="en-US" altLang="zh-CN" sz="1400" dirty="0" smtClean="0"/>
          </a:p>
          <a:p>
            <a:pPr marL="695325" lvl="2" indent="-342900" eaLnBrk="1" hangingPunct="1"/>
            <a:r>
              <a:rPr lang="zh-CN" altLang="en-US" sz="1400" dirty="0" smtClean="0"/>
              <a:t>输入：</a:t>
            </a:r>
            <a:r>
              <a:rPr lang="en-US" altLang="zh-CN" sz="1400" dirty="0" smtClean="0"/>
              <a:t>a) </a:t>
            </a:r>
            <a:r>
              <a:rPr lang="en-US" altLang="zh-CN" sz="1400" dirty="0" err="1" smtClean="0"/>
              <a:t>Merkle</a:t>
            </a:r>
            <a:r>
              <a:rPr lang="en-US" altLang="zh-CN" sz="1400" dirty="0" smtClean="0"/>
              <a:t> Tree </a:t>
            </a:r>
            <a:r>
              <a:rPr lang="zh-CN" altLang="en-US" sz="1400" dirty="0" smtClean="0"/>
              <a:t>根节点的</a:t>
            </a:r>
            <a:r>
              <a:rPr lang="en-US" altLang="zh-CN" sz="1400" dirty="0" smtClean="0"/>
              <a:t>Hash</a:t>
            </a:r>
            <a:r>
              <a:rPr lang="zh-CN" altLang="en-US" sz="1400" dirty="0" smtClean="0"/>
              <a:t>值  </a:t>
            </a:r>
            <a:r>
              <a:rPr lang="en-US" altLang="zh-CN" sz="1400" dirty="0" smtClean="0"/>
              <a:t>b) </a:t>
            </a:r>
            <a:r>
              <a:rPr lang="zh-CN" altLang="en-US" sz="1400" dirty="0" smtClean="0"/>
              <a:t>一个数据块，及从该数据块到根节点的路径上所有节点</a:t>
            </a:r>
            <a:endParaRPr lang="en-US" altLang="zh-CN" sz="1400" dirty="0" smtClean="0"/>
          </a:p>
          <a:p>
            <a:pPr marL="695325" lvl="2" indent="-342900" eaLnBrk="1" hangingPunct="1"/>
            <a:r>
              <a:rPr lang="zh-CN" altLang="en-US" sz="1400" dirty="0" smtClean="0"/>
              <a:t>对于有</a:t>
            </a:r>
            <a:r>
              <a:rPr lang="en-US" altLang="zh-CN" sz="1400" dirty="0" smtClean="0"/>
              <a:t>n</a:t>
            </a:r>
            <a:r>
              <a:rPr lang="zh-CN" altLang="en-US" sz="1400" dirty="0" smtClean="0"/>
              <a:t>个叶子（数据成员）的</a:t>
            </a:r>
            <a:r>
              <a:rPr lang="en-US" altLang="zh-CN" sz="1400" dirty="0" err="1" smtClean="0"/>
              <a:t>Merkle</a:t>
            </a:r>
            <a:r>
              <a:rPr lang="en-US" altLang="zh-CN" sz="1400" dirty="0" smtClean="0"/>
              <a:t> Tree</a:t>
            </a:r>
            <a:r>
              <a:rPr lang="zh-CN" altLang="en-US" sz="1400" dirty="0" smtClean="0"/>
              <a:t>中，需要的空间和时间复杂都是</a:t>
            </a:r>
            <a:r>
              <a:rPr lang="en-US" altLang="zh-CN" sz="1400" dirty="0" smtClean="0"/>
              <a:t>log(n)</a:t>
            </a:r>
            <a:r>
              <a:rPr lang="zh-CN" altLang="en-US" sz="1400" dirty="0" smtClean="0"/>
              <a:t>。</a:t>
            </a:r>
            <a:endParaRPr lang="en-US" altLang="zh-CN" sz="1400" dirty="0"/>
          </a:p>
          <a:p>
            <a:pPr marL="352425" lvl="2" indent="0" eaLnBrk="1" hangingPunct="1">
              <a:buNone/>
            </a:pPr>
            <a:endParaRPr lang="en-US" altLang="zh-CN" sz="2000" b="1" dirty="0">
              <a:solidFill>
                <a:srgbClr val="000099"/>
              </a:solidFill>
            </a:endParaRPr>
          </a:p>
        </p:txBody>
      </p:sp>
      <p:sp>
        <p:nvSpPr>
          <p:cNvPr id="3" name="灯片编号占位符 2"/>
          <p:cNvSpPr>
            <a:spLocks noGrp="1"/>
          </p:cNvSpPr>
          <p:nvPr>
            <p:ph type="sldNum" sz="quarter" idx="11"/>
          </p:nvPr>
        </p:nvSpPr>
        <p:spPr/>
        <p:txBody>
          <a:bodyPr/>
          <a:lstStyle/>
          <a:p>
            <a:pPr>
              <a:defRPr/>
            </a:pPr>
            <a:fld id="{67A79DCE-354B-410D-96C7-1D8050E1642D}" type="slidenum">
              <a:rPr lang="en-US" altLang="zh-CN" smtClean="0"/>
              <a:pPr>
                <a:defRPr/>
              </a:pPr>
              <a:t>8</a:t>
            </a:fld>
            <a:endParaRPr lang="en-US" altLang="zh-CN" dirty="0"/>
          </a:p>
        </p:txBody>
      </p:sp>
      <p:pic>
        <p:nvPicPr>
          <p:cNvPr id="2" name="图片 1"/>
          <p:cNvPicPr>
            <a:picLocks noChangeAspect="1"/>
          </p:cNvPicPr>
          <p:nvPr/>
        </p:nvPicPr>
        <p:blipFill>
          <a:blip r:embed="rId2"/>
          <a:stretch>
            <a:fillRect/>
          </a:stretch>
        </p:blipFill>
        <p:spPr>
          <a:xfrm>
            <a:off x="2555776" y="2636912"/>
            <a:ext cx="3129348" cy="3292400"/>
          </a:xfrm>
          <a:prstGeom prst="rect">
            <a:avLst/>
          </a:prstGeom>
        </p:spPr>
      </p:pic>
      <p:sp>
        <p:nvSpPr>
          <p:cNvPr id="7" name="标题 1"/>
          <p:cNvSpPr txBox="1">
            <a:spLocks/>
          </p:cNvSpPr>
          <p:nvPr/>
        </p:nvSpPr>
        <p:spPr>
          <a:xfrm>
            <a:off x="457200" y="277814"/>
            <a:ext cx="8229600" cy="649492"/>
          </a:xfrm>
          <a:prstGeom prst="rect">
            <a:avLst/>
          </a:prstGeom>
        </p:spPr>
        <p:txBody>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5pPr>
            <a:lvl6pPr marL="4572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6pPr>
            <a:lvl7pPr marL="9144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7pPr>
            <a:lvl8pPr marL="13716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8pPr>
            <a:lvl9pPr marL="18288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9pPr>
          </a:lstStyle>
          <a:p>
            <a:r>
              <a:rPr lang="en-US" altLang="zh-CN" dirty="0">
                <a:effectLst>
                  <a:outerShdw blurRad="38100" dist="38100" dir="2700000" algn="tl">
                    <a:srgbClr val="000000">
                      <a:alpha val="43137"/>
                    </a:srgbClr>
                  </a:outerShdw>
                </a:effectLst>
              </a:rPr>
              <a:t>4</a:t>
            </a:r>
            <a:r>
              <a:rPr lang="en-US" altLang="zh-CN" dirty="0" smtClean="0">
                <a:effectLst>
                  <a:outerShdw blurRad="38100" dist="38100" dir="2700000" algn="tl">
                    <a:srgbClr val="000000">
                      <a:alpha val="43137"/>
                    </a:srgbClr>
                  </a:outerShdw>
                </a:effectLst>
              </a:rPr>
              <a:t>. </a:t>
            </a:r>
            <a:r>
              <a:rPr lang="zh-CN" altLang="en-US" dirty="0" smtClean="0">
                <a:effectLst>
                  <a:outerShdw blurRad="38100" dist="38100" dir="2700000" algn="tl">
                    <a:srgbClr val="000000">
                      <a:alpha val="43137"/>
                    </a:srgbClr>
                  </a:outerShdw>
                </a:effectLst>
              </a:rPr>
              <a:t>比特币的区块：</a:t>
            </a:r>
            <a:r>
              <a:rPr lang="en-US" altLang="zh-CN" dirty="0" err="1" smtClean="0">
                <a:effectLst>
                  <a:outerShdw blurRad="38100" dist="38100" dir="2700000" algn="tl">
                    <a:srgbClr val="000000">
                      <a:alpha val="43137"/>
                    </a:srgbClr>
                  </a:outerShdw>
                </a:effectLst>
              </a:rPr>
              <a:t>Merkle</a:t>
            </a:r>
            <a:r>
              <a:rPr lang="en-US" altLang="zh-CN" dirty="0" smtClean="0">
                <a:effectLst>
                  <a:outerShdw blurRad="38100" dist="38100" dir="2700000" algn="tl">
                    <a:srgbClr val="000000">
                      <a:alpha val="43137"/>
                    </a:srgbClr>
                  </a:outerShdw>
                </a:effectLst>
              </a:rPr>
              <a:t> Tree</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84402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p:cNvSpPr>
            <a:spLocks noGrp="1" noChangeArrowheads="1"/>
          </p:cNvSpPr>
          <p:nvPr>
            <p:ph type="body" idx="4294967295"/>
          </p:nvPr>
        </p:nvSpPr>
        <p:spPr>
          <a:xfrm>
            <a:off x="395536" y="1124744"/>
            <a:ext cx="8280152" cy="5040560"/>
          </a:xfrm>
        </p:spPr>
        <p:txBody>
          <a:bodyPr/>
          <a:lstStyle/>
          <a:p>
            <a:pPr marL="342900" lvl="1" indent="-342900" eaLnBrk="1" hangingPunct="1">
              <a:buClr>
                <a:srgbClr val="013BB9"/>
              </a:buClr>
              <a:buSzPct val="70000"/>
              <a:buFont typeface="Wingdings" panose="05000000000000000000" pitchFamily="2" charset="2"/>
              <a:buChar char="n"/>
            </a:pPr>
            <a:r>
              <a:rPr lang="zh-CN" altLang="en-US" sz="2400" dirty="0" smtClean="0"/>
              <a:t>比特币把交易用</a:t>
            </a:r>
            <a:r>
              <a:rPr lang="en-US" altLang="zh-CN" sz="2400" dirty="0" err="1" smtClean="0"/>
              <a:t>Merkle</a:t>
            </a:r>
            <a:r>
              <a:rPr lang="en-US" altLang="zh-CN" sz="2400" dirty="0" smtClean="0"/>
              <a:t> Tree</a:t>
            </a:r>
            <a:r>
              <a:rPr lang="zh-CN" altLang="en-US" sz="2400" dirty="0" smtClean="0"/>
              <a:t>打包成区块</a:t>
            </a:r>
            <a:r>
              <a:rPr lang="en-US" altLang="zh-CN" sz="2400" dirty="0" smtClean="0"/>
              <a:t>(Block)</a:t>
            </a:r>
            <a:r>
              <a:rPr lang="zh-CN" altLang="en-US" sz="2400" dirty="0" smtClean="0"/>
              <a:t>，区块之间用</a:t>
            </a:r>
            <a:r>
              <a:rPr lang="en-US" altLang="zh-CN" sz="2400" dirty="0" smtClean="0">
                <a:solidFill>
                  <a:srgbClr val="FF0000"/>
                </a:solidFill>
              </a:rPr>
              <a:t>Hash</a:t>
            </a:r>
            <a:r>
              <a:rPr lang="zh-CN" altLang="en-US" sz="2400" dirty="0" smtClean="0">
                <a:solidFill>
                  <a:srgbClr val="FF0000"/>
                </a:solidFill>
              </a:rPr>
              <a:t>指针</a:t>
            </a:r>
            <a:r>
              <a:rPr lang="zh-CN" altLang="en-US" sz="2400" dirty="0" smtClean="0"/>
              <a:t>链起来，形成“区块链”（</a:t>
            </a:r>
            <a:r>
              <a:rPr lang="en-US" altLang="zh-CN" sz="2400" dirty="0" err="1" smtClean="0"/>
              <a:t>Blockchain</a:t>
            </a:r>
            <a:r>
              <a:rPr lang="zh-CN" altLang="en-US" sz="2400" dirty="0" smtClean="0"/>
              <a:t>）</a:t>
            </a:r>
            <a:endParaRPr lang="en-US" altLang="zh-CN" sz="2400" dirty="0" smtClean="0"/>
          </a:p>
          <a:p>
            <a:pPr marL="342900" lvl="1" indent="-342900" eaLnBrk="1" hangingPunct="1">
              <a:buClr>
                <a:schemeClr val="accent1"/>
              </a:buClr>
              <a:buSzPct val="65000"/>
              <a:buFont typeface="Wingdings" panose="05000000000000000000" pitchFamily="2" charset="2"/>
              <a:buChar char="n"/>
            </a:pPr>
            <a:endParaRPr lang="en-US" altLang="zh-CN" sz="2400" dirty="0" smtClean="0"/>
          </a:p>
        </p:txBody>
      </p:sp>
      <p:sp>
        <p:nvSpPr>
          <p:cNvPr id="3" name="灯片编号占位符 2"/>
          <p:cNvSpPr>
            <a:spLocks noGrp="1"/>
          </p:cNvSpPr>
          <p:nvPr>
            <p:ph type="sldNum" sz="quarter" idx="11"/>
          </p:nvPr>
        </p:nvSpPr>
        <p:spPr/>
        <p:txBody>
          <a:bodyPr/>
          <a:lstStyle/>
          <a:p>
            <a:pPr>
              <a:defRPr/>
            </a:pPr>
            <a:fld id="{67A79DCE-354B-410D-96C7-1D8050E1642D}" type="slidenum">
              <a:rPr lang="en-US" altLang="zh-CN" smtClean="0"/>
              <a:pPr>
                <a:defRPr/>
              </a:pPr>
              <a:t>9</a:t>
            </a:fld>
            <a:endParaRPr lang="en-US" altLang="zh-CN" dirty="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2060848"/>
            <a:ext cx="7487775" cy="3960440"/>
          </a:xfrm>
          <a:prstGeom prst="rect">
            <a:avLst/>
          </a:prstGeom>
        </p:spPr>
      </p:pic>
      <p:sp>
        <p:nvSpPr>
          <p:cNvPr id="4" name="矩形 3"/>
          <p:cNvSpPr/>
          <p:nvPr/>
        </p:nvSpPr>
        <p:spPr bwMode="auto">
          <a:xfrm>
            <a:off x="3059832" y="3753036"/>
            <a:ext cx="5256584" cy="2304256"/>
          </a:xfrm>
          <a:prstGeom prst="rect">
            <a:avLst/>
          </a:prstGeom>
          <a:noFill/>
          <a:ln w="25400" cap="flat" cmpd="sng" algn="ctr">
            <a:solidFill>
              <a:srgbClr val="FF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p:txBody>
      </p:sp>
      <p:sp>
        <p:nvSpPr>
          <p:cNvPr id="7" name="矩形 6"/>
          <p:cNvSpPr/>
          <p:nvPr/>
        </p:nvSpPr>
        <p:spPr bwMode="auto">
          <a:xfrm>
            <a:off x="4283968" y="2348880"/>
            <a:ext cx="1656184" cy="1404156"/>
          </a:xfrm>
          <a:prstGeom prst="rect">
            <a:avLst/>
          </a:prstGeom>
          <a:noFill/>
          <a:ln w="25400" cap="flat" cmpd="sng" algn="ctr">
            <a:solidFill>
              <a:srgbClr val="FF0000"/>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endParaRPr>
          </a:p>
        </p:txBody>
      </p:sp>
      <p:sp>
        <p:nvSpPr>
          <p:cNvPr id="9" name="标题 1"/>
          <p:cNvSpPr txBox="1">
            <a:spLocks/>
          </p:cNvSpPr>
          <p:nvPr/>
        </p:nvSpPr>
        <p:spPr>
          <a:xfrm>
            <a:off x="457200" y="277814"/>
            <a:ext cx="8229600" cy="649492"/>
          </a:xfrm>
          <a:prstGeom prst="rect">
            <a:avLst/>
          </a:prstGeom>
        </p:spPr>
        <p:txBody>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5pPr>
            <a:lvl6pPr marL="4572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6pPr>
            <a:lvl7pPr marL="9144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7pPr>
            <a:lvl8pPr marL="13716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8pPr>
            <a:lvl9pPr marL="18288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9pPr>
          </a:lstStyle>
          <a:p>
            <a:r>
              <a:rPr lang="en-US" altLang="zh-CN" dirty="0">
                <a:effectLst>
                  <a:outerShdw blurRad="38100" dist="38100" dir="2700000" algn="tl">
                    <a:srgbClr val="000000">
                      <a:alpha val="43137"/>
                    </a:srgbClr>
                  </a:outerShdw>
                </a:effectLst>
              </a:rPr>
              <a:t>4</a:t>
            </a:r>
            <a:r>
              <a:rPr lang="en-US" altLang="zh-CN" dirty="0" smtClean="0">
                <a:effectLst>
                  <a:outerShdw blurRad="38100" dist="38100" dir="2700000" algn="tl">
                    <a:srgbClr val="000000">
                      <a:alpha val="43137"/>
                    </a:srgbClr>
                  </a:outerShdw>
                </a:effectLst>
              </a:rPr>
              <a:t>. </a:t>
            </a:r>
            <a:r>
              <a:rPr lang="zh-CN" altLang="en-US" dirty="0" smtClean="0">
                <a:effectLst>
                  <a:outerShdw blurRad="38100" dist="38100" dir="2700000" algn="tl">
                    <a:srgbClr val="000000">
                      <a:alpha val="43137"/>
                    </a:srgbClr>
                  </a:outerShdw>
                </a:effectLst>
              </a:rPr>
              <a:t>比特币的区块</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9476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11340</TotalTime>
  <Words>4856</Words>
  <Application>Microsoft Office PowerPoint</Application>
  <PresentationFormat>全屏显示(4:3)</PresentationFormat>
  <Paragraphs>451</Paragraphs>
  <Slides>45</Slides>
  <Notes>5</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45</vt:i4>
      </vt:variant>
    </vt:vector>
  </HeadingPairs>
  <TitlesOfParts>
    <vt:vector size="56" baseType="lpstr">
      <vt:lpstr>楷体</vt:lpstr>
      <vt:lpstr>宋体</vt:lpstr>
      <vt:lpstr>Microsoft YaHei</vt:lpstr>
      <vt:lpstr>Arial</vt:lpstr>
      <vt:lpstr>Cambria Math</vt:lpstr>
      <vt:lpstr>Comic Sans MS</vt:lpstr>
      <vt:lpstr>Garamond</vt:lpstr>
      <vt:lpstr>Times New Roman</vt:lpstr>
      <vt:lpstr>Verdana</vt:lpstr>
      <vt:lpstr>Wingdings</vt:lpstr>
      <vt:lpstr>Edge</vt:lpstr>
      <vt:lpstr>网络安全技术</vt:lpstr>
      <vt:lpstr>比特币简介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小结</vt:lpstr>
      <vt:lpstr>小结</vt:lpstr>
      <vt:lpstr>小结</vt:lpstr>
    </vt:vector>
  </TitlesOfParts>
  <Company>SJTU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数理逻辑</dc:title>
  <dc:creator>liuzhen</dc:creator>
  <cp:lastModifiedBy>Windows 用户</cp:lastModifiedBy>
  <cp:revision>555</cp:revision>
  <dcterms:created xsi:type="dcterms:W3CDTF">2002-02-18T10:20:31Z</dcterms:created>
  <dcterms:modified xsi:type="dcterms:W3CDTF">2019-04-23T12:11:43Z</dcterms:modified>
</cp:coreProperties>
</file>