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1" r:id="rId1"/>
  </p:sldMasterIdLst>
  <p:notesMasterIdLst>
    <p:notesMasterId r:id="rId27"/>
  </p:notesMasterIdLst>
  <p:handoutMasterIdLst>
    <p:handoutMasterId r:id="rId28"/>
  </p:handoutMasterIdLst>
  <p:sldIdLst>
    <p:sldId id="612" r:id="rId2"/>
    <p:sldId id="613" r:id="rId3"/>
    <p:sldId id="595" r:id="rId4"/>
    <p:sldId id="596" r:id="rId5"/>
    <p:sldId id="597" r:id="rId6"/>
    <p:sldId id="598" r:id="rId7"/>
    <p:sldId id="599" r:id="rId8"/>
    <p:sldId id="614" r:id="rId9"/>
    <p:sldId id="600" r:id="rId10"/>
    <p:sldId id="601" r:id="rId11"/>
    <p:sldId id="603" r:id="rId12"/>
    <p:sldId id="604" r:id="rId13"/>
    <p:sldId id="615" r:id="rId14"/>
    <p:sldId id="616" r:id="rId15"/>
    <p:sldId id="617" r:id="rId16"/>
    <p:sldId id="618" r:id="rId17"/>
    <p:sldId id="623" r:id="rId18"/>
    <p:sldId id="619" r:id="rId19"/>
    <p:sldId id="624" r:id="rId20"/>
    <p:sldId id="625" r:id="rId21"/>
    <p:sldId id="620" r:id="rId22"/>
    <p:sldId id="626" r:id="rId23"/>
    <p:sldId id="621" r:id="rId24"/>
    <p:sldId id="622" r:id="rId25"/>
    <p:sldId id="627" r:id="rId26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0F0F"/>
    <a:srgbClr val="5718D6"/>
    <a:srgbClr val="3333FF"/>
    <a:srgbClr val="00CC00"/>
    <a:srgbClr val="FF0000"/>
    <a:srgbClr val="66FF33"/>
    <a:srgbClr val="008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995" autoAdjust="0"/>
  </p:normalViewPr>
  <p:slideViewPr>
    <p:cSldViewPr>
      <p:cViewPr varScale="1">
        <p:scale>
          <a:sx n="63" d="100"/>
          <a:sy n="63" d="100"/>
        </p:scale>
        <p:origin x="140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0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1718B7A-98EE-45E2-9B22-8A071D33CDE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zh-CN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zh-CN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zh-CN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zh-CN" noProof="0" smtClean="0"/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20000"/>
              </a:spcBef>
              <a:defRPr kumimoji="1" sz="1300">
                <a:latin typeface="Times New Roman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20000"/>
              </a:spcBef>
              <a:defRPr kumimoji="1"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007B90C-F728-42BC-A645-4C08BAD7FF6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宋体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 smtClean="0"/>
              <a:t>比特币脚本的执行堆栈状态图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 smtClean="0"/>
              <a:t>底部是相应的指令：尖括号里的是数据指令，以</a:t>
            </a:r>
            <a:r>
              <a:rPr lang="en-US" altLang="zh-CN" sz="1200" dirty="0" smtClean="0"/>
              <a:t>OP</a:t>
            </a:r>
            <a:r>
              <a:rPr lang="zh-CN" altLang="en-US" sz="1200" dirty="0" smtClean="0"/>
              <a:t>开头的是工作码指令；指令上方对应的是指令执行后的堆栈状态。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88622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95634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686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13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58413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15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95790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16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5145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17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15005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18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9332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21342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10899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 smtClean="0">
              <a:solidFill>
                <a:srgbClr val="FD0F0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7B90C-F728-42BC-A645-4C08BAD7FF64}" type="slidenum">
              <a:rPr lang="en-US" altLang="zh-CN" smtClean="0"/>
              <a:pPr>
                <a:defRPr/>
              </a:pPr>
              <a:t>23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3109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单击此处编辑母版标题样式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8B38-66D0-4463-93BD-A8E9DBC973C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7983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A804-4953-4543-A231-CBEC8327B89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05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3639B-E013-405C-9060-637E7A346FF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433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BF21-671E-4C73-B9D8-8966BED9057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6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A262B-708F-4685-A41F-5EF7B23703D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3554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C98F4-364F-42CA-8C4A-47CFAA3F65E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75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F093B-D198-45A8-B439-2970B69BC49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22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32C2-1F64-4405-A92F-3B4798EA74D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2506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9DCE-354B-410D-96C7-1D8050E1642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7466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BDA88-0F32-4A10-A49D-1ECB66CB9CF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2400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C63FD-3817-49FA-A2A9-7B73FFC1834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1279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单击此处编辑母版文本样式</a:t>
            </a:r>
          </a:p>
          <a:p>
            <a:pPr lvl="1"/>
            <a:r>
              <a:rPr lang="en-US" altLang="zh-CN" smtClean="0"/>
              <a:t>第二级</a:t>
            </a:r>
          </a:p>
          <a:p>
            <a:pPr lvl="2"/>
            <a:r>
              <a:rPr lang="en-US" altLang="zh-CN" smtClean="0"/>
              <a:t>第三级</a:t>
            </a:r>
          </a:p>
          <a:p>
            <a:pPr lvl="3"/>
            <a:r>
              <a:rPr lang="en-US" altLang="zh-CN" smtClean="0"/>
              <a:t>第四级</a:t>
            </a:r>
          </a:p>
          <a:p>
            <a:pPr lvl="4"/>
            <a:r>
              <a:rPr lang="en-US" altLang="zh-CN" smtClean="0"/>
              <a:t>第五级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AE0E2396-F9A2-4D25-BC35-BDD3D205456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030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2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2.png"/><Relationship Id="rId4" Type="http://schemas.openxmlformats.org/officeDocument/2006/relationships/image" Target="../media/image37.png"/><Relationship Id="rId9" Type="http://schemas.openxmlformats.org/officeDocument/2006/relationships/image" Target="../media/image5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08050" y="620713"/>
            <a:ext cx="6832600" cy="1435100"/>
          </a:xfrm>
        </p:spPr>
        <p:txBody>
          <a:bodyPr anchor="b"/>
          <a:lstStyle/>
          <a:p>
            <a:pPr eaLnBrk="1" hangingPunct="1"/>
            <a:r>
              <a:rPr lang="zh-CN" altLang="en-US" sz="7200" b="1" dirty="0" smtClean="0">
                <a:solidFill>
                  <a:srgbClr val="000099"/>
                </a:solidFill>
              </a:rPr>
              <a:t>网络安全技术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343150"/>
            <a:ext cx="6583363" cy="25257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dirty="0" smtClean="0"/>
              <a:t>刘振</a:t>
            </a:r>
            <a:endParaRPr lang="en-US" altLang="zh-CN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zh-CN" altLang="en-US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上海交通大学 计算机科学与工程系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/>
              <a:t>电信群楼</a:t>
            </a:r>
            <a:r>
              <a:rPr lang="en-US" altLang="zh-CN" sz="2000" dirty="0" smtClean="0"/>
              <a:t>3-509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pPr marL="0" indent="0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2000" dirty="0" smtClean="0"/>
              <a:t>liuzhen@sjtu.edu.cn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A79DCE-354B-410D-96C7-1D8050E1642D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46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24581"/>
            <a:ext cx="7770813" cy="756147"/>
          </a:xfrm>
        </p:spPr>
        <p:txBody>
          <a:bodyPr anchor="b"/>
          <a:lstStyle/>
          <a:p>
            <a:pPr eaLnBrk="1" hangingPunct="1"/>
            <a:r>
              <a:rPr lang="en-US" altLang="zh-CN" dirty="0" smtClean="0"/>
              <a:t>3. </a:t>
            </a:r>
            <a:r>
              <a:rPr lang="en-US" altLang="zh-CN" dirty="0"/>
              <a:t>Bitcoin </a:t>
            </a:r>
            <a:r>
              <a:rPr lang="en-US" altLang="zh-CN" dirty="0" smtClean="0"/>
              <a:t>Scripts</a:t>
            </a:r>
            <a:endParaRPr lang="zh-CN" altLang="en-US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1028700" lvl="1" indent="-342900"/>
            <a:r>
              <a:rPr lang="en-US" altLang="zh-CN" sz="2800" dirty="0" smtClean="0"/>
              <a:t>Specified for Bitcoin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inspired by Forth</a:t>
            </a:r>
            <a:r>
              <a:rPr lang="zh-CN" altLang="en-US" sz="2800" dirty="0" smtClean="0"/>
              <a:t>）</a:t>
            </a:r>
            <a:endParaRPr lang="en-US" altLang="zh-CN" sz="2800" dirty="0"/>
          </a:p>
          <a:p>
            <a:pPr marL="1028700" lvl="1" indent="-342900"/>
            <a:r>
              <a:rPr lang="en-US" altLang="zh-CN" sz="2800" dirty="0" smtClean="0"/>
              <a:t>Simple</a:t>
            </a:r>
            <a:endParaRPr lang="en-US" altLang="zh-CN" sz="2800" dirty="0"/>
          </a:p>
          <a:p>
            <a:pPr marL="1028700" lvl="1" indent="-342900"/>
            <a:r>
              <a:rPr lang="en-US" altLang="zh-CN" sz="2800" dirty="0" smtClean="0"/>
              <a:t>Support cryptographic operators/operands</a:t>
            </a:r>
            <a:endParaRPr lang="en-US" altLang="zh-CN" sz="2800" dirty="0"/>
          </a:p>
          <a:p>
            <a:pPr marL="1028700" lvl="1" indent="-342900"/>
            <a:r>
              <a:rPr lang="en-US" altLang="zh-CN" sz="2800" dirty="0" smtClean="0"/>
              <a:t>Based on stack</a:t>
            </a:r>
            <a:endParaRPr lang="en-US" altLang="zh-CN" sz="2800" dirty="0"/>
          </a:p>
          <a:p>
            <a:pPr marL="1028700" lvl="1" indent="-342900"/>
            <a:r>
              <a:rPr lang="en-US" altLang="zh-CN" sz="2800" dirty="0" smtClean="0"/>
              <a:t>No limitation on time and space cost</a:t>
            </a:r>
            <a:endParaRPr lang="en-US" altLang="zh-CN" sz="2800" dirty="0"/>
          </a:p>
          <a:p>
            <a:pPr marL="1028700" lvl="1" indent="-342900"/>
            <a:r>
              <a:rPr lang="en-US" altLang="zh-CN" sz="2800" dirty="0" smtClean="0"/>
              <a:t>No</a:t>
            </a:r>
            <a:r>
              <a:rPr lang="zh-CN" altLang="en-US" sz="2800" dirty="0"/>
              <a:t> </a:t>
            </a:r>
            <a:r>
              <a:rPr lang="en-US" altLang="zh-CN" sz="2800" dirty="0" smtClean="0"/>
              <a:t>loop instruction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not turning complete</a:t>
            </a:r>
            <a:r>
              <a:rPr lang="zh-CN" altLang="en-US" sz="2800" dirty="0" smtClean="0"/>
              <a:t>）</a:t>
            </a:r>
            <a:endParaRPr lang="en-US" altLang="zh-CN" sz="2800" dirty="0"/>
          </a:p>
          <a:p>
            <a:pPr marL="638175" lvl="2" indent="-285750" eaLnBrk="1" hangingPunct="1"/>
            <a:endParaRPr lang="zh-CN" altLang="en-US" sz="2800" dirty="0" smtClean="0"/>
          </a:p>
          <a:p>
            <a:pPr marL="352425" lvl="2" indent="0" eaLnBrk="1" hangingPunct="1">
              <a:buNone/>
            </a:pPr>
            <a:endParaRPr lang="en-US" altLang="zh-CN" sz="2800" b="1" dirty="0"/>
          </a:p>
          <a:p>
            <a:pPr marL="352425" lvl="2" indent="0" eaLnBrk="1" hangingPunct="1">
              <a:buNone/>
            </a:pPr>
            <a:endParaRPr lang="en-US" altLang="zh-CN" sz="2800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0" indent="0">
              <a:buNone/>
            </a:pPr>
            <a:endParaRPr lang="en-US" altLang="zh-CN" sz="1800" b="1" dirty="0"/>
          </a:p>
          <a:p>
            <a:pPr marL="352425" lvl="2" indent="0" eaLnBrk="1" hangingPunct="1">
              <a:buNone/>
            </a:pPr>
            <a:endParaRPr lang="en-US" altLang="zh-CN" sz="1800" dirty="0" smtClean="0">
              <a:solidFill>
                <a:srgbClr val="000099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97295"/>
              </p:ext>
            </p:extLst>
          </p:nvPr>
        </p:nvGraphicFramePr>
        <p:xfrm>
          <a:off x="755574" y="1268760"/>
          <a:ext cx="7410774" cy="453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387">
                  <a:extLst>
                    <a:ext uri="{9D8B030D-6E8A-4147-A177-3AD203B41FA5}">
                      <a16:colId xmlns:a16="http://schemas.microsoft.com/office/drawing/2014/main" val="1726586883"/>
                    </a:ext>
                  </a:extLst>
                </a:gridCol>
                <a:gridCol w="3705387">
                  <a:extLst>
                    <a:ext uri="{9D8B030D-6E8A-4147-A177-3AD203B41FA5}">
                      <a16:colId xmlns:a16="http://schemas.microsoft.com/office/drawing/2014/main" val="4011990931"/>
                    </a:ext>
                  </a:extLst>
                </a:gridCol>
              </a:tblGrid>
              <a:tr h="630791">
                <a:tc>
                  <a:txBody>
                    <a:bodyPr/>
                    <a:lstStyle/>
                    <a:p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operation</a:t>
                      </a:r>
                      <a:endParaRPr lang="en-US" sz="2000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functionalities</a:t>
                      </a:r>
                      <a:endParaRPr lang="en-US" sz="2000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745989"/>
                  </a:ext>
                </a:extLst>
              </a:tr>
              <a:tr h="6307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OP_DUP</a:t>
                      </a:r>
                      <a:endParaRPr lang="en-US" sz="2000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Copy the top element of stack</a:t>
                      </a:r>
                      <a:endParaRPr lang="en-US" sz="2000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721127"/>
                  </a:ext>
                </a:extLst>
              </a:tr>
              <a:tr h="1088759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OP_HASH160</a:t>
                      </a:r>
                      <a:endParaRPr lang="en-US" sz="2000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Hash two times, the first one uses SHA-256</a:t>
                      </a:r>
                      <a:r>
                        <a:rPr lang="zh-CN" altLang="en-US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，</a:t>
                      </a:r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and the second one usesRIPEMD-160</a:t>
                      </a:r>
                      <a:endParaRPr lang="en-US" sz="2000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74968"/>
                  </a:ext>
                </a:extLst>
              </a:tr>
              <a:tr h="77768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OP_EQUALVERIFY</a:t>
                      </a:r>
                      <a:endParaRPr lang="en-US" sz="2000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Return true if equality holds, </a:t>
                      </a:r>
                      <a:r>
                        <a:rPr lang="en-US" altLang="zh-CN" sz="2000" baseline="0" dirty="0" err="1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retuen</a:t>
                      </a:r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 false otherwise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60670"/>
                  </a:ext>
                </a:extLst>
              </a:tr>
              <a:tr h="630791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OP_CHECKSIG</a:t>
                      </a:r>
                      <a:endParaRPr lang="en-US" sz="2000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Verify the signature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465856"/>
                  </a:ext>
                </a:extLst>
              </a:tr>
              <a:tr h="777687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OP_CHECKMULTISIG</a:t>
                      </a:r>
                      <a:endParaRPr lang="en-US" sz="2000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ea typeface="Microsoft YaHei" panose="020B0503020204020204" pitchFamily="34" charset="-122"/>
                        </a:rPr>
                        <a:t>verify whether a threshold of the signatures is achieved</a:t>
                      </a:r>
                      <a:endParaRPr lang="en-US" sz="2000" baseline="0" dirty="0">
                        <a:latin typeface="Times New Roman" panose="02020603050405020304" pitchFamily="18" charset="0"/>
                        <a:ea typeface="Microsoft YaHei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220124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3. Bitcoin Scripts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955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r>
              <a:rPr lang="en-US" altLang="zh-CN" sz="2000" dirty="0" smtClean="0"/>
              <a:t>example</a:t>
            </a:r>
            <a:r>
              <a:rPr lang="zh-CN" altLang="en-US" sz="2000" dirty="0" smtClean="0"/>
              <a:t>：</a:t>
            </a:r>
            <a:endParaRPr lang="en-US" altLang="zh-CN" sz="1800" b="1" dirty="0"/>
          </a:p>
          <a:p>
            <a:pPr marL="352425" lvl="2" indent="0" eaLnBrk="1" hangingPunct="1">
              <a:buNone/>
            </a:pPr>
            <a:endParaRPr lang="en-US" altLang="zh-CN" sz="1800" dirty="0" smtClean="0">
              <a:solidFill>
                <a:srgbClr val="000099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459963"/>
              </p:ext>
            </p:extLst>
          </p:nvPr>
        </p:nvGraphicFramePr>
        <p:xfrm>
          <a:off x="503478" y="4836147"/>
          <a:ext cx="8208481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36">
                  <a:extLst>
                    <a:ext uri="{9D8B030D-6E8A-4147-A177-3AD203B41FA5}">
                      <a16:colId xmlns:a16="http://schemas.microsoft.com/office/drawing/2014/main" val="462895205"/>
                    </a:ext>
                  </a:extLst>
                </a:gridCol>
                <a:gridCol w="926049">
                  <a:extLst>
                    <a:ext uri="{9D8B030D-6E8A-4147-A177-3AD203B41FA5}">
                      <a16:colId xmlns:a16="http://schemas.microsoft.com/office/drawing/2014/main" val="3288147011"/>
                    </a:ext>
                  </a:extLst>
                </a:gridCol>
                <a:gridCol w="825536">
                  <a:extLst>
                    <a:ext uri="{9D8B030D-6E8A-4147-A177-3AD203B41FA5}">
                      <a16:colId xmlns:a16="http://schemas.microsoft.com/office/drawing/2014/main" val="398150371"/>
                    </a:ext>
                  </a:extLst>
                </a:gridCol>
                <a:gridCol w="1191867">
                  <a:extLst>
                    <a:ext uri="{9D8B030D-6E8A-4147-A177-3AD203B41FA5}">
                      <a16:colId xmlns:a16="http://schemas.microsoft.com/office/drawing/2014/main" val="1699417049"/>
                    </a:ext>
                  </a:extLst>
                </a:gridCol>
                <a:gridCol w="1519858">
                  <a:extLst>
                    <a:ext uri="{9D8B030D-6E8A-4147-A177-3AD203B41FA5}">
                      <a16:colId xmlns:a16="http://schemas.microsoft.com/office/drawing/2014/main" val="3002765738"/>
                    </a:ext>
                  </a:extLst>
                </a:gridCol>
                <a:gridCol w="1689084">
                  <a:extLst>
                    <a:ext uri="{9D8B030D-6E8A-4147-A177-3AD203B41FA5}">
                      <a16:colId xmlns:a16="http://schemas.microsoft.com/office/drawing/2014/main" val="152031143"/>
                    </a:ext>
                  </a:extLst>
                </a:gridCol>
                <a:gridCol w="1230551">
                  <a:extLst>
                    <a:ext uri="{9D8B030D-6E8A-4147-A177-3AD203B41FA5}">
                      <a16:colId xmlns:a16="http://schemas.microsoft.com/office/drawing/2014/main" val="652808852"/>
                    </a:ext>
                  </a:extLst>
                </a:gridCol>
              </a:tblGrid>
              <a:tr h="2289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&lt;sig&gt;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&lt;pubKey&gt;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OP_DUP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OP_HASH160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&lt;pubKeyHash?&gt;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&lt;OP_EQUALVERIFY&gt;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OP_CHECKSIG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34350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11230"/>
              </p:ext>
            </p:extLst>
          </p:nvPr>
        </p:nvGraphicFramePr>
        <p:xfrm>
          <a:off x="544133" y="4543041"/>
          <a:ext cx="736665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65">
                  <a:extLst>
                    <a:ext uri="{9D8B030D-6E8A-4147-A177-3AD203B41FA5}">
                      <a16:colId xmlns:a16="http://schemas.microsoft.com/office/drawing/2014/main" val="4090534280"/>
                    </a:ext>
                  </a:extLst>
                </a:gridCol>
              </a:tblGrid>
              <a:tr h="20741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&lt;sig&gt;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713508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27422"/>
              </p:ext>
            </p:extLst>
          </p:nvPr>
        </p:nvGraphicFramePr>
        <p:xfrm>
          <a:off x="1339915" y="4273295"/>
          <a:ext cx="855821" cy="50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821">
                  <a:extLst>
                    <a:ext uri="{9D8B030D-6E8A-4147-A177-3AD203B41FA5}">
                      <a16:colId xmlns:a16="http://schemas.microsoft.com/office/drawing/2014/main" val="79592693"/>
                    </a:ext>
                  </a:extLst>
                </a:gridCol>
              </a:tblGrid>
              <a:tr h="25202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&lt;pubKey&gt;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229665"/>
                  </a:ext>
                </a:extLst>
              </a:tr>
              <a:tr h="25202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&lt;sig&gt;</a:t>
                      </a:r>
                      <a:endParaRPr lang="en-US" sz="1000" b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25009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170938"/>
              </p:ext>
            </p:extLst>
          </p:nvPr>
        </p:nvGraphicFramePr>
        <p:xfrm>
          <a:off x="2283453" y="4008175"/>
          <a:ext cx="763893" cy="780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893">
                  <a:extLst>
                    <a:ext uri="{9D8B030D-6E8A-4147-A177-3AD203B41FA5}">
                      <a16:colId xmlns:a16="http://schemas.microsoft.com/office/drawing/2014/main" val="79592693"/>
                    </a:ext>
                  </a:extLst>
                </a:gridCol>
              </a:tblGrid>
              <a:tr h="1830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&lt;pubKey&gt;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55089"/>
                  </a:ext>
                </a:extLst>
              </a:tr>
              <a:tr h="2685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&lt;pubKey&gt;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229665"/>
                  </a:ext>
                </a:extLst>
              </a:tr>
              <a:tr h="268528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&lt;sig&gt;</a:t>
                      </a:r>
                      <a:endParaRPr lang="en-US" sz="1000" b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25009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953684"/>
              </p:ext>
            </p:extLst>
          </p:nvPr>
        </p:nvGraphicFramePr>
        <p:xfrm>
          <a:off x="3102014" y="4008176"/>
          <a:ext cx="1133668" cy="787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668">
                  <a:extLst>
                    <a:ext uri="{9D8B030D-6E8A-4147-A177-3AD203B41FA5}">
                      <a16:colId xmlns:a16="http://schemas.microsoft.com/office/drawing/2014/main" val="79592693"/>
                    </a:ext>
                  </a:extLst>
                </a:gridCol>
              </a:tblGrid>
              <a:tr h="2623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&lt;pubKeyHash&gt;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55089"/>
                  </a:ext>
                </a:extLst>
              </a:tr>
              <a:tr h="2623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&lt;pubKey&gt;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229665"/>
                  </a:ext>
                </a:extLst>
              </a:tr>
              <a:tr h="26237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&lt;sig&gt;</a:t>
                      </a:r>
                      <a:endParaRPr lang="en-US" sz="1000" b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25009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540276"/>
              </p:ext>
            </p:extLst>
          </p:nvPr>
        </p:nvGraphicFramePr>
        <p:xfrm>
          <a:off x="4290350" y="3738628"/>
          <a:ext cx="1446569" cy="106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569">
                  <a:extLst>
                    <a:ext uri="{9D8B030D-6E8A-4147-A177-3AD203B41FA5}">
                      <a16:colId xmlns:a16="http://schemas.microsoft.com/office/drawing/2014/main" val="79592693"/>
                    </a:ext>
                  </a:extLst>
                </a:gridCol>
              </a:tblGrid>
              <a:tr h="2657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&lt;pubKeyHash?&gt;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895206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&lt;pubKeyHash&gt;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55089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&lt;pubKey&gt;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229665"/>
                  </a:ext>
                </a:extLst>
              </a:tr>
              <a:tr h="265781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&lt;sig&gt;</a:t>
                      </a:r>
                      <a:endParaRPr lang="en-US" sz="1000" b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25009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494663"/>
              </p:ext>
            </p:extLst>
          </p:nvPr>
        </p:nvGraphicFramePr>
        <p:xfrm>
          <a:off x="5791587" y="4273294"/>
          <a:ext cx="1660733" cy="521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733">
                  <a:extLst>
                    <a:ext uri="{9D8B030D-6E8A-4147-A177-3AD203B41FA5}">
                      <a16:colId xmlns:a16="http://schemas.microsoft.com/office/drawing/2014/main" val="79592693"/>
                    </a:ext>
                  </a:extLst>
                </a:gridCol>
              </a:tblGrid>
              <a:tr h="2609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&lt;pubKey&gt;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229665"/>
                  </a:ext>
                </a:extLst>
              </a:tr>
              <a:tr h="260996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&lt;sig&gt;</a:t>
                      </a:r>
                      <a:endParaRPr lang="en-US" sz="1000" b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25009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137569"/>
              </p:ext>
            </p:extLst>
          </p:nvPr>
        </p:nvGraphicFramePr>
        <p:xfrm>
          <a:off x="7493072" y="4543041"/>
          <a:ext cx="1182616" cy="268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616">
                  <a:extLst>
                    <a:ext uri="{9D8B030D-6E8A-4147-A177-3AD203B41FA5}">
                      <a16:colId xmlns:a16="http://schemas.microsoft.com/office/drawing/2014/main" val="4090534280"/>
                    </a:ext>
                  </a:extLst>
                </a:gridCol>
              </a:tblGrid>
              <a:tr h="26855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713508"/>
                  </a:ext>
                </a:extLst>
              </a:tr>
            </a:tbl>
          </a:graphicData>
        </a:graphic>
      </p:graphicFrame>
      <p:cxnSp>
        <p:nvCxnSpPr>
          <p:cNvPr id="14" name="直接箭头连接符 13"/>
          <p:cNvCxnSpPr/>
          <p:nvPr/>
        </p:nvCxnSpPr>
        <p:spPr>
          <a:xfrm flipV="1">
            <a:off x="503478" y="5185670"/>
            <a:ext cx="8208481" cy="1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内容占位符 2"/>
          <p:cNvSpPr txBox="1">
            <a:spLocks/>
          </p:cNvSpPr>
          <p:nvPr/>
        </p:nvSpPr>
        <p:spPr>
          <a:xfrm>
            <a:off x="5875115" y="1768274"/>
            <a:ext cx="2656359" cy="1449101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smtClean="0"/>
              <a:t>OP_DUP</a:t>
            </a:r>
          </a:p>
          <a:p>
            <a:pPr marL="0" indent="0">
              <a:buNone/>
            </a:pPr>
            <a:r>
              <a:rPr lang="en-US" sz="1400" dirty="0" smtClean="0"/>
              <a:t>OP_HASH160</a:t>
            </a:r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 err="1" smtClean="0">
                <a:solidFill>
                  <a:srgbClr val="5718D6"/>
                </a:solidFill>
              </a:rPr>
              <a:t>pubKeyHash</a:t>
            </a:r>
            <a:r>
              <a:rPr lang="en-US" sz="1400" dirty="0" smtClean="0"/>
              <a:t>?&gt;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 smtClean="0"/>
              <a:t>OP_EQUALVERIFY</a:t>
            </a:r>
          </a:p>
          <a:p>
            <a:pPr marL="0" indent="0">
              <a:buNone/>
            </a:pPr>
            <a:r>
              <a:rPr lang="en-US" altLang="zh-CN" sz="1400" dirty="0" smtClean="0"/>
              <a:t>OP_CHECKSIG</a:t>
            </a:r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5875114" y="1039792"/>
            <a:ext cx="2656359" cy="66020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&lt;</a:t>
            </a:r>
            <a:r>
              <a:rPr lang="en-US" sz="1400" dirty="0" smtClean="0">
                <a:solidFill>
                  <a:srgbClr val="5718D6"/>
                </a:solidFill>
              </a:rPr>
              <a:t>sig</a:t>
            </a:r>
            <a:r>
              <a:rPr lang="en-US" sz="1400" dirty="0" smtClean="0"/>
              <a:t>&gt;</a:t>
            </a:r>
          </a:p>
          <a:p>
            <a:r>
              <a:rPr lang="en-US" altLang="zh-CN" sz="1400" dirty="0" smtClean="0"/>
              <a:t>&lt;</a:t>
            </a:r>
            <a:r>
              <a:rPr lang="en-US" altLang="zh-CN" sz="1400" dirty="0" smtClean="0">
                <a:solidFill>
                  <a:srgbClr val="5718D6"/>
                </a:solidFill>
              </a:rPr>
              <a:t>pubKey</a:t>
            </a:r>
            <a:r>
              <a:rPr lang="en-US" altLang="zh-CN" sz="1400" dirty="0" smtClean="0"/>
              <a:t>&gt;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3. Bitcoin Scripts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50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24581"/>
            <a:ext cx="7770813" cy="756147"/>
          </a:xfrm>
        </p:spPr>
        <p:txBody>
          <a:bodyPr anchor="b"/>
          <a:lstStyle/>
          <a:p>
            <a:pPr eaLnBrk="1" hangingPunct="1"/>
            <a:r>
              <a:rPr lang="en-US" altLang="zh-CN" dirty="0"/>
              <a:t>3</a:t>
            </a:r>
            <a:r>
              <a:rPr lang="en-US" altLang="zh-CN" dirty="0" smtClean="0"/>
              <a:t>. </a:t>
            </a:r>
            <a:r>
              <a:rPr lang="en-US" altLang="zh-CN" dirty="0" smtClean="0"/>
              <a:t>Bitcoin Scripts</a:t>
            </a:r>
            <a:endParaRPr lang="zh-CN" altLang="en-US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r>
              <a:rPr lang="en-US" altLang="zh-CN" sz="2400" dirty="0"/>
              <a:t> </a:t>
            </a:r>
            <a:r>
              <a:rPr lang="en-US" altLang="zh-CN" sz="2400" dirty="0" smtClean="0"/>
              <a:t>Pay </a:t>
            </a:r>
            <a:r>
              <a:rPr lang="en-US" altLang="zh-CN" sz="2400" dirty="0"/>
              <a:t>to Script </a:t>
            </a:r>
            <a:r>
              <a:rPr lang="en-US" altLang="zh-CN" sz="2400" dirty="0" smtClean="0"/>
              <a:t>Hash (P2SH</a:t>
            </a:r>
            <a:r>
              <a:rPr lang="en-US" altLang="zh-CN" sz="2400" dirty="0"/>
              <a:t>)</a:t>
            </a:r>
            <a:endParaRPr lang="en-US" altLang="zh-CN" sz="2400" b="1" dirty="0"/>
          </a:p>
          <a:p>
            <a:r>
              <a:rPr lang="en-US" altLang="zh-CN" sz="1800" dirty="0" smtClean="0"/>
              <a:t>The receiver tells the sender ``send your coins to the hash of this script. Impose the condition that to redeem those coins, it is necessary to</a:t>
            </a:r>
            <a:r>
              <a:rPr lang="en-US" altLang="zh-CN" sz="1800" u="sng" dirty="0" smtClean="0"/>
              <a:t> reveal the script that has the given hash</a:t>
            </a:r>
            <a:r>
              <a:rPr lang="en-US" altLang="zh-CN" sz="1800" dirty="0" smtClean="0"/>
              <a:t>, and further, </a:t>
            </a:r>
            <a:r>
              <a:rPr lang="en-US" altLang="zh-CN" sz="1800" u="sng" dirty="0" smtClean="0"/>
              <a:t>provide data that will make the script evaluate to true</a:t>
            </a:r>
            <a:r>
              <a:rPr lang="en-US" altLang="zh-CN" sz="1800" dirty="0" smtClean="0"/>
              <a:t>”.</a:t>
            </a:r>
          </a:p>
          <a:p>
            <a:r>
              <a:rPr lang="en-US" altLang="zh-CN" sz="1800" dirty="0" smtClean="0"/>
              <a:t>The sender achieves this by using the Pay-to-script-hash (P2SH) transaction type.</a:t>
            </a:r>
          </a:p>
          <a:p>
            <a:pPr lvl="1"/>
            <a:r>
              <a:rPr lang="en-US" altLang="zh-CN" sz="1600" dirty="0" smtClean="0"/>
              <a:t>The P2SH script simply hashes the top value on the stack, checks if it matches the provided hash value, then executes a special second step of validation: that top data value from the stack is reinterpreted as a sequence of instructions, and executed a second time as a script, with the rest of the stack as input. </a:t>
            </a:r>
          </a:p>
          <a:p>
            <a:pPr lvl="1"/>
            <a:r>
              <a:rPr lang="en-US" altLang="zh-CN" sz="1600" dirty="0" smtClean="0"/>
              <a:t>it </a:t>
            </a:r>
            <a:r>
              <a:rPr lang="en-US" altLang="zh-CN" sz="1600" dirty="0"/>
              <a:t>wasn’t part of Bitcoin’s initial design specification. It was added after the fact</a:t>
            </a:r>
            <a:r>
              <a:rPr lang="en-US" altLang="zh-CN" sz="1600" dirty="0" smtClean="0"/>
              <a:t>.</a:t>
            </a:r>
          </a:p>
          <a:p>
            <a:r>
              <a:rPr lang="en-US" altLang="zh-CN" sz="1800" dirty="0"/>
              <a:t>it solves a couple of important problems:</a:t>
            </a:r>
          </a:p>
          <a:p>
            <a:pPr lvl="1"/>
            <a:r>
              <a:rPr lang="en-US" altLang="zh-CN" sz="1600" dirty="0"/>
              <a:t>It removes complexity from the sender, so the recipient can just specify a hash that the sender sends money to.</a:t>
            </a:r>
          </a:p>
          <a:p>
            <a:pPr lvl="1"/>
            <a:r>
              <a:rPr lang="en-US" altLang="zh-CN" sz="1600" dirty="0"/>
              <a:t>Miners have to track the set of output scripts that haven’t been redeemed yet, and with P2SH outputs, the output scripts are now much smaller as they only specify a hash. All of the complexity is pushed to the input scripts.</a:t>
            </a:r>
          </a:p>
          <a:p>
            <a:pPr lvl="2"/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9139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r>
              <a:rPr lang="en-US" altLang="zh-CN" sz="2000" b="1" i="1" dirty="0" smtClean="0"/>
              <a:t>Escrow transactions</a:t>
            </a:r>
          </a:p>
          <a:p>
            <a:r>
              <a:rPr lang="en-US" altLang="zh-CN" sz="2000" b="1" i="1" dirty="0"/>
              <a:t>Efficient </a:t>
            </a:r>
            <a:r>
              <a:rPr lang="en-US" altLang="zh-CN" sz="2000" b="1" i="1" dirty="0" smtClean="0"/>
              <a:t>micro-payments</a:t>
            </a:r>
          </a:p>
          <a:p>
            <a:r>
              <a:rPr lang="en-US" altLang="zh-CN" sz="2000" b="1" i="1" dirty="0"/>
              <a:t>Lock time</a:t>
            </a:r>
            <a:endParaRPr lang="en-US" altLang="zh-CN" sz="2000" b="1" dirty="0" smtClean="0"/>
          </a:p>
          <a:p>
            <a:pPr marL="344487" lvl="1" indent="0">
              <a:buNone/>
            </a:pPr>
            <a:endParaRPr lang="en-US" altLang="zh-CN" sz="16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3</a:t>
            </a:r>
            <a:r>
              <a:rPr lang="en-US" altLang="zh-CN" dirty="0" smtClean="0"/>
              <a:t>. </a:t>
            </a:r>
            <a:r>
              <a:rPr lang="en-US" altLang="zh-CN" dirty="0"/>
              <a:t>Bitcoin </a:t>
            </a:r>
            <a:r>
              <a:rPr lang="en-US" altLang="zh-CN" dirty="0" smtClean="0"/>
              <a:t>Scripts: Applications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3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208714" cy="5184576"/>
          </a:xfrm>
        </p:spPr>
        <p:txBody>
          <a:bodyPr/>
          <a:lstStyle/>
          <a:p>
            <a:r>
              <a:rPr lang="en-US" altLang="zh-CN" sz="2000" dirty="0"/>
              <a:t>Alice and Bob want to do business with each other — Alice wants to pay </a:t>
            </a:r>
            <a:r>
              <a:rPr lang="en-US" altLang="zh-CN" sz="2000" dirty="0" smtClean="0"/>
              <a:t>Bob in </a:t>
            </a:r>
            <a:r>
              <a:rPr lang="en-US" altLang="zh-CN" sz="2000" dirty="0"/>
              <a:t>Bitcoin for Bob to send some physical goods to Alice. The problem though is that Alice doesn’t </a:t>
            </a:r>
            <a:r>
              <a:rPr lang="en-US" altLang="zh-CN" sz="2000" dirty="0" smtClean="0"/>
              <a:t>want to </a:t>
            </a:r>
            <a:r>
              <a:rPr lang="en-US" altLang="zh-CN" sz="2000" dirty="0"/>
              <a:t>pay until after she’s received the goods, but Bob doesn’t want to send the goods until after he </a:t>
            </a:r>
            <a:r>
              <a:rPr lang="en-US" altLang="zh-CN" sz="2000" dirty="0" smtClean="0"/>
              <a:t>has been </a:t>
            </a:r>
            <a:r>
              <a:rPr lang="en-US" altLang="zh-CN" sz="2000" dirty="0"/>
              <a:t>paid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/>
              <a:t>A nice solution in Bitcoin that’s been used in practice is to introduce a third party and do an escrow </a:t>
            </a:r>
            <a:r>
              <a:rPr lang="en-US" altLang="zh-CN" sz="2000" dirty="0" smtClean="0"/>
              <a:t>transaction, using MULTSIG.</a:t>
            </a:r>
            <a:endParaRPr lang="en-US" altLang="zh-CN" sz="2000" dirty="0"/>
          </a:p>
          <a:p>
            <a:pPr lvl="1"/>
            <a:r>
              <a:rPr lang="en-US" altLang="zh-CN" sz="2000" dirty="0" smtClean="0"/>
              <a:t>Alice </a:t>
            </a:r>
            <a:r>
              <a:rPr lang="en-US" altLang="zh-CN" sz="2000" dirty="0"/>
              <a:t>creates a MULTISIG transaction that requires two of three people to </a:t>
            </a:r>
            <a:r>
              <a:rPr lang="en-US" altLang="zh-CN" sz="2000" dirty="0" smtClean="0"/>
              <a:t>sign in </a:t>
            </a:r>
            <a:r>
              <a:rPr lang="en-US" altLang="zh-CN" sz="2000" dirty="0"/>
              <a:t>order to redeem the </a:t>
            </a:r>
            <a:r>
              <a:rPr lang="en-US" altLang="zh-CN" sz="2000" dirty="0" smtClean="0"/>
              <a:t>coins. </a:t>
            </a:r>
            <a:r>
              <a:rPr lang="en-US" altLang="zh-CN" sz="2000" dirty="0"/>
              <a:t>T</a:t>
            </a:r>
            <a:r>
              <a:rPr lang="en-US" altLang="zh-CN" sz="2000" dirty="0" smtClean="0"/>
              <a:t>hose </a:t>
            </a:r>
            <a:r>
              <a:rPr lang="en-US" altLang="zh-CN" sz="2000" dirty="0"/>
              <a:t>three people are going to be Alice, Bob, and some third </a:t>
            </a:r>
            <a:r>
              <a:rPr lang="en-US" altLang="zh-CN" sz="2000" dirty="0" smtClean="0"/>
              <a:t>party arbitrator</a:t>
            </a:r>
            <a:r>
              <a:rPr lang="en-US" altLang="zh-CN" sz="2000" dirty="0"/>
              <a:t>, Judy, who will come into play in case there’s any dispute</a:t>
            </a:r>
            <a:r>
              <a:rPr lang="en-US" altLang="zh-CN" sz="2000" dirty="0" smtClean="0"/>
              <a:t>.</a:t>
            </a:r>
          </a:p>
          <a:p>
            <a:pPr lvl="1"/>
            <a:r>
              <a:rPr lang="en-US" altLang="zh-CN" sz="2000" dirty="0"/>
              <a:t>This transaction is included in the block chain, and at this point, </a:t>
            </a:r>
            <a:r>
              <a:rPr lang="en-US" altLang="zh-CN" sz="2000" dirty="0" smtClean="0"/>
              <a:t>these coins </a:t>
            </a:r>
            <a:r>
              <a:rPr lang="en-US" altLang="zh-CN" sz="2000" dirty="0"/>
              <a:t>are held in escrow between Alice, Bob, and Judy, such that any two of them can specify </a:t>
            </a:r>
            <a:r>
              <a:rPr lang="en-US" altLang="zh-CN" sz="2000" dirty="0" smtClean="0"/>
              <a:t>where the </a:t>
            </a:r>
            <a:r>
              <a:rPr lang="en-US" altLang="zh-CN" sz="2000" dirty="0"/>
              <a:t>coins should go</a:t>
            </a:r>
            <a:r>
              <a:rPr lang="en-US" altLang="zh-CN" sz="2000" dirty="0" smtClean="0"/>
              <a:t>.</a:t>
            </a:r>
          </a:p>
          <a:p>
            <a:pPr lvl="1"/>
            <a:r>
              <a:rPr lang="en-US" altLang="zh-CN" sz="2000" dirty="0"/>
              <a:t>Bob is convinced that it’s safe to send the goods over to </a:t>
            </a:r>
            <a:r>
              <a:rPr lang="en-US" altLang="zh-CN" sz="2000" dirty="0" smtClean="0"/>
              <a:t>Alice, and deliver the goods physically.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/>
              <a:t>3</a:t>
            </a:r>
            <a:r>
              <a:rPr lang="en-US" altLang="zh-CN" sz="3600" b="1" dirty="0" smtClean="0"/>
              <a:t>. </a:t>
            </a:r>
            <a:r>
              <a:rPr lang="en-US" altLang="zh-CN" sz="3600" b="1" dirty="0"/>
              <a:t>Bitcoin Scripts: </a:t>
            </a:r>
            <a:r>
              <a:rPr lang="en-US" altLang="zh-CN" sz="3600" b="1" i="1" dirty="0" smtClean="0"/>
              <a:t>Escrow </a:t>
            </a:r>
            <a:r>
              <a:rPr lang="en-US" altLang="zh-CN" sz="3600" b="1" i="1" dirty="0"/>
              <a:t>transactions</a:t>
            </a:r>
            <a:endParaRPr lang="zh-CN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5565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208714" cy="5184576"/>
          </a:xfrm>
        </p:spPr>
        <p:txBody>
          <a:bodyPr/>
          <a:lstStyle/>
          <a:p>
            <a:pPr lvl="1"/>
            <a:r>
              <a:rPr lang="en-US" altLang="zh-CN" sz="2200" dirty="0" smtClean="0"/>
              <a:t>Normal Case: </a:t>
            </a:r>
            <a:r>
              <a:rPr lang="en-US" altLang="zh-CN" sz="2200" dirty="0">
                <a:solidFill>
                  <a:srgbClr val="FF0000"/>
                </a:solidFill>
              </a:rPr>
              <a:t>Alice and </a:t>
            </a:r>
            <a:r>
              <a:rPr lang="en-US" altLang="zh-CN" sz="2200" dirty="0" smtClean="0">
                <a:solidFill>
                  <a:srgbClr val="FF0000"/>
                </a:solidFill>
              </a:rPr>
              <a:t>Bob</a:t>
            </a:r>
            <a:r>
              <a:rPr lang="en-US" altLang="zh-CN" sz="2200" dirty="0" smtClean="0"/>
              <a:t> both </a:t>
            </a:r>
            <a:r>
              <a:rPr lang="en-US" altLang="zh-CN" sz="2200" dirty="0"/>
              <a:t>sign a transaction redeeming the funds from escrow, and sending them to </a:t>
            </a:r>
            <a:r>
              <a:rPr lang="en-US" altLang="zh-CN" sz="2200" dirty="0" smtClean="0"/>
              <a:t>Bob.</a:t>
            </a:r>
          </a:p>
          <a:p>
            <a:pPr lvl="1"/>
            <a:r>
              <a:rPr lang="en-US" altLang="zh-CN" sz="2200" dirty="0" smtClean="0"/>
              <a:t>if </a:t>
            </a:r>
            <a:r>
              <a:rPr lang="en-US" altLang="zh-CN" sz="2200" dirty="0"/>
              <a:t>Bob didn’t actually send the goods or they got lost in the </a:t>
            </a:r>
            <a:r>
              <a:rPr lang="en-US" altLang="zh-CN" sz="2200" dirty="0" smtClean="0"/>
              <a:t>mail: Judy needs </a:t>
            </a:r>
            <a:r>
              <a:rPr lang="en-US" altLang="zh-CN" sz="2200" dirty="0"/>
              <a:t>to get </a:t>
            </a:r>
            <a:r>
              <a:rPr lang="en-US" altLang="zh-CN" sz="2200" dirty="0" smtClean="0"/>
              <a:t>involved. </a:t>
            </a:r>
            <a:r>
              <a:rPr lang="en-US" altLang="zh-CN" sz="2200" dirty="0"/>
              <a:t>Judy decides between the two possible outcomes. </a:t>
            </a:r>
            <a:endParaRPr lang="en-US" altLang="zh-CN" sz="2200" dirty="0" smtClean="0"/>
          </a:p>
          <a:p>
            <a:pPr lvl="2"/>
            <a:r>
              <a:rPr lang="en-US" altLang="zh-CN" sz="1800" dirty="0" smtClean="0"/>
              <a:t>If Judy thinks Bob is cheating, Judy and Alice sign a transaction, </a:t>
            </a:r>
            <a:r>
              <a:rPr lang="en-US" altLang="zh-CN" sz="1800" dirty="0"/>
              <a:t>sending the money from escrow back to Alice</a:t>
            </a:r>
            <a:r>
              <a:rPr lang="en-US" altLang="zh-CN" sz="1800" dirty="0" smtClean="0"/>
              <a:t>.</a:t>
            </a:r>
            <a:endParaRPr lang="en-US" altLang="zh-CN" sz="1800" dirty="0"/>
          </a:p>
          <a:p>
            <a:pPr lvl="2"/>
            <a:r>
              <a:rPr lang="en-US" altLang="zh-CN" sz="1800" dirty="0" smtClean="0"/>
              <a:t>If Judy thinks Alice is simply refusing to pay when she should, Judy and Bob sign a transaction, sending the money to Bob.</a:t>
            </a:r>
            <a:endParaRPr lang="en-US" altLang="zh-CN" sz="2200" dirty="0" smtClean="0"/>
          </a:p>
          <a:p>
            <a:pPr lvl="1"/>
            <a:r>
              <a:rPr lang="en-US" altLang="zh-CN" sz="2200" dirty="0" smtClean="0"/>
              <a:t>Judy decides between the two possible outcomes. But the nice thing is that she won’t have to be involved unless there’s a dispute.</a:t>
            </a:r>
          </a:p>
          <a:p>
            <a:pPr lvl="1"/>
            <a:endParaRPr lang="en-US" altLang="zh-CN" sz="12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/>
              <a:t>3</a:t>
            </a:r>
            <a:r>
              <a:rPr lang="en-US" altLang="zh-CN" sz="3600" b="1" dirty="0" smtClean="0"/>
              <a:t>. </a:t>
            </a:r>
            <a:r>
              <a:rPr lang="en-US" altLang="zh-CN" sz="3600" b="1" dirty="0"/>
              <a:t>Bitcoin Scripts: </a:t>
            </a:r>
            <a:r>
              <a:rPr lang="en-US" altLang="zh-CN" sz="3600" b="1" i="1" dirty="0" smtClean="0"/>
              <a:t>Escrow </a:t>
            </a:r>
            <a:r>
              <a:rPr lang="en-US" altLang="zh-CN" sz="3600" b="1" i="1" dirty="0"/>
              <a:t>transactions</a:t>
            </a:r>
            <a:endParaRPr lang="zh-CN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0569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208714" cy="5184576"/>
          </a:xfrm>
        </p:spPr>
        <p:txBody>
          <a:bodyPr/>
          <a:lstStyle/>
          <a:p>
            <a:pPr lvl="1"/>
            <a:r>
              <a:rPr lang="en-US" altLang="zh-CN" sz="1200" b="1" i="1" dirty="0"/>
              <a:t>Escrow transactions</a:t>
            </a:r>
            <a:endParaRPr lang="en-US" altLang="zh-CN" sz="12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/>
              <a:t>3</a:t>
            </a:r>
            <a:r>
              <a:rPr lang="en-US" altLang="zh-CN" sz="3600" b="1" dirty="0" smtClean="0"/>
              <a:t>. </a:t>
            </a:r>
            <a:r>
              <a:rPr lang="en-US" altLang="zh-CN" sz="3600" b="1" dirty="0"/>
              <a:t>Bitcoin Scripts: </a:t>
            </a:r>
            <a:r>
              <a:rPr lang="en-US" altLang="zh-CN" sz="3600" b="1" i="1" dirty="0" smtClean="0"/>
              <a:t>Escrow </a:t>
            </a:r>
            <a:r>
              <a:rPr lang="en-US" altLang="zh-CN" sz="3600" b="1" i="1" dirty="0"/>
              <a:t>transactions</a:t>
            </a:r>
            <a:endParaRPr lang="zh-CN" altLang="en-US" sz="3600" b="1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755575" y="2636912"/>
            <a:ext cx="792089" cy="13321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83668" y="2636912"/>
            <a:ext cx="1152128" cy="133214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683568" y="2528900"/>
            <a:ext cx="2124236" cy="1548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5576" y="214699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TX1</a:t>
            </a:r>
            <a:endParaRPr lang="zh-CN" altLang="en-US" sz="1800" dirty="0"/>
          </a:p>
        </p:txBody>
      </p:sp>
      <p:sp>
        <p:nvSpPr>
          <p:cNvPr id="9" name="文本框 8"/>
          <p:cNvSpPr txBox="1"/>
          <p:nvPr/>
        </p:nvSpPr>
        <p:spPr>
          <a:xfrm>
            <a:off x="1530423" y="3104964"/>
            <a:ext cx="120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 smtClean="0"/>
              <a:t>scriptPubKey</a:t>
            </a:r>
            <a:endParaRPr lang="en-US" altLang="zh-CN" sz="1200" dirty="0" smtClean="0"/>
          </a:p>
          <a:p>
            <a:r>
              <a:rPr lang="en-US" altLang="zh-CN" sz="1200" dirty="0"/>
              <a:t>n</a:t>
            </a:r>
            <a:endParaRPr lang="zh-CN" altLang="en-US" sz="1200" dirty="0"/>
          </a:p>
        </p:txBody>
      </p:sp>
      <p:cxnSp>
        <p:nvCxnSpPr>
          <p:cNvPr id="10" name="直接箭头连接符 9"/>
          <p:cNvCxnSpPr/>
          <p:nvPr/>
        </p:nvCxnSpPr>
        <p:spPr bwMode="auto">
          <a:xfrm>
            <a:off x="449542" y="3104964"/>
            <a:ext cx="7740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文本框 10"/>
          <p:cNvSpPr txBox="1"/>
          <p:nvPr/>
        </p:nvSpPr>
        <p:spPr>
          <a:xfrm>
            <a:off x="5040051" y="2591251"/>
            <a:ext cx="792089" cy="13321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68144" y="2591251"/>
            <a:ext cx="1152128" cy="133214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4968044" y="2483239"/>
            <a:ext cx="2124236" cy="1548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040052" y="2101330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TX2</a:t>
            </a:r>
            <a:endParaRPr lang="zh-CN" altLang="en-US" sz="1800" dirty="0"/>
          </a:p>
        </p:txBody>
      </p:sp>
      <p:sp>
        <p:nvSpPr>
          <p:cNvPr id="15" name="文本框 14"/>
          <p:cNvSpPr txBox="1"/>
          <p:nvPr/>
        </p:nvSpPr>
        <p:spPr>
          <a:xfrm>
            <a:off x="5814899" y="3059303"/>
            <a:ext cx="120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 smtClean="0"/>
              <a:t>scriptPubKey</a:t>
            </a:r>
            <a:endParaRPr lang="en-US" altLang="zh-CN" sz="1200" dirty="0" smtClean="0"/>
          </a:p>
          <a:p>
            <a:r>
              <a:rPr lang="en-US" altLang="zh-CN" sz="1200" dirty="0" smtClean="0"/>
              <a:t>m</a:t>
            </a:r>
            <a:endParaRPr lang="zh-CN" altLang="en-US" sz="1200" dirty="0"/>
          </a:p>
        </p:txBody>
      </p:sp>
      <p:cxnSp>
        <p:nvCxnSpPr>
          <p:cNvPr id="16" name="直接箭头连接符 15"/>
          <p:cNvCxnSpPr/>
          <p:nvPr/>
        </p:nvCxnSpPr>
        <p:spPr bwMode="auto">
          <a:xfrm>
            <a:off x="2591780" y="3059303"/>
            <a:ext cx="25562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文本框 16"/>
          <p:cNvSpPr txBox="1"/>
          <p:nvPr/>
        </p:nvSpPr>
        <p:spPr>
          <a:xfrm>
            <a:off x="5040051" y="3113309"/>
            <a:ext cx="7920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err="1" smtClean="0"/>
              <a:t>scriptSig</a:t>
            </a:r>
            <a:endParaRPr lang="en-US" altLang="zh-CN" sz="1100" dirty="0" smtClean="0"/>
          </a:p>
          <a:p>
            <a:endParaRPr lang="zh-CN" alt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1066352" y="1537367"/>
                <a:ext cx="1486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/>
                  <a:t>A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52" y="1537367"/>
                <a:ext cx="1486241" cy="369332"/>
              </a:xfrm>
              <a:prstGeom prst="rect">
                <a:avLst/>
              </a:prstGeom>
              <a:blipFill>
                <a:blip r:embed="rId3"/>
                <a:stretch>
                  <a:fillRect l="-3689" t="-8197" r="-820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3900887" y="1543633"/>
                <a:ext cx="15512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/>
                  <a:t>B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887" y="1543633"/>
                <a:ext cx="1551259" cy="369332"/>
              </a:xfrm>
              <a:prstGeom prst="rect">
                <a:avLst/>
              </a:prstGeom>
              <a:blipFill>
                <a:blip r:embed="rId4"/>
                <a:stretch>
                  <a:fillRect l="-3543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/>
              <p:cNvSpPr txBox="1"/>
              <p:nvPr/>
            </p:nvSpPr>
            <p:spPr>
              <a:xfrm>
                <a:off x="6363684" y="1532265"/>
                <a:ext cx="1415003" cy="388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/>
                  <a:t>J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684" y="1532265"/>
                <a:ext cx="1415003" cy="388761"/>
              </a:xfrm>
              <a:prstGeom prst="rect">
                <a:avLst/>
              </a:prstGeom>
              <a:blipFill>
                <a:blip r:embed="rId5"/>
                <a:stretch>
                  <a:fillRect l="-3879" t="-9375" b="-171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611560" y="4400111"/>
                <a:ext cx="2563202" cy="6657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>
                    <a:latin typeface="Times New Roman" panose="02020603050405020304" pitchFamily="18" charset="0"/>
                    <a:ea typeface="Microsoft YaHei" panose="020B0503020204020204" pitchFamily="34" charset="-122"/>
                  </a:rPr>
                  <a:t>OP_CHECKMULTISIG</a:t>
                </a:r>
                <a:r>
                  <a:rPr lang="en-US" altLang="zh-CN" sz="1800" dirty="0" smtClean="0"/>
                  <a:t>:</a:t>
                </a:r>
              </a:p>
              <a:p>
                <a:r>
                  <a:rPr lang="en-US" altLang="zh-CN" sz="1800" dirty="0" smtClean="0"/>
                  <a:t> (2,3)-(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</m:oMath>
                </a14:m>
                <a:r>
                  <a:rPr lang="en-US" altLang="zh-CN" sz="1800" dirty="0" smtClean="0"/>
                  <a:t>)</a:t>
                </a: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400111"/>
                <a:ext cx="2563202" cy="665760"/>
              </a:xfrm>
              <a:prstGeom prst="rect">
                <a:avLst/>
              </a:prstGeom>
              <a:blipFill>
                <a:blip r:embed="rId6"/>
                <a:stretch>
                  <a:fillRect l="-1900" t="-6422" r="-475" b="-100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直接箭头连接符 21"/>
          <p:cNvCxnSpPr/>
          <p:nvPr/>
        </p:nvCxnSpPr>
        <p:spPr bwMode="auto">
          <a:xfrm flipH="1">
            <a:off x="1867219" y="3247506"/>
            <a:ext cx="379746" cy="12463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dash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4876598" y="4378455"/>
                <a:ext cx="37643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/>
                  <a:t>Signature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zh-CN" sz="1800" dirty="0" smtClean="0"/>
                  <a:t> Generated by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altLang="zh-CN" sz="1800" dirty="0" smtClean="0"/>
              </a:p>
              <a:p>
                <a:r>
                  <a:rPr lang="en-US" altLang="zh-CN" sz="1800" dirty="0"/>
                  <a:t>Signature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CN" sz="1800" dirty="0" smtClean="0"/>
                  <a:t> Generated </a:t>
                </a:r>
                <a:r>
                  <a:rPr lang="en-US" altLang="zh-CN" sz="1800" dirty="0"/>
                  <a:t>by </a:t>
                </a:r>
                <a14:m>
                  <m:oMath xmlns:m="http://schemas.openxmlformats.org/officeDocument/2006/math">
                    <m:r>
                      <a:rPr lang="en-US" altLang="zh-CN" sz="1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altLang="zh-CN" sz="1800" dirty="0" smtClean="0"/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598" y="4378455"/>
                <a:ext cx="3764300" cy="646331"/>
              </a:xfrm>
              <a:prstGeom prst="rect">
                <a:avLst/>
              </a:prstGeom>
              <a:blipFill>
                <a:blip r:embed="rId7"/>
                <a:stretch>
                  <a:fillRect l="-1459"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接箭头连接符 23"/>
          <p:cNvCxnSpPr/>
          <p:nvPr/>
        </p:nvCxnSpPr>
        <p:spPr bwMode="auto">
          <a:xfrm>
            <a:off x="5557262" y="3343468"/>
            <a:ext cx="888220" cy="1143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dash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5317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9" grpId="0"/>
      <p:bldP spid="11" grpId="0" animBg="1"/>
      <p:bldP spid="12" grpId="0" animBg="1"/>
      <p:bldP spid="13" grpId="0" animBg="1"/>
      <p:bldP spid="14" grpId="0"/>
      <p:bldP spid="15" grpId="0"/>
      <p:bldP spid="17" grpId="0"/>
      <p:bldP spid="21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208714" cy="5184576"/>
          </a:xfrm>
        </p:spPr>
        <p:txBody>
          <a:bodyPr/>
          <a:lstStyle/>
          <a:p>
            <a:r>
              <a:rPr lang="en-US" altLang="zh-CN" sz="2000" dirty="0"/>
              <a:t>Alice is a customer who wants to continually pay Bob small amounts of money for </a:t>
            </a:r>
            <a:r>
              <a:rPr lang="en-US" altLang="zh-CN" sz="2000" dirty="0" smtClean="0"/>
              <a:t>some service </a:t>
            </a:r>
            <a:r>
              <a:rPr lang="en-US" altLang="zh-CN" sz="2000" dirty="0"/>
              <a:t>that Bob provides. For example, Bob may be Alice’s wireless service provider, and requires </a:t>
            </a:r>
            <a:r>
              <a:rPr lang="en-US" altLang="zh-CN" sz="2000" dirty="0" smtClean="0"/>
              <a:t>her to </a:t>
            </a:r>
            <a:r>
              <a:rPr lang="en-US" altLang="zh-CN" sz="2000" dirty="0"/>
              <a:t>pay a </a:t>
            </a:r>
            <a:r>
              <a:rPr lang="en-US" altLang="zh-CN" sz="2000" dirty="0" smtClean="0"/>
              <a:t>small </a:t>
            </a:r>
            <a:r>
              <a:rPr lang="en-US" altLang="zh-CN" sz="2000" dirty="0"/>
              <a:t>fee for every minute that she talks on her phone</a:t>
            </a:r>
            <a:r>
              <a:rPr lang="en-US" altLang="zh-CN" sz="2000" dirty="0" smtClean="0"/>
              <a:t>.</a:t>
            </a:r>
          </a:p>
          <a:p>
            <a:pPr lvl="1"/>
            <a:r>
              <a:rPr lang="en-US" altLang="zh-CN" sz="1800" dirty="0"/>
              <a:t>Creating a Bitcoin transaction for every minute that Alice speaks on the phone won’t work. That </a:t>
            </a:r>
            <a:r>
              <a:rPr lang="en-US" altLang="zh-CN" sz="1800" dirty="0" smtClean="0"/>
              <a:t>will create </a:t>
            </a:r>
            <a:r>
              <a:rPr lang="en-US" altLang="zh-CN" sz="1800" dirty="0"/>
              <a:t>too many transactions, and the transaction fees add up.</a:t>
            </a:r>
            <a:endParaRPr lang="en-US" altLang="zh-CN" sz="1800" dirty="0" smtClean="0"/>
          </a:p>
          <a:p>
            <a:pPr>
              <a:buFont typeface="+mj-lt"/>
              <a:buAutoNum type="arabicPeriod"/>
            </a:pPr>
            <a:endParaRPr lang="en-US" altLang="zh-CN" sz="1800" dirty="0" smtClean="0">
              <a:solidFill>
                <a:srgbClr val="FD0F0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3</a:t>
            </a:r>
            <a:r>
              <a:rPr lang="en-US" altLang="zh-CN" sz="3200" b="1" dirty="0" smtClean="0"/>
              <a:t>. </a:t>
            </a:r>
            <a:r>
              <a:rPr lang="en-US" altLang="zh-CN" sz="3200" b="1" dirty="0"/>
              <a:t>Bitcoin Scripts: </a:t>
            </a:r>
            <a:r>
              <a:rPr lang="en-US" altLang="zh-CN" sz="3200" b="1" i="1" dirty="0" smtClean="0"/>
              <a:t>Efficient micro-payment</a:t>
            </a:r>
            <a:endParaRPr lang="zh-CN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6216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052736"/>
            <a:ext cx="8208714" cy="5184576"/>
          </a:xfrm>
        </p:spPr>
        <p:txBody>
          <a:bodyPr/>
          <a:lstStyle/>
          <a:p>
            <a:pPr marL="457200" lvl="1" indent="0">
              <a:buNone/>
            </a:pPr>
            <a:endParaRPr lang="en-US" altLang="zh-CN" sz="1400" dirty="0" smtClean="0">
              <a:solidFill>
                <a:srgbClr val="FD0F0F"/>
              </a:solidFill>
            </a:endParaRPr>
          </a:p>
          <a:p>
            <a:pPr marL="344487" lvl="1" indent="0">
              <a:buNone/>
            </a:pPr>
            <a:endParaRPr lang="en-US" altLang="zh-CN" sz="16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755575" y="2636912"/>
            <a:ext cx="792089" cy="164649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83668" y="2636912"/>
            <a:ext cx="1583492" cy="162859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683568" y="2528899"/>
            <a:ext cx="2555402" cy="18244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5576" y="214699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TX1</a:t>
            </a:r>
            <a:endParaRPr lang="zh-CN" alt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1530422" y="3104964"/>
                <a:ext cx="163673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err="1" smtClean="0"/>
                  <a:t>scriptPubKey</a:t>
                </a:r>
                <a:endParaRPr lang="en-US" altLang="zh-CN" sz="1000" dirty="0" smtClean="0"/>
              </a:p>
              <a:p>
                <a:r>
                  <a:rPr lang="en-US" altLang="zh-CN" sz="1000" dirty="0" smtClean="0"/>
                  <a:t>[</a:t>
                </a:r>
                <a:r>
                  <a:rPr lang="en-US" altLang="zh-CN" sz="1000" dirty="0">
                    <a:latin typeface="Times New Roman" panose="02020603050405020304" pitchFamily="18" charset="0"/>
                    <a:ea typeface="Microsoft YaHei" panose="020B0503020204020204" pitchFamily="34" charset="-122"/>
                  </a:rPr>
                  <a:t>OP_CHECKMULTISIG</a:t>
                </a:r>
                <a:r>
                  <a:rPr lang="en-US" altLang="zh-CN" sz="1000" dirty="0"/>
                  <a:t>:</a:t>
                </a:r>
              </a:p>
              <a:p>
                <a:r>
                  <a:rPr lang="en-US" altLang="zh-CN" sz="1000" dirty="0"/>
                  <a:t> (2,2)-(</a:t>
                </a:r>
                <a14:m>
                  <m:oMath xmlns:m="http://schemas.openxmlformats.org/officeDocument/2006/math">
                    <m:r>
                      <a:rPr lang="en-US" altLang="zh-CN" sz="1000" i="1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0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sz="1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000" i="1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CN" sz="1000" dirty="0" smtClean="0"/>
                  <a:t>)]</a:t>
                </a:r>
              </a:p>
              <a:p>
                <a:r>
                  <a:rPr lang="en-US" altLang="zh-CN" sz="1000" dirty="0"/>
                  <a:t>n</a:t>
                </a:r>
                <a:endParaRPr lang="zh-CN" altLang="en-US" sz="10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422" y="3104964"/>
                <a:ext cx="1636737" cy="707886"/>
              </a:xfrm>
              <a:prstGeom prst="rect">
                <a:avLst/>
              </a:prstGeom>
              <a:blipFill>
                <a:blip r:embed="rId2"/>
                <a:stretch>
                  <a:fillRect b="-43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接箭头连接符 9"/>
          <p:cNvCxnSpPr/>
          <p:nvPr/>
        </p:nvCxnSpPr>
        <p:spPr bwMode="auto">
          <a:xfrm>
            <a:off x="449542" y="3104964"/>
            <a:ext cx="7740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文本框 10"/>
          <p:cNvSpPr txBox="1"/>
          <p:nvPr/>
        </p:nvSpPr>
        <p:spPr>
          <a:xfrm>
            <a:off x="5124829" y="971034"/>
            <a:ext cx="792089" cy="13544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52921" y="971034"/>
            <a:ext cx="1440159" cy="135448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5052822" y="863022"/>
            <a:ext cx="237626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24830" y="481113"/>
            <a:ext cx="100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TX2-1</a:t>
            </a:r>
            <a:endParaRPr lang="zh-CN" altLang="en-US" sz="1800" dirty="0"/>
          </a:p>
        </p:txBody>
      </p:sp>
      <p:sp>
        <p:nvSpPr>
          <p:cNvPr id="15" name="文本框 14"/>
          <p:cNvSpPr txBox="1"/>
          <p:nvPr/>
        </p:nvSpPr>
        <p:spPr>
          <a:xfrm>
            <a:off x="5911265" y="1269423"/>
            <a:ext cx="1493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 smtClean="0"/>
              <a:t>scriptPubKey</a:t>
            </a:r>
            <a:r>
              <a:rPr lang="en-US" altLang="zh-CN" sz="1200" dirty="0" smtClean="0"/>
              <a:t> (B)</a:t>
            </a:r>
          </a:p>
          <a:p>
            <a:r>
              <a:rPr lang="en-US" altLang="zh-CN" sz="1200" dirty="0"/>
              <a:t>1</a:t>
            </a:r>
            <a:endParaRPr lang="en-US" altLang="zh-CN" sz="1200" dirty="0" smtClean="0"/>
          </a:p>
          <a:p>
            <a:endParaRPr lang="en-US" altLang="zh-CN" sz="1200" dirty="0" smtClean="0"/>
          </a:p>
          <a:p>
            <a:r>
              <a:rPr lang="en-US" altLang="zh-CN" sz="1200" dirty="0" err="1"/>
              <a:t>scriptPubKey</a:t>
            </a:r>
            <a:r>
              <a:rPr lang="en-US" altLang="zh-CN" sz="1200" dirty="0"/>
              <a:t> (A)</a:t>
            </a:r>
          </a:p>
          <a:p>
            <a:r>
              <a:rPr lang="en-US" altLang="zh-CN" sz="1200" dirty="0" smtClean="0"/>
              <a:t>n-1</a:t>
            </a:r>
            <a:endParaRPr lang="en-US" altLang="zh-CN" sz="1200" dirty="0"/>
          </a:p>
        </p:txBody>
      </p:sp>
      <p:cxnSp>
        <p:nvCxnSpPr>
          <p:cNvPr id="16" name="直接箭头连接符 15"/>
          <p:cNvCxnSpPr/>
          <p:nvPr/>
        </p:nvCxnSpPr>
        <p:spPr bwMode="auto">
          <a:xfrm flipV="1">
            <a:off x="3019348" y="1372378"/>
            <a:ext cx="2284902" cy="162457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5124829" y="1493092"/>
                <a:ext cx="792089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scriptSig</a:t>
                </a:r>
              </a:p>
              <a:p>
                <a:r>
                  <a:rPr lang="en-US" altLang="zh-CN" sz="11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zh-CN" sz="1100" dirty="0" smtClean="0"/>
                  <a:t>)</a:t>
                </a:r>
              </a:p>
              <a:p>
                <a:endParaRPr lang="zh-CN" altLang="en-US" sz="1100" dirty="0"/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829" y="1493092"/>
                <a:ext cx="792089" cy="6001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1066352" y="1537367"/>
                <a:ext cx="1486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/>
                  <a:t>A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52" y="1537367"/>
                <a:ext cx="1486241" cy="369332"/>
              </a:xfrm>
              <a:prstGeom prst="rect">
                <a:avLst/>
              </a:prstGeom>
              <a:blipFill>
                <a:blip r:embed="rId4"/>
                <a:stretch>
                  <a:fillRect l="-3689" t="-8197" r="-820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2927986" y="1352701"/>
                <a:ext cx="15512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/>
                  <a:t>B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986" y="1352701"/>
                <a:ext cx="1551259" cy="369332"/>
              </a:xfrm>
              <a:prstGeom prst="rect">
                <a:avLst/>
              </a:prstGeom>
              <a:blipFill>
                <a:blip r:embed="rId5"/>
                <a:stretch>
                  <a:fillRect l="-3137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本框 24"/>
          <p:cNvSpPr txBox="1"/>
          <p:nvPr/>
        </p:nvSpPr>
        <p:spPr>
          <a:xfrm>
            <a:off x="5124829" y="2865582"/>
            <a:ext cx="792089" cy="134581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952921" y="2865582"/>
            <a:ext cx="1440159" cy="134581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5052822" y="2757570"/>
            <a:ext cx="2376264" cy="15258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116328" y="2419887"/>
            <a:ext cx="100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TX2-2</a:t>
            </a:r>
            <a:endParaRPr lang="zh-CN" altLang="en-US" sz="1800" dirty="0"/>
          </a:p>
        </p:txBody>
      </p:sp>
      <p:sp>
        <p:nvSpPr>
          <p:cNvPr id="30" name="文本框 29"/>
          <p:cNvSpPr txBox="1"/>
          <p:nvPr/>
        </p:nvSpPr>
        <p:spPr>
          <a:xfrm>
            <a:off x="5911264" y="3179890"/>
            <a:ext cx="1493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 smtClean="0"/>
              <a:t>scriptPubKey</a:t>
            </a:r>
            <a:r>
              <a:rPr lang="en-US" altLang="zh-CN" sz="1200" dirty="0" smtClean="0"/>
              <a:t> (B)</a:t>
            </a:r>
          </a:p>
          <a:p>
            <a:r>
              <a:rPr lang="en-US" altLang="zh-CN" sz="1200" dirty="0" smtClean="0"/>
              <a:t>2</a:t>
            </a:r>
          </a:p>
          <a:p>
            <a:endParaRPr lang="en-US" altLang="zh-CN" sz="1200" dirty="0" smtClean="0"/>
          </a:p>
          <a:p>
            <a:r>
              <a:rPr lang="en-US" altLang="zh-CN" sz="1200" dirty="0" err="1"/>
              <a:t>scriptPubKey</a:t>
            </a:r>
            <a:r>
              <a:rPr lang="en-US" altLang="zh-CN" sz="1200" dirty="0"/>
              <a:t> (A)</a:t>
            </a:r>
          </a:p>
          <a:p>
            <a:r>
              <a:rPr lang="en-US" altLang="zh-CN" sz="1200" dirty="0" smtClean="0"/>
              <a:t>n-2</a:t>
            </a:r>
            <a:endParaRPr lang="en-US" altLang="zh-CN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/>
              <p:cNvSpPr txBox="1"/>
              <p:nvPr/>
            </p:nvSpPr>
            <p:spPr>
              <a:xfrm>
                <a:off x="5124829" y="3387640"/>
                <a:ext cx="792089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scriptSig</a:t>
                </a:r>
              </a:p>
              <a:p>
                <a:r>
                  <a:rPr lang="en-US" altLang="zh-CN" sz="11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zh-CN" sz="1100" dirty="0" smtClean="0"/>
                  <a:t>)</a:t>
                </a:r>
              </a:p>
              <a:p>
                <a:endParaRPr lang="zh-CN" altLang="en-US" sz="1100" dirty="0"/>
              </a:p>
            </p:txBody>
          </p:sp>
        </mc:Choice>
        <mc:Fallback xmlns="">
          <p:sp>
            <p:nvSpPr>
              <p:cNvPr id="33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829" y="3387640"/>
                <a:ext cx="792089" cy="6001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文本框 33"/>
          <p:cNvSpPr txBox="1"/>
          <p:nvPr/>
        </p:nvSpPr>
        <p:spPr>
          <a:xfrm>
            <a:off x="5124829" y="4954095"/>
            <a:ext cx="792089" cy="134581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952921" y="4954095"/>
            <a:ext cx="1440159" cy="134581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5052822" y="4846083"/>
            <a:ext cx="2376264" cy="15258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124830" y="4464174"/>
            <a:ext cx="100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TX2-k</a:t>
            </a:r>
            <a:endParaRPr lang="zh-CN" altLang="en-US" sz="1800" dirty="0"/>
          </a:p>
        </p:txBody>
      </p:sp>
      <p:sp>
        <p:nvSpPr>
          <p:cNvPr id="38" name="文本框 37"/>
          <p:cNvSpPr txBox="1"/>
          <p:nvPr/>
        </p:nvSpPr>
        <p:spPr>
          <a:xfrm>
            <a:off x="5911264" y="5268403"/>
            <a:ext cx="1493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 smtClean="0"/>
              <a:t>scriptPubKey</a:t>
            </a:r>
            <a:r>
              <a:rPr lang="en-US" altLang="zh-CN" sz="1200" dirty="0" smtClean="0"/>
              <a:t> (B)</a:t>
            </a:r>
          </a:p>
          <a:p>
            <a:r>
              <a:rPr lang="en-US" altLang="zh-CN" sz="1200" dirty="0"/>
              <a:t>k</a:t>
            </a:r>
            <a:endParaRPr lang="en-US" altLang="zh-CN" sz="1200" dirty="0" smtClean="0"/>
          </a:p>
          <a:p>
            <a:endParaRPr lang="en-US" altLang="zh-CN" sz="1200" dirty="0" smtClean="0"/>
          </a:p>
          <a:p>
            <a:r>
              <a:rPr lang="en-US" altLang="zh-CN" sz="1200" dirty="0" err="1"/>
              <a:t>scriptPubKey</a:t>
            </a:r>
            <a:r>
              <a:rPr lang="en-US" altLang="zh-CN" sz="1200" dirty="0"/>
              <a:t> (A)</a:t>
            </a:r>
          </a:p>
          <a:p>
            <a:r>
              <a:rPr lang="en-US" altLang="zh-CN" sz="1200" dirty="0" smtClean="0"/>
              <a:t>n-k</a:t>
            </a:r>
            <a:endParaRPr lang="en-US" altLang="zh-CN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/>
              <p:cNvSpPr txBox="1"/>
              <p:nvPr/>
            </p:nvSpPr>
            <p:spPr>
              <a:xfrm>
                <a:off x="5124829" y="5476153"/>
                <a:ext cx="792089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scriptSig</a:t>
                </a:r>
              </a:p>
              <a:p>
                <a:r>
                  <a:rPr lang="en-US" altLang="zh-CN" sz="11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zh-CN" sz="1100" dirty="0" smtClean="0"/>
                  <a:t>)</a:t>
                </a:r>
              </a:p>
              <a:p>
                <a:endParaRPr lang="zh-CN" altLang="en-US" sz="1100" dirty="0"/>
              </a:p>
            </p:txBody>
          </p:sp>
        </mc:Choice>
        <mc:Fallback xmlns="">
          <p:sp>
            <p:nvSpPr>
              <p:cNvPr id="39" name="文本框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829" y="5476153"/>
                <a:ext cx="792089" cy="6001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接箭头连接符 39"/>
          <p:cNvCxnSpPr/>
          <p:nvPr/>
        </p:nvCxnSpPr>
        <p:spPr bwMode="auto">
          <a:xfrm flipV="1">
            <a:off x="3019348" y="3305861"/>
            <a:ext cx="2320905" cy="817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接箭头连接符 40"/>
          <p:cNvCxnSpPr/>
          <p:nvPr/>
        </p:nvCxnSpPr>
        <p:spPr bwMode="auto">
          <a:xfrm>
            <a:off x="2951697" y="3753036"/>
            <a:ext cx="2352553" cy="17475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接箭头连接符 43"/>
          <p:cNvCxnSpPr/>
          <p:nvPr/>
        </p:nvCxnSpPr>
        <p:spPr bwMode="auto">
          <a:xfrm>
            <a:off x="2940108" y="3751937"/>
            <a:ext cx="2341125" cy="17433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接箭头连接符 44"/>
          <p:cNvCxnSpPr/>
          <p:nvPr/>
        </p:nvCxnSpPr>
        <p:spPr bwMode="auto">
          <a:xfrm>
            <a:off x="4067944" y="1722033"/>
            <a:ext cx="1152128" cy="42272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ysDot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本框 51"/>
              <p:cNvSpPr txBox="1"/>
              <p:nvPr/>
            </p:nvSpPr>
            <p:spPr>
              <a:xfrm>
                <a:off x="5052822" y="5769286"/>
                <a:ext cx="692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2" name="文本框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822" y="5769286"/>
                <a:ext cx="692690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3</a:t>
            </a:r>
            <a:r>
              <a:rPr lang="en-US" altLang="zh-CN" sz="3200" b="1" dirty="0" smtClean="0"/>
              <a:t>. </a:t>
            </a:r>
            <a:r>
              <a:rPr lang="en-US" altLang="zh-CN" sz="3200" b="1" dirty="0"/>
              <a:t>Bitcoin Scripts: </a:t>
            </a:r>
            <a:r>
              <a:rPr lang="en-US" altLang="zh-CN" sz="3200" b="1" i="1" dirty="0" smtClean="0"/>
              <a:t>Efficient micro-payment</a:t>
            </a:r>
            <a:endParaRPr lang="zh-CN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2548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1" grpId="0" animBg="1"/>
      <p:bldP spid="12" grpId="0" animBg="1"/>
      <p:bldP spid="13" grpId="0" animBg="1"/>
      <p:bldP spid="14" grpId="0"/>
      <p:bldP spid="15" grpId="0"/>
      <p:bldP spid="17" grpId="0"/>
      <p:bldP spid="25" grpId="0" animBg="1"/>
      <p:bldP spid="26" grpId="0" animBg="1"/>
      <p:bldP spid="28" grpId="0" animBg="1"/>
      <p:bldP spid="29" grpId="0"/>
      <p:bldP spid="30" grpId="0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 b="0"/>
              <a:t>SSL and IPSec                                                                                                        </a:t>
            </a:r>
            <a:fld id="{769F9D1B-EEBB-4F7E-90A3-CA4C08C35D0F}" type="slidenum">
              <a:rPr lang="en-US" altLang="zh-CN" sz="1400" b="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zh-CN" sz="1400" b="0">
              <a:latin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zh-CN" sz="5400" dirty="0"/>
              <a:t>Introduction </a:t>
            </a:r>
            <a:r>
              <a:rPr lang="en-US" altLang="zh-CN" sz="5400" dirty="0" smtClean="0"/>
              <a:t>to </a:t>
            </a:r>
            <a:r>
              <a:rPr lang="en-US" altLang="zh-CN" sz="5400" dirty="0"/>
              <a:t>Bitcoin</a:t>
            </a:r>
            <a:endParaRPr lang="en-US" altLang="zh-CN" sz="5000" dirty="0" smtClean="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123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208714" cy="518457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CN" sz="2000" dirty="0" smtClean="0"/>
              <a:t>Alice </a:t>
            </a:r>
            <a:r>
              <a:rPr lang="en-US" altLang="zh-CN" sz="2000" dirty="0"/>
              <a:t>creates a MULTISIG transaction </a:t>
            </a:r>
            <a:r>
              <a:rPr lang="en-US" altLang="zh-CN" sz="2000" dirty="0" smtClean="0"/>
              <a:t>paying the maximum </a:t>
            </a:r>
            <a:r>
              <a:rPr lang="en-US" altLang="zh-CN" sz="2000" dirty="0" err="1" smtClean="0"/>
              <a:t>anount</a:t>
            </a:r>
            <a:r>
              <a:rPr lang="en-US" altLang="zh-CN" sz="2000" dirty="0" smtClean="0"/>
              <a:t> Alice would ever need to spend to an output, which </a:t>
            </a:r>
            <a:r>
              <a:rPr lang="en-US" altLang="zh-CN" sz="2000" dirty="0"/>
              <a:t>requires </a:t>
            </a:r>
            <a:r>
              <a:rPr lang="en-US" altLang="zh-CN" sz="2000" dirty="0" smtClean="0"/>
              <a:t>both Alice and Bob to sign to release the coins</a:t>
            </a:r>
            <a:r>
              <a:rPr lang="en-US" altLang="zh-CN" sz="2000" dirty="0" smtClean="0">
                <a:solidFill>
                  <a:srgbClr val="FF0000"/>
                </a:solidFill>
              </a:rPr>
              <a:t>. The transaction is published to the 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blockchain</a:t>
            </a:r>
            <a:r>
              <a:rPr lang="en-US" altLang="zh-CN" sz="20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altLang="zh-CN" sz="2000" dirty="0" smtClean="0"/>
              <a:t>After </a:t>
            </a:r>
            <a:r>
              <a:rPr lang="en-US" altLang="zh-CN" sz="2000" dirty="0"/>
              <a:t>the first minute that Alice has used the </a:t>
            </a:r>
            <a:r>
              <a:rPr lang="en-US" altLang="zh-CN" sz="2000" dirty="0" smtClean="0"/>
              <a:t>service,</a:t>
            </a:r>
            <a:r>
              <a:rPr lang="en-US" altLang="zh-CN" sz="2000" dirty="0"/>
              <a:t> she signs a transaction spending those coins </a:t>
            </a:r>
            <a:r>
              <a:rPr lang="en-US" altLang="zh-CN" sz="2000" dirty="0" smtClean="0"/>
              <a:t>that </a:t>
            </a:r>
            <a:r>
              <a:rPr lang="en-US" altLang="zh-CN" sz="2000" dirty="0"/>
              <a:t>were sent to </a:t>
            </a:r>
            <a:r>
              <a:rPr lang="en-US" altLang="zh-CN" sz="2000" dirty="0" smtClean="0"/>
              <a:t>the MULTISIG </a:t>
            </a:r>
            <a:r>
              <a:rPr lang="en-US" altLang="zh-CN" sz="2000" dirty="0"/>
              <a:t>address, sending one unit of payment to Bob and returning the rest to </a:t>
            </a:r>
            <a:r>
              <a:rPr lang="en-US" altLang="zh-CN" sz="2000" dirty="0" smtClean="0"/>
              <a:t>Alice.</a:t>
            </a:r>
          </a:p>
          <a:p>
            <a:pPr>
              <a:buFont typeface="+mj-lt"/>
              <a:buAutoNum type="arabicPeriod"/>
            </a:pPr>
            <a:r>
              <a:rPr lang="en-US" altLang="zh-CN" sz="2000" dirty="0" smtClean="0"/>
              <a:t>After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next minute </a:t>
            </a:r>
            <a:r>
              <a:rPr lang="en-US" altLang="zh-CN" sz="2000" dirty="0"/>
              <a:t>of using the service, Alice signs another transaction, this time paying two units to Bob </a:t>
            </a:r>
            <a:r>
              <a:rPr lang="en-US" altLang="zh-CN" sz="2000" dirty="0" smtClean="0"/>
              <a:t>and sending </a:t>
            </a:r>
            <a:r>
              <a:rPr lang="en-US" altLang="zh-CN" sz="2000" dirty="0"/>
              <a:t>the rest to </a:t>
            </a:r>
            <a:r>
              <a:rPr lang="en-US" altLang="zh-CN" sz="2000" dirty="0" smtClean="0"/>
              <a:t>herself.</a:t>
            </a:r>
          </a:p>
          <a:p>
            <a:pPr>
              <a:buFont typeface="+mj-lt"/>
              <a:buAutoNum type="arabicPeriod"/>
            </a:pPr>
            <a:r>
              <a:rPr lang="en-US" altLang="zh-CN" sz="2000" dirty="0">
                <a:solidFill>
                  <a:srgbClr val="FD0F0F"/>
                </a:solidFill>
              </a:rPr>
              <a:t>…… </a:t>
            </a:r>
            <a:r>
              <a:rPr lang="en-US" altLang="zh-CN" sz="2000" dirty="0"/>
              <a:t>Alice will keep sending these transactions to Bob every minute that she uses the service. </a:t>
            </a:r>
            <a:r>
              <a:rPr lang="en-US" altLang="zh-CN" sz="2000" dirty="0">
                <a:solidFill>
                  <a:srgbClr val="FD0F0F"/>
                </a:solidFill>
              </a:rPr>
              <a:t>(These transactions are not signed by Bob, nor are they being published to the </a:t>
            </a:r>
            <a:r>
              <a:rPr lang="en-US" altLang="zh-CN" sz="2000" dirty="0" err="1">
                <a:solidFill>
                  <a:srgbClr val="FD0F0F"/>
                </a:solidFill>
              </a:rPr>
              <a:t>blockchain</a:t>
            </a:r>
            <a:r>
              <a:rPr lang="en-US" altLang="zh-CN" sz="2000" dirty="0">
                <a:solidFill>
                  <a:srgbClr val="FD0F0F"/>
                </a:solidFill>
              </a:rPr>
              <a:t>.)</a:t>
            </a:r>
          </a:p>
          <a:p>
            <a:pPr>
              <a:buFont typeface="+mj-lt"/>
              <a:buAutoNum type="arabicPeriod"/>
            </a:pPr>
            <a:endParaRPr lang="en-US" altLang="zh-CN" sz="1800" dirty="0" smtClean="0"/>
          </a:p>
          <a:p>
            <a:pPr>
              <a:buFont typeface="+mj-lt"/>
              <a:buAutoNum type="arabicPeriod"/>
            </a:pPr>
            <a:endParaRPr lang="en-US" altLang="zh-CN" sz="1800" dirty="0" smtClean="0">
              <a:solidFill>
                <a:srgbClr val="FD0F0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3</a:t>
            </a:r>
            <a:r>
              <a:rPr lang="en-US" altLang="zh-CN" sz="3200" b="1" dirty="0" smtClean="0"/>
              <a:t>. </a:t>
            </a:r>
            <a:r>
              <a:rPr lang="en-US" altLang="zh-CN" sz="3200" b="1" dirty="0"/>
              <a:t>Bitcoin Scripts: </a:t>
            </a:r>
            <a:r>
              <a:rPr lang="en-US" altLang="zh-CN" sz="3200" b="1" i="1" dirty="0" smtClean="0"/>
              <a:t>Efficient micro-payment</a:t>
            </a:r>
            <a:endParaRPr lang="zh-CN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736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208714" cy="5184576"/>
          </a:xfrm>
        </p:spPr>
        <p:txBody>
          <a:bodyPr/>
          <a:lstStyle/>
          <a:p>
            <a:r>
              <a:rPr lang="en-US" altLang="zh-CN" sz="2000" dirty="0" smtClean="0"/>
              <a:t>Eventually</a:t>
            </a:r>
            <a:r>
              <a:rPr lang="en-US" altLang="zh-CN" sz="2000" dirty="0"/>
              <a:t>, Alice will finish using the service, and tells Bob</a:t>
            </a:r>
            <a:r>
              <a:rPr lang="en-US" altLang="zh-CN" sz="2000" dirty="0" smtClean="0"/>
              <a:t>, “</a:t>
            </a:r>
            <a:r>
              <a:rPr lang="en-US" altLang="zh-CN" sz="2000" dirty="0"/>
              <a:t>I’m done, please cut off my service.” At this point Alice will stop signing additional </a:t>
            </a:r>
            <a:r>
              <a:rPr lang="en-US" altLang="zh-CN" sz="2000" dirty="0" smtClean="0"/>
              <a:t>transactions.</a:t>
            </a:r>
          </a:p>
          <a:p>
            <a:r>
              <a:rPr lang="en-US" altLang="zh-CN" sz="2000" dirty="0"/>
              <a:t>Bob </a:t>
            </a:r>
            <a:r>
              <a:rPr lang="en-US" altLang="zh-CN" sz="2000" dirty="0" smtClean="0"/>
              <a:t>will disconnect the </a:t>
            </a:r>
            <a:r>
              <a:rPr lang="en-US" altLang="zh-CN" sz="2000" dirty="0"/>
              <a:t>service, and </a:t>
            </a:r>
            <a:r>
              <a:rPr lang="en-US" altLang="zh-CN" sz="2000" dirty="0" smtClean="0"/>
              <a:t>will </a:t>
            </a:r>
            <a:r>
              <a:rPr lang="en-US" altLang="zh-CN" sz="2000" dirty="0"/>
              <a:t>take that last transaction that </a:t>
            </a:r>
            <a:r>
              <a:rPr lang="en-US" altLang="zh-CN" sz="2000" dirty="0" smtClean="0"/>
              <a:t>Alice sent him, </a:t>
            </a:r>
            <a:r>
              <a:rPr lang="en-US" altLang="zh-CN" sz="2000" dirty="0"/>
              <a:t>sign it, and publish that to the block </a:t>
            </a:r>
            <a:r>
              <a:rPr lang="en-US" altLang="zh-CN" sz="2000" dirty="0" smtClean="0"/>
              <a:t>chain.</a:t>
            </a:r>
          </a:p>
          <a:p>
            <a:pPr lvl="1"/>
            <a:r>
              <a:rPr lang="en-US" altLang="zh-CN" sz="2000" dirty="0"/>
              <a:t>T</a:t>
            </a:r>
            <a:r>
              <a:rPr lang="en-US" altLang="zh-CN" sz="2000" dirty="0" smtClean="0"/>
              <a:t>he </a:t>
            </a:r>
            <a:r>
              <a:rPr lang="en-US" altLang="zh-CN" sz="2000" dirty="0"/>
              <a:t>final </a:t>
            </a:r>
            <a:r>
              <a:rPr lang="en-US" altLang="zh-CN" sz="2000" dirty="0" smtClean="0"/>
              <a:t>transaction that </a:t>
            </a:r>
            <a:r>
              <a:rPr lang="en-US" altLang="zh-CN" sz="2000" dirty="0"/>
              <a:t>Bob redeems pays him in full for the service that he provided and returns the rest of the </a:t>
            </a:r>
            <a:r>
              <a:rPr lang="en-US" altLang="zh-CN" sz="2000" dirty="0" smtClean="0"/>
              <a:t>money to </a:t>
            </a:r>
            <a:r>
              <a:rPr lang="en-US" altLang="zh-CN" sz="2000" dirty="0"/>
              <a:t>Alice.</a:t>
            </a:r>
            <a:endParaRPr lang="en-US" altLang="zh-CN" sz="2000" dirty="0" smtClean="0"/>
          </a:p>
          <a:p>
            <a:r>
              <a:rPr lang="en-US" altLang="zh-CN" sz="2000" dirty="0">
                <a:solidFill>
                  <a:srgbClr val="3333FF"/>
                </a:solidFill>
              </a:rPr>
              <a:t>All those transactions that Alice signed along the way won’t make it to the block chain. </a:t>
            </a:r>
            <a:r>
              <a:rPr lang="en-US" altLang="zh-CN" sz="2000" dirty="0" smtClean="0">
                <a:solidFill>
                  <a:srgbClr val="3333FF"/>
                </a:solidFill>
              </a:rPr>
              <a:t>Bob doesn’t </a:t>
            </a:r>
            <a:r>
              <a:rPr lang="en-US" altLang="zh-CN" sz="2000" dirty="0">
                <a:solidFill>
                  <a:srgbClr val="3333FF"/>
                </a:solidFill>
              </a:rPr>
              <a:t>have to sign them. They’ll just get </a:t>
            </a:r>
            <a:r>
              <a:rPr lang="en-US" altLang="zh-CN" sz="2000" dirty="0" smtClean="0">
                <a:solidFill>
                  <a:srgbClr val="3333FF"/>
                </a:solidFill>
              </a:rPr>
              <a:t>discarded.</a:t>
            </a:r>
          </a:p>
          <a:p>
            <a:endParaRPr lang="en-US" altLang="zh-CN" sz="2000" dirty="0">
              <a:solidFill>
                <a:srgbClr val="3333FF"/>
              </a:solidFill>
            </a:endParaRPr>
          </a:p>
          <a:p>
            <a:r>
              <a:rPr lang="en-US" altLang="zh-CN" sz="2000" dirty="0" smtClean="0">
                <a:solidFill>
                  <a:srgbClr val="FD0F0F"/>
                </a:solidFill>
              </a:rPr>
              <a:t>Problem: </a:t>
            </a:r>
            <a:r>
              <a:rPr lang="en-US" altLang="zh-CN" sz="2000" dirty="0">
                <a:solidFill>
                  <a:srgbClr val="FD0F0F"/>
                </a:solidFill>
              </a:rPr>
              <a:t>what if Bob never signs the last transaction? He may just say, “</a:t>
            </a:r>
            <a:r>
              <a:rPr lang="en-US" altLang="zh-CN" sz="2000" dirty="0" smtClean="0">
                <a:solidFill>
                  <a:srgbClr val="FD0F0F"/>
                </a:solidFill>
              </a:rPr>
              <a:t>I’m happy </a:t>
            </a:r>
            <a:r>
              <a:rPr lang="en-US" altLang="zh-CN" sz="2000" dirty="0">
                <a:solidFill>
                  <a:srgbClr val="FD0F0F"/>
                </a:solidFill>
              </a:rPr>
              <a:t>to let the coins sit there in escrow forever,” in which case, maybe the coins won’t move, </a:t>
            </a:r>
            <a:r>
              <a:rPr lang="en-US" altLang="zh-CN" sz="2000" dirty="0" smtClean="0">
                <a:solidFill>
                  <a:srgbClr val="FD0F0F"/>
                </a:solidFill>
              </a:rPr>
              <a:t>but Alice </a:t>
            </a:r>
            <a:r>
              <a:rPr lang="en-US" altLang="zh-CN" sz="2000" dirty="0">
                <a:solidFill>
                  <a:srgbClr val="FD0F0F"/>
                </a:solidFill>
              </a:rPr>
              <a:t>will lose the full value that she paid at the beginning. </a:t>
            </a:r>
            <a:endParaRPr lang="en-US" altLang="zh-CN" sz="2000" dirty="0" smtClean="0">
              <a:solidFill>
                <a:srgbClr val="FD0F0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/>
              <a:t>3</a:t>
            </a:r>
            <a:r>
              <a:rPr lang="en-US" altLang="zh-CN" sz="3200" b="1" dirty="0" smtClean="0"/>
              <a:t>. </a:t>
            </a:r>
            <a:r>
              <a:rPr lang="en-US" altLang="zh-CN" sz="3200" b="1" dirty="0"/>
              <a:t>Bitcoin Scripts: </a:t>
            </a:r>
            <a:r>
              <a:rPr lang="en-US" altLang="zh-CN" sz="3200" b="1" i="1" dirty="0" smtClean="0"/>
              <a:t>Efficient micro-payment</a:t>
            </a:r>
            <a:endParaRPr lang="zh-CN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8247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052736"/>
            <a:ext cx="8208714" cy="5184576"/>
          </a:xfrm>
        </p:spPr>
        <p:txBody>
          <a:bodyPr/>
          <a:lstStyle/>
          <a:p>
            <a:pPr marL="457200" lvl="1" indent="0">
              <a:buNone/>
            </a:pPr>
            <a:endParaRPr lang="en-US" altLang="zh-CN" sz="1400" dirty="0" smtClean="0">
              <a:solidFill>
                <a:srgbClr val="FD0F0F"/>
              </a:solidFill>
            </a:endParaRPr>
          </a:p>
          <a:p>
            <a:pPr marL="344487" lvl="1" indent="0">
              <a:buNone/>
            </a:pPr>
            <a:endParaRPr lang="en-US" altLang="zh-CN" sz="16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612083" y="2278423"/>
            <a:ext cx="792089" cy="164649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40176" y="2278423"/>
            <a:ext cx="1583492" cy="162859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540076" y="2170410"/>
            <a:ext cx="2555402" cy="18244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2084" y="178850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TX1</a:t>
            </a:r>
            <a:endParaRPr lang="zh-CN" alt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1386930" y="2746475"/>
                <a:ext cx="163673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dirty="0" err="1" smtClean="0"/>
                  <a:t>scriptPubKey</a:t>
                </a:r>
                <a:endParaRPr lang="en-US" altLang="zh-CN" sz="1000" dirty="0" smtClean="0"/>
              </a:p>
              <a:p>
                <a:r>
                  <a:rPr lang="en-US" altLang="zh-CN" sz="1000" dirty="0" smtClean="0"/>
                  <a:t>[</a:t>
                </a:r>
                <a:r>
                  <a:rPr lang="en-US" altLang="zh-CN" sz="1000" dirty="0">
                    <a:latin typeface="Times New Roman" panose="02020603050405020304" pitchFamily="18" charset="0"/>
                    <a:ea typeface="Microsoft YaHei" panose="020B0503020204020204" pitchFamily="34" charset="-122"/>
                  </a:rPr>
                  <a:t>OP_CHECKMULTISIG</a:t>
                </a:r>
                <a:r>
                  <a:rPr lang="en-US" altLang="zh-CN" sz="1000" dirty="0"/>
                  <a:t>:</a:t>
                </a:r>
              </a:p>
              <a:p>
                <a:r>
                  <a:rPr lang="en-US" altLang="zh-CN" sz="1000" dirty="0"/>
                  <a:t> (2,2)-(</a:t>
                </a:r>
                <a14:m>
                  <m:oMath xmlns:m="http://schemas.openxmlformats.org/officeDocument/2006/math">
                    <m:r>
                      <a:rPr lang="en-US" altLang="zh-CN" sz="1000" i="1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0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sz="1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000" i="1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0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CN" sz="1000" dirty="0" smtClean="0"/>
                  <a:t>)]</a:t>
                </a:r>
              </a:p>
              <a:p>
                <a:r>
                  <a:rPr lang="en-US" altLang="zh-CN" sz="1000" dirty="0"/>
                  <a:t>n</a:t>
                </a:r>
                <a:endParaRPr lang="zh-CN" altLang="en-US" sz="10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930" y="2746475"/>
                <a:ext cx="1636737" cy="707886"/>
              </a:xfrm>
              <a:prstGeom prst="rect">
                <a:avLst/>
              </a:prstGeom>
              <a:blipFill>
                <a:blip r:embed="rId2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接箭头连接符 9"/>
          <p:cNvCxnSpPr/>
          <p:nvPr/>
        </p:nvCxnSpPr>
        <p:spPr bwMode="auto">
          <a:xfrm>
            <a:off x="306050" y="2746475"/>
            <a:ext cx="7740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文本框 10"/>
          <p:cNvSpPr txBox="1"/>
          <p:nvPr/>
        </p:nvSpPr>
        <p:spPr>
          <a:xfrm>
            <a:off x="5124829" y="971034"/>
            <a:ext cx="792089" cy="13544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52921" y="971034"/>
            <a:ext cx="1440159" cy="135448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5052822" y="863022"/>
            <a:ext cx="2376264" cy="15121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24830" y="481113"/>
            <a:ext cx="100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TX2-1</a:t>
            </a:r>
            <a:endParaRPr lang="zh-CN" altLang="en-US" sz="1800" dirty="0"/>
          </a:p>
        </p:txBody>
      </p:sp>
      <p:sp>
        <p:nvSpPr>
          <p:cNvPr id="15" name="文本框 14"/>
          <p:cNvSpPr txBox="1"/>
          <p:nvPr/>
        </p:nvSpPr>
        <p:spPr>
          <a:xfrm>
            <a:off x="5911265" y="1269423"/>
            <a:ext cx="1493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 smtClean="0"/>
              <a:t>scriptPubKey</a:t>
            </a:r>
            <a:r>
              <a:rPr lang="en-US" altLang="zh-CN" sz="1200" dirty="0" smtClean="0"/>
              <a:t> (B)</a:t>
            </a:r>
          </a:p>
          <a:p>
            <a:r>
              <a:rPr lang="en-US" altLang="zh-CN" sz="1200" dirty="0"/>
              <a:t>1</a:t>
            </a:r>
            <a:endParaRPr lang="en-US" altLang="zh-CN" sz="1200" dirty="0" smtClean="0"/>
          </a:p>
          <a:p>
            <a:endParaRPr lang="en-US" altLang="zh-CN" sz="1200" dirty="0" smtClean="0"/>
          </a:p>
          <a:p>
            <a:r>
              <a:rPr lang="en-US" altLang="zh-CN" sz="1200" dirty="0" err="1"/>
              <a:t>scriptPubKey</a:t>
            </a:r>
            <a:r>
              <a:rPr lang="en-US" altLang="zh-CN" sz="1200" dirty="0"/>
              <a:t> (A)</a:t>
            </a:r>
          </a:p>
          <a:p>
            <a:r>
              <a:rPr lang="en-US" altLang="zh-CN" sz="1200" dirty="0" smtClean="0"/>
              <a:t>n-1</a:t>
            </a:r>
            <a:endParaRPr lang="en-US" altLang="zh-CN" sz="1200" dirty="0"/>
          </a:p>
        </p:txBody>
      </p:sp>
      <p:cxnSp>
        <p:nvCxnSpPr>
          <p:cNvPr id="16" name="直接箭头连接符 15"/>
          <p:cNvCxnSpPr/>
          <p:nvPr/>
        </p:nvCxnSpPr>
        <p:spPr bwMode="auto">
          <a:xfrm flipV="1">
            <a:off x="3019348" y="1372378"/>
            <a:ext cx="2284902" cy="162457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5124829" y="1493092"/>
                <a:ext cx="792089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scriptSig</a:t>
                </a:r>
              </a:p>
              <a:p>
                <a:r>
                  <a:rPr lang="en-US" altLang="zh-CN" sz="11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zh-CN" sz="1100" dirty="0" smtClean="0"/>
                  <a:t>)</a:t>
                </a:r>
              </a:p>
              <a:p>
                <a:endParaRPr lang="zh-CN" altLang="en-US" sz="1100" dirty="0"/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829" y="1493092"/>
                <a:ext cx="792089" cy="6001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1066352" y="1537367"/>
                <a:ext cx="1486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/>
                  <a:t>A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52" y="1537367"/>
                <a:ext cx="1486241" cy="369332"/>
              </a:xfrm>
              <a:prstGeom prst="rect">
                <a:avLst/>
              </a:prstGeom>
              <a:blipFill>
                <a:blip r:embed="rId4"/>
                <a:stretch>
                  <a:fillRect l="-3689" t="-8197" r="-820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2927986" y="1352701"/>
                <a:ext cx="15512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/>
                  <a:t>B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986" y="1352701"/>
                <a:ext cx="1551259" cy="369332"/>
              </a:xfrm>
              <a:prstGeom prst="rect">
                <a:avLst/>
              </a:prstGeom>
              <a:blipFill>
                <a:blip r:embed="rId5"/>
                <a:stretch>
                  <a:fillRect l="-3137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本框 24"/>
          <p:cNvSpPr txBox="1"/>
          <p:nvPr/>
        </p:nvSpPr>
        <p:spPr>
          <a:xfrm>
            <a:off x="5124829" y="2865582"/>
            <a:ext cx="792089" cy="134581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952921" y="2865582"/>
            <a:ext cx="1440159" cy="134581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5052822" y="2757570"/>
            <a:ext cx="2376264" cy="15258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116328" y="2419887"/>
            <a:ext cx="100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TX2-2</a:t>
            </a:r>
            <a:endParaRPr lang="zh-CN" altLang="en-US" sz="1800" dirty="0"/>
          </a:p>
        </p:txBody>
      </p:sp>
      <p:sp>
        <p:nvSpPr>
          <p:cNvPr id="30" name="文本框 29"/>
          <p:cNvSpPr txBox="1"/>
          <p:nvPr/>
        </p:nvSpPr>
        <p:spPr>
          <a:xfrm>
            <a:off x="5911264" y="3179890"/>
            <a:ext cx="1493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 smtClean="0"/>
              <a:t>scriptPubKey</a:t>
            </a:r>
            <a:r>
              <a:rPr lang="en-US" altLang="zh-CN" sz="1200" dirty="0" smtClean="0"/>
              <a:t> (B)</a:t>
            </a:r>
          </a:p>
          <a:p>
            <a:r>
              <a:rPr lang="en-US" altLang="zh-CN" sz="1200" dirty="0" smtClean="0"/>
              <a:t>2</a:t>
            </a:r>
          </a:p>
          <a:p>
            <a:endParaRPr lang="en-US" altLang="zh-CN" sz="1200" dirty="0" smtClean="0"/>
          </a:p>
          <a:p>
            <a:r>
              <a:rPr lang="en-US" altLang="zh-CN" sz="1200" dirty="0" err="1"/>
              <a:t>scriptPubKey</a:t>
            </a:r>
            <a:r>
              <a:rPr lang="en-US" altLang="zh-CN" sz="1200" dirty="0"/>
              <a:t> (A)</a:t>
            </a:r>
          </a:p>
          <a:p>
            <a:r>
              <a:rPr lang="en-US" altLang="zh-CN" sz="1200" dirty="0" smtClean="0"/>
              <a:t>n-2</a:t>
            </a:r>
            <a:endParaRPr lang="en-US" altLang="zh-CN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/>
              <p:cNvSpPr txBox="1"/>
              <p:nvPr/>
            </p:nvSpPr>
            <p:spPr>
              <a:xfrm>
                <a:off x="5124829" y="3387640"/>
                <a:ext cx="792089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scriptSig</a:t>
                </a:r>
              </a:p>
              <a:p>
                <a:r>
                  <a:rPr lang="en-US" altLang="zh-CN" sz="11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zh-CN" sz="1100" dirty="0" smtClean="0"/>
                  <a:t>)</a:t>
                </a:r>
              </a:p>
              <a:p>
                <a:endParaRPr lang="zh-CN" altLang="en-US" sz="1100" dirty="0"/>
              </a:p>
            </p:txBody>
          </p:sp>
        </mc:Choice>
        <mc:Fallback xmlns="">
          <p:sp>
            <p:nvSpPr>
              <p:cNvPr id="33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829" y="3387640"/>
                <a:ext cx="792089" cy="6001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文本框 33"/>
          <p:cNvSpPr txBox="1"/>
          <p:nvPr/>
        </p:nvSpPr>
        <p:spPr>
          <a:xfrm>
            <a:off x="5124829" y="4954095"/>
            <a:ext cx="792089" cy="134581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952921" y="4954095"/>
            <a:ext cx="1440159" cy="134581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5052822" y="4846083"/>
            <a:ext cx="2376264" cy="15258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124830" y="4464174"/>
            <a:ext cx="1007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TX2-k</a:t>
            </a:r>
            <a:endParaRPr lang="zh-CN" altLang="en-US" sz="1800" dirty="0"/>
          </a:p>
        </p:txBody>
      </p:sp>
      <p:sp>
        <p:nvSpPr>
          <p:cNvPr id="38" name="文本框 37"/>
          <p:cNvSpPr txBox="1"/>
          <p:nvPr/>
        </p:nvSpPr>
        <p:spPr>
          <a:xfrm>
            <a:off x="5911264" y="5268403"/>
            <a:ext cx="14934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 smtClean="0"/>
              <a:t>scriptPubKey</a:t>
            </a:r>
            <a:r>
              <a:rPr lang="en-US" altLang="zh-CN" sz="1200" dirty="0" smtClean="0"/>
              <a:t> (B)</a:t>
            </a:r>
          </a:p>
          <a:p>
            <a:r>
              <a:rPr lang="en-US" altLang="zh-CN" sz="1200" dirty="0"/>
              <a:t>k</a:t>
            </a:r>
            <a:endParaRPr lang="en-US" altLang="zh-CN" sz="1200" dirty="0" smtClean="0"/>
          </a:p>
          <a:p>
            <a:endParaRPr lang="en-US" altLang="zh-CN" sz="1200" dirty="0" smtClean="0"/>
          </a:p>
          <a:p>
            <a:r>
              <a:rPr lang="en-US" altLang="zh-CN" sz="1200" dirty="0" err="1"/>
              <a:t>scriptPubKey</a:t>
            </a:r>
            <a:r>
              <a:rPr lang="en-US" altLang="zh-CN" sz="1200" dirty="0"/>
              <a:t> (A)</a:t>
            </a:r>
          </a:p>
          <a:p>
            <a:r>
              <a:rPr lang="en-US" altLang="zh-CN" sz="1200" dirty="0" smtClean="0"/>
              <a:t>n-k</a:t>
            </a:r>
            <a:endParaRPr lang="en-US" altLang="zh-CN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/>
              <p:cNvSpPr txBox="1"/>
              <p:nvPr/>
            </p:nvSpPr>
            <p:spPr>
              <a:xfrm>
                <a:off x="5124829" y="5476153"/>
                <a:ext cx="792089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smtClean="0"/>
                  <a:t>scriptSig</a:t>
                </a:r>
              </a:p>
              <a:p>
                <a:r>
                  <a:rPr lang="en-US" altLang="zh-CN" sz="11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zh-CN" sz="1100" dirty="0" smtClean="0"/>
                  <a:t>)</a:t>
                </a:r>
              </a:p>
              <a:p>
                <a:endParaRPr lang="zh-CN" altLang="en-US" sz="1100" dirty="0"/>
              </a:p>
            </p:txBody>
          </p:sp>
        </mc:Choice>
        <mc:Fallback xmlns="">
          <p:sp>
            <p:nvSpPr>
              <p:cNvPr id="39" name="文本框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829" y="5476153"/>
                <a:ext cx="792089" cy="6001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接箭头连接符 39"/>
          <p:cNvCxnSpPr/>
          <p:nvPr/>
        </p:nvCxnSpPr>
        <p:spPr bwMode="auto">
          <a:xfrm flipV="1">
            <a:off x="3019348" y="3305861"/>
            <a:ext cx="2320905" cy="817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接箭头连接符 40"/>
          <p:cNvCxnSpPr/>
          <p:nvPr/>
        </p:nvCxnSpPr>
        <p:spPr bwMode="auto">
          <a:xfrm>
            <a:off x="2951697" y="3753036"/>
            <a:ext cx="2352553" cy="17475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接箭头连接符 43"/>
          <p:cNvCxnSpPr/>
          <p:nvPr/>
        </p:nvCxnSpPr>
        <p:spPr bwMode="auto">
          <a:xfrm>
            <a:off x="2927280" y="3743468"/>
            <a:ext cx="2341125" cy="17433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接箭头连接符 44"/>
          <p:cNvCxnSpPr/>
          <p:nvPr/>
        </p:nvCxnSpPr>
        <p:spPr bwMode="auto">
          <a:xfrm>
            <a:off x="4067944" y="1722033"/>
            <a:ext cx="1152128" cy="42272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ysDot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本框 51"/>
              <p:cNvSpPr txBox="1"/>
              <p:nvPr/>
            </p:nvSpPr>
            <p:spPr>
              <a:xfrm>
                <a:off x="4993908" y="5795912"/>
                <a:ext cx="692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2" name="文本框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908" y="5795912"/>
                <a:ext cx="692690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文本框 49"/>
          <p:cNvSpPr txBox="1"/>
          <p:nvPr/>
        </p:nvSpPr>
        <p:spPr>
          <a:xfrm>
            <a:off x="591362" y="4600390"/>
            <a:ext cx="792089" cy="164649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1419455" y="4600390"/>
            <a:ext cx="1583492" cy="162859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519355" y="4492377"/>
            <a:ext cx="2555402" cy="18244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91363" y="4110469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TX1-R</a:t>
            </a:r>
            <a:endParaRPr lang="zh-CN" altLang="en-US" sz="1800" dirty="0"/>
          </a:p>
        </p:txBody>
      </p:sp>
      <p:sp>
        <p:nvSpPr>
          <p:cNvPr id="55" name="文本框 54"/>
          <p:cNvSpPr txBox="1"/>
          <p:nvPr/>
        </p:nvSpPr>
        <p:spPr>
          <a:xfrm>
            <a:off x="1366209" y="5068442"/>
            <a:ext cx="1636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err="1" smtClean="0"/>
              <a:t>scriptPubKey</a:t>
            </a:r>
            <a:r>
              <a:rPr lang="en-US" altLang="zh-CN" sz="1000" dirty="0" smtClean="0"/>
              <a:t>(A)</a:t>
            </a:r>
          </a:p>
          <a:p>
            <a:r>
              <a:rPr lang="en-US" altLang="zh-CN" sz="1000" dirty="0" smtClean="0"/>
              <a:t>n</a:t>
            </a:r>
            <a:endParaRPr lang="zh-CN" altLang="en-US" sz="1000" dirty="0"/>
          </a:p>
        </p:txBody>
      </p:sp>
      <p:cxnSp>
        <p:nvCxnSpPr>
          <p:cNvPr id="21" name="肘形连接符 20"/>
          <p:cNvCxnSpPr/>
          <p:nvPr/>
        </p:nvCxnSpPr>
        <p:spPr bwMode="auto">
          <a:xfrm rot="10800000" flipV="1">
            <a:off x="734174" y="3761331"/>
            <a:ext cx="1509369" cy="1218507"/>
          </a:xfrm>
          <a:prstGeom prst="bentConnector3">
            <a:avLst>
              <a:gd name="adj1" fmla="val 130346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本框 60"/>
              <p:cNvSpPr txBox="1"/>
              <p:nvPr/>
            </p:nvSpPr>
            <p:spPr>
              <a:xfrm>
                <a:off x="593389" y="5095742"/>
                <a:ext cx="792089" cy="9387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 err="1" smtClean="0"/>
                  <a:t>Lock:t</a:t>
                </a:r>
                <a:endParaRPr lang="en-US" altLang="zh-CN" sz="1100" dirty="0" smtClean="0"/>
              </a:p>
              <a:p>
                <a:r>
                  <a:rPr lang="en-US" altLang="zh-CN" sz="1100" dirty="0" err="1" smtClean="0"/>
                  <a:t>scriptSig</a:t>
                </a:r>
                <a:endParaRPr lang="en-US" altLang="zh-CN" sz="1100" dirty="0" smtClean="0"/>
              </a:p>
              <a:p>
                <a:r>
                  <a:rPr lang="en-US" altLang="zh-CN" sz="11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zh-CN" sz="1100" dirty="0" smtClean="0"/>
                  <a:t>)</a:t>
                </a:r>
              </a:p>
              <a:p>
                <a:r>
                  <a:rPr lang="en-US" altLang="zh-CN" sz="11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CN" sz="1100" dirty="0" smtClean="0"/>
                  <a:t>)</a:t>
                </a:r>
              </a:p>
              <a:p>
                <a:endParaRPr lang="zh-CN" altLang="en-US" sz="1100" dirty="0"/>
              </a:p>
            </p:txBody>
          </p:sp>
        </mc:Choice>
        <mc:Fallback xmlns="">
          <p:sp>
            <p:nvSpPr>
              <p:cNvPr id="61" name="文本框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89" y="5095742"/>
                <a:ext cx="792089" cy="9387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/>
              <a:t>3</a:t>
            </a:r>
            <a:r>
              <a:rPr lang="en-US" altLang="zh-CN" sz="4400" b="1" dirty="0" smtClean="0"/>
              <a:t>. </a:t>
            </a:r>
            <a:r>
              <a:rPr lang="en-US" altLang="zh-CN" sz="4400" b="1" dirty="0"/>
              <a:t>Bitcoin Scripts: </a:t>
            </a:r>
            <a:r>
              <a:rPr lang="en-US" altLang="zh-CN" sz="4400" b="1" i="1" dirty="0" smtClean="0"/>
              <a:t>Lock Time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280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1" grpId="0" animBg="1"/>
      <p:bldP spid="12" grpId="0" animBg="1"/>
      <p:bldP spid="13" grpId="0" animBg="1"/>
      <p:bldP spid="14" grpId="0"/>
      <p:bldP spid="15" grpId="0"/>
      <p:bldP spid="17" grpId="0"/>
      <p:bldP spid="25" grpId="0" animBg="1"/>
      <p:bldP spid="26" grpId="0" animBg="1"/>
      <p:bldP spid="28" grpId="0" animBg="1"/>
      <p:bldP spid="29" grpId="0"/>
      <p:bldP spid="30" grpId="0"/>
      <p:bldP spid="33" grpId="0"/>
      <p:bldP spid="34" grpId="0" animBg="1"/>
      <p:bldP spid="35" grpId="0" animBg="1"/>
      <p:bldP spid="36" grpId="0" animBg="1"/>
      <p:bldP spid="37" grpId="0"/>
      <p:bldP spid="38" grpId="0"/>
      <p:bldP spid="39" grpId="0"/>
      <p:bldP spid="52" grpId="0"/>
      <p:bldP spid="50" grpId="0" animBg="1"/>
      <p:bldP spid="51" grpId="0" animBg="1"/>
      <p:bldP spid="53" grpId="0" animBg="1"/>
      <p:bldP spid="54" grpId="0"/>
      <p:bldP spid="55" grpId="0"/>
      <p:bldP spid="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208714" cy="518457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CN" sz="1800" dirty="0" smtClean="0"/>
              <a:t>Alice </a:t>
            </a:r>
            <a:r>
              <a:rPr lang="en-US" altLang="zh-CN" sz="1800" dirty="0"/>
              <a:t>creates a MULTISIG transaction </a:t>
            </a:r>
            <a:r>
              <a:rPr lang="en-US" altLang="zh-CN" sz="1800" dirty="0" smtClean="0"/>
              <a:t>paying the maximum amount Alice would ever need to spend to an output, which </a:t>
            </a:r>
            <a:r>
              <a:rPr lang="en-US" altLang="zh-CN" sz="1800" dirty="0"/>
              <a:t>requires </a:t>
            </a:r>
            <a:r>
              <a:rPr lang="en-US" altLang="zh-CN" sz="1800" dirty="0" smtClean="0"/>
              <a:t>both Alice and Bob to sign to release the coins</a:t>
            </a:r>
            <a:r>
              <a:rPr lang="en-US" altLang="zh-CN" sz="1800" dirty="0" smtClean="0">
                <a:solidFill>
                  <a:srgbClr val="FF0000"/>
                </a:solidFill>
              </a:rPr>
              <a:t>. </a:t>
            </a:r>
            <a:r>
              <a:rPr lang="en-US" altLang="zh-CN" sz="1800" strike="sngStrike" dirty="0" smtClean="0">
                <a:solidFill>
                  <a:srgbClr val="FF0000"/>
                </a:solidFill>
              </a:rPr>
              <a:t>The transaction is published to the </a:t>
            </a:r>
            <a:r>
              <a:rPr lang="en-US" altLang="zh-CN" sz="1800" strike="sngStrike" dirty="0" err="1" smtClean="0">
                <a:solidFill>
                  <a:srgbClr val="FF0000"/>
                </a:solidFill>
              </a:rPr>
              <a:t>blockchain</a:t>
            </a:r>
            <a:r>
              <a:rPr lang="en-US" altLang="zh-CN" sz="1800" strike="sngStrike" dirty="0" smtClean="0"/>
              <a:t>.</a:t>
            </a:r>
          </a:p>
          <a:p>
            <a:r>
              <a:rPr lang="en-US" altLang="zh-CN" sz="1800" dirty="0" smtClean="0">
                <a:solidFill>
                  <a:srgbClr val="7030A0"/>
                </a:solidFill>
              </a:rPr>
              <a:t>Before publishing the </a:t>
            </a:r>
            <a:r>
              <a:rPr lang="en-US" altLang="zh-CN" sz="1800" dirty="0">
                <a:solidFill>
                  <a:srgbClr val="7030A0"/>
                </a:solidFill>
              </a:rPr>
              <a:t>MULTISIG transaction, Alice </a:t>
            </a:r>
            <a:r>
              <a:rPr lang="en-US" altLang="zh-CN" sz="1800" dirty="0" smtClean="0">
                <a:solidFill>
                  <a:srgbClr val="7030A0"/>
                </a:solidFill>
              </a:rPr>
              <a:t>ask Bob to </a:t>
            </a:r>
            <a:r>
              <a:rPr lang="en-US" altLang="zh-CN" sz="1800" dirty="0">
                <a:solidFill>
                  <a:srgbClr val="7030A0"/>
                </a:solidFill>
              </a:rPr>
              <a:t>sign a transaction which refunds all of Alice’s money back to her, but the refund is “</a:t>
            </a:r>
            <a:r>
              <a:rPr lang="en-US" altLang="zh-CN" sz="1800" dirty="0" smtClean="0">
                <a:solidFill>
                  <a:srgbClr val="7030A0"/>
                </a:solidFill>
              </a:rPr>
              <a:t>locked” until </a:t>
            </a:r>
            <a:r>
              <a:rPr lang="en-US" altLang="zh-CN" sz="1800" dirty="0">
                <a:solidFill>
                  <a:srgbClr val="7030A0"/>
                </a:solidFill>
              </a:rPr>
              <a:t>some time in the future</a:t>
            </a:r>
            <a:r>
              <a:rPr lang="en-US" altLang="zh-CN" sz="1800" dirty="0" smtClean="0">
                <a:solidFill>
                  <a:srgbClr val="7030A0"/>
                </a:solidFill>
              </a:rPr>
              <a:t>. Alice also sign this refund transaction and hold on to it. Then Alice publish the MULTISIG transaction to the </a:t>
            </a:r>
            <a:r>
              <a:rPr lang="en-US" altLang="zh-CN" sz="1800" dirty="0" err="1" smtClean="0">
                <a:solidFill>
                  <a:srgbClr val="7030A0"/>
                </a:solidFill>
              </a:rPr>
              <a:t>blockchain</a:t>
            </a:r>
            <a:r>
              <a:rPr lang="en-US" altLang="zh-CN" sz="1800" dirty="0">
                <a:solidFill>
                  <a:srgbClr val="7030A0"/>
                </a:solidFill>
              </a:rPr>
              <a:t>.</a:t>
            </a:r>
          </a:p>
          <a:p>
            <a:pPr>
              <a:buFont typeface="+mj-lt"/>
              <a:buAutoNum type="arabicPeriod" startAt="2"/>
            </a:pPr>
            <a:r>
              <a:rPr lang="en-US" altLang="zh-CN" sz="1800" dirty="0" smtClean="0"/>
              <a:t>After </a:t>
            </a:r>
            <a:r>
              <a:rPr lang="en-US" altLang="zh-CN" sz="1800" dirty="0"/>
              <a:t>the first minute that Alice has used the </a:t>
            </a:r>
            <a:r>
              <a:rPr lang="en-US" altLang="zh-CN" sz="1800" dirty="0" smtClean="0"/>
              <a:t>service,</a:t>
            </a:r>
            <a:r>
              <a:rPr lang="en-US" altLang="zh-CN" sz="1800" dirty="0"/>
              <a:t> she signs a transaction spending those coins </a:t>
            </a:r>
            <a:r>
              <a:rPr lang="en-US" altLang="zh-CN" sz="1800" dirty="0" smtClean="0"/>
              <a:t>that </a:t>
            </a:r>
            <a:r>
              <a:rPr lang="en-US" altLang="zh-CN" sz="1800" dirty="0"/>
              <a:t>were sent to </a:t>
            </a:r>
            <a:r>
              <a:rPr lang="en-US" altLang="zh-CN" sz="1800" dirty="0" smtClean="0"/>
              <a:t>the MULTISIG </a:t>
            </a:r>
            <a:r>
              <a:rPr lang="en-US" altLang="zh-CN" sz="1800" dirty="0"/>
              <a:t>address, sending one unit of payment to Bob and returning the rest to </a:t>
            </a:r>
            <a:r>
              <a:rPr lang="en-US" altLang="zh-CN" sz="1800" dirty="0" smtClean="0"/>
              <a:t>Alice.</a:t>
            </a:r>
          </a:p>
          <a:p>
            <a:pPr>
              <a:buFont typeface="+mj-lt"/>
              <a:buAutoNum type="arabicPeriod" startAt="2"/>
            </a:pPr>
            <a:r>
              <a:rPr lang="en-US" altLang="zh-CN" sz="1800" dirty="0"/>
              <a:t>After the next minute of using the service, Alice signs another transaction, this time paying two units to Bob and sending the rest to herself</a:t>
            </a:r>
            <a:r>
              <a:rPr lang="en-US" altLang="zh-CN" sz="1800" dirty="0" smtClean="0"/>
              <a:t>.</a:t>
            </a:r>
          </a:p>
          <a:p>
            <a:pPr>
              <a:buFont typeface="+mj-lt"/>
              <a:buAutoNum type="arabicPeriod" startAt="2"/>
            </a:pPr>
            <a:r>
              <a:rPr lang="en-US" altLang="zh-CN" sz="1800" dirty="0" smtClean="0">
                <a:solidFill>
                  <a:srgbClr val="FD0F0F"/>
                </a:solidFill>
              </a:rPr>
              <a:t>…… </a:t>
            </a:r>
            <a:r>
              <a:rPr lang="en-US" altLang="zh-CN" sz="1800" dirty="0"/>
              <a:t>Alice will keep sending these transactions to Bob every minute that she uses the service. </a:t>
            </a:r>
            <a:r>
              <a:rPr lang="en-US" altLang="zh-CN" sz="1800" dirty="0">
                <a:solidFill>
                  <a:srgbClr val="FD0F0F"/>
                </a:solidFill>
              </a:rPr>
              <a:t>(These transactions are not signed by Bob, nor are they being published to the </a:t>
            </a:r>
            <a:r>
              <a:rPr lang="en-US" altLang="zh-CN" sz="1800" dirty="0" err="1">
                <a:solidFill>
                  <a:srgbClr val="FD0F0F"/>
                </a:solidFill>
              </a:rPr>
              <a:t>blockchain</a:t>
            </a:r>
            <a:r>
              <a:rPr lang="en-US" altLang="zh-CN" sz="1800" dirty="0">
                <a:solidFill>
                  <a:srgbClr val="FD0F0F"/>
                </a:solidFill>
              </a:rPr>
              <a:t>.)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pPr>
              <a:buFont typeface="+mj-lt"/>
              <a:buAutoNum type="arabicPeriod" startAt="2"/>
            </a:pPr>
            <a:endParaRPr lang="en-US" altLang="zh-CN" sz="1800" dirty="0" smtClean="0">
              <a:solidFill>
                <a:srgbClr val="FD0F0F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/>
              <a:t>3</a:t>
            </a:r>
            <a:r>
              <a:rPr lang="en-US" altLang="zh-CN" sz="4400" b="1" dirty="0" smtClean="0"/>
              <a:t>. </a:t>
            </a:r>
            <a:r>
              <a:rPr lang="en-US" altLang="zh-CN" sz="4400" b="1" dirty="0"/>
              <a:t>Bitcoin Scripts: </a:t>
            </a:r>
            <a:r>
              <a:rPr lang="en-US" altLang="zh-CN" sz="4400" b="1" i="1" dirty="0" smtClean="0"/>
              <a:t>Lock Time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12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208714" cy="5184576"/>
          </a:xfrm>
        </p:spPr>
        <p:txBody>
          <a:bodyPr/>
          <a:lstStyle/>
          <a:p>
            <a:r>
              <a:rPr lang="en-US" altLang="zh-CN" sz="1800" dirty="0" smtClean="0"/>
              <a:t>Eventually</a:t>
            </a:r>
            <a:r>
              <a:rPr lang="en-US" altLang="zh-CN" sz="1800" dirty="0"/>
              <a:t>, Alice will finish using the service, and tells Bob</a:t>
            </a:r>
            <a:r>
              <a:rPr lang="en-US" altLang="zh-CN" sz="1800" dirty="0" smtClean="0"/>
              <a:t>, “</a:t>
            </a:r>
            <a:r>
              <a:rPr lang="en-US" altLang="zh-CN" sz="1800" dirty="0"/>
              <a:t>I’m done, please cut off my service.” At this point Alice will stop signing additional </a:t>
            </a:r>
            <a:r>
              <a:rPr lang="en-US" altLang="zh-CN" sz="1800" dirty="0" smtClean="0"/>
              <a:t>transactions. </a:t>
            </a:r>
            <a:r>
              <a:rPr lang="en-US" altLang="zh-CN" sz="1800" dirty="0" smtClean="0">
                <a:solidFill>
                  <a:srgbClr val="7030A0"/>
                </a:solidFill>
              </a:rPr>
              <a:t>Alice publish the refund transaction to the bitcoin network, with the lock time parameter telling the miners </a:t>
            </a:r>
            <a:r>
              <a:rPr lang="en-US" altLang="zh-CN" sz="1800" dirty="0">
                <a:solidFill>
                  <a:srgbClr val="7030A0"/>
                </a:solidFill>
              </a:rPr>
              <a:t>not to </a:t>
            </a:r>
            <a:r>
              <a:rPr lang="en-US" altLang="zh-CN" sz="1800" dirty="0" smtClean="0">
                <a:solidFill>
                  <a:srgbClr val="7030A0"/>
                </a:solidFill>
              </a:rPr>
              <a:t>publish the </a:t>
            </a:r>
            <a:r>
              <a:rPr lang="en-US" altLang="zh-CN" sz="1800" dirty="0">
                <a:solidFill>
                  <a:srgbClr val="7030A0"/>
                </a:solidFill>
              </a:rPr>
              <a:t>transaction until the specified lock time. The transaction will be invalid before either a specific block number, or a specific point in time, based on the timestamps that are put into blocks.  </a:t>
            </a:r>
          </a:p>
          <a:p>
            <a:r>
              <a:rPr lang="en-US" altLang="zh-CN" sz="1800" dirty="0"/>
              <a:t>Bob </a:t>
            </a:r>
            <a:r>
              <a:rPr lang="en-US" altLang="zh-CN" sz="1800" dirty="0" smtClean="0"/>
              <a:t>will disconnect the </a:t>
            </a:r>
            <a:r>
              <a:rPr lang="en-US" altLang="zh-CN" sz="1800" dirty="0"/>
              <a:t>service, and </a:t>
            </a:r>
            <a:r>
              <a:rPr lang="en-US" altLang="zh-CN" sz="1800" dirty="0" smtClean="0"/>
              <a:t>will </a:t>
            </a:r>
            <a:r>
              <a:rPr lang="en-US" altLang="zh-CN" sz="1800" dirty="0"/>
              <a:t>take that last transaction that </a:t>
            </a:r>
            <a:r>
              <a:rPr lang="en-US" altLang="zh-CN" sz="1800" dirty="0" smtClean="0"/>
              <a:t>Alice sent him, </a:t>
            </a:r>
            <a:r>
              <a:rPr lang="en-US" altLang="zh-CN" sz="1800" dirty="0"/>
              <a:t>sign it, and publish that to the block </a:t>
            </a:r>
            <a:r>
              <a:rPr lang="en-US" altLang="zh-CN" sz="1800" dirty="0" smtClean="0"/>
              <a:t>chain.</a:t>
            </a:r>
          </a:p>
          <a:p>
            <a:pPr lvl="1"/>
            <a:r>
              <a:rPr lang="en-US" altLang="zh-CN" sz="1800" dirty="0"/>
              <a:t>T</a:t>
            </a:r>
            <a:r>
              <a:rPr lang="en-US" altLang="zh-CN" sz="1800" dirty="0" smtClean="0"/>
              <a:t>he </a:t>
            </a:r>
            <a:r>
              <a:rPr lang="en-US" altLang="zh-CN" sz="1800" dirty="0"/>
              <a:t>final </a:t>
            </a:r>
            <a:r>
              <a:rPr lang="en-US" altLang="zh-CN" sz="1800" dirty="0" smtClean="0"/>
              <a:t>transaction that </a:t>
            </a:r>
            <a:r>
              <a:rPr lang="en-US" altLang="zh-CN" sz="1800" dirty="0"/>
              <a:t>Bob redeems pays him in full for the service that he provided and returns the rest of the </a:t>
            </a:r>
            <a:r>
              <a:rPr lang="en-US" altLang="zh-CN" sz="1800" dirty="0" smtClean="0"/>
              <a:t>money to </a:t>
            </a:r>
            <a:r>
              <a:rPr lang="en-US" altLang="zh-CN" sz="1800" dirty="0"/>
              <a:t>Alice</a:t>
            </a:r>
            <a:r>
              <a:rPr lang="en-US" altLang="zh-CN" sz="1800" dirty="0" smtClean="0"/>
              <a:t>.</a:t>
            </a:r>
            <a:endParaRPr lang="en-US" altLang="zh-CN" sz="1800" dirty="0">
              <a:solidFill>
                <a:srgbClr val="3333FF"/>
              </a:solidFill>
            </a:endParaRPr>
          </a:p>
          <a:p>
            <a:r>
              <a:rPr lang="en-US" altLang="zh-CN" sz="1800" dirty="0" smtClean="0">
                <a:solidFill>
                  <a:srgbClr val="7030A0"/>
                </a:solidFill>
              </a:rPr>
              <a:t>if Bob does not sign a transaction to redeem pays for his service before the refund transaction becomes valid, all the escrowed amount will be sent back to Alice.</a:t>
            </a:r>
          </a:p>
          <a:p>
            <a:r>
              <a:rPr lang="en-US" altLang="zh-CN" sz="1800" dirty="0" smtClean="0">
                <a:solidFill>
                  <a:srgbClr val="7030A0"/>
                </a:solidFill>
              </a:rPr>
              <a:t>If Bob honestly sign a transaction to redeem pays to him, the refund transaction will become a double-spending transaction, and miners will discarded it.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b="1" dirty="0"/>
              <a:t>3</a:t>
            </a:r>
            <a:r>
              <a:rPr lang="en-US" altLang="zh-CN" sz="4400" b="1" dirty="0" smtClean="0"/>
              <a:t>. </a:t>
            </a:r>
            <a:r>
              <a:rPr lang="en-US" altLang="zh-CN" sz="4400" b="1" dirty="0"/>
              <a:t>Bitcoin Scripts: </a:t>
            </a:r>
            <a:r>
              <a:rPr lang="en-US" altLang="zh-CN" sz="4400" b="1" i="1" dirty="0" smtClean="0"/>
              <a:t>Lock Time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75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8189"/>
          </a:xfrm>
        </p:spPr>
        <p:txBody>
          <a:bodyPr/>
          <a:lstStyle/>
          <a:p>
            <a:r>
              <a:rPr lang="en-US" altLang="zh-CN" b="1" dirty="0" smtClean="0"/>
              <a:t>1. What is Bitcoin</a:t>
            </a:r>
          </a:p>
          <a:p>
            <a:r>
              <a:rPr lang="en-US" altLang="zh-CN" b="1" dirty="0" smtClean="0"/>
              <a:t>2. Transaction in </a:t>
            </a:r>
            <a:r>
              <a:rPr lang="en-US" altLang="zh-CN" b="1" dirty="0" smtClean="0"/>
              <a:t>Bitcoin</a:t>
            </a:r>
          </a:p>
          <a:p>
            <a:r>
              <a:rPr lang="en-US" altLang="zh-CN" b="1" dirty="0"/>
              <a:t>3</a:t>
            </a:r>
            <a:r>
              <a:rPr lang="en-US" altLang="zh-CN" b="1" dirty="0" smtClean="0"/>
              <a:t>. </a:t>
            </a:r>
            <a:r>
              <a:rPr lang="en-US" altLang="zh-CN" b="1"/>
              <a:t>Bitcoin </a:t>
            </a:r>
            <a:r>
              <a:rPr lang="en-US" altLang="zh-CN" b="1" smtClean="0"/>
              <a:t>Scripts</a:t>
            </a:r>
            <a:endParaRPr lang="en-US" altLang="zh-CN" b="1" dirty="0" smtClean="0"/>
          </a:p>
          <a:p>
            <a:endParaRPr lang="zh-CN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1BF21-671E-4C73-B9D8-8966BED9057C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72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24581"/>
            <a:ext cx="7770813" cy="756147"/>
          </a:xfrm>
        </p:spPr>
        <p:txBody>
          <a:bodyPr anchor="b"/>
          <a:lstStyle/>
          <a:p>
            <a:pPr eaLnBrk="1" hangingPunct="1"/>
            <a:r>
              <a:rPr lang="en-US" altLang="zh-CN" dirty="0" smtClean="0"/>
              <a:t>2. Transaction in Bitcoin</a:t>
            </a:r>
            <a:endParaRPr lang="zh-CN" altLang="en-US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285750" lvl="1" indent="-28575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solidFill>
                  <a:srgbClr val="000099"/>
                </a:solidFill>
              </a:rPr>
              <a:t>A Transaction</a:t>
            </a:r>
            <a:endParaRPr lang="en-US" altLang="zh-CN" sz="2000" b="1" dirty="0">
              <a:solidFill>
                <a:srgbClr val="000099"/>
              </a:solidFill>
            </a:endParaRPr>
          </a:p>
          <a:p>
            <a:pPr marL="0" lvl="1" indent="0" eaLnBrk="1" hangingPunct="1">
              <a:buClr>
                <a:schemeClr val="accent1"/>
              </a:buClr>
              <a:buSzPct val="65000"/>
              <a:buNone/>
            </a:pPr>
            <a:endParaRPr lang="zh-CN" altLang="en-US" sz="1100" dirty="0"/>
          </a:p>
          <a:p>
            <a:pPr marL="695325" lvl="2" indent="-342900" eaLnBrk="1" hangingPunct="1"/>
            <a:endParaRPr lang="zh-CN" altLang="en-US" sz="10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388672"/>
            <a:ext cx="8568184" cy="427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285750" lvl="1" indent="-28575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solidFill>
                  <a:srgbClr val="000099"/>
                </a:solidFill>
              </a:rPr>
              <a:t>A Transaction</a:t>
            </a:r>
          </a:p>
          <a:p>
            <a:pPr marL="638175" lvl="2" indent="-285750" eaLnBrk="1" hangingPunct="1"/>
            <a:r>
              <a:rPr lang="en-US" altLang="zh-CN" sz="1600" b="1" dirty="0" smtClean="0">
                <a:solidFill>
                  <a:srgbClr val="000099"/>
                </a:solidFill>
              </a:rPr>
              <a:t>Meta-data</a:t>
            </a:r>
            <a:endParaRPr lang="zh-CN" altLang="en-US" sz="16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51234" y="1844824"/>
            <a:ext cx="8356737" cy="4049017"/>
            <a:chOff x="1017395" y="1531435"/>
            <a:chExt cx="8356737" cy="4049017"/>
          </a:xfrm>
        </p:grpSpPr>
        <p:grpSp>
          <p:nvGrpSpPr>
            <p:cNvPr id="16" name="组合 15"/>
            <p:cNvGrpSpPr/>
            <p:nvPr/>
          </p:nvGrpSpPr>
          <p:grpSpPr>
            <a:xfrm>
              <a:off x="2817868" y="1531435"/>
              <a:ext cx="6556264" cy="4049017"/>
              <a:chOff x="2817868" y="1531435"/>
              <a:chExt cx="6556264" cy="4049017"/>
            </a:xfrm>
          </p:grpSpPr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17868" y="1531435"/>
                <a:ext cx="6556264" cy="4049017"/>
              </a:xfrm>
              <a:prstGeom prst="rect">
                <a:avLst/>
              </a:prstGeom>
            </p:spPr>
          </p:pic>
          <p:sp>
            <p:nvSpPr>
              <p:cNvPr id="23" name="文本框 22"/>
              <p:cNvSpPr txBox="1"/>
              <p:nvPr/>
            </p:nvSpPr>
            <p:spPr>
              <a:xfrm>
                <a:off x="6334305" y="3563003"/>
                <a:ext cx="2376264" cy="5784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en-US" sz="1800" dirty="0"/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1017395" y="2001311"/>
              <a:ext cx="1800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>
                  <a:latin typeface="Times New Roman" panose="02020603050405020304" pitchFamily="18" charset="0"/>
                  <a:ea typeface="Microsoft YaHei" panose="020B0503020204020204" pitchFamily="34" charset="-122"/>
                </a:rPr>
                <a:t>Transaction hash/ID</a:t>
              </a:r>
              <a:endParaRPr lang="en-US" sz="1400" dirty="0">
                <a:latin typeface="Times New Roman" panose="02020603050405020304" pitchFamily="18" charset="0"/>
                <a:ea typeface="Microsoft YaHei" panose="020B0503020204020204" pitchFamily="34" charset="-122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771800" y="4941168"/>
            <a:ext cx="2088232" cy="393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smtClean="0"/>
              <a:t>2. Transaction in Bitcoin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1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285750" lvl="1" indent="-28575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solidFill>
                  <a:srgbClr val="000099"/>
                </a:solidFill>
              </a:rPr>
              <a:t>A Transaction</a:t>
            </a:r>
          </a:p>
          <a:p>
            <a:pPr marL="638175" lvl="2" indent="-285750" eaLnBrk="1" hangingPunct="1"/>
            <a:r>
              <a:rPr lang="en-US" altLang="zh-CN" sz="1600" b="1" dirty="0" smtClean="0">
                <a:solidFill>
                  <a:srgbClr val="000099"/>
                </a:solidFill>
              </a:rPr>
              <a:t>INPUTS</a:t>
            </a:r>
            <a:r>
              <a:rPr lang="zh-CN" altLang="en-US" sz="1600" b="1" dirty="0" smtClean="0">
                <a:solidFill>
                  <a:srgbClr val="000099"/>
                </a:solidFill>
              </a:rPr>
              <a:t>：</a:t>
            </a:r>
            <a:endParaRPr lang="en-US" altLang="zh-CN" sz="1600" b="1" dirty="0" smtClean="0">
              <a:solidFill>
                <a:srgbClr val="000099"/>
              </a:solidFill>
            </a:endParaRPr>
          </a:p>
          <a:p>
            <a:pPr marL="955675" lvl="3" indent="-285750" eaLnBrk="1" hangingPunct="1"/>
            <a:r>
              <a:rPr lang="en-US" altLang="zh-CN" sz="1600" b="1" dirty="0" smtClean="0">
                <a:solidFill>
                  <a:srgbClr val="000099"/>
                </a:solidFill>
              </a:rPr>
              <a:t>Each input includes :</a:t>
            </a:r>
          </a:p>
          <a:p>
            <a:pPr marL="955675" lvl="3" indent="-285750" eaLnBrk="1" hangingPunct="1"/>
            <a:r>
              <a:rPr lang="en-US" altLang="zh-CN" sz="1600" b="1" dirty="0" smtClean="0">
                <a:solidFill>
                  <a:srgbClr val="000099"/>
                </a:solidFill>
              </a:rPr>
              <a:t> (1) a reference to some output of some previous transaction; </a:t>
            </a:r>
          </a:p>
          <a:p>
            <a:pPr marL="955675" lvl="3" indent="-285750" eaLnBrk="1" hangingPunct="1"/>
            <a:r>
              <a:rPr lang="en-US" altLang="zh-CN" sz="1600" b="1" dirty="0" smtClean="0">
                <a:solidFill>
                  <a:srgbClr val="000099"/>
                </a:solidFill>
              </a:rPr>
              <a:t>(2) A proof that the spending is authorized.</a:t>
            </a:r>
            <a:endParaRPr lang="zh-CN" altLang="en-US" sz="1600" dirty="0"/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endParaRPr lang="en-US" altLang="zh-CN" sz="1600" b="1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551466" y="2691697"/>
            <a:ext cx="6614883" cy="3689631"/>
            <a:chOff x="1551466" y="1844824"/>
            <a:chExt cx="6614883" cy="3875242"/>
          </a:xfrm>
        </p:grpSpPr>
        <p:sp>
          <p:nvSpPr>
            <p:cNvPr id="24" name="文本框 23"/>
            <p:cNvSpPr txBox="1"/>
            <p:nvPr/>
          </p:nvSpPr>
          <p:spPr>
            <a:xfrm>
              <a:off x="2771800" y="4941168"/>
              <a:ext cx="2088232" cy="3933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1800" dirty="0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551466" y="1844824"/>
              <a:ext cx="6614883" cy="3875242"/>
              <a:chOff x="2235940" y="1576245"/>
              <a:chExt cx="6614883" cy="3875242"/>
            </a:xfrm>
          </p:grpSpPr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41176" y="1576245"/>
                <a:ext cx="5509647" cy="3875242"/>
              </a:xfrm>
              <a:prstGeom prst="rect">
                <a:avLst/>
              </a:prstGeom>
            </p:spPr>
          </p:pic>
          <p:sp>
            <p:nvSpPr>
              <p:cNvPr id="19" name="文本框 18"/>
              <p:cNvSpPr txBox="1"/>
              <p:nvPr/>
            </p:nvSpPr>
            <p:spPr>
              <a:xfrm>
                <a:off x="2235940" y="2847177"/>
                <a:ext cx="1808760" cy="355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600" dirty="0">
                  <a:latin typeface="Times New Roman" panose="02020603050405020304" pitchFamily="18" charset="0"/>
                  <a:ea typeface="Microsoft YaHei" panose="020B0503020204020204" pitchFamily="34" charset="-122"/>
                </a:endParaRPr>
              </a:p>
            </p:txBody>
          </p:sp>
        </p:grpSp>
        <p:sp>
          <p:nvSpPr>
            <p:cNvPr id="2" name="左大括号 1"/>
            <p:cNvSpPr/>
            <p:nvPr/>
          </p:nvSpPr>
          <p:spPr bwMode="auto">
            <a:xfrm>
              <a:off x="2169302" y="2453268"/>
              <a:ext cx="1826634" cy="2387651"/>
            </a:xfrm>
            <a:prstGeom prst="leftBrace">
              <a:avLst>
                <a:gd name="adj1" fmla="val 24346"/>
                <a:gd name="adj2" fmla="val 48692"/>
              </a:avLst>
            </a:prstGeom>
            <a:noFill/>
            <a:ln w="222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7" name="左大括号 26"/>
            <p:cNvSpPr/>
            <p:nvPr/>
          </p:nvSpPr>
          <p:spPr bwMode="auto">
            <a:xfrm>
              <a:off x="3082619" y="4890453"/>
              <a:ext cx="578317" cy="227387"/>
            </a:xfrm>
            <a:prstGeom prst="leftBrace">
              <a:avLst>
                <a:gd name="adj1" fmla="val 24346"/>
                <a:gd name="adj2" fmla="val 48692"/>
              </a:avLst>
            </a:prstGeom>
            <a:noFill/>
            <a:ln w="222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" name="左大括号 27"/>
            <p:cNvSpPr/>
            <p:nvPr/>
          </p:nvSpPr>
          <p:spPr bwMode="auto">
            <a:xfrm>
              <a:off x="3103850" y="5186200"/>
              <a:ext cx="578317" cy="227387"/>
            </a:xfrm>
            <a:prstGeom prst="leftBrace">
              <a:avLst>
                <a:gd name="adj1" fmla="val 24346"/>
                <a:gd name="adj2" fmla="val 48692"/>
              </a:avLst>
            </a:prstGeom>
            <a:noFill/>
            <a:ln w="222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smtClean="0"/>
              <a:t>2. Transaction in Bitcoin</a:t>
            </a:r>
            <a:endParaRPr lang="zh-CN" altLang="en-US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724184" y="4107470"/>
            <a:ext cx="151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Input 1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843051" y="5438089"/>
            <a:ext cx="2060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Input 2, 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22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285750" lvl="1" indent="-28575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solidFill>
                  <a:srgbClr val="000099"/>
                </a:solidFill>
              </a:rPr>
              <a:t>A Transaction</a:t>
            </a:r>
          </a:p>
          <a:p>
            <a:pPr marL="638175" lvl="2" indent="-285750" eaLnBrk="1" hangingPunct="1"/>
            <a:r>
              <a:rPr lang="en-US" altLang="zh-CN" sz="1600" dirty="0" smtClean="0"/>
              <a:t>Output</a:t>
            </a:r>
            <a:endParaRPr lang="zh-CN" altLang="en-US" sz="1600" dirty="0" smtClean="0"/>
          </a:p>
          <a:p>
            <a:pPr marL="1012825" lvl="3" indent="-342900" eaLnBrk="1" hangingPunct="1"/>
            <a:r>
              <a:rPr lang="en-US" altLang="zh-CN" sz="1600" b="1" dirty="0" smtClean="0"/>
              <a:t>Each output includes</a:t>
            </a:r>
            <a:r>
              <a:rPr lang="zh-CN" altLang="en-US" sz="1600" b="1" dirty="0" smtClean="0"/>
              <a:t>： （</a:t>
            </a:r>
            <a:r>
              <a:rPr lang="en-US" altLang="zh-CN" sz="1600" b="1" dirty="0" smtClean="0"/>
              <a:t>1</a:t>
            </a:r>
            <a:r>
              <a:rPr lang="zh-CN" altLang="en-US" sz="1600" b="1" dirty="0" smtClean="0"/>
              <a:t>）</a:t>
            </a:r>
            <a:r>
              <a:rPr lang="en-US" altLang="zh-CN" sz="1600" b="1" dirty="0" smtClean="0"/>
              <a:t>a value</a:t>
            </a:r>
            <a:r>
              <a:rPr lang="zh-CN" altLang="en-US" sz="1600" b="1" dirty="0" smtClean="0"/>
              <a:t> （</a:t>
            </a:r>
            <a:r>
              <a:rPr lang="en-US" altLang="zh-CN" sz="1600" b="1" dirty="0" smtClean="0"/>
              <a:t>2</a:t>
            </a:r>
            <a:r>
              <a:rPr lang="zh-CN" altLang="en-US" sz="1600" b="1" dirty="0" smtClean="0"/>
              <a:t>）</a:t>
            </a:r>
            <a:r>
              <a:rPr lang="en-US" altLang="zh-CN" sz="1600" b="1" dirty="0" smtClean="0"/>
              <a:t>an address</a:t>
            </a:r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988840"/>
            <a:ext cx="5809688" cy="257647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683568" y="4656139"/>
            <a:ext cx="799212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A transaction is valid, if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1400" dirty="0" smtClean="0"/>
              <a:t>The total value of outputs is less than that of the input coins</a:t>
            </a:r>
            <a:r>
              <a:rPr lang="zh-CN" altLang="en-US" sz="1400" dirty="0" smtClean="0"/>
              <a:t>（</a:t>
            </a:r>
            <a:r>
              <a:rPr lang="en-US" altLang="zh-CN" sz="1400" dirty="0" smtClean="0"/>
              <a:t>the difference will be the transaction fee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  <a:p>
            <a:pPr marL="228600" indent="-228600">
              <a:buFont typeface="+mj-lt"/>
              <a:buAutoNum type="arabicPeriod"/>
            </a:pPr>
            <a:r>
              <a:rPr lang="en-US" altLang="zh-CN" sz="1400" dirty="0" smtClean="0"/>
              <a:t>The public key and signature provided in each input is verified valid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1400" dirty="0" smtClean="0"/>
              <a:t>The transaction output (TXO) referenced by each input is not referenced by other previous transactions</a:t>
            </a:r>
            <a:endParaRPr lang="zh-CN" altLang="en-US" sz="1400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smtClean="0"/>
              <a:t>2. Transaction in Bitcoin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288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285750" lvl="1" indent="-28575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solidFill>
                  <a:srgbClr val="000099"/>
                </a:solidFill>
              </a:rPr>
              <a:t>Script of Bitcoin</a:t>
            </a:r>
          </a:p>
          <a:p>
            <a:pPr marL="638175" lvl="2" indent="-285750" eaLnBrk="1" hangingPunct="1"/>
            <a:r>
              <a:rPr lang="en-US" altLang="zh-CN" sz="2000" dirty="0" smtClean="0"/>
              <a:t>The address in TXO is not a hash value of a public key, instead, it is a script source code including operators and operands</a:t>
            </a:r>
            <a:r>
              <a:rPr lang="zh-CN" altLang="en-US" sz="2000" dirty="0" smtClean="0"/>
              <a:t>： </a:t>
            </a:r>
            <a:r>
              <a:rPr lang="en-US" altLang="zh-CN" sz="2000" dirty="0" err="1" smtClean="0"/>
              <a:t>scriptPubKey</a:t>
            </a:r>
            <a:endParaRPr lang="en-US" altLang="zh-CN" sz="2000" dirty="0" smtClean="0"/>
          </a:p>
          <a:p>
            <a:pPr marL="638175" lvl="2" indent="-285750" eaLnBrk="1" hangingPunct="1"/>
            <a:r>
              <a:rPr lang="en-US" altLang="zh-CN" sz="2000" dirty="0" smtClean="0"/>
              <a:t>Furthermore, the signature and public key in each input can also be regarded as script source code, including only operands</a:t>
            </a:r>
            <a:r>
              <a:rPr lang="zh-CN" altLang="en-US" sz="2000" dirty="0" smtClean="0"/>
              <a:t>：</a:t>
            </a:r>
            <a:r>
              <a:rPr lang="en-US" altLang="zh-CN" sz="2000" dirty="0" err="1" smtClean="0"/>
              <a:t>ScriptSig</a:t>
            </a:r>
            <a:endParaRPr lang="en-US" altLang="zh-CN" sz="2000" dirty="0" smtClean="0"/>
          </a:p>
          <a:p>
            <a:pPr marL="638175" lvl="2" indent="-285750" eaLnBrk="1" hangingPunct="1"/>
            <a:endParaRPr lang="zh-CN" altLang="en-US" sz="1400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197183" y="3284984"/>
            <a:ext cx="7719598" cy="2576470"/>
            <a:chOff x="1077914" y="2204864"/>
            <a:chExt cx="7719598" cy="2576470"/>
          </a:xfrm>
        </p:grpSpPr>
        <p:sp>
          <p:nvSpPr>
            <p:cNvPr id="24" name="文本框 23"/>
            <p:cNvSpPr txBox="1"/>
            <p:nvPr/>
          </p:nvSpPr>
          <p:spPr>
            <a:xfrm>
              <a:off x="1869479" y="3965020"/>
              <a:ext cx="1034325" cy="2659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sz="1800" dirty="0"/>
            </a:p>
          </p:txBody>
        </p:sp>
        <p:sp>
          <p:nvSpPr>
            <p:cNvPr id="2" name="左大括号 1"/>
            <p:cNvSpPr/>
            <p:nvPr/>
          </p:nvSpPr>
          <p:spPr bwMode="auto">
            <a:xfrm>
              <a:off x="1077914" y="2912962"/>
              <a:ext cx="1152128" cy="762832"/>
            </a:xfrm>
            <a:prstGeom prst="leftBrace">
              <a:avLst>
                <a:gd name="adj1" fmla="val 24346"/>
                <a:gd name="adj2" fmla="val 48692"/>
              </a:avLst>
            </a:prstGeom>
            <a:noFill/>
            <a:ln w="222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7" name="左大括号 26"/>
            <p:cNvSpPr/>
            <p:nvPr/>
          </p:nvSpPr>
          <p:spPr bwMode="auto">
            <a:xfrm>
              <a:off x="1927316" y="3893728"/>
              <a:ext cx="286447" cy="163745"/>
            </a:xfrm>
            <a:prstGeom prst="leftBrace">
              <a:avLst>
                <a:gd name="adj1" fmla="val 24346"/>
                <a:gd name="adj2" fmla="val 48692"/>
              </a:avLst>
            </a:prstGeom>
            <a:noFill/>
            <a:ln w="222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" name="左大括号 27"/>
            <p:cNvSpPr/>
            <p:nvPr/>
          </p:nvSpPr>
          <p:spPr bwMode="auto">
            <a:xfrm>
              <a:off x="1948547" y="4189475"/>
              <a:ext cx="286447" cy="163745"/>
            </a:xfrm>
            <a:prstGeom prst="leftBrace">
              <a:avLst>
                <a:gd name="adj1" fmla="val 24346"/>
                <a:gd name="adj2" fmla="val 48692"/>
              </a:avLst>
            </a:prstGeom>
            <a:noFill/>
            <a:ln w="222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7824" y="2204864"/>
              <a:ext cx="5809688" cy="2576470"/>
            </a:xfrm>
            <a:prstGeom prst="rect">
              <a:avLst/>
            </a:prstGeom>
          </p:spPr>
        </p:pic>
      </p:grpSp>
      <p:sp>
        <p:nvSpPr>
          <p:cNvPr id="14" name="矩形 13"/>
          <p:cNvSpPr/>
          <p:nvPr/>
        </p:nvSpPr>
        <p:spPr bwMode="auto">
          <a:xfrm>
            <a:off x="3483470" y="4260578"/>
            <a:ext cx="5336184" cy="543764"/>
          </a:xfrm>
          <a:prstGeom prst="rect">
            <a:avLst/>
          </a:prstGeom>
          <a:noFill/>
          <a:ln w="19050" cap="flat" cmpd="sng" algn="ctr">
            <a:solidFill>
              <a:srgbClr val="FD0F0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smtClean="0"/>
              <a:t>2. Transaction in Bitcoin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216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285750" lvl="1" indent="-28575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solidFill>
                  <a:srgbClr val="000099"/>
                </a:solidFill>
              </a:rPr>
              <a:t>Script of Bitcoin</a:t>
            </a:r>
          </a:p>
          <a:p>
            <a:pPr marL="638175" lvl="2" indent="-285750" eaLnBrk="1" hangingPunct="1"/>
            <a:r>
              <a:rPr lang="en-US" altLang="zh-CN" sz="2000" dirty="0" smtClean="0"/>
              <a:t>The address in TXO is not a hash value of a public key, instead, it is a script source code including operators and operands</a:t>
            </a:r>
            <a:r>
              <a:rPr lang="zh-CN" altLang="en-US" sz="2000" dirty="0" smtClean="0"/>
              <a:t>： </a:t>
            </a:r>
            <a:r>
              <a:rPr lang="en-US" altLang="zh-CN" sz="2000" dirty="0" err="1" smtClean="0"/>
              <a:t>scriptPubKey</a:t>
            </a:r>
            <a:endParaRPr lang="en-US" altLang="zh-CN" sz="2000" dirty="0" smtClean="0"/>
          </a:p>
          <a:p>
            <a:pPr marL="638175" lvl="2" indent="-285750" eaLnBrk="1" hangingPunct="1"/>
            <a:r>
              <a:rPr lang="en-US" altLang="zh-CN" sz="2000" dirty="0" smtClean="0"/>
              <a:t>Furthermore, the signature and public key in each input can also be regarded as script source code, including only operands</a:t>
            </a:r>
            <a:r>
              <a:rPr lang="zh-CN" altLang="en-US" sz="2000" dirty="0" smtClean="0"/>
              <a:t>：</a:t>
            </a:r>
            <a:r>
              <a:rPr lang="en-US" altLang="zh-CN" sz="2000" dirty="0" err="1" smtClean="0"/>
              <a:t>ScriptSig</a:t>
            </a:r>
            <a:endParaRPr lang="en-US" altLang="zh-CN" sz="2000" dirty="0" smtClean="0"/>
          </a:p>
          <a:p>
            <a:pPr marL="638175" lvl="2" indent="-285750" eaLnBrk="1" hangingPunct="1"/>
            <a:endParaRPr lang="zh-CN" altLang="en-US" sz="1400" dirty="0" smtClean="0"/>
          </a:p>
          <a:p>
            <a:pPr marL="352425" lvl="2" indent="0" eaLnBrk="1" hangingPunct="1">
              <a:buNone/>
            </a:pPr>
            <a:endParaRPr lang="en-US" altLang="zh-CN" sz="16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smtClean="0"/>
              <a:t>2. Transaction in Bitcoin</a:t>
            </a:r>
            <a:endParaRPr lang="zh-CN" altLang="en-US" dirty="0" smtClean="0"/>
          </a:p>
        </p:txBody>
      </p:sp>
      <p:sp>
        <p:nvSpPr>
          <p:cNvPr id="11" name="文本框 10"/>
          <p:cNvSpPr txBox="1"/>
          <p:nvPr/>
        </p:nvSpPr>
        <p:spPr>
          <a:xfrm>
            <a:off x="1187623" y="4401108"/>
            <a:ext cx="792089" cy="13321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015716" y="4401108"/>
            <a:ext cx="1152128" cy="133214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115616" y="4293096"/>
            <a:ext cx="2124236" cy="1548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87624" y="391118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TX1</a:t>
            </a:r>
            <a:endParaRPr lang="zh-CN" altLang="en-US" sz="1800" dirty="0"/>
          </a:p>
        </p:txBody>
      </p:sp>
      <p:sp>
        <p:nvSpPr>
          <p:cNvPr id="17" name="文本框 16"/>
          <p:cNvSpPr txBox="1"/>
          <p:nvPr/>
        </p:nvSpPr>
        <p:spPr>
          <a:xfrm>
            <a:off x="1962471" y="4869160"/>
            <a:ext cx="120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 smtClean="0"/>
              <a:t>scriptPubKey</a:t>
            </a:r>
            <a:endParaRPr lang="en-US" altLang="zh-CN" sz="1200" dirty="0" smtClean="0"/>
          </a:p>
          <a:p>
            <a:r>
              <a:rPr lang="en-US" altLang="zh-CN" sz="1200" dirty="0"/>
              <a:t>n</a:t>
            </a:r>
            <a:endParaRPr lang="zh-CN" altLang="en-US" sz="1200" dirty="0"/>
          </a:p>
        </p:txBody>
      </p:sp>
      <p:cxnSp>
        <p:nvCxnSpPr>
          <p:cNvPr id="18" name="直接箭头连接符 17"/>
          <p:cNvCxnSpPr/>
          <p:nvPr/>
        </p:nvCxnSpPr>
        <p:spPr bwMode="auto">
          <a:xfrm>
            <a:off x="881590" y="4869160"/>
            <a:ext cx="7740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文本框 19"/>
          <p:cNvSpPr txBox="1"/>
          <p:nvPr/>
        </p:nvSpPr>
        <p:spPr>
          <a:xfrm>
            <a:off x="4247963" y="4401108"/>
            <a:ext cx="792089" cy="13321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Input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76056" y="4401108"/>
            <a:ext cx="1152128" cy="133214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altLang="zh-CN" sz="1600" dirty="0" smtClean="0">
                <a:ln>
                  <a:solidFill>
                    <a:schemeClr val="tx1"/>
                  </a:solidFill>
                </a:ln>
              </a:rPr>
              <a:t>Output</a:t>
            </a:r>
            <a:endParaRPr lang="zh-CN" altLang="en-US" sz="1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4175956" y="4293096"/>
            <a:ext cx="2124236" cy="15481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247964" y="3911187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TX2</a:t>
            </a:r>
            <a:endParaRPr lang="zh-CN" altLang="en-US" sz="1800" dirty="0"/>
          </a:p>
        </p:txBody>
      </p:sp>
      <p:sp>
        <p:nvSpPr>
          <p:cNvPr id="25" name="文本框 24"/>
          <p:cNvSpPr txBox="1"/>
          <p:nvPr/>
        </p:nvSpPr>
        <p:spPr>
          <a:xfrm>
            <a:off x="5022811" y="4869160"/>
            <a:ext cx="120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 smtClean="0"/>
              <a:t>scriptPubKey</a:t>
            </a:r>
            <a:endParaRPr lang="en-US" altLang="zh-CN" sz="1200" dirty="0" smtClean="0"/>
          </a:p>
          <a:p>
            <a:r>
              <a:rPr lang="en-US" altLang="zh-CN" sz="1200" dirty="0" smtClean="0"/>
              <a:t>m</a:t>
            </a:r>
            <a:endParaRPr lang="zh-CN" altLang="en-US" sz="1200" dirty="0"/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3023828" y="4869160"/>
            <a:ext cx="169218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文本框 28"/>
          <p:cNvSpPr txBox="1"/>
          <p:nvPr/>
        </p:nvSpPr>
        <p:spPr>
          <a:xfrm>
            <a:off x="4247963" y="4923166"/>
            <a:ext cx="7920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err="1" smtClean="0"/>
              <a:t>scriptSig</a:t>
            </a:r>
            <a:endParaRPr lang="en-US" altLang="zh-CN" sz="1100" dirty="0" smtClean="0"/>
          </a:p>
          <a:p>
            <a:endParaRPr lang="zh-CN" altLang="en-US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1498400" y="3301563"/>
                <a:ext cx="1486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/>
                  <a:t>A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400" y="3301563"/>
                <a:ext cx="1486241" cy="369332"/>
              </a:xfrm>
              <a:prstGeom prst="rect">
                <a:avLst/>
              </a:prstGeom>
              <a:blipFill>
                <a:blip r:embed="rId2"/>
                <a:stretch>
                  <a:fillRect l="-3689" t="-10000" r="-82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/>
              <p:cNvSpPr txBox="1"/>
              <p:nvPr/>
            </p:nvSpPr>
            <p:spPr>
              <a:xfrm>
                <a:off x="4332935" y="3307829"/>
                <a:ext cx="15512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/>
                  <a:t>B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935" y="3307829"/>
                <a:ext cx="1551259" cy="369332"/>
              </a:xfrm>
              <a:prstGeom prst="rect">
                <a:avLst/>
              </a:prstGeom>
              <a:blipFill>
                <a:blip r:embed="rId3"/>
                <a:stretch>
                  <a:fillRect l="-3543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/>
              <p:cNvSpPr txBox="1"/>
              <p:nvPr/>
            </p:nvSpPr>
            <p:spPr>
              <a:xfrm>
                <a:off x="6795732" y="3296461"/>
                <a:ext cx="15077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800" dirty="0" smtClean="0"/>
                  <a:t>C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32" name="文本框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732" y="3296461"/>
                <a:ext cx="1507785" cy="369332"/>
              </a:xfrm>
              <a:prstGeom prst="rect">
                <a:avLst/>
              </a:prstGeom>
              <a:blipFill>
                <a:blip r:embed="rId4"/>
                <a:stretch>
                  <a:fillRect l="-3644" t="-10000" r="-81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接箭头连接符 32"/>
          <p:cNvCxnSpPr/>
          <p:nvPr/>
        </p:nvCxnSpPr>
        <p:spPr bwMode="auto">
          <a:xfrm flipH="1">
            <a:off x="4823644" y="3645024"/>
            <a:ext cx="540444" cy="13321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ysDot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文本框 33"/>
          <p:cNvSpPr txBox="1"/>
          <p:nvPr/>
        </p:nvSpPr>
        <p:spPr>
          <a:xfrm>
            <a:off x="2347570" y="3636392"/>
            <a:ext cx="218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TX1: A-&gt;B n BTC</a:t>
            </a:r>
          </a:p>
        </p:txBody>
      </p:sp>
      <p:sp>
        <p:nvSpPr>
          <p:cNvPr id="35" name="弧形 34"/>
          <p:cNvSpPr/>
          <p:nvPr/>
        </p:nvSpPr>
        <p:spPr bwMode="auto">
          <a:xfrm rot="10800000">
            <a:off x="2437962" y="4622839"/>
            <a:ext cx="2331447" cy="1031539"/>
          </a:xfrm>
          <a:prstGeom prst="arc">
            <a:avLst>
              <a:gd name="adj1" fmla="val 10803746"/>
              <a:gd name="adj2" fmla="val 21500176"/>
            </a:avLst>
          </a:prstGeom>
          <a:noFill/>
          <a:ln w="9525" cap="flat" cmpd="sng" algn="ctr">
            <a:solidFill>
              <a:srgbClr val="0000FF"/>
            </a:solidFill>
            <a:prstDash val="lgDash"/>
            <a:miter lim="800000"/>
            <a:headEnd type="triangl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cxnSp>
        <p:nvCxnSpPr>
          <p:cNvPr id="36" name="直接箭头连接符 35"/>
          <p:cNvCxnSpPr/>
          <p:nvPr/>
        </p:nvCxnSpPr>
        <p:spPr bwMode="auto">
          <a:xfrm>
            <a:off x="1130105" y="6057292"/>
            <a:ext cx="90712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ysDot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弧形 36"/>
          <p:cNvSpPr/>
          <p:nvPr/>
        </p:nvSpPr>
        <p:spPr bwMode="auto">
          <a:xfrm rot="10800000">
            <a:off x="1115616" y="6077147"/>
            <a:ext cx="921612" cy="340184"/>
          </a:xfrm>
          <a:prstGeom prst="arc">
            <a:avLst>
              <a:gd name="adj1" fmla="val 10803746"/>
              <a:gd name="adj2" fmla="val 21500176"/>
            </a:avLst>
          </a:prstGeom>
          <a:noFill/>
          <a:ln w="9525" cap="flat" cmpd="sng" algn="ctr">
            <a:solidFill>
              <a:srgbClr val="0000FF"/>
            </a:solidFill>
            <a:prstDash val="lgDash"/>
            <a:miter lim="800000"/>
            <a:headEnd type="triangl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997372" y="5922338"/>
            <a:ext cx="3339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Generate using the secret key by the owner</a:t>
            </a:r>
            <a:endParaRPr lang="zh-CN" altLang="en-US" sz="1200" dirty="0"/>
          </a:p>
        </p:txBody>
      </p:sp>
      <p:sp>
        <p:nvSpPr>
          <p:cNvPr id="39" name="文本框 38"/>
          <p:cNvSpPr txBox="1"/>
          <p:nvPr/>
        </p:nvSpPr>
        <p:spPr>
          <a:xfrm>
            <a:off x="1997372" y="6179882"/>
            <a:ext cx="19784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Verify publicly by anyone</a:t>
            </a:r>
            <a:endParaRPr lang="zh-CN" altLang="en-US" sz="1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5409735" y="3685092"/>
            <a:ext cx="227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TX2: B-&gt;C m BTC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05808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/>
      <p:bldP spid="17" grpId="0"/>
      <p:bldP spid="20" grpId="0" animBg="1"/>
      <p:bldP spid="21" grpId="0" animBg="1"/>
      <p:bldP spid="22" grpId="0" animBg="1"/>
      <p:bldP spid="23" grpId="0"/>
      <p:bldP spid="25" grpId="0"/>
      <p:bldP spid="29" grpId="0"/>
      <p:bldP spid="34" grpId="0"/>
      <p:bldP spid="35" grpId="0" animBg="1"/>
      <p:bldP spid="37" grpId="0" animBg="1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980728"/>
            <a:ext cx="8135938" cy="5184576"/>
          </a:xfrm>
        </p:spPr>
        <p:txBody>
          <a:bodyPr/>
          <a:lstStyle/>
          <a:p>
            <a:pPr marL="285750" lvl="1" indent="-285750"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solidFill>
                  <a:srgbClr val="000099"/>
                </a:solidFill>
              </a:rPr>
              <a:t>Script of Bitcoin</a:t>
            </a:r>
          </a:p>
          <a:p>
            <a:pPr marL="638175" lvl="2" indent="-285750" eaLnBrk="1" hangingPunct="1"/>
            <a:endParaRPr lang="zh-CN" altLang="en-US" sz="2000" dirty="0" smtClean="0"/>
          </a:p>
          <a:p>
            <a:pPr marL="352425" lvl="2" indent="0" eaLnBrk="1" hangingPunct="1">
              <a:buNone/>
            </a:pPr>
            <a:endParaRPr lang="en-US" altLang="zh-CN" sz="2000" b="1" dirty="0"/>
          </a:p>
          <a:p>
            <a:pPr marL="352425" lvl="2" indent="0" eaLnBrk="1" hangingPunct="1">
              <a:buNone/>
            </a:pPr>
            <a:endParaRPr lang="en-US" altLang="zh-CN" sz="2000" dirty="0" smtClean="0">
              <a:solidFill>
                <a:srgbClr val="000099"/>
              </a:solidFill>
            </a:endParaRPr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3779913" y="2885945"/>
            <a:ext cx="2376263" cy="1697698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smtClean="0"/>
              <a:t>OP_DUP</a:t>
            </a:r>
          </a:p>
          <a:p>
            <a:pPr marL="0" indent="0">
              <a:buNone/>
            </a:pPr>
            <a:r>
              <a:rPr lang="en-US" sz="1400" dirty="0" smtClean="0"/>
              <a:t>OP_HASH160</a:t>
            </a:r>
          </a:p>
          <a:p>
            <a:pPr marL="0" indent="0">
              <a:buNone/>
            </a:pPr>
            <a:r>
              <a:rPr lang="en-US" sz="1400" dirty="0" smtClean="0"/>
              <a:t>&lt;</a:t>
            </a:r>
            <a:r>
              <a:rPr lang="en-US" sz="1400" dirty="0" err="1" smtClean="0">
                <a:solidFill>
                  <a:srgbClr val="5718D6"/>
                </a:solidFill>
              </a:rPr>
              <a:t>pubKeyHash</a:t>
            </a:r>
            <a:r>
              <a:rPr lang="en-US" sz="1400" dirty="0" smtClean="0"/>
              <a:t>?&gt;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 smtClean="0"/>
              <a:t>OP_EQUALVERIFY</a:t>
            </a:r>
          </a:p>
          <a:p>
            <a:pPr marL="0" indent="0">
              <a:buNone/>
            </a:pPr>
            <a:r>
              <a:rPr lang="en-US" altLang="zh-CN" sz="1400" dirty="0" smtClean="0"/>
              <a:t>OP_CHECKSIG</a:t>
            </a:r>
          </a:p>
        </p:txBody>
      </p:sp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3779912" y="1817634"/>
            <a:ext cx="2656359" cy="775713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Tx/>
              <a:buNone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&lt;</a:t>
            </a:r>
            <a:r>
              <a:rPr lang="en-US" sz="1400" dirty="0" smtClean="0">
                <a:solidFill>
                  <a:srgbClr val="5718D6"/>
                </a:solidFill>
              </a:rPr>
              <a:t>sig</a:t>
            </a:r>
            <a:r>
              <a:rPr lang="en-US" sz="1400" dirty="0" smtClean="0"/>
              <a:t>&gt;</a:t>
            </a:r>
          </a:p>
          <a:p>
            <a:r>
              <a:rPr lang="en-US" altLang="zh-CN" sz="1400" dirty="0" smtClean="0"/>
              <a:t>&lt;</a:t>
            </a:r>
            <a:r>
              <a:rPr lang="en-US" altLang="zh-CN" sz="1400" dirty="0" smtClean="0">
                <a:solidFill>
                  <a:srgbClr val="5718D6"/>
                </a:solidFill>
              </a:rPr>
              <a:t>pubKey</a:t>
            </a:r>
            <a:r>
              <a:rPr lang="en-US" altLang="zh-CN" sz="1400" dirty="0" smtClean="0"/>
              <a:t>&gt;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79010" y="1698402"/>
            <a:ext cx="2766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Input script (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scriptSig</a:t>
            </a:r>
            <a:r>
              <a:rPr lang="en-US" altLang="zh-CN" sz="20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)</a:t>
            </a:r>
          </a:p>
          <a:p>
            <a:r>
              <a:rPr lang="en-US" sz="20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For current transaction</a:t>
            </a:r>
            <a:endParaRPr lang="en-US" sz="2000" dirty="0"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79009" y="2844480"/>
            <a:ext cx="2766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Output script (</a:t>
            </a:r>
            <a:r>
              <a:rPr lang="en-US" altLang="zh-CN" sz="1600" dirty="0" err="1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scriptPubKey</a:t>
            </a:r>
            <a:r>
              <a:rPr lang="en-US" altLang="zh-CN" sz="14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)</a:t>
            </a:r>
          </a:p>
          <a:p>
            <a:r>
              <a:rPr lang="en-US" sz="14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Of some previous TXO serving as the input for current transaction</a:t>
            </a:r>
            <a:endParaRPr lang="en-US" sz="1400" dirty="0"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679010" y="2708920"/>
            <a:ext cx="7421382" cy="2522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679010" y="4789698"/>
            <a:ext cx="78534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Output script specify the destination address</a:t>
            </a:r>
            <a:r>
              <a:rPr lang="zh-CN" altLang="en-US" sz="16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，</a:t>
            </a:r>
            <a:r>
              <a:rPr lang="en-US" altLang="zh-CN" sz="16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input script specify the public key and a signature</a:t>
            </a:r>
          </a:p>
          <a:p>
            <a:endParaRPr lang="en-US" altLang="zh-CN" sz="1600" dirty="0" smtClean="0">
              <a:latin typeface="Times New Roman" panose="02020603050405020304" pitchFamily="18" charset="0"/>
              <a:ea typeface="Microsoft YaHei" panose="020B0503020204020204" pitchFamily="34" charset="-122"/>
            </a:endParaRPr>
          </a:p>
          <a:p>
            <a:r>
              <a:rPr lang="en-US" altLang="zh-CN" sz="16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To check an input, put the input script of a input and the output script of the referenced TXO together, and execute the operators and operands. </a:t>
            </a:r>
            <a:r>
              <a:rPr lang="en-US" altLang="zh-CN" sz="1600" dirty="0">
                <a:latin typeface="Times New Roman" panose="02020603050405020304" pitchFamily="18" charset="0"/>
                <a:ea typeface="Microsoft YaHei" panose="020B0503020204020204" pitchFamily="34" charset="-122"/>
              </a:rPr>
              <a:t>I</a:t>
            </a:r>
            <a:r>
              <a:rPr lang="en-US" altLang="zh-CN" sz="1600" dirty="0" smtClean="0">
                <a:latin typeface="Times New Roman" panose="02020603050405020304" pitchFamily="18" charset="0"/>
                <a:ea typeface="Microsoft YaHei" panose="020B0503020204020204" pitchFamily="34" charset="-122"/>
              </a:rPr>
              <a:t>f the result is true, it is a valid input.</a:t>
            </a:r>
            <a:endParaRPr lang="en-US" sz="1600" dirty="0"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95536" y="224581"/>
            <a:ext cx="7770813" cy="75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 smtClean="0"/>
              <a:t>2. Transaction in Bitcoin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509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12144</TotalTime>
  <Words>2279</Words>
  <Application>Microsoft Office PowerPoint</Application>
  <PresentationFormat>全屏显示(4:3)</PresentationFormat>
  <Paragraphs>315</Paragraphs>
  <Slides>25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宋体</vt:lpstr>
      <vt:lpstr>Microsoft YaHei</vt:lpstr>
      <vt:lpstr>Microsoft YaHei</vt:lpstr>
      <vt:lpstr>Arial</vt:lpstr>
      <vt:lpstr>Cambria Math</vt:lpstr>
      <vt:lpstr>Comic Sans MS</vt:lpstr>
      <vt:lpstr>Garamond</vt:lpstr>
      <vt:lpstr>Times New Roman</vt:lpstr>
      <vt:lpstr>Verdana</vt:lpstr>
      <vt:lpstr>Wingdings</vt:lpstr>
      <vt:lpstr>Edge</vt:lpstr>
      <vt:lpstr>网络安全技术</vt:lpstr>
      <vt:lpstr>Introduction to Bitcoin</vt:lpstr>
      <vt:lpstr>2. Transaction in Bitcoin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 Bitcoin Scripts</vt:lpstr>
      <vt:lpstr>PowerPoint 演示文稿</vt:lpstr>
      <vt:lpstr>PowerPoint 演示文稿</vt:lpstr>
      <vt:lpstr>3. Bitcoin Scripts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数理逻辑</dc:title>
  <dc:creator>liuzhen</dc:creator>
  <cp:lastModifiedBy>Windows 用户</cp:lastModifiedBy>
  <cp:revision>665</cp:revision>
  <dcterms:created xsi:type="dcterms:W3CDTF">2002-02-18T10:20:31Z</dcterms:created>
  <dcterms:modified xsi:type="dcterms:W3CDTF">2019-04-23T12:07:37Z</dcterms:modified>
</cp:coreProperties>
</file>