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sldIdLst>
    <p:sldId id="256" r:id="rId2"/>
    <p:sldId id="257" r:id="rId3"/>
    <p:sldId id="258" r:id="rId4"/>
    <p:sldId id="259" r:id="rId5"/>
    <p:sldId id="260" r:id="rId6"/>
    <p:sldId id="261" r:id="rId7"/>
    <p:sldId id="309" r:id="rId8"/>
    <p:sldId id="262" r:id="rId9"/>
    <p:sldId id="263" r:id="rId10"/>
    <p:sldId id="319" r:id="rId11"/>
    <p:sldId id="320" r:id="rId12"/>
    <p:sldId id="321" r:id="rId13"/>
    <p:sldId id="322" r:id="rId14"/>
    <p:sldId id="267" r:id="rId15"/>
    <p:sldId id="268" r:id="rId16"/>
    <p:sldId id="269" r:id="rId17"/>
    <p:sldId id="310" r:id="rId18"/>
    <p:sldId id="279" r:id="rId19"/>
    <p:sldId id="270" r:id="rId20"/>
    <p:sldId id="271" r:id="rId21"/>
    <p:sldId id="280" r:id="rId22"/>
    <p:sldId id="311" r:id="rId23"/>
    <p:sldId id="312" r:id="rId24"/>
    <p:sldId id="272" r:id="rId25"/>
    <p:sldId id="313" r:id="rId26"/>
    <p:sldId id="314" r:id="rId27"/>
    <p:sldId id="284" r:id="rId28"/>
    <p:sldId id="275" r:id="rId29"/>
    <p:sldId id="324" r:id="rId30"/>
    <p:sldId id="325" r:id="rId31"/>
    <p:sldId id="327" r:id="rId32"/>
    <p:sldId id="277" r:id="rId33"/>
    <p:sldId id="328" r:id="rId34"/>
    <p:sldId id="285" r:id="rId35"/>
    <p:sldId id="329" r:id="rId36"/>
    <p:sldId id="287" r:id="rId37"/>
    <p:sldId id="288" r:id="rId38"/>
    <p:sldId id="289" r:id="rId39"/>
    <p:sldId id="299" r:id="rId40"/>
    <p:sldId id="315" r:id="rId41"/>
    <p:sldId id="316" r:id="rId42"/>
    <p:sldId id="300" r:id="rId43"/>
    <p:sldId id="294" r:id="rId44"/>
    <p:sldId id="296" r:id="rId45"/>
    <p:sldId id="301" r:id="rId46"/>
    <p:sldId id="302" r:id="rId47"/>
    <p:sldId id="303" r:id="rId48"/>
    <p:sldId id="297" r:id="rId49"/>
    <p:sldId id="304" r:id="rId50"/>
    <p:sldId id="298" r:id="rId51"/>
    <p:sldId id="305" r:id="rId52"/>
    <p:sldId id="306" r:id="rId53"/>
    <p:sldId id="307" r:id="rId54"/>
    <p:sldId id="308" r:id="rId55"/>
    <p:sldId id="295" r:id="rId56"/>
    <p:sldId id="290" r:id="rId57"/>
    <p:sldId id="291" r:id="rId58"/>
    <p:sldId id="292" r:id="rId59"/>
    <p:sldId id="317" r:id="rId6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BB7504-8066-485C-BFA9-AC3E49440461}" type="datetimeFigureOut">
              <a:rPr lang="zh-CN" altLang="en-US" smtClean="0"/>
              <a:t>2013/12/26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7ECAA5-47AD-48F9-863D-D04B476D5486}" type="slidenum">
              <a:rPr lang="zh-CN" altLang="en-US" smtClean="0"/>
              <a:t>‹#›</a:t>
            </a:fld>
            <a:endParaRPr lang="zh-CN" altLang="en-US"/>
          </a:p>
        </p:txBody>
      </p:sp>
    </p:spTree>
    <p:extLst>
      <p:ext uri="{BB962C8B-B14F-4D97-AF65-F5344CB8AC3E}">
        <p14:creationId xmlns:p14="http://schemas.microsoft.com/office/powerpoint/2010/main" val="4006225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67ECAA5-47AD-48F9-863D-D04B476D5486}" type="slidenum">
              <a:rPr lang="zh-CN" altLang="en-US" smtClean="0"/>
              <a:t>20</a:t>
            </a:fld>
            <a:endParaRPr lang="zh-CN" altLang="en-US"/>
          </a:p>
        </p:txBody>
      </p:sp>
    </p:spTree>
    <p:extLst>
      <p:ext uri="{BB962C8B-B14F-4D97-AF65-F5344CB8AC3E}">
        <p14:creationId xmlns:p14="http://schemas.microsoft.com/office/powerpoint/2010/main" val="1909988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67ECAA5-47AD-48F9-863D-D04B476D5486}" type="slidenum">
              <a:rPr lang="zh-CN" altLang="en-US" smtClean="0"/>
              <a:t>21</a:t>
            </a:fld>
            <a:endParaRPr lang="zh-CN" altLang="en-US"/>
          </a:p>
        </p:txBody>
      </p:sp>
    </p:spTree>
    <p:extLst>
      <p:ext uri="{BB962C8B-B14F-4D97-AF65-F5344CB8AC3E}">
        <p14:creationId xmlns:p14="http://schemas.microsoft.com/office/powerpoint/2010/main" val="1909988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1">
        <a:schemeClr val="bg1"/>
      </p:bgRef>
    </p:bg>
    <p:spTree>
      <p:nvGrpSpPr>
        <p:cNvPr id="1" name=""/>
        <p:cNvGrpSpPr/>
        <p:nvPr/>
      </p:nvGrpSpPr>
      <p:grpSpPr>
        <a:xfrm>
          <a:off x="0" y="0"/>
          <a:ext cx="0" cy="0"/>
          <a:chOff x="0" y="0"/>
          <a:chExt cx="0" cy="0"/>
        </a:xfrm>
      </p:grpSpPr>
      <p:sp>
        <p:nvSpPr>
          <p:cNvPr id="8" name="标题 7"/>
          <p:cNvSpPr>
            <a:spLocks noGrp="1"/>
          </p:cNvSpPr>
          <p:nvPr>
            <p:ph type="ctrTitle"/>
          </p:nvPr>
        </p:nvSpPr>
        <p:spPr>
          <a:xfrm>
            <a:off x="2286000" y="3124200"/>
            <a:ext cx="6172200" cy="1894362"/>
          </a:xfrm>
        </p:spPr>
        <p:txBody>
          <a:bodyPr/>
          <a:lstStyle>
            <a:lvl1pPr>
              <a:defRPr b="1"/>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bwMode="auto">
          <a:xfrm rot="5400000">
            <a:off x="7764621" y="1174097"/>
            <a:ext cx="2286000" cy="381000"/>
          </a:xfrm>
        </p:spPr>
        <p:txBody>
          <a:bodyPr/>
          <a:lstStyle/>
          <a:p>
            <a:fld id="{530820CF-B880-4189-942D-D702A7CBA730}" type="datetimeFigureOut">
              <a:rPr lang="zh-CN" altLang="en-US" smtClean="0"/>
              <a:t>2013/12/26</a:t>
            </a:fld>
            <a:endParaRPr lang="zh-CN" altLang="en-US"/>
          </a:p>
        </p:txBody>
      </p:sp>
      <p:sp>
        <p:nvSpPr>
          <p:cNvPr id="17" name="页脚占位符 16"/>
          <p:cNvSpPr>
            <a:spLocks noGrp="1"/>
          </p:cNvSpPr>
          <p:nvPr>
            <p:ph type="ftr" sz="quarter" idx="11"/>
          </p:nvPr>
        </p:nvSpPr>
        <p:spPr bwMode="auto">
          <a:xfrm rot="5400000">
            <a:off x="7077269" y="4181669"/>
            <a:ext cx="3657600" cy="384048"/>
          </a:xfrm>
        </p:spPr>
        <p:txBody>
          <a:bodyPr/>
          <a:lstStyle/>
          <a:p>
            <a:endParaRPr lang="zh-CN"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接连接符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接连接符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接连接符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椭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椭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椭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灯片编号占位符 28"/>
          <p:cNvSpPr>
            <a:spLocks noGrp="1"/>
          </p:cNvSpPr>
          <p:nvPr>
            <p:ph type="sldNum" sz="quarter" idx="12"/>
          </p:nvPr>
        </p:nvSpPr>
        <p:spPr bwMode="auto">
          <a:xfrm>
            <a:off x="1325544" y="4928702"/>
            <a:ext cx="609600" cy="517524"/>
          </a:xfrm>
        </p:spPr>
        <p:txBody>
          <a:bodyPr/>
          <a:lstStyle/>
          <a:p>
            <a:fld id="{0C913308-F349-4B6D-A68A-DD1791B4A57B}"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2013/12/26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16764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2013/12/26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85800" y="263525"/>
            <a:ext cx="7848600" cy="422275"/>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685800" y="914400"/>
            <a:ext cx="7848600" cy="2579688"/>
          </a:xfrm>
        </p:spPr>
        <p:txBody>
          <a:bodyPr/>
          <a:lstStyle/>
          <a:p>
            <a:pPr lvl="0"/>
            <a:endParaRPr lang="zh-CN" altLang="en-US" noProof="0" smtClean="0"/>
          </a:p>
        </p:txBody>
      </p:sp>
    </p:spTree>
    <p:extLst>
      <p:ext uri="{BB962C8B-B14F-4D97-AF65-F5344CB8AC3E}">
        <p14:creationId xmlns:p14="http://schemas.microsoft.com/office/powerpoint/2010/main" val="1002445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8" name="内容占位符 7"/>
          <p:cNvSpPr>
            <a:spLocks noGrp="1"/>
          </p:cNvSpPr>
          <p:nvPr>
            <p:ph sz="quarter" idx="1"/>
          </p:nvPr>
        </p:nvSpPr>
        <p:spPr>
          <a:xfrm>
            <a:off x="457200" y="1600200"/>
            <a:ext cx="7467600" cy="4873752"/>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4"/>
          </p:nvPr>
        </p:nvSpPr>
        <p:spPr/>
        <p:txBody>
          <a:bodyPr rtlCol="0"/>
          <a:lstStyle/>
          <a:p>
            <a:fld id="{530820CF-B880-4189-942D-D702A7CBA730}" type="datetimeFigureOut">
              <a:rPr lang="zh-CN" altLang="en-US" smtClean="0"/>
              <a:t>2013/12/26</a:t>
            </a:fld>
            <a:endParaRPr lang="zh-CN" altLang="en-US"/>
          </a:p>
        </p:txBody>
      </p:sp>
      <p:sp>
        <p:nvSpPr>
          <p:cNvPr id="9" name="灯片编号占位符 8"/>
          <p:cNvSpPr>
            <a:spLocks noGrp="1"/>
          </p:cNvSpPr>
          <p:nvPr>
            <p:ph type="sldNum" sz="quarter" idx="15"/>
          </p:nvPr>
        </p:nvSpPr>
        <p:spPr/>
        <p:txBody>
          <a:bodyPr rtlCol="0"/>
          <a:lstStyle/>
          <a:p>
            <a:fld id="{0C913308-F349-4B6D-A68A-DD1791B4A57B}" type="slidenum">
              <a:rPr lang="zh-CN" altLang="en-US" smtClean="0"/>
              <a:t>‹#›</a:t>
            </a:fld>
            <a:endParaRPr lang="zh-CN" altLang="en-US"/>
          </a:p>
        </p:txBody>
      </p:sp>
      <p:sp>
        <p:nvSpPr>
          <p:cNvPr id="10" name="页脚占位符 9"/>
          <p:cNvSpPr>
            <a:spLocks noGrp="1"/>
          </p:cNvSpPr>
          <p:nvPr>
            <p:ph type="ftr" sz="quarter" idx="16"/>
          </p:nvPr>
        </p:nvSpPr>
        <p:spPr/>
        <p:txBody>
          <a:bodyPr rtlCol="0"/>
          <a:lstStyle/>
          <a:p>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286000" y="2895600"/>
            <a:ext cx="6172200" cy="2053590"/>
          </a:xfrm>
        </p:spPr>
        <p:txBody>
          <a:bodyPr/>
          <a:lstStyle>
            <a:lvl1pPr algn="l">
              <a:buNone/>
              <a:defRPr sz="3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bwMode="auto">
          <a:xfrm rot="5400000">
            <a:off x="7763256" y="1170432"/>
            <a:ext cx="2286000" cy="381000"/>
          </a:xfrm>
        </p:spPr>
        <p:txBody>
          <a:bodyPr/>
          <a:lstStyle/>
          <a:p>
            <a:fld id="{530820CF-B880-4189-942D-D702A7CBA730}" type="datetimeFigureOut">
              <a:rPr lang="zh-CN" altLang="en-US" smtClean="0"/>
              <a:t>2013/12/26</a:t>
            </a:fld>
            <a:endParaRPr lang="zh-CN" altLang="en-US"/>
          </a:p>
        </p:txBody>
      </p:sp>
      <p:sp>
        <p:nvSpPr>
          <p:cNvPr id="5" name="页脚占位符 4"/>
          <p:cNvSpPr>
            <a:spLocks noGrp="1"/>
          </p:cNvSpPr>
          <p:nvPr>
            <p:ph type="ftr" sz="quarter" idx="11"/>
          </p:nvPr>
        </p:nvSpPr>
        <p:spPr bwMode="auto">
          <a:xfrm rot="5400000">
            <a:off x="7077456" y="4178808"/>
            <a:ext cx="3657600" cy="384048"/>
          </a:xfrm>
        </p:spPr>
        <p:txBody>
          <a:bodyPr/>
          <a:lstStyle/>
          <a:p>
            <a:endParaRPr lang="zh-CN"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接连接符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接连接符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椭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椭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椭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接连接符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灯片编号占位符 5"/>
          <p:cNvSpPr>
            <a:spLocks noGrp="1"/>
          </p:cNvSpPr>
          <p:nvPr>
            <p:ph type="sldNum" sz="quarter" idx="12"/>
          </p:nvPr>
        </p:nvSpPr>
        <p:spPr bwMode="auto">
          <a:xfrm>
            <a:off x="1340616" y="4928702"/>
            <a:ext cx="609600" cy="517524"/>
          </a:xfrm>
        </p:spPr>
        <p:txBody>
          <a:bodyPr/>
          <a:lstStyle/>
          <a:p>
            <a:fld id="{0C913308-F349-4B6D-A68A-DD1791B4A57B}"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2013/12/26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内容占位符 8"/>
          <p:cNvSpPr>
            <a:spLocks noGrp="1"/>
          </p:cNvSpPr>
          <p:nvPr>
            <p:ph sz="quarter" idx="1"/>
          </p:nvPr>
        </p:nvSpPr>
        <p:spPr>
          <a:xfrm>
            <a:off x="457200"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270248"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7543800" cy="1143000"/>
          </a:xfrm>
        </p:spPr>
        <p:txBody>
          <a:bodyPr anchor="b"/>
          <a:lstStyle>
            <a:lvl1pPr>
              <a:defRPr/>
            </a:lvl1pPr>
          </a:lstStyle>
          <a:p>
            <a:r>
              <a:rPr kumimoji="0" lang="zh-CN" altLang="en-US" smtClean="0"/>
              <a:t>单击此处编辑母版标题样式</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2013/12/26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1" name="内容占位符 10"/>
          <p:cNvSpPr>
            <a:spLocks noGrp="1"/>
          </p:cNvSpPr>
          <p:nvPr>
            <p:ph sz="quarter" idx="2"/>
          </p:nvPr>
        </p:nvSpPr>
        <p:spPr>
          <a:xfrm>
            <a:off x="457200"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4371975"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2" name="文本占位符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
        <p:nvSpPr>
          <p:cNvPr id="14" name="文本占位符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6" name="日期占位符 5"/>
          <p:cNvSpPr>
            <a:spLocks noGrp="1"/>
          </p:cNvSpPr>
          <p:nvPr>
            <p:ph type="dt" sz="half" idx="10"/>
          </p:nvPr>
        </p:nvSpPr>
        <p:spPr/>
        <p:txBody>
          <a:bodyPr rtlCol="0"/>
          <a:lstStyle/>
          <a:p>
            <a:fld id="{530820CF-B880-4189-942D-D702A7CBA730}" type="datetimeFigureOut">
              <a:rPr lang="zh-CN" altLang="en-US" smtClean="0"/>
              <a:t>2013/12/26</a:t>
            </a:fld>
            <a:endParaRPr lang="zh-CN" altLang="en-US"/>
          </a:p>
        </p:txBody>
      </p:sp>
      <p:sp>
        <p:nvSpPr>
          <p:cNvPr id="7" name="灯片编号占位符 6"/>
          <p:cNvSpPr>
            <a:spLocks noGrp="1"/>
          </p:cNvSpPr>
          <p:nvPr>
            <p:ph type="sldNum" sz="quarter" idx="11"/>
          </p:nvPr>
        </p:nvSpPr>
        <p:spPr/>
        <p:txBody>
          <a:bodyPr rtlCol="0"/>
          <a:lstStyle/>
          <a:p>
            <a:fld id="{0C913308-F349-4B6D-A68A-DD1791B4A57B}" type="slidenum">
              <a:rPr lang="zh-CN" altLang="en-US" smtClean="0"/>
              <a:t>‹#›</a:t>
            </a:fld>
            <a:endParaRPr lang="zh-CN" altLang="en-US"/>
          </a:p>
        </p:txBody>
      </p:sp>
      <p:sp>
        <p:nvSpPr>
          <p:cNvPr id="8" name="页脚占位符 7"/>
          <p:cNvSpPr>
            <a:spLocks noGrp="1"/>
          </p:cNvSpPr>
          <p:nvPr>
            <p:ph type="ftr" sz="quarter" idx="12"/>
          </p:nvPr>
        </p:nvSpPr>
        <p:spPr/>
        <p:txBody>
          <a:bodyPr rtlCol="0"/>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2013/12/26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1">
        <a:schemeClr val="bg1"/>
      </p:bgRef>
    </p:bg>
    <p:spTree>
      <p:nvGrpSpPr>
        <p:cNvPr id="1" name=""/>
        <p:cNvGrpSpPr/>
        <p:nvPr/>
      </p:nvGrpSpPr>
      <p:grpSpPr>
        <a:xfrm>
          <a:off x="0" y="0"/>
          <a:ext cx="0" cy="0"/>
          <a:chOff x="0" y="0"/>
          <a:chExt cx="0" cy="0"/>
        </a:xfrm>
      </p:grpSpPr>
      <p:sp>
        <p:nvSpPr>
          <p:cNvPr id="10" name="直接连接符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标题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8" name="直接连接符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接连接符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接连接符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椭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内容占位符 17"/>
          <p:cNvSpPr>
            <a:spLocks noGrp="1"/>
          </p:cNvSpPr>
          <p:nvPr>
            <p:ph sz="quarter" idx="1"/>
          </p:nvPr>
        </p:nvSpPr>
        <p:spPr>
          <a:xfrm>
            <a:off x="304800" y="274320"/>
            <a:ext cx="5638800" cy="6327648"/>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1" name="日期占位符 20"/>
          <p:cNvSpPr>
            <a:spLocks noGrp="1"/>
          </p:cNvSpPr>
          <p:nvPr>
            <p:ph type="dt" sz="half" idx="14"/>
          </p:nvPr>
        </p:nvSpPr>
        <p:spPr/>
        <p:txBody>
          <a:bodyPr rtlCol="0"/>
          <a:lstStyle/>
          <a:p>
            <a:fld id="{530820CF-B880-4189-942D-D702A7CBA730}" type="datetimeFigureOut">
              <a:rPr lang="zh-CN" altLang="en-US" smtClean="0"/>
              <a:t>2013/12/26</a:t>
            </a:fld>
            <a:endParaRPr lang="zh-CN" altLang="en-US"/>
          </a:p>
        </p:txBody>
      </p:sp>
      <p:sp>
        <p:nvSpPr>
          <p:cNvPr id="22" name="灯片编号占位符 21"/>
          <p:cNvSpPr>
            <a:spLocks noGrp="1"/>
          </p:cNvSpPr>
          <p:nvPr>
            <p:ph type="sldNum" sz="quarter" idx="15"/>
          </p:nvPr>
        </p:nvSpPr>
        <p:spPr/>
        <p:txBody>
          <a:bodyPr rtlCol="0"/>
          <a:lstStyle/>
          <a:p>
            <a:fld id="{0C913308-F349-4B6D-A68A-DD1791B4A57B}" type="slidenum">
              <a:rPr lang="zh-CN" altLang="en-US" smtClean="0"/>
              <a:t>‹#›</a:t>
            </a:fld>
            <a:endParaRPr lang="zh-CN" altLang="en-US"/>
          </a:p>
        </p:txBody>
      </p:sp>
      <p:sp>
        <p:nvSpPr>
          <p:cNvPr id="23" name="页脚占位符 22"/>
          <p:cNvSpPr>
            <a:spLocks noGrp="1"/>
          </p:cNvSpPr>
          <p:nvPr>
            <p:ph type="ftr" sz="quarter" idx="16"/>
          </p:nvPr>
        </p:nvSpPr>
        <p:spPr/>
        <p:txBody>
          <a:bodyPr rtlCol="0"/>
          <a:lstStyle/>
          <a:p>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直接连接符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椭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标题 1"/>
          <p:cNvSpPr>
            <a:spLocks noGrp="1"/>
          </p:cNvSpPr>
          <p:nvPr>
            <p:ph type="title"/>
          </p:nvPr>
        </p:nvSpPr>
        <p:spPr>
          <a:xfrm rot="5400000">
            <a:off x="3350133" y="3200400"/>
            <a:ext cx="6309360" cy="457200"/>
          </a:xfrm>
        </p:spPr>
        <p:txBody>
          <a:bodyPr anchor="b"/>
          <a:lstStyle>
            <a:lvl1pPr algn="l">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CN" altLang="en-US" smtClean="0"/>
              <a:t>单击图标添加图片</a:t>
            </a:r>
            <a:endParaRPr kumimoji="0" lang="en-US" dirty="0"/>
          </a:p>
        </p:txBody>
      </p:sp>
      <p:sp>
        <p:nvSpPr>
          <p:cNvPr id="4" name="文本占位符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10" name="直接连接符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接连接符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接连接符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接连接符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占位符 16"/>
          <p:cNvSpPr>
            <a:spLocks noGrp="1"/>
          </p:cNvSpPr>
          <p:nvPr>
            <p:ph type="dt" sz="half" idx="10"/>
          </p:nvPr>
        </p:nvSpPr>
        <p:spPr/>
        <p:txBody>
          <a:bodyPr rtlCol="0"/>
          <a:lstStyle/>
          <a:p>
            <a:fld id="{530820CF-B880-4189-942D-D702A7CBA730}" type="datetimeFigureOut">
              <a:rPr lang="zh-CN" altLang="en-US" smtClean="0"/>
              <a:t>2013/12/26</a:t>
            </a:fld>
            <a:endParaRPr lang="zh-CN" altLang="en-US"/>
          </a:p>
        </p:txBody>
      </p:sp>
      <p:sp>
        <p:nvSpPr>
          <p:cNvPr id="18" name="灯片编号占位符 17"/>
          <p:cNvSpPr>
            <a:spLocks noGrp="1"/>
          </p:cNvSpPr>
          <p:nvPr>
            <p:ph type="sldNum" sz="quarter" idx="11"/>
          </p:nvPr>
        </p:nvSpPr>
        <p:spPr/>
        <p:txBody>
          <a:bodyPr rtlCol="0"/>
          <a:lstStyle/>
          <a:p>
            <a:fld id="{0C913308-F349-4B6D-A68A-DD1791B4A57B}" type="slidenum">
              <a:rPr lang="zh-CN" altLang="en-US" smtClean="0"/>
              <a:t>‹#›</a:t>
            </a:fld>
            <a:endParaRPr lang="zh-CN" altLang="en-US"/>
          </a:p>
        </p:txBody>
      </p:sp>
      <p:sp>
        <p:nvSpPr>
          <p:cNvPr id="21" name="页脚占位符 20"/>
          <p:cNvSpPr>
            <a:spLocks noGrp="1"/>
          </p:cNvSpPr>
          <p:nvPr>
            <p:ph type="ftr" sz="quarter" idx="12"/>
          </p:nvPr>
        </p:nvSpPr>
        <p:spPr/>
        <p:txBody>
          <a:bodyPr rtlCol="0"/>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接连接符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标题占位符 21"/>
          <p:cNvSpPr>
            <a:spLocks noGrp="1"/>
          </p:cNvSpPr>
          <p:nvPr>
            <p:ph type="title"/>
          </p:nvPr>
        </p:nvSpPr>
        <p:spPr>
          <a:xfrm>
            <a:off x="457200" y="274638"/>
            <a:ext cx="7467600" cy="1143000"/>
          </a:xfrm>
          <a:prstGeom prst="rect">
            <a:avLst/>
          </a:prstGeom>
        </p:spPr>
        <p:txBody>
          <a:bodyPr vert="horz" anchor="b">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30820CF-B880-4189-942D-D702A7CBA730}" type="datetimeFigureOut">
              <a:rPr lang="zh-CN" altLang="en-US" smtClean="0"/>
              <a:t>2013/12/26</a:t>
            </a:fld>
            <a:endParaRPr lang="zh-CN" altLang="en-US"/>
          </a:p>
        </p:txBody>
      </p:sp>
      <p:sp>
        <p:nvSpPr>
          <p:cNvPr id="3" name="页脚占位符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CN" altLang="en-US"/>
          </a:p>
        </p:txBody>
      </p:sp>
      <p:sp>
        <p:nvSpPr>
          <p:cNvPr id="7" name="直接连接符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接连接符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椭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灯片编号占位符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Autofit/>
          </a:bodyPr>
          <a:lstStyle/>
          <a:p>
            <a:r>
              <a:rPr lang="en-US" altLang="zh-CN" sz="6600" dirty="0" smtClean="0"/>
              <a:t>Solutions</a:t>
            </a:r>
            <a:br>
              <a:rPr lang="en-US" altLang="zh-CN" sz="6600" dirty="0" smtClean="0"/>
            </a:br>
            <a:r>
              <a:rPr lang="en-US" altLang="zh-CN" sz="6600" dirty="0" smtClean="0"/>
              <a:t>Chapter 3</a:t>
            </a:r>
            <a:endParaRPr lang="zh-CN" altLang="en-US" sz="6600" dirty="0"/>
          </a:p>
        </p:txBody>
      </p:sp>
    </p:spTree>
    <p:extLst>
      <p:ext uri="{BB962C8B-B14F-4D97-AF65-F5344CB8AC3E}">
        <p14:creationId xmlns:p14="http://schemas.microsoft.com/office/powerpoint/2010/main" val="3168706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441325" y="106363"/>
            <a:ext cx="34115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accent1"/>
                </a:solidFill>
                <a:latin typeface="Arial" charset="0"/>
              </a:defRPr>
            </a:lvl1pPr>
            <a:lvl2pPr marL="742950" indent="-285750">
              <a:defRPr>
                <a:solidFill>
                  <a:schemeClr val="accent1"/>
                </a:solidFill>
                <a:latin typeface="Arial" charset="0"/>
              </a:defRPr>
            </a:lvl2pPr>
            <a:lvl3pPr marL="1143000" indent="-228600">
              <a:defRPr>
                <a:solidFill>
                  <a:schemeClr val="accent1"/>
                </a:solidFill>
                <a:latin typeface="Arial" charset="0"/>
              </a:defRPr>
            </a:lvl3pPr>
            <a:lvl4pPr marL="1600200" indent="-228600">
              <a:defRPr>
                <a:solidFill>
                  <a:schemeClr val="accent1"/>
                </a:solidFill>
                <a:latin typeface="Arial" charset="0"/>
              </a:defRPr>
            </a:lvl4pPr>
            <a:lvl5pPr marL="2057400" indent="-228600">
              <a:defRPr>
                <a:solidFill>
                  <a:schemeClr val="accent1"/>
                </a:solidFill>
                <a:latin typeface="Arial" charset="0"/>
              </a:defRPr>
            </a:lvl5pPr>
            <a:lvl6pPr marL="2514600" indent="-228600" eaLnBrk="0" fontAlgn="base" hangingPunct="0">
              <a:spcBef>
                <a:spcPct val="0"/>
              </a:spcBef>
              <a:spcAft>
                <a:spcPct val="0"/>
              </a:spcAft>
              <a:defRPr>
                <a:solidFill>
                  <a:schemeClr val="accent1"/>
                </a:solidFill>
                <a:latin typeface="Arial" charset="0"/>
              </a:defRPr>
            </a:lvl6pPr>
            <a:lvl7pPr marL="2971800" indent="-228600" eaLnBrk="0" fontAlgn="base" hangingPunct="0">
              <a:spcBef>
                <a:spcPct val="0"/>
              </a:spcBef>
              <a:spcAft>
                <a:spcPct val="0"/>
              </a:spcAft>
              <a:defRPr>
                <a:solidFill>
                  <a:schemeClr val="accent1"/>
                </a:solidFill>
                <a:latin typeface="Arial" charset="0"/>
              </a:defRPr>
            </a:lvl7pPr>
            <a:lvl8pPr marL="3429000" indent="-228600" eaLnBrk="0" fontAlgn="base" hangingPunct="0">
              <a:spcBef>
                <a:spcPct val="0"/>
              </a:spcBef>
              <a:spcAft>
                <a:spcPct val="0"/>
              </a:spcAft>
              <a:defRPr>
                <a:solidFill>
                  <a:schemeClr val="accent1"/>
                </a:solidFill>
                <a:latin typeface="Arial" charset="0"/>
              </a:defRPr>
            </a:lvl8pPr>
            <a:lvl9pPr marL="3886200" indent="-228600" eaLnBrk="0" fontAlgn="base" hangingPunct="0">
              <a:spcBef>
                <a:spcPct val="0"/>
              </a:spcBef>
              <a:spcAft>
                <a:spcPct val="0"/>
              </a:spcAft>
              <a:defRPr>
                <a:solidFill>
                  <a:schemeClr val="accent1"/>
                </a:solidFill>
                <a:latin typeface="Arial" charset="0"/>
              </a:defRPr>
            </a:lvl9pPr>
          </a:lstStyle>
          <a:p>
            <a:r>
              <a:rPr lang="en-US" altLang="zh-CN" sz="2800" b="1">
                <a:solidFill>
                  <a:schemeClr val="accent2"/>
                </a:solidFill>
                <a:ea typeface="宋体" charset="-122"/>
              </a:rPr>
              <a:t>Booth's Algorithm</a:t>
            </a:r>
          </a:p>
        </p:txBody>
      </p:sp>
      <p:sp>
        <p:nvSpPr>
          <p:cNvPr id="41987" name="Text Box 4"/>
          <p:cNvSpPr txBox="1">
            <a:spLocks noChangeArrowheads="1"/>
          </p:cNvSpPr>
          <p:nvPr/>
        </p:nvSpPr>
        <p:spPr bwMode="auto">
          <a:xfrm>
            <a:off x="517525" y="990600"/>
            <a:ext cx="7547323"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accent1"/>
                </a:solidFill>
                <a:latin typeface="Arial" charset="0"/>
              </a:defRPr>
            </a:lvl1pPr>
            <a:lvl2pPr marL="742950" indent="-285750">
              <a:defRPr>
                <a:solidFill>
                  <a:schemeClr val="accent1"/>
                </a:solidFill>
                <a:latin typeface="Arial" charset="0"/>
              </a:defRPr>
            </a:lvl2pPr>
            <a:lvl3pPr marL="1143000" indent="-228600">
              <a:defRPr>
                <a:solidFill>
                  <a:schemeClr val="accent1"/>
                </a:solidFill>
                <a:latin typeface="Arial" charset="0"/>
              </a:defRPr>
            </a:lvl3pPr>
            <a:lvl4pPr marL="1600200" indent="-228600">
              <a:defRPr>
                <a:solidFill>
                  <a:schemeClr val="accent1"/>
                </a:solidFill>
                <a:latin typeface="Arial" charset="0"/>
              </a:defRPr>
            </a:lvl4pPr>
            <a:lvl5pPr marL="2057400" indent="-228600">
              <a:defRPr>
                <a:solidFill>
                  <a:schemeClr val="accent1"/>
                </a:solidFill>
                <a:latin typeface="Arial" charset="0"/>
              </a:defRPr>
            </a:lvl5pPr>
            <a:lvl6pPr marL="2514600" indent="-228600" eaLnBrk="0" fontAlgn="base" hangingPunct="0">
              <a:spcBef>
                <a:spcPct val="0"/>
              </a:spcBef>
              <a:spcAft>
                <a:spcPct val="0"/>
              </a:spcAft>
              <a:defRPr>
                <a:solidFill>
                  <a:schemeClr val="accent1"/>
                </a:solidFill>
                <a:latin typeface="Arial" charset="0"/>
              </a:defRPr>
            </a:lvl6pPr>
            <a:lvl7pPr marL="2971800" indent="-228600" eaLnBrk="0" fontAlgn="base" hangingPunct="0">
              <a:spcBef>
                <a:spcPct val="0"/>
              </a:spcBef>
              <a:spcAft>
                <a:spcPct val="0"/>
              </a:spcAft>
              <a:defRPr>
                <a:solidFill>
                  <a:schemeClr val="accent1"/>
                </a:solidFill>
                <a:latin typeface="Arial" charset="0"/>
              </a:defRPr>
            </a:lvl7pPr>
            <a:lvl8pPr marL="3429000" indent="-228600" eaLnBrk="0" fontAlgn="base" hangingPunct="0">
              <a:spcBef>
                <a:spcPct val="0"/>
              </a:spcBef>
              <a:spcAft>
                <a:spcPct val="0"/>
              </a:spcAft>
              <a:defRPr>
                <a:solidFill>
                  <a:schemeClr val="accent1"/>
                </a:solidFill>
                <a:latin typeface="Arial" charset="0"/>
              </a:defRPr>
            </a:lvl8pPr>
            <a:lvl9pPr marL="3886200" indent="-228600" eaLnBrk="0" fontAlgn="base" hangingPunct="0">
              <a:spcBef>
                <a:spcPct val="0"/>
              </a:spcBef>
              <a:spcAft>
                <a:spcPct val="0"/>
              </a:spcAft>
              <a:defRPr>
                <a:solidFill>
                  <a:schemeClr val="accent1"/>
                </a:solidFill>
                <a:latin typeface="Arial" charset="0"/>
              </a:defRPr>
            </a:lvl9pPr>
          </a:lstStyle>
          <a:p>
            <a:pPr>
              <a:buClr>
                <a:srgbClr val="CC0000"/>
              </a:buClr>
              <a:buFontTx/>
              <a:buChar char="•"/>
            </a:pPr>
            <a:r>
              <a:rPr lang="en-US" altLang="zh-CN" sz="2600" dirty="0">
                <a:solidFill>
                  <a:schemeClr val="tx1"/>
                </a:solidFill>
                <a:latin typeface="Times New Roman" pitchFamily="18" charset="0"/>
                <a:ea typeface="宋体" charset="-122"/>
                <a:cs typeface="Times New Roman" pitchFamily="18" charset="0"/>
              </a:rPr>
              <a:t> A multiplication algorithm that multiplies two signed </a:t>
            </a:r>
          </a:p>
          <a:p>
            <a:pPr algn="dist">
              <a:buClr>
                <a:srgbClr val="CC0000"/>
              </a:buClr>
            </a:pPr>
            <a:r>
              <a:rPr lang="en-US" altLang="zh-CN" sz="2600" dirty="0">
                <a:solidFill>
                  <a:schemeClr val="tx1"/>
                </a:solidFill>
                <a:latin typeface="Times New Roman" pitchFamily="18" charset="0"/>
                <a:ea typeface="宋体" charset="-122"/>
                <a:cs typeface="Times New Roman" pitchFamily="18" charset="0"/>
              </a:rPr>
              <a:t>  binary numbers in two's complement notation.</a:t>
            </a:r>
          </a:p>
        </p:txBody>
      </p:sp>
      <p:sp>
        <p:nvSpPr>
          <p:cNvPr id="41988" name="Text Box 4"/>
          <p:cNvSpPr txBox="1">
            <a:spLocks noChangeArrowheads="1"/>
          </p:cNvSpPr>
          <p:nvPr/>
        </p:nvSpPr>
        <p:spPr bwMode="auto">
          <a:xfrm>
            <a:off x="533400" y="1908175"/>
            <a:ext cx="782861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accent1"/>
                </a:solidFill>
                <a:latin typeface="Arial" charset="0"/>
              </a:defRPr>
            </a:lvl1pPr>
            <a:lvl2pPr marL="742950" indent="-285750">
              <a:defRPr>
                <a:solidFill>
                  <a:schemeClr val="accent1"/>
                </a:solidFill>
                <a:latin typeface="Arial" charset="0"/>
              </a:defRPr>
            </a:lvl2pPr>
            <a:lvl3pPr marL="1143000" indent="-228600">
              <a:defRPr>
                <a:solidFill>
                  <a:schemeClr val="accent1"/>
                </a:solidFill>
                <a:latin typeface="Arial" charset="0"/>
              </a:defRPr>
            </a:lvl3pPr>
            <a:lvl4pPr marL="1600200" indent="-228600">
              <a:defRPr>
                <a:solidFill>
                  <a:schemeClr val="accent1"/>
                </a:solidFill>
                <a:latin typeface="Arial" charset="0"/>
              </a:defRPr>
            </a:lvl4pPr>
            <a:lvl5pPr marL="2057400" indent="-228600">
              <a:defRPr>
                <a:solidFill>
                  <a:schemeClr val="accent1"/>
                </a:solidFill>
                <a:latin typeface="Arial" charset="0"/>
              </a:defRPr>
            </a:lvl5pPr>
            <a:lvl6pPr marL="2514600" indent="-228600" eaLnBrk="0" fontAlgn="base" hangingPunct="0">
              <a:spcBef>
                <a:spcPct val="0"/>
              </a:spcBef>
              <a:spcAft>
                <a:spcPct val="0"/>
              </a:spcAft>
              <a:defRPr>
                <a:solidFill>
                  <a:schemeClr val="accent1"/>
                </a:solidFill>
                <a:latin typeface="Arial" charset="0"/>
              </a:defRPr>
            </a:lvl6pPr>
            <a:lvl7pPr marL="2971800" indent="-228600" eaLnBrk="0" fontAlgn="base" hangingPunct="0">
              <a:spcBef>
                <a:spcPct val="0"/>
              </a:spcBef>
              <a:spcAft>
                <a:spcPct val="0"/>
              </a:spcAft>
              <a:defRPr>
                <a:solidFill>
                  <a:schemeClr val="accent1"/>
                </a:solidFill>
                <a:latin typeface="Arial" charset="0"/>
              </a:defRPr>
            </a:lvl7pPr>
            <a:lvl8pPr marL="3429000" indent="-228600" eaLnBrk="0" fontAlgn="base" hangingPunct="0">
              <a:spcBef>
                <a:spcPct val="0"/>
              </a:spcBef>
              <a:spcAft>
                <a:spcPct val="0"/>
              </a:spcAft>
              <a:defRPr>
                <a:solidFill>
                  <a:schemeClr val="accent1"/>
                </a:solidFill>
                <a:latin typeface="Arial" charset="0"/>
              </a:defRPr>
            </a:lvl8pPr>
            <a:lvl9pPr marL="3886200" indent="-228600" eaLnBrk="0" fontAlgn="base" hangingPunct="0">
              <a:spcBef>
                <a:spcPct val="0"/>
              </a:spcBef>
              <a:spcAft>
                <a:spcPct val="0"/>
              </a:spcAft>
              <a:defRPr>
                <a:solidFill>
                  <a:schemeClr val="accent1"/>
                </a:solidFill>
                <a:latin typeface="Arial" charset="0"/>
              </a:defRPr>
            </a:lvl9pPr>
          </a:lstStyle>
          <a:p>
            <a:pPr algn="dist">
              <a:buClr>
                <a:srgbClr val="CC0000"/>
              </a:buClr>
              <a:buFontTx/>
              <a:buChar char="•"/>
            </a:pPr>
            <a:r>
              <a:rPr lang="en-US" altLang="zh-CN" sz="2600" dirty="0">
                <a:solidFill>
                  <a:schemeClr val="tx1"/>
                </a:solidFill>
                <a:latin typeface="Times New Roman" pitchFamily="18" charset="0"/>
                <a:ea typeface="宋体" charset="-122"/>
                <a:cs typeface="Times New Roman" pitchFamily="18" charset="0"/>
              </a:rPr>
              <a:t> Invented by Andrew Donald Booth in 1951 while doing</a:t>
            </a:r>
          </a:p>
          <a:p>
            <a:pPr algn="dist">
              <a:buClr>
                <a:srgbClr val="CC0000"/>
              </a:buClr>
            </a:pPr>
            <a:r>
              <a:rPr lang="en-US" altLang="zh-CN" sz="2600" dirty="0">
                <a:solidFill>
                  <a:schemeClr val="tx1"/>
                </a:solidFill>
                <a:latin typeface="Times New Roman" pitchFamily="18" charset="0"/>
                <a:ea typeface="宋体" charset="-122"/>
                <a:cs typeface="Times New Roman" pitchFamily="18" charset="0"/>
              </a:rPr>
              <a:t>  research on crystallography at </a:t>
            </a:r>
            <a:r>
              <a:rPr lang="en-US" altLang="zh-CN" sz="2600" dirty="0" err="1">
                <a:solidFill>
                  <a:schemeClr val="tx1"/>
                </a:solidFill>
                <a:latin typeface="Times New Roman" pitchFamily="18" charset="0"/>
                <a:ea typeface="宋体" charset="-122"/>
                <a:cs typeface="Times New Roman" pitchFamily="18" charset="0"/>
              </a:rPr>
              <a:t>Birkbeck</a:t>
            </a:r>
            <a:r>
              <a:rPr lang="en-US" altLang="zh-CN" sz="2600" dirty="0">
                <a:solidFill>
                  <a:schemeClr val="tx1"/>
                </a:solidFill>
                <a:latin typeface="Times New Roman" pitchFamily="18" charset="0"/>
                <a:ea typeface="宋体" charset="-122"/>
                <a:cs typeface="Times New Roman" pitchFamily="18" charset="0"/>
              </a:rPr>
              <a:t> College in </a:t>
            </a:r>
          </a:p>
          <a:p>
            <a:pPr algn="dist">
              <a:buClr>
                <a:srgbClr val="CC0000"/>
              </a:buClr>
            </a:pPr>
            <a:r>
              <a:rPr lang="en-US" altLang="zh-CN" sz="2600" dirty="0">
                <a:solidFill>
                  <a:schemeClr val="tx1"/>
                </a:solidFill>
                <a:latin typeface="Times New Roman" pitchFamily="18" charset="0"/>
                <a:ea typeface="宋体" charset="-122"/>
                <a:cs typeface="Times New Roman" pitchFamily="18" charset="0"/>
              </a:rPr>
              <a:t>  Bloomsbury, London.</a:t>
            </a:r>
          </a:p>
        </p:txBody>
      </p:sp>
      <p:pic>
        <p:nvPicPr>
          <p:cNvPr id="4198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3302000"/>
            <a:ext cx="3162300" cy="309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342010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762000"/>
            <a:ext cx="86868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pic>
      <p:sp>
        <p:nvSpPr>
          <p:cNvPr id="43011" name="Text Box 2"/>
          <p:cNvSpPr txBox="1">
            <a:spLocks noChangeArrowheads="1"/>
          </p:cNvSpPr>
          <p:nvPr/>
        </p:nvSpPr>
        <p:spPr bwMode="auto">
          <a:xfrm>
            <a:off x="441325" y="106363"/>
            <a:ext cx="44894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accent1"/>
                </a:solidFill>
                <a:latin typeface="Arial" charset="0"/>
              </a:defRPr>
            </a:lvl1pPr>
            <a:lvl2pPr marL="742950" indent="-285750">
              <a:defRPr>
                <a:solidFill>
                  <a:schemeClr val="accent1"/>
                </a:solidFill>
                <a:latin typeface="Arial" charset="0"/>
              </a:defRPr>
            </a:lvl2pPr>
            <a:lvl3pPr marL="1143000" indent="-228600">
              <a:defRPr>
                <a:solidFill>
                  <a:schemeClr val="accent1"/>
                </a:solidFill>
                <a:latin typeface="Arial" charset="0"/>
              </a:defRPr>
            </a:lvl3pPr>
            <a:lvl4pPr marL="1600200" indent="-228600">
              <a:defRPr>
                <a:solidFill>
                  <a:schemeClr val="accent1"/>
                </a:solidFill>
                <a:latin typeface="Arial" charset="0"/>
              </a:defRPr>
            </a:lvl4pPr>
            <a:lvl5pPr marL="2057400" indent="-228600">
              <a:defRPr>
                <a:solidFill>
                  <a:schemeClr val="accent1"/>
                </a:solidFill>
                <a:latin typeface="Arial" charset="0"/>
              </a:defRPr>
            </a:lvl5pPr>
            <a:lvl6pPr marL="2514600" indent="-228600" eaLnBrk="0" fontAlgn="base" hangingPunct="0">
              <a:spcBef>
                <a:spcPct val="0"/>
              </a:spcBef>
              <a:spcAft>
                <a:spcPct val="0"/>
              </a:spcAft>
              <a:defRPr>
                <a:solidFill>
                  <a:schemeClr val="accent1"/>
                </a:solidFill>
                <a:latin typeface="Arial" charset="0"/>
              </a:defRPr>
            </a:lvl6pPr>
            <a:lvl7pPr marL="2971800" indent="-228600" eaLnBrk="0" fontAlgn="base" hangingPunct="0">
              <a:spcBef>
                <a:spcPct val="0"/>
              </a:spcBef>
              <a:spcAft>
                <a:spcPct val="0"/>
              </a:spcAft>
              <a:defRPr>
                <a:solidFill>
                  <a:schemeClr val="accent1"/>
                </a:solidFill>
                <a:latin typeface="Arial" charset="0"/>
              </a:defRPr>
            </a:lvl7pPr>
            <a:lvl8pPr marL="3429000" indent="-228600" eaLnBrk="0" fontAlgn="base" hangingPunct="0">
              <a:spcBef>
                <a:spcPct val="0"/>
              </a:spcBef>
              <a:spcAft>
                <a:spcPct val="0"/>
              </a:spcAft>
              <a:defRPr>
                <a:solidFill>
                  <a:schemeClr val="accent1"/>
                </a:solidFill>
                <a:latin typeface="Arial" charset="0"/>
              </a:defRPr>
            </a:lvl8pPr>
            <a:lvl9pPr marL="3886200" indent="-228600" eaLnBrk="0" fontAlgn="base" hangingPunct="0">
              <a:spcBef>
                <a:spcPct val="0"/>
              </a:spcBef>
              <a:spcAft>
                <a:spcPct val="0"/>
              </a:spcAft>
              <a:defRPr>
                <a:solidFill>
                  <a:schemeClr val="accent1"/>
                </a:solidFill>
                <a:latin typeface="Arial" charset="0"/>
              </a:defRPr>
            </a:lvl9pPr>
          </a:lstStyle>
          <a:p>
            <a:r>
              <a:rPr lang="en-US" altLang="zh-CN" sz="2800" b="1">
                <a:solidFill>
                  <a:schemeClr val="accent2"/>
                </a:solidFill>
                <a:ea typeface="宋体" charset="-122"/>
              </a:rPr>
              <a:t>Booth's Algorithm- Rules</a:t>
            </a:r>
          </a:p>
        </p:txBody>
      </p:sp>
      <p:sp>
        <p:nvSpPr>
          <p:cNvPr id="43012" name="矩形 5"/>
          <p:cNvSpPr>
            <a:spLocks noChangeArrowheads="1"/>
          </p:cNvSpPr>
          <p:nvPr/>
        </p:nvSpPr>
        <p:spPr bwMode="auto">
          <a:xfrm>
            <a:off x="838200" y="3581400"/>
            <a:ext cx="73152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dirty="0">
                <a:latin typeface="Times New Roman" pitchFamily="18" charset="0"/>
                <a:ea typeface="宋体" charset="-122"/>
                <a:cs typeface="Times New Roman" pitchFamily="18" charset="0"/>
              </a:rPr>
              <a:t>For each multiplier bit, also examine bit to its right</a:t>
            </a:r>
          </a:p>
          <a:p>
            <a:r>
              <a:rPr lang="en-US" altLang="zh-CN" sz="2400" dirty="0">
                <a:latin typeface="Times New Roman" pitchFamily="18" charset="0"/>
                <a:ea typeface="宋体" charset="-122"/>
                <a:cs typeface="Times New Roman" pitchFamily="18" charset="0"/>
              </a:rPr>
              <a:t>• </a:t>
            </a:r>
            <a:r>
              <a:rPr lang="en-US" altLang="zh-CN" sz="2400" b="1" dirty="0">
                <a:latin typeface="Times New Roman" pitchFamily="18" charset="0"/>
                <a:ea typeface="宋体" charset="-122"/>
                <a:cs typeface="Times New Roman" pitchFamily="18" charset="0"/>
              </a:rPr>
              <a:t>00: middle of a run of 0s, do nothing</a:t>
            </a:r>
          </a:p>
          <a:p>
            <a:r>
              <a:rPr lang="en-US" altLang="zh-CN" sz="2400" dirty="0">
                <a:latin typeface="Times New Roman" pitchFamily="18" charset="0"/>
                <a:ea typeface="宋体" charset="-122"/>
                <a:cs typeface="Times New Roman" pitchFamily="18" charset="0"/>
              </a:rPr>
              <a:t>• </a:t>
            </a:r>
            <a:r>
              <a:rPr lang="en-US" altLang="zh-CN" sz="2400" b="1" dirty="0">
                <a:latin typeface="Times New Roman" pitchFamily="18" charset="0"/>
                <a:ea typeface="宋体" charset="-122"/>
                <a:cs typeface="Times New Roman" pitchFamily="18" charset="0"/>
              </a:rPr>
              <a:t>10: beginning of a run of 1s, subtract multiplicand</a:t>
            </a:r>
          </a:p>
          <a:p>
            <a:r>
              <a:rPr lang="en-US" altLang="zh-CN" sz="2400" dirty="0">
                <a:latin typeface="Times New Roman" pitchFamily="18" charset="0"/>
                <a:ea typeface="宋体" charset="-122"/>
                <a:cs typeface="Times New Roman" pitchFamily="18" charset="0"/>
              </a:rPr>
              <a:t>• </a:t>
            </a:r>
            <a:r>
              <a:rPr lang="en-US" altLang="zh-CN" sz="2400" b="1" dirty="0">
                <a:latin typeface="Times New Roman" pitchFamily="18" charset="0"/>
                <a:ea typeface="宋体" charset="-122"/>
                <a:cs typeface="Times New Roman" pitchFamily="18" charset="0"/>
              </a:rPr>
              <a:t>11: middle of a run of 1s, do nothing</a:t>
            </a:r>
          </a:p>
          <a:p>
            <a:r>
              <a:rPr lang="en-US" altLang="zh-CN" sz="2400" dirty="0">
                <a:latin typeface="Times New Roman" pitchFamily="18" charset="0"/>
                <a:ea typeface="宋体" charset="-122"/>
                <a:cs typeface="Times New Roman" pitchFamily="18" charset="0"/>
              </a:rPr>
              <a:t>• </a:t>
            </a:r>
            <a:r>
              <a:rPr lang="en-US" altLang="zh-CN" sz="2400" b="1" dirty="0">
                <a:latin typeface="Times New Roman" pitchFamily="18" charset="0"/>
                <a:ea typeface="宋体" charset="-122"/>
                <a:cs typeface="Times New Roman" pitchFamily="18" charset="0"/>
              </a:rPr>
              <a:t>01: end of a run of 1s, add multiplicand</a:t>
            </a:r>
            <a:endParaRPr lang="zh-CN" altLang="en-US" sz="2400" dirty="0">
              <a:latin typeface="Times New Roman" pitchFamily="18" charset="0"/>
              <a:ea typeface="宋体" charset="-122"/>
              <a:cs typeface="Times New Roman" pitchFamily="18" charset="0"/>
            </a:endParaRPr>
          </a:p>
        </p:txBody>
      </p:sp>
    </p:spTree>
    <p:extLst>
      <p:ext uri="{BB962C8B-B14F-4D97-AF65-F5344CB8AC3E}">
        <p14:creationId xmlns:p14="http://schemas.microsoft.com/office/powerpoint/2010/main" val="654768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28600"/>
            <a:ext cx="7848600" cy="422275"/>
          </a:xfrm>
        </p:spPr>
        <p:txBody>
          <a:bodyPr>
            <a:normAutofit fontScale="90000"/>
          </a:bodyPr>
          <a:lstStyle/>
          <a:p>
            <a:r>
              <a:rPr lang="en-US" altLang="zh-CN" smtClean="0">
                <a:ea typeface="宋体" charset="-122"/>
              </a:rPr>
              <a:t>Booth's Algorithm- why?</a:t>
            </a:r>
          </a:p>
        </p:txBody>
      </p:sp>
      <p:sp>
        <p:nvSpPr>
          <p:cNvPr id="423940" name="Rectangle 4"/>
          <p:cNvSpPr>
            <a:spLocks noChangeArrowheads="1"/>
          </p:cNvSpPr>
          <p:nvPr/>
        </p:nvSpPr>
        <p:spPr bwMode="auto">
          <a:xfrm>
            <a:off x="282575" y="1219200"/>
            <a:ext cx="8861425" cy="275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marL="203200" indent="-203200">
              <a:lnSpc>
                <a:spcPct val="110000"/>
              </a:lnSpc>
              <a:spcBef>
                <a:spcPct val="10000"/>
              </a:spcBef>
              <a:buClr>
                <a:schemeClr val="tx1"/>
              </a:buClr>
              <a:buSzPct val="60000"/>
              <a:buFont typeface="Wingdings" pitchFamily="2" charset="2"/>
              <a:buNone/>
            </a:pPr>
            <a:r>
              <a:rPr lang="en-US" altLang="zh-CN" sz="2200">
                <a:solidFill>
                  <a:srgbClr val="0000FF"/>
                </a:solidFill>
                <a:ea typeface="黑体" pitchFamily="49" charset="-122"/>
              </a:rPr>
              <a:t>Given </a:t>
            </a:r>
            <a:r>
              <a:rPr lang="zh-CN" altLang="en-US" sz="2200">
                <a:solidFill>
                  <a:srgbClr val="0000FF"/>
                </a:solidFill>
                <a:ea typeface="黑体" pitchFamily="49" charset="-122"/>
              </a:rPr>
              <a:t>[</a:t>
            </a:r>
            <a:r>
              <a:rPr lang="en-US" altLang="zh-CN" sz="2200">
                <a:solidFill>
                  <a:srgbClr val="0000FF"/>
                </a:solidFill>
                <a:ea typeface="黑体" pitchFamily="49" charset="-122"/>
              </a:rPr>
              <a:t>X]</a:t>
            </a:r>
            <a:r>
              <a:rPr lang="en-US" altLang="zh-CN" sz="2200" baseline="-16000">
                <a:solidFill>
                  <a:srgbClr val="0000FF"/>
                </a:solidFill>
                <a:ea typeface="黑体" pitchFamily="49" charset="-122"/>
              </a:rPr>
              <a:t>2’com</a:t>
            </a:r>
            <a:r>
              <a:rPr lang="zh-CN" altLang="en-US" sz="2200">
                <a:solidFill>
                  <a:srgbClr val="0000FF"/>
                </a:solidFill>
                <a:ea typeface="黑体" pitchFamily="49" charset="-122"/>
              </a:rPr>
              <a:t>=</a:t>
            </a:r>
            <a:r>
              <a:rPr lang="en-US" altLang="zh-CN" sz="2200">
                <a:solidFill>
                  <a:srgbClr val="0000FF"/>
                </a:solidFill>
                <a:ea typeface="黑体" pitchFamily="49" charset="-122"/>
              </a:rPr>
              <a:t>x</a:t>
            </a:r>
            <a:r>
              <a:rPr lang="en-US" altLang="zh-CN" sz="2200" baseline="-10000">
                <a:solidFill>
                  <a:srgbClr val="0000FF"/>
                </a:solidFill>
                <a:ea typeface="黑体" pitchFamily="49" charset="-122"/>
              </a:rPr>
              <a:t>n-1</a:t>
            </a:r>
            <a:r>
              <a:rPr lang="en-US" altLang="zh-CN" sz="2200">
                <a:solidFill>
                  <a:srgbClr val="0000FF"/>
                </a:solidFill>
                <a:ea typeface="黑体" pitchFamily="49" charset="-122"/>
              </a:rPr>
              <a:t>x</a:t>
            </a:r>
            <a:r>
              <a:rPr lang="en-US" altLang="zh-CN" sz="2200" baseline="-10000">
                <a:solidFill>
                  <a:srgbClr val="0000FF"/>
                </a:solidFill>
                <a:ea typeface="黑体" pitchFamily="49" charset="-122"/>
              </a:rPr>
              <a:t>n-2</a:t>
            </a:r>
            <a:r>
              <a:rPr lang="en-US" altLang="zh-CN" sz="2200" baseline="30000">
                <a:solidFill>
                  <a:srgbClr val="0000FF"/>
                </a:solidFill>
                <a:ea typeface="黑体" pitchFamily="49" charset="-122"/>
              </a:rPr>
              <a:t>……</a:t>
            </a:r>
            <a:r>
              <a:rPr lang="en-US" altLang="zh-CN" sz="2200" baseline="-10000">
                <a:solidFill>
                  <a:srgbClr val="0000FF"/>
                </a:solidFill>
                <a:ea typeface="黑体" pitchFamily="49" charset="-122"/>
              </a:rPr>
              <a:t> </a:t>
            </a:r>
            <a:r>
              <a:rPr lang="en-US" altLang="zh-CN" sz="2200">
                <a:solidFill>
                  <a:srgbClr val="0000FF"/>
                </a:solidFill>
                <a:ea typeface="黑体" pitchFamily="49" charset="-122"/>
              </a:rPr>
              <a:t>x</a:t>
            </a:r>
            <a:r>
              <a:rPr lang="en-US" altLang="zh-CN" sz="2200" baseline="-10000">
                <a:solidFill>
                  <a:srgbClr val="0000FF"/>
                </a:solidFill>
                <a:ea typeface="黑体" pitchFamily="49" charset="-122"/>
              </a:rPr>
              <a:t>1</a:t>
            </a:r>
            <a:r>
              <a:rPr lang="en-US" altLang="zh-CN" sz="2200">
                <a:solidFill>
                  <a:srgbClr val="0000FF"/>
                </a:solidFill>
                <a:ea typeface="黑体" pitchFamily="49" charset="-122"/>
              </a:rPr>
              <a:t>x</a:t>
            </a:r>
            <a:r>
              <a:rPr lang="en-US" altLang="zh-CN" sz="2200" baseline="-10000">
                <a:solidFill>
                  <a:srgbClr val="0000FF"/>
                </a:solidFill>
                <a:ea typeface="黑体" pitchFamily="49" charset="-122"/>
              </a:rPr>
              <a:t>0 </a:t>
            </a:r>
            <a:r>
              <a:rPr lang="zh-CN" altLang="en-US" sz="2200" baseline="-10000">
                <a:solidFill>
                  <a:srgbClr val="0000FF"/>
                </a:solidFill>
                <a:ea typeface="黑体" pitchFamily="49" charset="-122"/>
              </a:rPr>
              <a:t>，</a:t>
            </a:r>
            <a:r>
              <a:rPr lang="en-US" altLang="zh-CN" sz="2200" baseline="30000">
                <a:solidFill>
                  <a:srgbClr val="0000FF"/>
                </a:solidFill>
                <a:ea typeface="黑体" pitchFamily="49" charset="-122"/>
              </a:rPr>
              <a:t> </a:t>
            </a:r>
            <a:r>
              <a:rPr lang="zh-CN" altLang="en-US" sz="2200">
                <a:solidFill>
                  <a:srgbClr val="0000FF"/>
                </a:solidFill>
                <a:ea typeface="黑体" pitchFamily="49" charset="-122"/>
              </a:rPr>
              <a:t>[</a:t>
            </a:r>
            <a:r>
              <a:rPr lang="en-US" altLang="zh-CN" sz="2200" baseline="30000">
                <a:solidFill>
                  <a:srgbClr val="0000FF"/>
                </a:solidFill>
                <a:ea typeface="黑体" pitchFamily="49" charset="-122"/>
              </a:rPr>
              <a:t> </a:t>
            </a:r>
            <a:r>
              <a:rPr lang="en-US" altLang="zh-CN" sz="2200">
                <a:solidFill>
                  <a:srgbClr val="0000FF"/>
                </a:solidFill>
                <a:ea typeface="黑体" pitchFamily="49" charset="-122"/>
              </a:rPr>
              <a:t>Y]</a:t>
            </a:r>
            <a:r>
              <a:rPr lang="en-US" altLang="zh-CN" sz="2200" baseline="-16000">
                <a:solidFill>
                  <a:srgbClr val="0000FF"/>
                </a:solidFill>
                <a:ea typeface="黑体" pitchFamily="49" charset="-122"/>
              </a:rPr>
              <a:t>2’com</a:t>
            </a:r>
            <a:r>
              <a:rPr lang="en-US" altLang="zh-CN" sz="2200">
                <a:solidFill>
                  <a:srgbClr val="0000FF"/>
                </a:solidFill>
                <a:ea typeface="黑体" pitchFamily="49" charset="-122"/>
              </a:rPr>
              <a:t>=y</a:t>
            </a:r>
            <a:r>
              <a:rPr lang="en-US" altLang="zh-CN" sz="2200" baseline="-10000">
                <a:solidFill>
                  <a:srgbClr val="0000FF"/>
                </a:solidFill>
                <a:ea typeface="黑体" pitchFamily="49" charset="-122"/>
              </a:rPr>
              <a:t>n-1</a:t>
            </a:r>
            <a:r>
              <a:rPr lang="en-US" altLang="zh-CN" sz="2200">
                <a:solidFill>
                  <a:srgbClr val="0000FF"/>
                </a:solidFill>
                <a:ea typeface="黑体" pitchFamily="49" charset="-122"/>
              </a:rPr>
              <a:t>y</a:t>
            </a:r>
            <a:r>
              <a:rPr lang="en-US" altLang="zh-CN" sz="2200" baseline="-10000">
                <a:solidFill>
                  <a:srgbClr val="0000FF"/>
                </a:solidFill>
                <a:ea typeface="黑体" pitchFamily="49" charset="-122"/>
              </a:rPr>
              <a:t>n-2</a:t>
            </a:r>
            <a:r>
              <a:rPr lang="en-US" altLang="zh-CN" sz="2200" baseline="30000">
                <a:solidFill>
                  <a:srgbClr val="0000FF"/>
                </a:solidFill>
                <a:ea typeface="黑体" pitchFamily="49" charset="-122"/>
              </a:rPr>
              <a:t>……</a:t>
            </a:r>
            <a:r>
              <a:rPr lang="en-US" altLang="zh-CN" sz="2200" baseline="-10000">
                <a:solidFill>
                  <a:srgbClr val="0000FF"/>
                </a:solidFill>
                <a:ea typeface="黑体" pitchFamily="49" charset="-122"/>
              </a:rPr>
              <a:t> </a:t>
            </a:r>
            <a:r>
              <a:rPr lang="en-US" altLang="zh-CN" sz="2200">
                <a:solidFill>
                  <a:srgbClr val="0000FF"/>
                </a:solidFill>
                <a:ea typeface="黑体" pitchFamily="49" charset="-122"/>
              </a:rPr>
              <a:t>y</a:t>
            </a:r>
            <a:r>
              <a:rPr lang="en-US" altLang="zh-CN" sz="2200" baseline="-10000">
                <a:solidFill>
                  <a:srgbClr val="0000FF"/>
                </a:solidFill>
                <a:ea typeface="黑体" pitchFamily="49" charset="-122"/>
              </a:rPr>
              <a:t>1</a:t>
            </a:r>
            <a:r>
              <a:rPr lang="en-US" altLang="zh-CN" sz="2200">
                <a:solidFill>
                  <a:srgbClr val="0000FF"/>
                </a:solidFill>
                <a:ea typeface="黑体" pitchFamily="49" charset="-122"/>
              </a:rPr>
              <a:t>y</a:t>
            </a:r>
            <a:r>
              <a:rPr lang="en-US" altLang="zh-CN" sz="2200" baseline="-10000">
                <a:solidFill>
                  <a:srgbClr val="0000FF"/>
                </a:solidFill>
                <a:ea typeface="黑体" pitchFamily="49" charset="-122"/>
              </a:rPr>
              <a:t>0 ,</a:t>
            </a:r>
            <a:r>
              <a:rPr lang="en-US" altLang="zh-CN" sz="2200">
                <a:solidFill>
                  <a:srgbClr val="0000FF"/>
                </a:solidFill>
                <a:ea typeface="黑体" pitchFamily="49" charset="-122"/>
              </a:rPr>
              <a:t> calculate</a:t>
            </a:r>
            <a:r>
              <a:rPr lang="zh-CN" altLang="en-US" sz="2200">
                <a:solidFill>
                  <a:srgbClr val="0000FF"/>
                </a:solidFill>
                <a:ea typeface="黑体" pitchFamily="49" charset="-122"/>
              </a:rPr>
              <a:t>[</a:t>
            </a:r>
            <a:r>
              <a:rPr lang="en-US" altLang="zh-CN" sz="2200">
                <a:solidFill>
                  <a:srgbClr val="0000FF"/>
                </a:solidFill>
                <a:ea typeface="黑体" pitchFamily="49" charset="-122"/>
              </a:rPr>
              <a:t>X</a:t>
            </a:r>
            <a:r>
              <a:rPr lang="en-US" altLang="zh-CN" sz="2200" baseline="30000">
                <a:solidFill>
                  <a:srgbClr val="0000FF"/>
                </a:solidFill>
                <a:ea typeface="黑体" pitchFamily="49" charset="-122"/>
              </a:rPr>
              <a:t> </a:t>
            </a:r>
            <a:r>
              <a:rPr lang="en-US" altLang="zh-CN" sz="2200">
                <a:solidFill>
                  <a:srgbClr val="0000FF"/>
                </a:solidFill>
                <a:ea typeface="宋体" charset="-122"/>
              </a:rPr>
              <a:t>x</a:t>
            </a:r>
            <a:r>
              <a:rPr lang="en-US" altLang="zh-CN" sz="2200">
                <a:ea typeface="宋体" charset="-122"/>
              </a:rPr>
              <a:t> </a:t>
            </a:r>
            <a:r>
              <a:rPr lang="en-US" altLang="zh-CN" sz="2200">
                <a:solidFill>
                  <a:srgbClr val="0000FF"/>
                </a:solidFill>
                <a:ea typeface="黑体" pitchFamily="49" charset="-122"/>
              </a:rPr>
              <a:t>Y]</a:t>
            </a:r>
            <a:r>
              <a:rPr lang="en-US" altLang="zh-CN" sz="2200" baseline="-16000">
                <a:solidFill>
                  <a:srgbClr val="0000FF"/>
                </a:solidFill>
                <a:ea typeface="黑体" pitchFamily="49" charset="-122"/>
              </a:rPr>
              <a:t>2’com</a:t>
            </a:r>
            <a:r>
              <a:rPr lang="zh-CN" altLang="en-US" sz="2200">
                <a:solidFill>
                  <a:srgbClr val="0000FF"/>
                </a:solidFill>
                <a:ea typeface="黑体" pitchFamily="49" charset="-122"/>
              </a:rPr>
              <a:t>=？</a:t>
            </a:r>
          </a:p>
          <a:p>
            <a:pPr marL="203200" indent="-203200">
              <a:lnSpc>
                <a:spcPct val="110000"/>
              </a:lnSpc>
              <a:spcBef>
                <a:spcPct val="10000"/>
              </a:spcBef>
              <a:buClr>
                <a:schemeClr val="tx1"/>
              </a:buClr>
              <a:buSzPct val="60000"/>
              <a:buFont typeface="Wingdings" pitchFamily="2" charset="2"/>
              <a:buNone/>
            </a:pPr>
            <a:r>
              <a:rPr lang="en-US" altLang="zh-CN" sz="2200">
                <a:solidFill>
                  <a:srgbClr val="660066"/>
                </a:solidFill>
                <a:ea typeface="黑体" pitchFamily="49" charset="-122"/>
              </a:rPr>
              <a:t>Based on 2’s complement, we have</a:t>
            </a:r>
            <a:endParaRPr lang="zh-CN" altLang="en-US" sz="2200">
              <a:solidFill>
                <a:srgbClr val="660066"/>
              </a:solidFill>
              <a:ea typeface="黑体" pitchFamily="49" charset="-122"/>
            </a:endParaRPr>
          </a:p>
          <a:p>
            <a:pPr marL="203200" indent="-203200">
              <a:lnSpc>
                <a:spcPct val="110000"/>
              </a:lnSpc>
              <a:spcBef>
                <a:spcPct val="10000"/>
              </a:spcBef>
              <a:buClr>
                <a:schemeClr val="tx1"/>
              </a:buClr>
              <a:buSzPct val="60000"/>
              <a:buFont typeface="Wingdings" pitchFamily="2" charset="2"/>
              <a:buNone/>
            </a:pPr>
            <a:r>
              <a:rPr lang="zh-CN" altLang="en-US" sz="2200">
                <a:solidFill>
                  <a:srgbClr val="0000FF"/>
                </a:solidFill>
                <a:ea typeface="黑体" pitchFamily="49" charset="-122"/>
              </a:rPr>
              <a:t>                 </a:t>
            </a:r>
            <a:r>
              <a:rPr lang="en-US" altLang="zh-CN" sz="2200">
                <a:solidFill>
                  <a:srgbClr val="0000FF"/>
                </a:solidFill>
                <a:ea typeface="黑体" pitchFamily="49" charset="-122"/>
              </a:rPr>
              <a:t>Y</a:t>
            </a:r>
            <a:r>
              <a:rPr lang="zh-CN" altLang="en-US" sz="2200">
                <a:solidFill>
                  <a:srgbClr val="0000FF"/>
                </a:solidFill>
                <a:ea typeface="黑体" pitchFamily="49" charset="-122"/>
              </a:rPr>
              <a:t>=-</a:t>
            </a:r>
            <a:r>
              <a:rPr lang="en-US" altLang="zh-CN" sz="2200">
                <a:solidFill>
                  <a:srgbClr val="0000FF"/>
                </a:solidFill>
                <a:ea typeface="黑体" pitchFamily="49" charset="-122"/>
              </a:rPr>
              <a:t>y</a:t>
            </a:r>
            <a:r>
              <a:rPr lang="en-US" altLang="zh-CN" sz="2200" baseline="-10000">
                <a:solidFill>
                  <a:srgbClr val="0000FF"/>
                </a:solidFill>
                <a:ea typeface="黑体" pitchFamily="49" charset="-122"/>
              </a:rPr>
              <a:t>n-1</a:t>
            </a:r>
            <a:r>
              <a:rPr lang="en-US" altLang="zh-CN" sz="2200" baseline="30000">
                <a:solidFill>
                  <a:srgbClr val="0000FF"/>
                </a:solidFill>
                <a:ea typeface="黑体" pitchFamily="49" charset="-122"/>
              </a:rPr>
              <a:t>.</a:t>
            </a:r>
            <a:r>
              <a:rPr lang="en-US" altLang="zh-CN" sz="2200">
                <a:solidFill>
                  <a:srgbClr val="0000FF"/>
                </a:solidFill>
                <a:ea typeface="黑体" pitchFamily="49" charset="-122"/>
              </a:rPr>
              <a:t>2</a:t>
            </a:r>
            <a:r>
              <a:rPr lang="en-US" altLang="zh-CN" sz="2200" baseline="30000">
                <a:solidFill>
                  <a:srgbClr val="0000FF"/>
                </a:solidFill>
                <a:ea typeface="黑体" pitchFamily="49" charset="-122"/>
              </a:rPr>
              <a:t>n-1</a:t>
            </a:r>
            <a:r>
              <a:rPr lang="en-US" altLang="zh-CN" sz="2200">
                <a:solidFill>
                  <a:srgbClr val="0000FF"/>
                </a:solidFill>
                <a:ea typeface="黑体" pitchFamily="49" charset="-122"/>
              </a:rPr>
              <a:t>+y</a:t>
            </a:r>
            <a:r>
              <a:rPr lang="en-US" altLang="zh-CN" sz="2200" baseline="-10000">
                <a:solidFill>
                  <a:srgbClr val="0000FF"/>
                </a:solidFill>
                <a:ea typeface="黑体" pitchFamily="49" charset="-122"/>
              </a:rPr>
              <a:t>n-2 </a:t>
            </a:r>
            <a:r>
              <a:rPr lang="en-US" altLang="zh-CN" sz="2200" baseline="30000">
                <a:solidFill>
                  <a:srgbClr val="0000FF"/>
                </a:solidFill>
                <a:ea typeface="黑体" pitchFamily="49" charset="-122"/>
              </a:rPr>
              <a:t>.</a:t>
            </a:r>
            <a:r>
              <a:rPr lang="en-US" altLang="zh-CN" sz="2200">
                <a:solidFill>
                  <a:srgbClr val="0000FF"/>
                </a:solidFill>
                <a:ea typeface="黑体" pitchFamily="49" charset="-122"/>
              </a:rPr>
              <a:t>2</a:t>
            </a:r>
            <a:r>
              <a:rPr lang="en-US" altLang="zh-CN" sz="2200" baseline="30000">
                <a:solidFill>
                  <a:srgbClr val="0000FF"/>
                </a:solidFill>
                <a:ea typeface="黑体" pitchFamily="49" charset="-122"/>
              </a:rPr>
              <a:t>n-2</a:t>
            </a:r>
            <a:r>
              <a:rPr lang="en-US" altLang="zh-CN" sz="2200">
                <a:solidFill>
                  <a:srgbClr val="0000FF"/>
                </a:solidFill>
                <a:ea typeface="黑体" pitchFamily="49" charset="-122"/>
              </a:rPr>
              <a:t>+</a:t>
            </a:r>
            <a:r>
              <a:rPr lang="en-US" altLang="zh-CN" sz="2200" baseline="-10000">
                <a:solidFill>
                  <a:srgbClr val="0000FF"/>
                </a:solidFill>
                <a:ea typeface="黑体" pitchFamily="49" charset="-122"/>
              </a:rPr>
              <a:t> </a:t>
            </a:r>
            <a:r>
              <a:rPr lang="en-US" altLang="zh-CN" sz="2200" baseline="30000">
                <a:solidFill>
                  <a:srgbClr val="0000FF"/>
                </a:solidFill>
                <a:ea typeface="黑体" pitchFamily="49" charset="-122"/>
              </a:rPr>
              <a:t>……</a:t>
            </a:r>
            <a:r>
              <a:rPr lang="en-US" altLang="zh-CN" sz="2200" baseline="-10000">
                <a:solidFill>
                  <a:srgbClr val="0000FF"/>
                </a:solidFill>
                <a:ea typeface="黑体" pitchFamily="49" charset="-122"/>
              </a:rPr>
              <a:t> </a:t>
            </a:r>
            <a:r>
              <a:rPr lang="en-US" altLang="zh-CN" sz="2200">
                <a:solidFill>
                  <a:srgbClr val="0000FF"/>
                </a:solidFill>
                <a:ea typeface="黑体" pitchFamily="49" charset="-122"/>
              </a:rPr>
              <a:t>y</a:t>
            </a:r>
            <a:r>
              <a:rPr lang="en-US" altLang="zh-CN" sz="2200" baseline="-10000">
                <a:solidFill>
                  <a:srgbClr val="0000FF"/>
                </a:solidFill>
                <a:ea typeface="黑体" pitchFamily="49" charset="-122"/>
              </a:rPr>
              <a:t>1 </a:t>
            </a:r>
            <a:r>
              <a:rPr lang="en-US" altLang="zh-CN" sz="2200" baseline="30000">
                <a:solidFill>
                  <a:srgbClr val="0000FF"/>
                </a:solidFill>
                <a:ea typeface="黑体" pitchFamily="49" charset="-122"/>
              </a:rPr>
              <a:t>.</a:t>
            </a:r>
            <a:r>
              <a:rPr lang="en-US" altLang="zh-CN" sz="2200">
                <a:solidFill>
                  <a:srgbClr val="0000FF"/>
                </a:solidFill>
                <a:ea typeface="黑体" pitchFamily="49" charset="-122"/>
              </a:rPr>
              <a:t>2</a:t>
            </a:r>
            <a:r>
              <a:rPr lang="en-US" altLang="zh-CN" sz="2200" baseline="30000">
                <a:solidFill>
                  <a:srgbClr val="0000FF"/>
                </a:solidFill>
                <a:ea typeface="黑体" pitchFamily="49" charset="-122"/>
              </a:rPr>
              <a:t>1</a:t>
            </a:r>
            <a:r>
              <a:rPr lang="en-US" altLang="zh-CN" sz="2200">
                <a:solidFill>
                  <a:srgbClr val="0000FF"/>
                </a:solidFill>
                <a:ea typeface="黑体" pitchFamily="49" charset="-122"/>
              </a:rPr>
              <a:t>+</a:t>
            </a:r>
            <a:r>
              <a:rPr lang="en-US" altLang="zh-CN" sz="2200" baseline="-10000">
                <a:solidFill>
                  <a:srgbClr val="0000FF"/>
                </a:solidFill>
                <a:ea typeface="黑体" pitchFamily="49" charset="-122"/>
              </a:rPr>
              <a:t> </a:t>
            </a:r>
            <a:r>
              <a:rPr lang="en-US" altLang="zh-CN" sz="2200">
                <a:solidFill>
                  <a:srgbClr val="0000FF"/>
                </a:solidFill>
                <a:ea typeface="黑体" pitchFamily="49" charset="-122"/>
              </a:rPr>
              <a:t>y</a:t>
            </a:r>
            <a:r>
              <a:rPr lang="en-US" altLang="zh-CN" sz="2200" baseline="-10000">
                <a:solidFill>
                  <a:srgbClr val="0000FF"/>
                </a:solidFill>
                <a:ea typeface="黑体" pitchFamily="49" charset="-122"/>
              </a:rPr>
              <a:t>0 </a:t>
            </a:r>
            <a:r>
              <a:rPr lang="en-US" altLang="zh-CN" sz="2200" baseline="30000">
                <a:solidFill>
                  <a:srgbClr val="0000FF"/>
                </a:solidFill>
                <a:ea typeface="黑体" pitchFamily="49" charset="-122"/>
              </a:rPr>
              <a:t>.</a:t>
            </a:r>
            <a:r>
              <a:rPr lang="en-US" altLang="zh-CN" sz="2200">
                <a:solidFill>
                  <a:srgbClr val="0000FF"/>
                </a:solidFill>
                <a:ea typeface="黑体" pitchFamily="49" charset="-122"/>
              </a:rPr>
              <a:t>2</a:t>
            </a:r>
            <a:r>
              <a:rPr lang="en-US" altLang="zh-CN" sz="2200" baseline="30000">
                <a:solidFill>
                  <a:srgbClr val="0000FF"/>
                </a:solidFill>
                <a:ea typeface="黑体" pitchFamily="49" charset="-122"/>
              </a:rPr>
              <a:t>0</a:t>
            </a:r>
          </a:p>
          <a:p>
            <a:pPr marL="203200" indent="-203200">
              <a:lnSpc>
                <a:spcPct val="110000"/>
              </a:lnSpc>
              <a:buClr>
                <a:schemeClr val="tx1"/>
              </a:buClr>
              <a:buSzPct val="60000"/>
              <a:buFont typeface="Wingdings" pitchFamily="2" charset="2"/>
              <a:buNone/>
            </a:pPr>
            <a:r>
              <a:rPr lang="en-US" altLang="zh-CN" sz="2200">
                <a:ea typeface="黑体" pitchFamily="49" charset="-122"/>
              </a:rPr>
              <a:t>Let y</a:t>
            </a:r>
            <a:r>
              <a:rPr lang="en-US" altLang="zh-CN" sz="2200" baseline="-25000">
                <a:ea typeface="黑体" pitchFamily="49" charset="-122"/>
              </a:rPr>
              <a:t>-1</a:t>
            </a:r>
            <a:r>
              <a:rPr lang="en-US" altLang="zh-CN" sz="2200">
                <a:ea typeface="黑体" pitchFamily="49" charset="-122"/>
              </a:rPr>
              <a:t> </a:t>
            </a:r>
            <a:r>
              <a:rPr lang="zh-CN" altLang="en-US" sz="2200">
                <a:ea typeface="黑体" pitchFamily="49" charset="-122"/>
              </a:rPr>
              <a:t>=0，</a:t>
            </a:r>
            <a:r>
              <a:rPr lang="en-US" altLang="zh-CN" sz="2200">
                <a:ea typeface="黑体" pitchFamily="49" charset="-122"/>
              </a:rPr>
              <a:t>so</a:t>
            </a:r>
            <a:r>
              <a:rPr lang="zh-CN" altLang="en-US" sz="2200">
                <a:ea typeface="黑体" pitchFamily="49" charset="-122"/>
              </a:rPr>
              <a:t>：</a:t>
            </a:r>
            <a:endParaRPr lang="en-US" altLang="zh-CN" sz="2200" baseline="30000">
              <a:solidFill>
                <a:srgbClr val="0000FF"/>
              </a:solidFill>
              <a:ea typeface="黑体" pitchFamily="49" charset="-122"/>
            </a:endParaRPr>
          </a:p>
          <a:p>
            <a:pPr marL="203200" indent="-203200">
              <a:lnSpc>
                <a:spcPct val="110000"/>
              </a:lnSpc>
              <a:buClr>
                <a:schemeClr val="tx1"/>
              </a:buClr>
              <a:buSzPct val="60000"/>
              <a:buFont typeface="Wingdings" pitchFamily="2" charset="2"/>
              <a:buNone/>
            </a:pPr>
            <a:r>
              <a:rPr lang="en-US" altLang="zh-CN" sz="2200">
                <a:solidFill>
                  <a:srgbClr val="0000FF"/>
                </a:solidFill>
                <a:ea typeface="黑体" pitchFamily="49" charset="-122"/>
              </a:rPr>
              <a:t>When n=32</a:t>
            </a:r>
            <a:r>
              <a:rPr lang="zh-CN" altLang="en-US" sz="2200">
                <a:solidFill>
                  <a:srgbClr val="0000FF"/>
                </a:solidFill>
                <a:ea typeface="黑体" pitchFamily="49" charset="-122"/>
              </a:rPr>
              <a:t>，</a:t>
            </a:r>
            <a:r>
              <a:rPr lang="en-US" altLang="zh-CN" sz="2200">
                <a:solidFill>
                  <a:srgbClr val="0000FF"/>
                </a:solidFill>
                <a:ea typeface="黑体" pitchFamily="49" charset="-122"/>
              </a:rPr>
              <a:t>Y=-y</a:t>
            </a:r>
            <a:r>
              <a:rPr lang="en-US" altLang="zh-CN" sz="2200" baseline="-10000">
                <a:solidFill>
                  <a:srgbClr val="0000FF"/>
                </a:solidFill>
                <a:ea typeface="黑体" pitchFamily="49" charset="-122"/>
              </a:rPr>
              <a:t>31</a:t>
            </a:r>
            <a:r>
              <a:rPr lang="en-US" altLang="zh-CN" sz="2200" baseline="30000">
                <a:solidFill>
                  <a:srgbClr val="0000FF"/>
                </a:solidFill>
                <a:ea typeface="黑体" pitchFamily="49" charset="-122"/>
              </a:rPr>
              <a:t>.</a:t>
            </a:r>
            <a:r>
              <a:rPr lang="en-US" altLang="zh-CN" sz="2200">
                <a:solidFill>
                  <a:srgbClr val="0000FF"/>
                </a:solidFill>
                <a:ea typeface="黑体" pitchFamily="49" charset="-122"/>
              </a:rPr>
              <a:t>2</a:t>
            </a:r>
            <a:r>
              <a:rPr lang="en-US" altLang="zh-CN" sz="2200" baseline="30000">
                <a:solidFill>
                  <a:srgbClr val="0000FF"/>
                </a:solidFill>
                <a:ea typeface="黑体" pitchFamily="49" charset="-122"/>
              </a:rPr>
              <a:t>31</a:t>
            </a:r>
            <a:r>
              <a:rPr lang="en-US" altLang="zh-CN" sz="2200">
                <a:solidFill>
                  <a:srgbClr val="0000FF"/>
                </a:solidFill>
                <a:ea typeface="黑体" pitchFamily="49" charset="-122"/>
              </a:rPr>
              <a:t>+</a:t>
            </a:r>
            <a:r>
              <a:rPr lang="en-US" altLang="zh-CN" sz="2200">
                <a:solidFill>
                  <a:srgbClr val="CC0000"/>
                </a:solidFill>
                <a:ea typeface="黑体" pitchFamily="49" charset="-122"/>
              </a:rPr>
              <a:t>y</a:t>
            </a:r>
            <a:r>
              <a:rPr lang="en-US" altLang="zh-CN" sz="2200" baseline="-10000">
                <a:solidFill>
                  <a:srgbClr val="CC0000"/>
                </a:solidFill>
                <a:ea typeface="黑体" pitchFamily="49" charset="-122"/>
              </a:rPr>
              <a:t>30 </a:t>
            </a:r>
            <a:r>
              <a:rPr lang="en-US" altLang="zh-CN" sz="2200" baseline="30000">
                <a:solidFill>
                  <a:srgbClr val="CC0000"/>
                </a:solidFill>
                <a:ea typeface="黑体" pitchFamily="49" charset="-122"/>
              </a:rPr>
              <a:t>.</a:t>
            </a:r>
            <a:r>
              <a:rPr lang="en-US" altLang="zh-CN" sz="2200">
                <a:solidFill>
                  <a:srgbClr val="CC0000"/>
                </a:solidFill>
                <a:ea typeface="黑体" pitchFamily="49" charset="-122"/>
              </a:rPr>
              <a:t>2</a:t>
            </a:r>
            <a:r>
              <a:rPr lang="en-US" altLang="zh-CN" sz="2200" baseline="30000">
                <a:solidFill>
                  <a:srgbClr val="CC0000"/>
                </a:solidFill>
                <a:ea typeface="黑体" pitchFamily="49" charset="-122"/>
              </a:rPr>
              <a:t>30</a:t>
            </a:r>
            <a:r>
              <a:rPr lang="en-US" altLang="zh-CN" sz="2200">
                <a:solidFill>
                  <a:srgbClr val="0000FF"/>
                </a:solidFill>
                <a:ea typeface="黑体" pitchFamily="49" charset="-122"/>
              </a:rPr>
              <a:t>+</a:t>
            </a:r>
            <a:r>
              <a:rPr lang="en-US" altLang="zh-CN" sz="2200" baseline="-10000">
                <a:solidFill>
                  <a:srgbClr val="0000FF"/>
                </a:solidFill>
                <a:ea typeface="黑体" pitchFamily="49" charset="-122"/>
              </a:rPr>
              <a:t> </a:t>
            </a:r>
            <a:r>
              <a:rPr lang="en-US" altLang="zh-CN" sz="2200" baseline="30000">
                <a:solidFill>
                  <a:srgbClr val="0000FF"/>
                </a:solidFill>
                <a:ea typeface="黑体" pitchFamily="49" charset="-122"/>
              </a:rPr>
              <a:t>……</a:t>
            </a:r>
            <a:r>
              <a:rPr lang="en-US" altLang="zh-CN" sz="2200" baseline="-10000">
                <a:solidFill>
                  <a:srgbClr val="0000FF"/>
                </a:solidFill>
                <a:ea typeface="黑体" pitchFamily="49" charset="-122"/>
              </a:rPr>
              <a:t> </a:t>
            </a:r>
            <a:r>
              <a:rPr lang="en-US" altLang="zh-CN" sz="2200">
                <a:solidFill>
                  <a:srgbClr val="0000FF"/>
                </a:solidFill>
                <a:ea typeface="黑体" pitchFamily="49" charset="-122"/>
              </a:rPr>
              <a:t>y</a:t>
            </a:r>
            <a:r>
              <a:rPr lang="en-US" altLang="zh-CN" sz="2200" baseline="-10000">
                <a:solidFill>
                  <a:srgbClr val="0000FF"/>
                </a:solidFill>
                <a:ea typeface="黑体" pitchFamily="49" charset="-122"/>
              </a:rPr>
              <a:t>1 </a:t>
            </a:r>
            <a:r>
              <a:rPr lang="en-US" altLang="zh-CN" sz="2200" baseline="30000">
                <a:solidFill>
                  <a:srgbClr val="0000FF"/>
                </a:solidFill>
                <a:ea typeface="黑体" pitchFamily="49" charset="-122"/>
              </a:rPr>
              <a:t>.</a:t>
            </a:r>
            <a:r>
              <a:rPr lang="en-US" altLang="zh-CN" sz="2200">
                <a:solidFill>
                  <a:srgbClr val="0000FF"/>
                </a:solidFill>
                <a:ea typeface="黑体" pitchFamily="49" charset="-122"/>
              </a:rPr>
              <a:t>2</a:t>
            </a:r>
            <a:r>
              <a:rPr lang="en-US" altLang="zh-CN" sz="2200" baseline="30000">
                <a:solidFill>
                  <a:srgbClr val="0000FF"/>
                </a:solidFill>
                <a:ea typeface="黑体" pitchFamily="49" charset="-122"/>
              </a:rPr>
              <a:t>1</a:t>
            </a:r>
            <a:r>
              <a:rPr lang="en-US" altLang="zh-CN" sz="2200">
                <a:solidFill>
                  <a:srgbClr val="0000FF"/>
                </a:solidFill>
                <a:ea typeface="黑体" pitchFamily="49" charset="-122"/>
              </a:rPr>
              <a:t>+</a:t>
            </a:r>
            <a:r>
              <a:rPr lang="en-US" altLang="zh-CN" sz="2200" baseline="-10000">
                <a:solidFill>
                  <a:srgbClr val="0000FF"/>
                </a:solidFill>
                <a:ea typeface="黑体" pitchFamily="49" charset="-122"/>
              </a:rPr>
              <a:t> </a:t>
            </a:r>
            <a:r>
              <a:rPr lang="en-US" altLang="zh-CN" sz="2200">
                <a:solidFill>
                  <a:srgbClr val="CC0000"/>
                </a:solidFill>
                <a:ea typeface="黑体" pitchFamily="49" charset="-122"/>
              </a:rPr>
              <a:t>y</a:t>
            </a:r>
            <a:r>
              <a:rPr lang="en-US" altLang="zh-CN" sz="2200" baseline="-10000">
                <a:solidFill>
                  <a:srgbClr val="CC0000"/>
                </a:solidFill>
                <a:ea typeface="黑体" pitchFamily="49" charset="-122"/>
              </a:rPr>
              <a:t>0</a:t>
            </a:r>
            <a:r>
              <a:rPr lang="en-US" altLang="zh-CN" sz="2200" baseline="30000">
                <a:solidFill>
                  <a:srgbClr val="CC0000"/>
                </a:solidFill>
                <a:ea typeface="黑体" pitchFamily="49" charset="-122"/>
              </a:rPr>
              <a:t>.</a:t>
            </a:r>
            <a:r>
              <a:rPr lang="en-US" altLang="zh-CN" sz="2200">
                <a:solidFill>
                  <a:srgbClr val="CC0000"/>
                </a:solidFill>
                <a:ea typeface="黑体" pitchFamily="49" charset="-122"/>
              </a:rPr>
              <a:t>2</a:t>
            </a:r>
            <a:r>
              <a:rPr lang="en-US" altLang="zh-CN" sz="2200" baseline="30000">
                <a:solidFill>
                  <a:srgbClr val="CC0000"/>
                </a:solidFill>
                <a:ea typeface="黑体" pitchFamily="49" charset="-122"/>
              </a:rPr>
              <a:t>0</a:t>
            </a:r>
            <a:r>
              <a:rPr lang="en-US" altLang="zh-CN" sz="2200" baseline="30000">
                <a:solidFill>
                  <a:srgbClr val="0000FF"/>
                </a:solidFill>
                <a:ea typeface="黑体" pitchFamily="49" charset="-122"/>
              </a:rPr>
              <a:t> </a:t>
            </a:r>
            <a:r>
              <a:rPr lang="en-US" altLang="zh-CN" sz="2200">
                <a:solidFill>
                  <a:srgbClr val="0000FF"/>
                </a:solidFill>
                <a:ea typeface="黑体" pitchFamily="49" charset="-122"/>
              </a:rPr>
              <a:t>+</a:t>
            </a:r>
            <a:r>
              <a:rPr lang="en-US" altLang="zh-CN" sz="2200" baseline="-10000">
                <a:solidFill>
                  <a:srgbClr val="0000FF"/>
                </a:solidFill>
                <a:ea typeface="黑体" pitchFamily="49" charset="-122"/>
              </a:rPr>
              <a:t>  </a:t>
            </a:r>
            <a:r>
              <a:rPr lang="en-US" altLang="zh-CN" sz="2200">
                <a:solidFill>
                  <a:srgbClr val="0000FF"/>
                </a:solidFill>
                <a:ea typeface="黑体" pitchFamily="49" charset="-122"/>
              </a:rPr>
              <a:t>y</a:t>
            </a:r>
            <a:r>
              <a:rPr lang="en-US" altLang="zh-CN" sz="2200" baseline="-10000">
                <a:solidFill>
                  <a:srgbClr val="0000FF"/>
                </a:solidFill>
                <a:ea typeface="黑体" pitchFamily="49" charset="-122"/>
              </a:rPr>
              <a:t>-1 </a:t>
            </a:r>
            <a:r>
              <a:rPr lang="en-US" altLang="zh-CN" sz="2200" baseline="30000">
                <a:solidFill>
                  <a:srgbClr val="0000FF"/>
                </a:solidFill>
                <a:ea typeface="黑体" pitchFamily="49" charset="-122"/>
              </a:rPr>
              <a:t>.</a:t>
            </a:r>
            <a:r>
              <a:rPr lang="en-US" altLang="zh-CN" sz="2200">
                <a:solidFill>
                  <a:srgbClr val="0000FF"/>
                </a:solidFill>
                <a:ea typeface="黑体" pitchFamily="49" charset="-122"/>
              </a:rPr>
              <a:t>2</a:t>
            </a:r>
            <a:r>
              <a:rPr lang="en-US" altLang="zh-CN" sz="2200" baseline="30000">
                <a:solidFill>
                  <a:srgbClr val="0000FF"/>
                </a:solidFill>
                <a:ea typeface="黑体" pitchFamily="49" charset="-122"/>
              </a:rPr>
              <a:t>0</a:t>
            </a:r>
            <a:endParaRPr lang="zh-CN" altLang="en-US" sz="2200">
              <a:solidFill>
                <a:schemeClr val="accent2"/>
              </a:solidFill>
              <a:ea typeface="黑体" pitchFamily="49" charset="-122"/>
            </a:endParaRPr>
          </a:p>
          <a:p>
            <a:pPr marL="203200" indent="-203200">
              <a:lnSpc>
                <a:spcPct val="110000"/>
              </a:lnSpc>
              <a:spcBef>
                <a:spcPct val="10000"/>
              </a:spcBef>
              <a:buClr>
                <a:schemeClr val="tx1"/>
              </a:buClr>
              <a:buSzPct val="60000"/>
              <a:buFont typeface="Wingdings" pitchFamily="2" charset="2"/>
              <a:buNone/>
            </a:pPr>
            <a:r>
              <a:rPr lang="zh-CN" altLang="en-US" sz="2200">
                <a:solidFill>
                  <a:schemeClr val="accent2"/>
                </a:solidFill>
                <a:ea typeface="宋体" charset="-122"/>
              </a:rPr>
              <a:t>    </a:t>
            </a:r>
          </a:p>
        </p:txBody>
      </p:sp>
      <p:grpSp>
        <p:nvGrpSpPr>
          <p:cNvPr id="2" name="Group 14"/>
          <p:cNvGrpSpPr>
            <a:grpSpLocks/>
          </p:cNvGrpSpPr>
          <p:nvPr/>
        </p:nvGrpSpPr>
        <p:grpSpPr bwMode="auto">
          <a:xfrm>
            <a:off x="1928813" y="3540125"/>
            <a:ext cx="5961062" cy="639763"/>
            <a:chOff x="1515" y="2722"/>
            <a:chExt cx="3755" cy="403"/>
          </a:xfrm>
        </p:grpSpPr>
        <p:sp>
          <p:nvSpPr>
            <p:cNvPr id="44047" name="Line 6"/>
            <p:cNvSpPr>
              <a:spLocks noChangeShapeType="1"/>
            </p:cNvSpPr>
            <p:nvPr/>
          </p:nvSpPr>
          <p:spPr bwMode="auto">
            <a:xfrm>
              <a:off x="2692" y="2722"/>
              <a:ext cx="4" cy="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44048" name="Text Box 7"/>
            <p:cNvSpPr txBox="1">
              <a:spLocks noChangeArrowheads="1"/>
            </p:cNvSpPr>
            <p:nvPr/>
          </p:nvSpPr>
          <p:spPr bwMode="auto">
            <a:xfrm>
              <a:off x="1515" y="2875"/>
              <a:ext cx="375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accent1"/>
                  </a:solidFill>
                  <a:latin typeface="Arial" charset="0"/>
                </a:defRPr>
              </a:lvl1pPr>
              <a:lvl2pPr marL="742950" indent="-285750">
                <a:defRPr>
                  <a:solidFill>
                    <a:schemeClr val="accent1"/>
                  </a:solidFill>
                  <a:latin typeface="Arial" charset="0"/>
                </a:defRPr>
              </a:lvl2pPr>
              <a:lvl3pPr marL="1143000" indent="-228600">
                <a:defRPr>
                  <a:solidFill>
                    <a:schemeClr val="accent1"/>
                  </a:solidFill>
                  <a:latin typeface="Arial" charset="0"/>
                </a:defRPr>
              </a:lvl3pPr>
              <a:lvl4pPr marL="1600200" indent="-228600">
                <a:defRPr>
                  <a:solidFill>
                    <a:schemeClr val="accent1"/>
                  </a:solidFill>
                  <a:latin typeface="Arial" charset="0"/>
                </a:defRPr>
              </a:lvl4pPr>
              <a:lvl5pPr marL="2057400" indent="-228600">
                <a:defRPr>
                  <a:solidFill>
                    <a:schemeClr val="accent1"/>
                  </a:solidFill>
                  <a:latin typeface="Arial" charset="0"/>
                </a:defRPr>
              </a:lvl5pPr>
              <a:lvl6pPr marL="2514600" indent="-228600" eaLnBrk="0" fontAlgn="base" hangingPunct="0">
                <a:spcBef>
                  <a:spcPct val="0"/>
                </a:spcBef>
                <a:spcAft>
                  <a:spcPct val="0"/>
                </a:spcAft>
                <a:defRPr>
                  <a:solidFill>
                    <a:schemeClr val="accent1"/>
                  </a:solidFill>
                  <a:latin typeface="Arial" charset="0"/>
                </a:defRPr>
              </a:lvl6pPr>
              <a:lvl7pPr marL="2971800" indent="-228600" eaLnBrk="0" fontAlgn="base" hangingPunct="0">
                <a:spcBef>
                  <a:spcPct val="0"/>
                </a:spcBef>
                <a:spcAft>
                  <a:spcPct val="0"/>
                </a:spcAft>
                <a:defRPr>
                  <a:solidFill>
                    <a:schemeClr val="accent1"/>
                  </a:solidFill>
                  <a:latin typeface="Arial" charset="0"/>
                </a:defRPr>
              </a:lvl7pPr>
              <a:lvl8pPr marL="3429000" indent="-228600" eaLnBrk="0" fontAlgn="base" hangingPunct="0">
                <a:spcBef>
                  <a:spcPct val="0"/>
                </a:spcBef>
                <a:spcAft>
                  <a:spcPct val="0"/>
                </a:spcAft>
                <a:defRPr>
                  <a:solidFill>
                    <a:schemeClr val="accent1"/>
                  </a:solidFill>
                  <a:latin typeface="Arial" charset="0"/>
                </a:defRPr>
              </a:lvl8pPr>
              <a:lvl9pPr marL="3886200" indent="-228600" eaLnBrk="0" fontAlgn="base" hangingPunct="0">
                <a:spcBef>
                  <a:spcPct val="0"/>
                </a:spcBef>
                <a:spcAft>
                  <a:spcPct val="0"/>
                </a:spcAft>
                <a:defRPr>
                  <a:solidFill>
                    <a:schemeClr val="accent1"/>
                  </a:solidFill>
                  <a:latin typeface="Arial" charset="0"/>
                </a:defRPr>
              </a:lvl9pPr>
            </a:lstStyle>
            <a:p>
              <a:pPr>
                <a:spcBef>
                  <a:spcPct val="50000"/>
                </a:spcBef>
              </a:pPr>
              <a:r>
                <a:rPr lang="zh-CN" altLang="en-US" sz="2000" b="1">
                  <a:solidFill>
                    <a:srgbClr val="0000FF"/>
                  </a:solidFill>
                  <a:ea typeface="宋体" charset="-122"/>
                </a:rPr>
                <a:t>-</a:t>
              </a:r>
              <a:r>
                <a:rPr lang="en-US" altLang="zh-CN" sz="2000" b="1">
                  <a:solidFill>
                    <a:srgbClr val="0000FF"/>
                  </a:solidFill>
                  <a:ea typeface="宋体" charset="-122"/>
                </a:rPr>
                <a:t>y</a:t>
              </a:r>
              <a:r>
                <a:rPr lang="en-US" altLang="zh-CN" sz="2000" b="1" baseline="-10000">
                  <a:solidFill>
                    <a:srgbClr val="0000FF"/>
                  </a:solidFill>
                  <a:ea typeface="宋体" charset="-122"/>
                </a:rPr>
                <a:t>31</a:t>
              </a:r>
              <a:r>
                <a:rPr lang="en-US" altLang="zh-CN" sz="2000" b="1" baseline="30000">
                  <a:solidFill>
                    <a:srgbClr val="0000FF"/>
                  </a:solidFill>
                  <a:ea typeface="宋体" charset="-122"/>
                </a:rPr>
                <a:t>.</a:t>
              </a:r>
              <a:r>
                <a:rPr lang="en-US" altLang="zh-CN" sz="2000" b="1">
                  <a:solidFill>
                    <a:srgbClr val="0000FF"/>
                  </a:solidFill>
                  <a:ea typeface="宋体" charset="-122"/>
                </a:rPr>
                <a:t>2</a:t>
              </a:r>
              <a:r>
                <a:rPr lang="en-US" altLang="zh-CN" sz="2000" b="1" baseline="30000">
                  <a:solidFill>
                    <a:srgbClr val="0000FF"/>
                  </a:solidFill>
                  <a:ea typeface="宋体" charset="-122"/>
                </a:rPr>
                <a:t>31</a:t>
              </a:r>
              <a:r>
                <a:rPr lang="en-US" altLang="zh-CN" sz="2000" b="1">
                  <a:solidFill>
                    <a:srgbClr val="0000FF"/>
                  </a:solidFill>
                  <a:ea typeface="宋体" charset="-122"/>
                </a:rPr>
                <a:t>+</a:t>
              </a:r>
              <a:r>
                <a:rPr kumimoji="1" lang="en-US" altLang="zh-CN" sz="2000" b="1">
                  <a:solidFill>
                    <a:srgbClr val="CC0000"/>
                  </a:solidFill>
                  <a:ea typeface="华文新魏" pitchFamily="2" charset="-122"/>
                </a:rPr>
                <a:t>(y</a:t>
              </a:r>
              <a:r>
                <a:rPr kumimoji="1" lang="en-US" altLang="zh-CN" sz="2000" b="1" baseline="-10000">
                  <a:solidFill>
                    <a:srgbClr val="CC0000"/>
                  </a:solidFill>
                  <a:ea typeface="华文新魏" pitchFamily="2" charset="-122"/>
                </a:rPr>
                <a:t>30</a:t>
              </a:r>
              <a:r>
                <a:rPr kumimoji="1" lang="en-US" altLang="zh-CN" sz="2000" b="1" baseline="30000">
                  <a:solidFill>
                    <a:srgbClr val="CC0000"/>
                  </a:solidFill>
                  <a:ea typeface="华文新魏" pitchFamily="2" charset="-122"/>
                </a:rPr>
                <a:t>.</a:t>
              </a:r>
              <a:r>
                <a:rPr kumimoji="1" lang="en-US" altLang="zh-CN" sz="2000" b="1">
                  <a:solidFill>
                    <a:srgbClr val="CC0000"/>
                  </a:solidFill>
                  <a:ea typeface="华文新魏" pitchFamily="2" charset="-122"/>
                </a:rPr>
                <a:t>2</a:t>
              </a:r>
              <a:r>
                <a:rPr kumimoji="1" lang="en-US" altLang="zh-CN" sz="2000" b="1" baseline="30000">
                  <a:solidFill>
                    <a:srgbClr val="CC0000"/>
                  </a:solidFill>
                  <a:ea typeface="华文新魏" pitchFamily="2" charset="-122"/>
                </a:rPr>
                <a:t>31</a:t>
              </a:r>
              <a:r>
                <a:rPr kumimoji="1" lang="en-US" altLang="zh-CN" sz="2000" b="1">
                  <a:solidFill>
                    <a:srgbClr val="CC0000"/>
                  </a:solidFill>
                  <a:ea typeface="华文新魏" pitchFamily="2" charset="-122"/>
                </a:rPr>
                <a:t>-y</a:t>
              </a:r>
              <a:r>
                <a:rPr kumimoji="1" lang="en-US" altLang="zh-CN" sz="2000" b="1" baseline="-10000">
                  <a:solidFill>
                    <a:srgbClr val="CC0000"/>
                  </a:solidFill>
                  <a:ea typeface="华文新魏" pitchFamily="2" charset="-122"/>
                </a:rPr>
                <a:t>30</a:t>
              </a:r>
              <a:r>
                <a:rPr kumimoji="1" lang="en-US" altLang="zh-CN" sz="2000" b="1" baseline="30000">
                  <a:solidFill>
                    <a:srgbClr val="CC0000"/>
                  </a:solidFill>
                  <a:ea typeface="华文新魏" pitchFamily="2" charset="-122"/>
                </a:rPr>
                <a:t>.</a:t>
              </a:r>
              <a:r>
                <a:rPr kumimoji="1" lang="en-US" altLang="zh-CN" sz="2000" b="1">
                  <a:solidFill>
                    <a:srgbClr val="CC0000"/>
                  </a:solidFill>
                  <a:ea typeface="华文新魏" pitchFamily="2" charset="-122"/>
                </a:rPr>
                <a:t>2</a:t>
              </a:r>
              <a:r>
                <a:rPr kumimoji="1" lang="en-US" altLang="zh-CN" sz="2000" b="1" baseline="30000">
                  <a:solidFill>
                    <a:srgbClr val="CC0000"/>
                  </a:solidFill>
                  <a:ea typeface="华文新魏" pitchFamily="2" charset="-122"/>
                </a:rPr>
                <a:t>30</a:t>
              </a:r>
              <a:r>
                <a:rPr kumimoji="1" lang="en-US" altLang="zh-CN" sz="2000" b="1">
                  <a:solidFill>
                    <a:srgbClr val="CC0000"/>
                  </a:solidFill>
                  <a:ea typeface="华文新魏" pitchFamily="2" charset="-122"/>
                </a:rPr>
                <a:t>)</a:t>
              </a:r>
              <a:r>
                <a:rPr kumimoji="1" lang="en-US" altLang="zh-CN" sz="2000" b="1">
                  <a:solidFill>
                    <a:srgbClr val="0000FF"/>
                  </a:solidFill>
                  <a:ea typeface="华文新魏" pitchFamily="2" charset="-122"/>
                </a:rPr>
                <a:t>+</a:t>
              </a:r>
              <a:r>
                <a:rPr lang="en-US" altLang="zh-CN" sz="2000" b="1" baseline="30000">
                  <a:solidFill>
                    <a:srgbClr val="0000FF"/>
                  </a:solidFill>
                  <a:ea typeface="宋体" charset="-122"/>
                </a:rPr>
                <a:t>…… </a:t>
              </a:r>
              <a:r>
                <a:rPr lang="en-US" altLang="zh-CN" sz="2000" b="1">
                  <a:solidFill>
                    <a:srgbClr val="0000FF"/>
                  </a:solidFill>
                  <a:ea typeface="宋体" charset="-122"/>
                </a:rPr>
                <a:t>+</a:t>
              </a:r>
              <a:r>
                <a:rPr kumimoji="1" lang="en-US" altLang="zh-CN" sz="2000" b="1">
                  <a:solidFill>
                    <a:srgbClr val="CC0000"/>
                  </a:solidFill>
                  <a:ea typeface="华文新魏" pitchFamily="2" charset="-122"/>
                </a:rPr>
                <a:t>(</a:t>
              </a:r>
              <a:r>
                <a:rPr lang="en-US" altLang="zh-CN" sz="2000" b="1">
                  <a:solidFill>
                    <a:srgbClr val="CC0000"/>
                  </a:solidFill>
                  <a:ea typeface="宋体" charset="-122"/>
                </a:rPr>
                <a:t>y</a:t>
              </a:r>
              <a:r>
                <a:rPr lang="en-US" altLang="zh-CN" sz="2000" b="1" baseline="-10000">
                  <a:solidFill>
                    <a:srgbClr val="CC0000"/>
                  </a:solidFill>
                  <a:ea typeface="宋体" charset="-122"/>
                </a:rPr>
                <a:t>0</a:t>
              </a:r>
              <a:r>
                <a:rPr lang="en-US" altLang="zh-CN" sz="2000" b="1" baseline="30000">
                  <a:solidFill>
                    <a:srgbClr val="CC0000"/>
                  </a:solidFill>
                  <a:ea typeface="宋体" charset="-122"/>
                </a:rPr>
                <a:t>.</a:t>
              </a:r>
              <a:r>
                <a:rPr lang="en-US" altLang="zh-CN" sz="2000" b="1">
                  <a:solidFill>
                    <a:srgbClr val="CC0000"/>
                  </a:solidFill>
                  <a:ea typeface="宋体" charset="-122"/>
                </a:rPr>
                <a:t>2</a:t>
              </a:r>
              <a:r>
                <a:rPr lang="en-US" altLang="zh-CN" sz="2000" b="1" baseline="30000">
                  <a:solidFill>
                    <a:srgbClr val="CC0000"/>
                  </a:solidFill>
                  <a:ea typeface="宋体" charset="-122"/>
                </a:rPr>
                <a:t>1</a:t>
              </a:r>
              <a:r>
                <a:rPr kumimoji="1" lang="en-US" altLang="zh-CN" sz="2000" b="1">
                  <a:solidFill>
                    <a:srgbClr val="CC0000"/>
                  </a:solidFill>
                  <a:ea typeface="华文新魏" pitchFamily="2" charset="-122"/>
                </a:rPr>
                <a:t>-y</a:t>
              </a:r>
              <a:r>
                <a:rPr kumimoji="1" lang="en-US" altLang="zh-CN" sz="2000" b="1" baseline="-10000">
                  <a:solidFill>
                    <a:srgbClr val="CC0000"/>
                  </a:solidFill>
                  <a:ea typeface="华文新魏" pitchFamily="2" charset="-122"/>
                </a:rPr>
                <a:t>0</a:t>
              </a:r>
              <a:r>
                <a:rPr kumimoji="1" lang="en-US" altLang="zh-CN" sz="2000" b="1" baseline="30000">
                  <a:solidFill>
                    <a:srgbClr val="CC0000"/>
                  </a:solidFill>
                  <a:ea typeface="华文新魏" pitchFamily="2" charset="-122"/>
                </a:rPr>
                <a:t>.</a:t>
              </a:r>
              <a:r>
                <a:rPr kumimoji="1" lang="en-US" altLang="zh-CN" sz="2000" b="1">
                  <a:solidFill>
                    <a:srgbClr val="CC0000"/>
                  </a:solidFill>
                  <a:ea typeface="华文新魏" pitchFamily="2" charset="-122"/>
                </a:rPr>
                <a:t>2</a:t>
              </a:r>
              <a:r>
                <a:rPr kumimoji="1" lang="en-US" altLang="zh-CN" sz="2000" b="1" baseline="30000">
                  <a:solidFill>
                    <a:srgbClr val="CC0000"/>
                  </a:solidFill>
                  <a:ea typeface="华文新魏" pitchFamily="2" charset="-122"/>
                </a:rPr>
                <a:t>0</a:t>
              </a:r>
              <a:r>
                <a:rPr kumimoji="1" lang="en-US" altLang="zh-CN" sz="2000" b="1">
                  <a:solidFill>
                    <a:srgbClr val="CC0000"/>
                  </a:solidFill>
                  <a:ea typeface="华文新魏" pitchFamily="2" charset="-122"/>
                </a:rPr>
                <a:t>)</a:t>
              </a:r>
              <a:r>
                <a:rPr kumimoji="1" lang="en-US" altLang="zh-CN" sz="2000" b="1">
                  <a:solidFill>
                    <a:srgbClr val="0000FF"/>
                  </a:solidFill>
                  <a:ea typeface="华文新魏" pitchFamily="2" charset="-122"/>
                </a:rPr>
                <a:t>+ </a:t>
              </a:r>
              <a:r>
                <a:rPr lang="en-US" altLang="zh-CN" sz="2000" b="1">
                  <a:solidFill>
                    <a:srgbClr val="0000FF"/>
                  </a:solidFill>
                  <a:ea typeface="宋体" charset="-122"/>
                </a:rPr>
                <a:t>y</a:t>
              </a:r>
              <a:r>
                <a:rPr lang="en-US" altLang="zh-CN" sz="2000" b="1" baseline="-10000">
                  <a:solidFill>
                    <a:srgbClr val="0000FF"/>
                  </a:solidFill>
                  <a:ea typeface="宋体" charset="-122"/>
                </a:rPr>
                <a:t>-1</a:t>
              </a:r>
              <a:r>
                <a:rPr lang="en-US" altLang="zh-CN" sz="2000" b="1" baseline="30000">
                  <a:solidFill>
                    <a:srgbClr val="0000FF"/>
                  </a:solidFill>
                  <a:ea typeface="宋体" charset="-122"/>
                </a:rPr>
                <a:t>.</a:t>
              </a:r>
              <a:r>
                <a:rPr lang="en-US" altLang="zh-CN" sz="2000" b="1">
                  <a:solidFill>
                    <a:srgbClr val="0000FF"/>
                  </a:solidFill>
                  <a:ea typeface="宋体" charset="-122"/>
                </a:rPr>
                <a:t>2</a:t>
              </a:r>
              <a:r>
                <a:rPr lang="en-US" altLang="zh-CN" sz="2000" b="1" baseline="30000">
                  <a:solidFill>
                    <a:srgbClr val="0000FF"/>
                  </a:solidFill>
                  <a:ea typeface="宋体" charset="-122"/>
                </a:rPr>
                <a:t>0</a:t>
              </a:r>
              <a:r>
                <a:rPr kumimoji="1" lang="en-US" altLang="zh-CN" sz="2000" b="1">
                  <a:solidFill>
                    <a:srgbClr val="0000FF"/>
                  </a:solidFill>
                  <a:ea typeface="华文新魏" pitchFamily="2" charset="-122"/>
                </a:rPr>
                <a:t> </a:t>
              </a:r>
            </a:p>
          </p:txBody>
        </p:sp>
      </p:grpSp>
      <p:grpSp>
        <p:nvGrpSpPr>
          <p:cNvPr id="3" name="Group 8"/>
          <p:cNvGrpSpPr>
            <a:grpSpLocks/>
          </p:cNvGrpSpPr>
          <p:nvPr/>
        </p:nvGrpSpPr>
        <p:grpSpPr bwMode="auto">
          <a:xfrm>
            <a:off x="779463" y="4108450"/>
            <a:ext cx="7689850" cy="674688"/>
            <a:chOff x="791" y="3302"/>
            <a:chExt cx="4844" cy="425"/>
          </a:xfrm>
        </p:grpSpPr>
        <p:sp>
          <p:nvSpPr>
            <p:cNvPr id="44045" name="Text Box 9"/>
            <p:cNvSpPr txBox="1">
              <a:spLocks noChangeArrowheads="1"/>
            </p:cNvSpPr>
            <p:nvPr/>
          </p:nvSpPr>
          <p:spPr bwMode="auto">
            <a:xfrm>
              <a:off x="791" y="3477"/>
              <a:ext cx="484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accent1"/>
                  </a:solidFill>
                  <a:latin typeface="Arial" charset="0"/>
                </a:defRPr>
              </a:lvl1pPr>
              <a:lvl2pPr marL="742950" indent="-285750">
                <a:defRPr>
                  <a:solidFill>
                    <a:schemeClr val="accent1"/>
                  </a:solidFill>
                  <a:latin typeface="Arial" charset="0"/>
                </a:defRPr>
              </a:lvl2pPr>
              <a:lvl3pPr marL="1143000" indent="-228600">
                <a:defRPr>
                  <a:solidFill>
                    <a:schemeClr val="accent1"/>
                  </a:solidFill>
                  <a:latin typeface="Arial" charset="0"/>
                </a:defRPr>
              </a:lvl3pPr>
              <a:lvl4pPr marL="1600200" indent="-228600">
                <a:defRPr>
                  <a:solidFill>
                    <a:schemeClr val="accent1"/>
                  </a:solidFill>
                  <a:latin typeface="Arial" charset="0"/>
                </a:defRPr>
              </a:lvl4pPr>
              <a:lvl5pPr marL="2057400" indent="-228600">
                <a:defRPr>
                  <a:solidFill>
                    <a:schemeClr val="accent1"/>
                  </a:solidFill>
                  <a:latin typeface="Arial" charset="0"/>
                </a:defRPr>
              </a:lvl5pPr>
              <a:lvl6pPr marL="2514600" indent="-228600" eaLnBrk="0" fontAlgn="base" hangingPunct="0">
                <a:spcBef>
                  <a:spcPct val="0"/>
                </a:spcBef>
                <a:spcAft>
                  <a:spcPct val="0"/>
                </a:spcAft>
                <a:defRPr>
                  <a:solidFill>
                    <a:schemeClr val="accent1"/>
                  </a:solidFill>
                  <a:latin typeface="Arial" charset="0"/>
                </a:defRPr>
              </a:lvl6pPr>
              <a:lvl7pPr marL="2971800" indent="-228600" eaLnBrk="0" fontAlgn="base" hangingPunct="0">
                <a:spcBef>
                  <a:spcPct val="0"/>
                </a:spcBef>
                <a:spcAft>
                  <a:spcPct val="0"/>
                </a:spcAft>
                <a:defRPr>
                  <a:solidFill>
                    <a:schemeClr val="accent1"/>
                  </a:solidFill>
                  <a:latin typeface="Arial" charset="0"/>
                </a:defRPr>
              </a:lvl7pPr>
              <a:lvl8pPr marL="3429000" indent="-228600" eaLnBrk="0" fontAlgn="base" hangingPunct="0">
                <a:spcBef>
                  <a:spcPct val="0"/>
                </a:spcBef>
                <a:spcAft>
                  <a:spcPct val="0"/>
                </a:spcAft>
                <a:defRPr>
                  <a:solidFill>
                    <a:schemeClr val="accent1"/>
                  </a:solidFill>
                  <a:latin typeface="Arial" charset="0"/>
                </a:defRPr>
              </a:lvl8pPr>
              <a:lvl9pPr marL="3886200" indent="-228600" eaLnBrk="0" fontAlgn="base" hangingPunct="0">
                <a:spcBef>
                  <a:spcPct val="0"/>
                </a:spcBef>
                <a:spcAft>
                  <a:spcPct val="0"/>
                </a:spcAft>
                <a:defRPr>
                  <a:solidFill>
                    <a:schemeClr val="accent1"/>
                  </a:solidFill>
                  <a:latin typeface="Arial" charset="0"/>
                </a:defRPr>
              </a:lvl9pPr>
            </a:lstStyle>
            <a:p>
              <a:pPr>
                <a:spcBef>
                  <a:spcPct val="50000"/>
                </a:spcBef>
              </a:pPr>
              <a:r>
                <a:rPr kumimoji="1" lang="en-US" altLang="zh-CN" sz="2000" b="1">
                  <a:solidFill>
                    <a:srgbClr val="0000FF"/>
                  </a:solidFill>
                  <a:ea typeface="华文新魏" pitchFamily="2" charset="-122"/>
                </a:rPr>
                <a:t>(y</a:t>
              </a:r>
              <a:r>
                <a:rPr kumimoji="1" lang="en-US" altLang="zh-CN" sz="2000" b="1" baseline="-10000">
                  <a:solidFill>
                    <a:srgbClr val="0000FF"/>
                  </a:solidFill>
                  <a:ea typeface="华文新魏" pitchFamily="2" charset="-122"/>
                </a:rPr>
                <a:t>30 </a:t>
              </a:r>
              <a:r>
                <a:rPr lang="zh-CN" altLang="en-US" sz="2000" b="1">
                  <a:solidFill>
                    <a:srgbClr val="0000FF"/>
                  </a:solidFill>
                  <a:ea typeface="宋体" charset="-122"/>
                </a:rPr>
                <a:t>-</a:t>
              </a:r>
              <a:r>
                <a:rPr lang="en-US" altLang="zh-CN" sz="2000" b="1">
                  <a:solidFill>
                    <a:srgbClr val="0000FF"/>
                  </a:solidFill>
                  <a:ea typeface="宋体" charset="-122"/>
                </a:rPr>
                <a:t>y</a:t>
              </a:r>
              <a:r>
                <a:rPr lang="en-US" altLang="zh-CN" sz="2000" b="1" baseline="-10000">
                  <a:solidFill>
                    <a:srgbClr val="0000FF"/>
                  </a:solidFill>
                  <a:ea typeface="宋体" charset="-122"/>
                </a:rPr>
                <a:t>31 </a:t>
              </a:r>
              <a:r>
                <a:rPr kumimoji="1" lang="en-US" altLang="zh-CN" sz="2000" b="1">
                  <a:solidFill>
                    <a:srgbClr val="0000FF"/>
                  </a:solidFill>
                  <a:ea typeface="华文新魏" pitchFamily="2" charset="-122"/>
                </a:rPr>
                <a:t>)</a:t>
              </a:r>
              <a:r>
                <a:rPr kumimoji="1" lang="en-US" altLang="zh-CN" sz="2000" b="1" baseline="30000">
                  <a:solidFill>
                    <a:srgbClr val="0000FF"/>
                  </a:solidFill>
                  <a:ea typeface="华文新魏" pitchFamily="2" charset="-122"/>
                </a:rPr>
                <a:t>.</a:t>
              </a:r>
              <a:r>
                <a:rPr kumimoji="1" lang="en-US" altLang="zh-CN" sz="2000" b="1">
                  <a:solidFill>
                    <a:srgbClr val="0000FF"/>
                  </a:solidFill>
                  <a:ea typeface="华文新魏" pitchFamily="2" charset="-122"/>
                </a:rPr>
                <a:t>2</a:t>
              </a:r>
              <a:r>
                <a:rPr kumimoji="1" lang="en-US" altLang="zh-CN" sz="2000" b="1" baseline="30000">
                  <a:solidFill>
                    <a:srgbClr val="0000FF"/>
                  </a:solidFill>
                  <a:ea typeface="华文新魏" pitchFamily="2" charset="-122"/>
                </a:rPr>
                <a:t>31</a:t>
              </a:r>
              <a:r>
                <a:rPr kumimoji="1" lang="en-US" altLang="zh-CN" sz="2000" b="1">
                  <a:solidFill>
                    <a:srgbClr val="0000FF"/>
                  </a:solidFill>
                  <a:ea typeface="华文新魏" pitchFamily="2" charset="-122"/>
                </a:rPr>
                <a:t>+(y</a:t>
              </a:r>
              <a:r>
                <a:rPr kumimoji="1" lang="en-US" altLang="zh-CN" sz="2000" b="1" baseline="-10000">
                  <a:solidFill>
                    <a:srgbClr val="0000FF"/>
                  </a:solidFill>
                  <a:ea typeface="华文新魏" pitchFamily="2" charset="-122"/>
                </a:rPr>
                <a:t>29</a:t>
              </a:r>
              <a:r>
                <a:rPr kumimoji="1" lang="en-US" altLang="zh-CN" sz="2000" b="1">
                  <a:solidFill>
                    <a:srgbClr val="0000FF"/>
                  </a:solidFill>
                  <a:ea typeface="华文新魏" pitchFamily="2" charset="-122"/>
                </a:rPr>
                <a:t>-y</a:t>
              </a:r>
              <a:r>
                <a:rPr kumimoji="1" lang="en-US" altLang="zh-CN" sz="2000" b="1" baseline="-10000">
                  <a:solidFill>
                    <a:srgbClr val="0000FF"/>
                  </a:solidFill>
                  <a:ea typeface="华文新魏" pitchFamily="2" charset="-122"/>
                </a:rPr>
                <a:t>30</a:t>
              </a:r>
              <a:r>
                <a:rPr kumimoji="1" lang="en-US" altLang="zh-CN" sz="2000" b="1">
                  <a:solidFill>
                    <a:srgbClr val="0000FF"/>
                  </a:solidFill>
                  <a:ea typeface="华文新魏" pitchFamily="2" charset="-122"/>
                </a:rPr>
                <a:t>)</a:t>
              </a:r>
              <a:r>
                <a:rPr kumimoji="1" lang="en-US" altLang="zh-CN" sz="2000" b="1" baseline="30000">
                  <a:solidFill>
                    <a:srgbClr val="0000FF"/>
                  </a:solidFill>
                  <a:ea typeface="华文新魏" pitchFamily="2" charset="-122"/>
                </a:rPr>
                <a:t>.</a:t>
              </a:r>
              <a:r>
                <a:rPr kumimoji="1" lang="en-US" altLang="zh-CN" sz="2000" b="1">
                  <a:solidFill>
                    <a:srgbClr val="0000FF"/>
                  </a:solidFill>
                  <a:ea typeface="华文新魏" pitchFamily="2" charset="-122"/>
                </a:rPr>
                <a:t>2</a:t>
              </a:r>
              <a:r>
                <a:rPr kumimoji="1" lang="en-US" altLang="zh-CN" sz="2000" b="1" baseline="30000">
                  <a:solidFill>
                    <a:srgbClr val="0000FF"/>
                  </a:solidFill>
                  <a:ea typeface="华文新魏" pitchFamily="2" charset="-122"/>
                </a:rPr>
                <a:t>30</a:t>
              </a:r>
              <a:r>
                <a:rPr kumimoji="1" lang="en-US" altLang="zh-CN" sz="2000" b="1">
                  <a:solidFill>
                    <a:srgbClr val="0000FF"/>
                  </a:solidFill>
                  <a:ea typeface="华文新魏" pitchFamily="2" charset="-122"/>
                </a:rPr>
                <a:t>+ </a:t>
              </a:r>
              <a:r>
                <a:rPr lang="en-US" altLang="zh-CN" sz="2000" b="1" baseline="30000">
                  <a:solidFill>
                    <a:srgbClr val="0000FF"/>
                  </a:solidFill>
                  <a:ea typeface="宋体" charset="-122"/>
                </a:rPr>
                <a:t>…… </a:t>
              </a:r>
              <a:r>
                <a:rPr kumimoji="1" lang="en-US" altLang="zh-CN" sz="2000" b="1">
                  <a:solidFill>
                    <a:srgbClr val="0000FF"/>
                  </a:solidFill>
                  <a:ea typeface="华文新魏" pitchFamily="2" charset="-122"/>
                </a:rPr>
                <a:t>+ (</a:t>
              </a:r>
              <a:r>
                <a:rPr lang="en-US" altLang="zh-CN" sz="2000" b="1">
                  <a:solidFill>
                    <a:srgbClr val="0000FF"/>
                  </a:solidFill>
                  <a:ea typeface="宋体" charset="-122"/>
                </a:rPr>
                <a:t>y</a:t>
              </a:r>
              <a:r>
                <a:rPr lang="en-US" altLang="zh-CN" sz="2000" b="1" baseline="-10000">
                  <a:solidFill>
                    <a:srgbClr val="0000FF"/>
                  </a:solidFill>
                  <a:ea typeface="宋体" charset="-122"/>
                </a:rPr>
                <a:t>0</a:t>
              </a:r>
              <a:r>
                <a:rPr kumimoji="1" lang="en-US" altLang="zh-CN" sz="2000" b="1">
                  <a:solidFill>
                    <a:srgbClr val="0000FF"/>
                  </a:solidFill>
                  <a:ea typeface="华文新魏" pitchFamily="2" charset="-122"/>
                </a:rPr>
                <a:t>–y</a:t>
              </a:r>
              <a:r>
                <a:rPr kumimoji="1" lang="en-US" altLang="zh-CN" sz="2000" b="1" baseline="-10000">
                  <a:solidFill>
                    <a:srgbClr val="0000FF"/>
                  </a:solidFill>
                  <a:ea typeface="华文新魏" pitchFamily="2" charset="-122"/>
                </a:rPr>
                <a:t>1</a:t>
              </a:r>
              <a:r>
                <a:rPr kumimoji="1" lang="en-US" altLang="zh-CN" sz="2000" b="1">
                  <a:solidFill>
                    <a:srgbClr val="0000FF"/>
                  </a:solidFill>
                  <a:ea typeface="华文新魏" pitchFamily="2" charset="-122"/>
                </a:rPr>
                <a:t>)</a:t>
              </a:r>
              <a:r>
                <a:rPr lang="en-US" altLang="zh-CN" sz="2000" b="1" baseline="30000">
                  <a:solidFill>
                    <a:srgbClr val="0000FF"/>
                  </a:solidFill>
                  <a:ea typeface="宋体" charset="-122"/>
                </a:rPr>
                <a:t>.</a:t>
              </a:r>
              <a:r>
                <a:rPr lang="en-US" altLang="zh-CN" sz="2000" b="1">
                  <a:solidFill>
                    <a:srgbClr val="0000FF"/>
                  </a:solidFill>
                  <a:ea typeface="宋体" charset="-122"/>
                </a:rPr>
                <a:t>2</a:t>
              </a:r>
              <a:r>
                <a:rPr lang="en-US" altLang="zh-CN" sz="2000" b="1" baseline="30000">
                  <a:solidFill>
                    <a:srgbClr val="0000FF"/>
                  </a:solidFill>
                  <a:ea typeface="宋体" charset="-122"/>
                </a:rPr>
                <a:t>1 </a:t>
              </a:r>
              <a:r>
                <a:rPr kumimoji="1" lang="en-US" altLang="zh-CN" sz="2000" b="1">
                  <a:solidFill>
                    <a:srgbClr val="0000FF"/>
                  </a:solidFill>
                  <a:ea typeface="华文新魏" pitchFamily="2" charset="-122"/>
                </a:rPr>
                <a:t>+(y</a:t>
              </a:r>
              <a:r>
                <a:rPr kumimoji="1" lang="en-US" altLang="zh-CN" sz="2000" b="1" baseline="-10000">
                  <a:solidFill>
                    <a:srgbClr val="0000FF"/>
                  </a:solidFill>
                  <a:ea typeface="华文新魏" pitchFamily="2" charset="-122"/>
                </a:rPr>
                <a:t>-1</a:t>
              </a:r>
              <a:r>
                <a:rPr kumimoji="1" lang="en-US" altLang="zh-CN" sz="2000" b="1">
                  <a:solidFill>
                    <a:srgbClr val="0000FF"/>
                  </a:solidFill>
                  <a:ea typeface="华文新魏" pitchFamily="2" charset="-122"/>
                </a:rPr>
                <a:t>-</a:t>
              </a:r>
              <a:r>
                <a:rPr lang="en-US" altLang="zh-CN" sz="2000" b="1">
                  <a:solidFill>
                    <a:srgbClr val="0000FF"/>
                  </a:solidFill>
                  <a:ea typeface="宋体" charset="-122"/>
                </a:rPr>
                <a:t>y</a:t>
              </a:r>
              <a:r>
                <a:rPr lang="en-US" altLang="zh-CN" sz="2000" b="1" baseline="-10000">
                  <a:solidFill>
                    <a:srgbClr val="0000FF"/>
                  </a:solidFill>
                  <a:ea typeface="宋体" charset="-122"/>
                </a:rPr>
                <a:t>0</a:t>
              </a:r>
              <a:r>
                <a:rPr kumimoji="1" lang="en-US" altLang="zh-CN" sz="2000" b="1">
                  <a:solidFill>
                    <a:srgbClr val="0000FF"/>
                  </a:solidFill>
                  <a:ea typeface="华文新魏" pitchFamily="2" charset="-122"/>
                </a:rPr>
                <a:t>)</a:t>
              </a:r>
              <a:r>
                <a:rPr lang="en-US" altLang="zh-CN" sz="2000" b="1" baseline="30000">
                  <a:solidFill>
                    <a:srgbClr val="0000FF"/>
                  </a:solidFill>
                  <a:ea typeface="宋体" charset="-122"/>
                </a:rPr>
                <a:t>.</a:t>
              </a:r>
              <a:r>
                <a:rPr lang="en-US" altLang="zh-CN" sz="2000" b="1">
                  <a:solidFill>
                    <a:srgbClr val="0000FF"/>
                  </a:solidFill>
                  <a:ea typeface="宋体" charset="-122"/>
                </a:rPr>
                <a:t>2</a:t>
              </a:r>
              <a:r>
                <a:rPr lang="en-US" altLang="zh-CN" sz="2000" b="1" baseline="30000">
                  <a:solidFill>
                    <a:srgbClr val="0000FF"/>
                  </a:solidFill>
                  <a:ea typeface="宋体" charset="-122"/>
                </a:rPr>
                <a:t>0</a:t>
              </a:r>
              <a:r>
                <a:rPr kumimoji="1" lang="en-US" altLang="zh-CN" sz="2000" b="1">
                  <a:solidFill>
                    <a:srgbClr val="0000FF"/>
                  </a:solidFill>
                  <a:ea typeface="华文新魏" pitchFamily="2" charset="-122"/>
                </a:rPr>
                <a:t> </a:t>
              </a:r>
            </a:p>
          </p:txBody>
        </p:sp>
        <p:sp>
          <p:nvSpPr>
            <p:cNvPr id="44046" name="Line 10"/>
            <p:cNvSpPr>
              <a:spLocks noChangeShapeType="1"/>
            </p:cNvSpPr>
            <p:nvPr/>
          </p:nvSpPr>
          <p:spPr bwMode="auto">
            <a:xfrm>
              <a:off x="2702" y="3302"/>
              <a:ext cx="4" cy="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grpSp>
      <p:sp>
        <p:nvSpPr>
          <p:cNvPr id="423948" name="Rectangle 12"/>
          <p:cNvSpPr>
            <a:spLocks noChangeArrowheads="1"/>
          </p:cNvSpPr>
          <p:nvPr/>
        </p:nvSpPr>
        <p:spPr bwMode="auto">
          <a:xfrm>
            <a:off x="2716213" y="764704"/>
            <a:ext cx="43878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p>
            <a:r>
              <a:rPr lang="en-US" altLang="zh-CN" sz="2200" dirty="0">
                <a:solidFill>
                  <a:srgbClr val="CC0000"/>
                </a:solidFill>
                <a:ea typeface="宋体" charset="-122"/>
              </a:rPr>
              <a:t>Why Booth’s Algorithm holds?</a:t>
            </a:r>
            <a:endParaRPr lang="zh-CN" altLang="en-US" sz="2200" dirty="0">
              <a:solidFill>
                <a:srgbClr val="CC0000"/>
              </a:solidFill>
              <a:ea typeface="宋体" charset="-122"/>
            </a:endParaRPr>
          </a:p>
        </p:txBody>
      </p:sp>
      <p:sp>
        <p:nvSpPr>
          <p:cNvPr id="53258" name="Text Box 16"/>
          <p:cNvSpPr txBox="1">
            <a:spLocks noChangeArrowheads="1"/>
          </p:cNvSpPr>
          <p:nvPr/>
        </p:nvSpPr>
        <p:spPr bwMode="auto">
          <a:xfrm>
            <a:off x="287338" y="4945063"/>
            <a:ext cx="867886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accent1"/>
                </a:solidFill>
                <a:latin typeface="Arial" charset="0"/>
              </a:defRPr>
            </a:lvl1pPr>
            <a:lvl2pPr marL="742950" indent="-285750">
              <a:defRPr>
                <a:solidFill>
                  <a:schemeClr val="accent1"/>
                </a:solidFill>
                <a:latin typeface="Arial" charset="0"/>
              </a:defRPr>
            </a:lvl2pPr>
            <a:lvl3pPr marL="1143000" indent="-228600">
              <a:defRPr>
                <a:solidFill>
                  <a:schemeClr val="accent1"/>
                </a:solidFill>
                <a:latin typeface="Arial" charset="0"/>
              </a:defRPr>
            </a:lvl3pPr>
            <a:lvl4pPr marL="1600200" indent="-228600">
              <a:defRPr>
                <a:solidFill>
                  <a:schemeClr val="accent1"/>
                </a:solidFill>
                <a:latin typeface="Arial" charset="0"/>
              </a:defRPr>
            </a:lvl4pPr>
            <a:lvl5pPr marL="2057400" indent="-228600">
              <a:defRPr>
                <a:solidFill>
                  <a:schemeClr val="accent1"/>
                </a:solidFill>
                <a:latin typeface="Arial" charset="0"/>
              </a:defRPr>
            </a:lvl5pPr>
            <a:lvl6pPr marL="2514600" indent="-228600" eaLnBrk="0" fontAlgn="base" hangingPunct="0">
              <a:spcBef>
                <a:spcPct val="0"/>
              </a:spcBef>
              <a:spcAft>
                <a:spcPct val="0"/>
              </a:spcAft>
              <a:defRPr>
                <a:solidFill>
                  <a:schemeClr val="accent1"/>
                </a:solidFill>
                <a:latin typeface="Arial" charset="0"/>
              </a:defRPr>
            </a:lvl6pPr>
            <a:lvl7pPr marL="2971800" indent="-228600" eaLnBrk="0" fontAlgn="base" hangingPunct="0">
              <a:spcBef>
                <a:spcPct val="0"/>
              </a:spcBef>
              <a:spcAft>
                <a:spcPct val="0"/>
              </a:spcAft>
              <a:defRPr>
                <a:solidFill>
                  <a:schemeClr val="accent1"/>
                </a:solidFill>
                <a:latin typeface="Arial" charset="0"/>
              </a:defRPr>
            </a:lvl7pPr>
            <a:lvl8pPr marL="3429000" indent="-228600" eaLnBrk="0" fontAlgn="base" hangingPunct="0">
              <a:spcBef>
                <a:spcPct val="0"/>
              </a:spcBef>
              <a:spcAft>
                <a:spcPct val="0"/>
              </a:spcAft>
              <a:defRPr>
                <a:solidFill>
                  <a:schemeClr val="accent1"/>
                </a:solidFill>
                <a:latin typeface="Arial" charset="0"/>
              </a:defRPr>
            </a:lvl8pPr>
            <a:lvl9pPr marL="3886200" indent="-228600" eaLnBrk="0" fontAlgn="base" hangingPunct="0">
              <a:spcBef>
                <a:spcPct val="0"/>
              </a:spcBef>
              <a:spcAft>
                <a:spcPct val="0"/>
              </a:spcAft>
              <a:defRPr>
                <a:solidFill>
                  <a:schemeClr val="accent1"/>
                </a:solidFill>
                <a:latin typeface="Arial" charset="0"/>
              </a:defRPr>
            </a:lvl9pPr>
          </a:lstStyle>
          <a:p>
            <a:pPr>
              <a:spcBef>
                <a:spcPct val="50000"/>
              </a:spcBef>
            </a:pPr>
            <a:r>
              <a:rPr kumimoji="1" lang="en-US" altLang="zh-CN" sz="2000" b="1">
                <a:solidFill>
                  <a:srgbClr val="FF0066"/>
                </a:solidFill>
                <a:ea typeface="华文新魏" pitchFamily="2" charset="-122"/>
              </a:rPr>
              <a:t>2</a:t>
            </a:r>
            <a:r>
              <a:rPr kumimoji="1" lang="en-US" altLang="zh-CN" sz="2000" b="1" baseline="30000">
                <a:solidFill>
                  <a:srgbClr val="FF0066"/>
                </a:solidFill>
                <a:ea typeface="华文新魏" pitchFamily="2" charset="-122"/>
              </a:rPr>
              <a:t>-32</a:t>
            </a:r>
            <a:r>
              <a:rPr kumimoji="1" lang="en-US" altLang="zh-CN" sz="1600" b="1" baseline="30000">
                <a:solidFill>
                  <a:srgbClr val="0000FF"/>
                </a:solidFill>
                <a:latin typeface="Times New Roman" pitchFamily="18" charset="0"/>
                <a:ea typeface="宋体" charset="-122"/>
              </a:rPr>
              <a:t>.</a:t>
            </a:r>
            <a:r>
              <a:rPr kumimoji="1" lang="en-US" altLang="zh-CN" sz="2000" b="1">
                <a:solidFill>
                  <a:srgbClr val="0000FF"/>
                </a:solidFill>
                <a:ea typeface="华文新魏" pitchFamily="2" charset="-122"/>
              </a:rPr>
              <a:t>[XxY]</a:t>
            </a:r>
            <a:r>
              <a:rPr lang="zh-CN" altLang="en-US" sz="2200" b="1" baseline="-16000">
                <a:solidFill>
                  <a:srgbClr val="0000FF"/>
                </a:solidFill>
                <a:ea typeface="黑体" pitchFamily="49" charset="-122"/>
              </a:rPr>
              <a:t>补</a:t>
            </a:r>
            <a:r>
              <a:rPr lang="zh-CN" altLang="en-US" sz="2200" b="1">
                <a:solidFill>
                  <a:srgbClr val="0000FF"/>
                </a:solidFill>
                <a:ea typeface="黑体" pitchFamily="49" charset="-122"/>
              </a:rPr>
              <a:t>=</a:t>
            </a:r>
            <a:r>
              <a:rPr lang="en-US" altLang="zh-CN" sz="2200" b="1">
                <a:solidFill>
                  <a:srgbClr val="0000FF"/>
                </a:solidFill>
                <a:ea typeface="黑体" pitchFamily="49" charset="-122"/>
              </a:rPr>
              <a:t> </a:t>
            </a:r>
            <a:r>
              <a:rPr kumimoji="1" lang="en-US" altLang="zh-CN" sz="2000" b="1">
                <a:solidFill>
                  <a:srgbClr val="0000FF"/>
                </a:solidFill>
                <a:ea typeface="华文新魏" pitchFamily="2" charset="-122"/>
              </a:rPr>
              <a:t>(y</a:t>
            </a:r>
            <a:r>
              <a:rPr kumimoji="1" lang="en-US" altLang="zh-CN" sz="2000" b="1" baseline="-10000">
                <a:solidFill>
                  <a:srgbClr val="0000FF"/>
                </a:solidFill>
                <a:ea typeface="华文新魏" pitchFamily="2" charset="-122"/>
              </a:rPr>
              <a:t>30 </a:t>
            </a:r>
            <a:r>
              <a:rPr lang="zh-CN" altLang="en-US" sz="2000" b="1">
                <a:solidFill>
                  <a:srgbClr val="0000FF"/>
                </a:solidFill>
                <a:ea typeface="宋体" charset="-122"/>
              </a:rPr>
              <a:t>-</a:t>
            </a:r>
            <a:r>
              <a:rPr lang="en-US" altLang="zh-CN" sz="2000" b="1">
                <a:solidFill>
                  <a:srgbClr val="0000FF"/>
                </a:solidFill>
                <a:ea typeface="宋体" charset="-122"/>
              </a:rPr>
              <a:t>y</a:t>
            </a:r>
            <a:r>
              <a:rPr lang="en-US" altLang="zh-CN" sz="2000" b="1" baseline="-10000">
                <a:solidFill>
                  <a:srgbClr val="0000FF"/>
                </a:solidFill>
                <a:ea typeface="宋体" charset="-122"/>
              </a:rPr>
              <a:t>31 </a:t>
            </a:r>
            <a:r>
              <a:rPr kumimoji="1" lang="en-US" altLang="zh-CN" sz="2000" b="1">
                <a:solidFill>
                  <a:srgbClr val="0000FF"/>
                </a:solidFill>
                <a:ea typeface="华文新魏" pitchFamily="2" charset="-122"/>
              </a:rPr>
              <a:t>)</a:t>
            </a:r>
            <a:r>
              <a:rPr lang="en-US" altLang="zh-CN" sz="2200" b="1">
                <a:solidFill>
                  <a:srgbClr val="0000FF"/>
                </a:solidFill>
                <a:ea typeface="黑体" pitchFamily="49" charset="-122"/>
              </a:rPr>
              <a:t>X</a:t>
            </a:r>
            <a:r>
              <a:rPr kumimoji="1" lang="en-US" altLang="zh-CN" sz="2000" b="1" baseline="30000">
                <a:solidFill>
                  <a:srgbClr val="0000FF"/>
                </a:solidFill>
                <a:ea typeface="华文新魏" pitchFamily="2" charset="-122"/>
              </a:rPr>
              <a:t>.</a:t>
            </a:r>
            <a:r>
              <a:rPr kumimoji="1" lang="en-US" altLang="zh-CN" sz="2000" b="1">
                <a:solidFill>
                  <a:srgbClr val="0000FF"/>
                </a:solidFill>
                <a:ea typeface="华文新魏" pitchFamily="2" charset="-122"/>
              </a:rPr>
              <a:t>2</a:t>
            </a:r>
            <a:r>
              <a:rPr kumimoji="1" lang="en-US" altLang="zh-CN" sz="2000" b="1" baseline="30000">
                <a:solidFill>
                  <a:srgbClr val="0000FF"/>
                </a:solidFill>
                <a:ea typeface="华文新魏" pitchFamily="2" charset="-122"/>
              </a:rPr>
              <a:t>-1</a:t>
            </a:r>
            <a:r>
              <a:rPr kumimoji="1" lang="en-US" altLang="zh-CN" sz="2000" b="1">
                <a:solidFill>
                  <a:srgbClr val="0000FF"/>
                </a:solidFill>
                <a:ea typeface="华文新魏" pitchFamily="2" charset="-122"/>
              </a:rPr>
              <a:t>+(y</a:t>
            </a:r>
            <a:r>
              <a:rPr kumimoji="1" lang="en-US" altLang="zh-CN" sz="2000" b="1" baseline="-10000">
                <a:solidFill>
                  <a:srgbClr val="0000FF"/>
                </a:solidFill>
                <a:ea typeface="华文新魏" pitchFamily="2" charset="-122"/>
              </a:rPr>
              <a:t>29</a:t>
            </a:r>
            <a:r>
              <a:rPr kumimoji="1" lang="en-US" altLang="zh-CN" sz="2000" b="1">
                <a:solidFill>
                  <a:srgbClr val="0000FF"/>
                </a:solidFill>
                <a:ea typeface="华文新魏" pitchFamily="2" charset="-122"/>
              </a:rPr>
              <a:t>-y</a:t>
            </a:r>
            <a:r>
              <a:rPr kumimoji="1" lang="en-US" altLang="zh-CN" sz="2000" b="1" baseline="-10000">
                <a:solidFill>
                  <a:srgbClr val="0000FF"/>
                </a:solidFill>
                <a:ea typeface="华文新魏" pitchFamily="2" charset="-122"/>
              </a:rPr>
              <a:t>30</a:t>
            </a:r>
            <a:r>
              <a:rPr kumimoji="1" lang="en-US" altLang="zh-CN" sz="2000" b="1">
                <a:solidFill>
                  <a:srgbClr val="0000FF"/>
                </a:solidFill>
                <a:ea typeface="华文新魏" pitchFamily="2" charset="-122"/>
              </a:rPr>
              <a:t>)</a:t>
            </a:r>
            <a:r>
              <a:rPr lang="en-US" altLang="zh-CN" sz="2200" b="1">
                <a:solidFill>
                  <a:srgbClr val="0000FF"/>
                </a:solidFill>
                <a:ea typeface="黑体" pitchFamily="49" charset="-122"/>
              </a:rPr>
              <a:t>X</a:t>
            </a:r>
            <a:r>
              <a:rPr kumimoji="1" lang="en-US" altLang="zh-CN" sz="2000" b="1" baseline="30000">
                <a:solidFill>
                  <a:srgbClr val="0000FF"/>
                </a:solidFill>
                <a:ea typeface="华文新魏" pitchFamily="2" charset="-122"/>
              </a:rPr>
              <a:t>.</a:t>
            </a:r>
            <a:r>
              <a:rPr kumimoji="1" lang="en-US" altLang="zh-CN" sz="2000" b="1">
                <a:solidFill>
                  <a:srgbClr val="0000FF"/>
                </a:solidFill>
                <a:ea typeface="华文新魏" pitchFamily="2" charset="-122"/>
              </a:rPr>
              <a:t>2</a:t>
            </a:r>
            <a:r>
              <a:rPr kumimoji="1" lang="en-US" altLang="zh-CN" sz="2000" b="1" baseline="30000">
                <a:solidFill>
                  <a:srgbClr val="0000FF"/>
                </a:solidFill>
                <a:ea typeface="华文新魏" pitchFamily="2" charset="-122"/>
              </a:rPr>
              <a:t>-2</a:t>
            </a:r>
            <a:r>
              <a:rPr kumimoji="1" lang="en-US" altLang="zh-CN" sz="2000" b="1">
                <a:solidFill>
                  <a:srgbClr val="0000FF"/>
                </a:solidFill>
                <a:ea typeface="华文新魏" pitchFamily="2" charset="-122"/>
              </a:rPr>
              <a:t>+ </a:t>
            </a:r>
            <a:r>
              <a:rPr lang="en-US" altLang="zh-CN" sz="2000" b="1" baseline="30000">
                <a:solidFill>
                  <a:srgbClr val="0000FF"/>
                </a:solidFill>
                <a:ea typeface="宋体" charset="-122"/>
              </a:rPr>
              <a:t>…… </a:t>
            </a:r>
            <a:r>
              <a:rPr kumimoji="1" lang="en-US" altLang="zh-CN" sz="2000" b="1">
                <a:solidFill>
                  <a:srgbClr val="0000FF"/>
                </a:solidFill>
                <a:ea typeface="华文新魏" pitchFamily="2" charset="-122"/>
              </a:rPr>
              <a:t>+ (</a:t>
            </a:r>
            <a:r>
              <a:rPr lang="en-US" altLang="zh-CN" sz="2000" b="1">
                <a:solidFill>
                  <a:srgbClr val="0000FF"/>
                </a:solidFill>
                <a:ea typeface="宋体" charset="-122"/>
              </a:rPr>
              <a:t>y</a:t>
            </a:r>
            <a:r>
              <a:rPr lang="en-US" altLang="zh-CN" sz="2000" b="1" baseline="-10000">
                <a:solidFill>
                  <a:srgbClr val="0000FF"/>
                </a:solidFill>
                <a:ea typeface="宋体" charset="-122"/>
              </a:rPr>
              <a:t>0</a:t>
            </a:r>
            <a:r>
              <a:rPr kumimoji="1" lang="en-US" altLang="zh-CN" sz="2000" b="1">
                <a:solidFill>
                  <a:srgbClr val="0000FF"/>
                </a:solidFill>
                <a:ea typeface="华文新魏" pitchFamily="2" charset="-122"/>
              </a:rPr>
              <a:t>–y</a:t>
            </a:r>
            <a:r>
              <a:rPr kumimoji="1" lang="en-US" altLang="zh-CN" sz="2000" b="1" baseline="-10000">
                <a:solidFill>
                  <a:srgbClr val="0000FF"/>
                </a:solidFill>
                <a:ea typeface="华文新魏" pitchFamily="2" charset="-122"/>
              </a:rPr>
              <a:t>1</a:t>
            </a:r>
            <a:r>
              <a:rPr kumimoji="1" lang="en-US" altLang="zh-CN" sz="2000" b="1">
                <a:solidFill>
                  <a:srgbClr val="0000FF"/>
                </a:solidFill>
                <a:ea typeface="华文新魏" pitchFamily="2" charset="-122"/>
              </a:rPr>
              <a:t>)</a:t>
            </a:r>
            <a:r>
              <a:rPr lang="en-US" altLang="zh-CN" sz="2000" b="1">
                <a:solidFill>
                  <a:srgbClr val="0000FF"/>
                </a:solidFill>
                <a:ea typeface="黑体" pitchFamily="49" charset="-122"/>
              </a:rPr>
              <a:t>X</a:t>
            </a:r>
            <a:r>
              <a:rPr lang="en-US" altLang="zh-CN" sz="2000" b="1" baseline="30000">
                <a:solidFill>
                  <a:srgbClr val="0000FF"/>
                </a:solidFill>
                <a:ea typeface="宋体" charset="-122"/>
              </a:rPr>
              <a:t>.</a:t>
            </a:r>
            <a:r>
              <a:rPr lang="en-US" altLang="zh-CN" sz="2000" b="1">
                <a:solidFill>
                  <a:srgbClr val="0000FF"/>
                </a:solidFill>
                <a:ea typeface="宋体" charset="-122"/>
              </a:rPr>
              <a:t>2</a:t>
            </a:r>
            <a:r>
              <a:rPr lang="en-US" altLang="zh-CN" sz="2000" b="1" baseline="30000">
                <a:solidFill>
                  <a:srgbClr val="0000FF"/>
                </a:solidFill>
                <a:ea typeface="宋体" charset="-122"/>
              </a:rPr>
              <a:t>-31 </a:t>
            </a:r>
            <a:r>
              <a:rPr kumimoji="1" lang="en-US" altLang="zh-CN" sz="2000" b="1">
                <a:solidFill>
                  <a:srgbClr val="0000FF"/>
                </a:solidFill>
                <a:ea typeface="华文新魏" pitchFamily="2" charset="-122"/>
              </a:rPr>
              <a:t>+(y</a:t>
            </a:r>
            <a:r>
              <a:rPr kumimoji="1" lang="en-US" altLang="zh-CN" sz="2000" b="1" baseline="-10000">
                <a:solidFill>
                  <a:srgbClr val="0000FF"/>
                </a:solidFill>
                <a:ea typeface="华文新魏" pitchFamily="2" charset="-122"/>
              </a:rPr>
              <a:t>-1</a:t>
            </a:r>
            <a:r>
              <a:rPr kumimoji="1" lang="en-US" altLang="zh-CN" sz="2000" b="1">
                <a:solidFill>
                  <a:srgbClr val="0000FF"/>
                </a:solidFill>
                <a:ea typeface="华文新魏" pitchFamily="2" charset="-122"/>
              </a:rPr>
              <a:t>-</a:t>
            </a:r>
            <a:r>
              <a:rPr lang="en-US" altLang="zh-CN" sz="2000" b="1">
                <a:solidFill>
                  <a:srgbClr val="0000FF"/>
                </a:solidFill>
                <a:ea typeface="宋体" charset="-122"/>
              </a:rPr>
              <a:t>y</a:t>
            </a:r>
            <a:r>
              <a:rPr lang="en-US" altLang="zh-CN" sz="2000" b="1" baseline="-10000">
                <a:solidFill>
                  <a:srgbClr val="0000FF"/>
                </a:solidFill>
                <a:ea typeface="宋体" charset="-122"/>
              </a:rPr>
              <a:t>0</a:t>
            </a:r>
            <a:r>
              <a:rPr kumimoji="1" lang="en-US" altLang="zh-CN" sz="2000" b="1">
                <a:solidFill>
                  <a:srgbClr val="0000FF"/>
                </a:solidFill>
                <a:ea typeface="华文新魏" pitchFamily="2" charset="-122"/>
              </a:rPr>
              <a:t>)</a:t>
            </a:r>
            <a:r>
              <a:rPr lang="en-US" altLang="zh-CN" sz="2000" b="1">
                <a:solidFill>
                  <a:srgbClr val="0000FF"/>
                </a:solidFill>
                <a:ea typeface="黑体" pitchFamily="49" charset="-122"/>
              </a:rPr>
              <a:t> X</a:t>
            </a:r>
            <a:r>
              <a:rPr lang="en-US" altLang="zh-CN" sz="2000" b="1" baseline="30000">
                <a:solidFill>
                  <a:srgbClr val="0000FF"/>
                </a:solidFill>
                <a:ea typeface="宋体" charset="-122"/>
              </a:rPr>
              <a:t>.</a:t>
            </a:r>
            <a:r>
              <a:rPr lang="en-US" altLang="zh-CN" sz="2000" b="1">
                <a:solidFill>
                  <a:srgbClr val="0000FF"/>
                </a:solidFill>
                <a:ea typeface="宋体" charset="-122"/>
              </a:rPr>
              <a:t>2</a:t>
            </a:r>
            <a:r>
              <a:rPr lang="en-US" altLang="zh-CN" sz="2000" b="1" baseline="30000">
                <a:solidFill>
                  <a:srgbClr val="0000FF"/>
                </a:solidFill>
                <a:ea typeface="宋体" charset="-122"/>
              </a:rPr>
              <a:t>-32</a:t>
            </a:r>
          </a:p>
        </p:txBody>
      </p:sp>
      <p:sp>
        <p:nvSpPr>
          <p:cNvPr id="53259" name="Text Box 18"/>
          <p:cNvSpPr txBox="1">
            <a:spLocks noChangeArrowheads="1"/>
          </p:cNvSpPr>
          <p:nvPr/>
        </p:nvSpPr>
        <p:spPr bwMode="auto">
          <a:xfrm>
            <a:off x="1571625" y="5427663"/>
            <a:ext cx="60801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accent1"/>
                </a:solidFill>
                <a:latin typeface="Arial" charset="0"/>
              </a:defRPr>
            </a:lvl1pPr>
            <a:lvl2pPr marL="742950" indent="-285750">
              <a:defRPr>
                <a:solidFill>
                  <a:schemeClr val="accent1"/>
                </a:solidFill>
                <a:latin typeface="Arial" charset="0"/>
              </a:defRPr>
            </a:lvl2pPr>
            <a:lvl3pPr marL="1143000" indent="-228600">
              <a:defRPr>
                <a:solidFill>
                  <a:schemeClr val="accent1"/>
                </a:solidFill>
                <a:latin typeface="Arial" charset="0"/>
              </a:defRPr>
            </a:lvl3pPr>
            <a:lvl4pPr marL="1600200" indent="-228600">
              <a:defRPr>
                <a:solidFill>
                  <a:schemeClr val="accent1"/>
                </a:solidFill>
                <a:latin typeface="Arial" charset="0"/>
              </a:defRPr>
            </a:lvl4pPr>
            <a:lvl5pPr marL="2057400" indent="-228600">
              <a:defRPr>
                <a:solidFill>
                  <a:schemeClr val="accent1"/>
                </a:solidFill>
                <a:latin typeface="Arial" charset="0"/>
              </a:defRPr>
            </a:lvl5pPr>
            <a:lvl6pPr marL="2514600" indent="-228600" eaLnBrk="0" fontAlgn="base" hangingPunct="0">
              <a:spcBef>
                <a:spcPct val="0"/>
              </a:spcBef>
              <a:spcAft>
                <a:spcPct val="0"/>
              </a:spcAft>
              <a:defRPr>
                <a:solidFill>
                  <a:schemeClr val="accent1"/>
                </a:solidFill>
                <a:latin typeface="Arial" charset="0"/>
              </a:defRPr>
            </a:lvl6pPr>
            <a:lvl7pPr marL="2971800" indent="-228600" eaLnBrk="0" fontAlgn="base" hangingPunct="0">
              <a:spcBef>
                <a:spcPct val="0"/>
              </a:spcBef>
              <a:spcAft>
                <a:spcPct val="0"/>
              </a:spcAft>
              <a:defRPr>
                <a:solidFill>
                  <a:schemeClr val="accent1"/>
                </a:solidFill>
                <a:latin typeface="Arial" charset="0"/>
              </a:defRPr>
            </a:lvl7pPr>
            <a:lvl8pPr marL="3429000" indent="-228600" eaLnBrk="0" fontAlgn="base" hangingPunct="0">
              <a:spcBef>
                <a:spcPct val="0"/>
              </a:spcBef>
              <a:spcAft>
                <a:spcPct val="0"/>
              </a:spcAft>
              <a:defRPr>
                <a:solidFill>
                  <a:schemeClr val="accent1"/>
                </a:solidFill>
                <a:latin typeface="Arial" charset="0"/>
              </a:defRPr>
            </a:lvl8pPr>
            <a:lvl9pPr marL="3886200" indent="-228600" eaLnBrk="0" fontAlgn="base" hangingPunct="0">
              <a:spcBef>
                <a:spcPct val="0"/>
              </a:spcBef>
              <a:spcAft>
                <a:spcPct val="0"/>
              </a:spcAft>
              <a:defRPr>
                <a:solidFill>
                  <a:schemeClr val="accent1"/>
                </a:solidFill>
                <a:latin typeface="Arial" charset="0"/>
              </a:defRPr>
            </a:lvl9pPr>
          </a:lstStyle>
          <a:p>
            <a:pPr>
              <a:spcBef>
                <a:spcPct val="50000"/>
              </a:spcBef>
            </a:pPr>
            <a:r>
              <a:rPr lang="zh-CN" altLang="en-US" sz="2200" b="1">
                <a:solidFill>
                  <a:srgbClr val="0000FF"/>
                </a:solidFill>
                <a:ea typeface="黑体" pitchFamily="49" charset="-122"/>
              </a:rPr>
              <a:t>=</a:t>
            </a:r>
            <a:r>
              <a:rPr lang="en-US" altLang="zh-CN" sz="2200" b="1">
                <a:solidFill>
                  <a:srgbClr val="0000FF"/>
                </a:solidFill>
                <a:ea typeface="黑体" pitchFamily="49" charset="-122"/>
              </a:rPr>
              <a:t> </a:t>
            </a:r>
            <a:r>
              <a:rPr kumimoji="1" lang="en-US" altLang="zh-CN" sz="2000" b="1">
                <a:solidFill>
                  <a:srgbClr val="0000FF"/>
                </a:solidFill>
                <a:ea typeface="华文新魏" pitchFamily="2" charset="-122"/>
              </a:rPr>
              <a:t>2</a:t>
            </a:r>
            <a:r>
              <a:rPr kumimoji="1" lang="en-US" altLang="zh-CN" sz="2000" b="1" baseline="30000">
                <a:solidFill>
                  <a:srgbClr val="0000FF"/>
                </a:solidFill>
                <a:ea typeface="华文新魏" pitchFamily="2" charset="-122"/>
              </a:rPr>
              <a:t>-1</a:t>
            </a:r>
            <a:r>
              <a:rPr kumimoji="1" lang="en-US" altLang="zh-CN" sz="2000" b="1">
                <a:solidFill>
                  <a:srgbClr val="0000FF"/>
                </a:solidFill>
                <a:ea typeface="华文新魏" pitchFamily="2" charset="-122"/>
              </a:rPr>
              <a:t>(2</a:t>
            </a:r>
            <a:r>
              <a:rPr kumimoji="1" lang="en-US" altLang="zh-CN" sz="2000" b="1" baseline="30000">
                <a:solidFill>
                  <a:srgbClr val="0000FF"/>
                </a:solidFill>
                <a:ea typeface="华文新魏" pitchFamily="2" charset="-122"/>
              </a:rPr>
              <a:t>-1</a:t>
            </a:r>
            <a:r>
              <a:rPr kumimoji="1" lang="en-US" altLang="zh-CN" sz="2000" b="1">
                <a:solidFill>
                  <a:srgbClr val="0000FF"/>
                </a:solidFill>
                <a:ea typeface="华文新魏" pitchFamily="2" charset="-122"/>
              </a:rPr>
              <a:t>…(2</a:t>
            </a:r>
            <a:r>
              <a:rPr kumimoji="1" lang="en-US" altLang="zh-CN" sz="2000" b="1" baseline="30000">
                <a:solidFill>
                  <a:srgbClr val="0000FF"/>
                </a:solidFill>
                <a:ea typeface="华文新魏" pitchFamily="2" charset="-122"/>
              </a:rPr>
              <a:t>-1</a:t>
            </a:r>
            <a:r>
              <a:rPr kumimoji="1" lang="en-US" altLang="zh-CN" sz="2000" b="1">
                <a:solidFill>
                  <a:srgbClr val="0000FF"/>
                </a:solidFill>
                <a:ea typeface="华文新魏" pitchFamily="2" charset="-122"/>
              </a:rPr>
              <a:t>(y</a:t>
            </a:r>
            <a:r>
              <a:rPr kumimoji="1" lang="en-US" altLang="zh-CN" sz="2000" b="1" baseline="-10000">
                <a:solidFill>
                  <a:srgbClr val="0000FF"/>
                </a:solidFill>
                <a:ea typeface="华文新魏" pitchFamily="2" charset="-122"/>
              </a:rPr>
              <a:t>-1</a:t>
            </a:r>
            <a:r>
              <a:rPr kumimoji="1" lang="en-US" altLang="zh-CN" sz="2000" b="1">
                <a:solidFill>
                  <a:srgbClr val="0000FF"/>
                </a:solidFill>
                <a:ea typeface="华文新魏" pitchFamily="2" charset="-122"/>
              </a:rPr>
              <a:t>-</a:t>
            </a:r>
            <a:r>
              <a:rPr lang="en-US" altLang="zh-CN" sz="2000" b="1">
                <a:solidFill>
                  <a:srgbClr val="0000FF"/>
                </a:solidFill>
                <a:ea typeface="宋体" charset="-122"/>
              </a:rPr>
              <a:t>y</a:t>
            </a:r>
            <a:r>
              <a:rPr lang="en-US" altLang="zh-CN" sz="2000" b="1" baseline="-10000">
                <a:solidFill>
                  <a:srgbClr val="0000FF"/>
                </a:solidFill>
                <a:ea typeface="宋体" charset="-122"/>
              </a:rPr>
              <a:t>0</a:t>
            </a:r>
            <a:r>
              <a:rPr kumimoji="1" lang="en-US" altLang="zh-CN" sz="2000" b="1">
                <a:solidFill>
                  <a:srgbClr val="0000FF"/>
                </a:solidFill>
                <a:ea typeface="华文新魏" pitchFamily="2" charset="-122"/>
              </a:rPr>
              <a:t>)X) +</a:t>
            </a:r>
            <a:r>
              <a:rPr lang="en-US" altLang="zh-CN" sz="2000" b="1" baseline="30000">
                <a:solidFill>
                  <a:srgbClr val="0000FF"/>
                </a:solidFill>
                <a:ea typeface="宋体" charset="-122"/>
              </a:rPr>
              <a:t> </a:t>
            </a:r>
            <a:r>
              <a:rPr kumimoji="1" lang="en-US" altLang="zh-CN" sz="2000" b="1">
                <a:solidFill>
                  <a:srgbClr val="0000FF"/>
                </a:solidFill>
                <a:ea typeface="华文新魏" pitchFamily="2" charset="-122"/>
              </a:rPr>
              <a:t>(y</a:t>
            </a:r>
            <a:r>
              <a:rPr kumimoji="1" lang="en-US" altLang="zh-CN" sz="2000" b="1" baseline="-25000">
                <a:solidFill>
                  <a:srgbClr val="0000FF"/>
                </a:solidFill>
                <a:ea typeface="华文新魏" pitchFamily="2" charset="-122"/>
              </a:rPr>
              <a:t>0</a:t>
            </a:r>
            <a:r>
              <a:rPr kumimoji="1" lang="en-US" altLang="zh-CN" sz="2000" b="1">
                <a:solidFill>
                  <a:srgbClr val="0000FF"/>
                </a:solidFill>
                <a:ea typeface="华文新魏" pitchFamily="2" charset="-122"/>
              </a:rPr>
              <a:t>–y</a:t>
            </a:r>
            <a:r>
              <a:rPr kumimoji="1" lang="en-US" altLang="zh-CN" sz="2000" b="1" baseline="-25000">
                <a:solidFill>
                  <a:srgbClr val="0000FF"/>
                </a:solidFill>
                <a:ea typeface="华文新魏" pitchFamily="2" charset="-122"/>
              </a:rPr>
              <a:t>1</a:t>
            </a:r>
            <a:r>
              <a:rPr kumimoji="1" lang="en-US" altLang="zh-CN" sz="2000" b="1">
                <a:solidFill>
                  <a:srgbClr val="0000FF"/>
                </a:solidFill>
                <a:ea typeface="华文新魏" pitchFamily="2" charset="-122"/>
              </a:rPr>
              <a:t>)X) +… +</a:t>
            </a:r>
            <a:r>
              <a:rPr lang="en-US" altLang="zh-CN" sz="1600" b="1">
                <a:solidFill>
                  <a:schemeClr val="tx1"/>
                </a:solidFill>
                <a:latin typeface="Times New Roman" pitchFamily="18" charset="0"/>
                <a:ea typeface="宋体" charset="-122"/>
              </a:rPr>
              <a:t> </a:t>
            </a:r>
            <a:r>
              <a:rPr kumimoji="1" lang="en-US" altLang="zh-CN" sz="2000" b="1">
                <a:solidFill>
                  <a:srgbClr val="0000FF"/>
                </a:solidFill>
                <a:ea typeface="华文新魏" pitchFamily="2" charset="-122"/>
              </a:rPr>
              <a:t>(y</a:t>
            </a:r>
            <a:r>
              <a:rPr kumimoji="1" lang="en-US" altLang="zh-CN" sz="2000" b="1" baseline="-10000">
                <a:solidFill>
                  <a:srgbClr val="0000FF"/>
                </a:solidFill>
                <a:ea typeface="华文新魏" pitchFamily="2" charset="-122"/>
              </a:rPr>
              <a:t>30 </a:t>
            </a:r>
            <a:r>
              <a:rPr lang="zh-CN" altLang="en-US" sz="2000" b="1">
                <a:solidFill>
                  <a:srgbClr val="0000FF"/>
                </a:solidFill>
                <a:ea typeface="宋体" charset="-122"/>
              </a:rPr>
              <a:t>-</a:t>
            </a:r>
            <a:r>
              <a:rPr lang="en-US" altLang="zh-CN" sz="2000" b="1">
                <a:solidFill>
                  <a:srgbClr val="0000FF"/>
                </a:solidFill>
                <a:ea typeface="宋体" charset="-122"/>
              </a:rPr>
              <a:t>y</a:t>
            </a:r>
            <a:r>
              <a:rPr lang="en-US" altLang="zh-CN" sz="2000" b="1" baseline="-10000">
                <a:solidFill>
                  <a:srgbClr val="0000FF"/>
                </a:solidFill>
                <a:ea typeface="宋体" charset="-122"/>
              </a:rPr>
              <a:t>31</a:t>
            </a:r>
            <a:r>
              <a:rPr kumimoji="1" lang="en-US" altLang="zh-CN" sz="2000" b="1">
                <a:solidFill>
                  <a:srgbClr val="0000FF"/>
                </a:solidFill>
                <a:ea typeface="华文新魏" pitchFamily="2" charset="-122"/>
              </a:rPr>
              <a:t>)X</a:t>
            </a:r>
            <a:r>
              <a:rPr kumimoji="1" lang="en-US" altLang="zh-CN" sz="2000" b="1">
                <a:solidFill>
                  <a:srgbClr val="0000FF"/>
                </a:solidFill>
                <a:ea typeface="宋体" charset="-122"/>
              </a:rPr>
              <a:t>)</a:t>
            </a:r>
          </a:p>
        </p:txBody>
      </p:sp>
      <p:cxnSp>
        <p:nvCxnSpPr>
          <p:cNvPr id="53261" name="直接连接符 17"/>
          <p:cNvCxnSpPr>
            <a:cxnSpLocks noChangeShapeType="1"/>
          </p:cNvCxnSpPr>
          <p:nvPr/>
        </p:nvCxnSpPr>
        <p:spPr bwMode="auto">
          <a:xfrm flipV="1">
            <a:off x="2019300" y="4176713"/>
            <a:ext cx="1692275"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cxnSp>
      <p:cxnSp>
        <p:nvCxnSpPr>
          <p:cNvPr id="53262" name="直接连接符 20"/>
          <p:cNvCxnSpPr>
            <a:cxnSpLocks noChangeShapeType="1"/>
          </p:cNvCxnSpPr>
          <p:nvPr/>
        </p:nvCxnSpPr>
        <p:spPr bwMode="auto">
          <a:xfrm>
            <a:off x="5949950" y="4203700"/>
            <a:ext cx="1544638" cy="15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9493942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23948"/>
                                        </p:tgtEl>
                                        <p:attrNameLst>
                                          <p:attrName>style.visibility</p:attrName>
                                        </p:attrNameLst>
                                      </p:cBhvr>
                                      <p:to>
                                        <p:strVal val="visible"/>
                                      </p:to>
                                    </p:set>
                                    <p:animEffect transition="in" filter="blinds(horizontal)">
                                      <p:cBhvr>
                                        <p:cTn id="7" dur="500"/>
                                        <p:tgtEl>
                                          <p:spTgt spid="4239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23940">
                                            <p:txEl>
                                              <p:pRg st="0" end="0"/>
                                            </p:txEl>
                                          </p:spTgt>
                                        </p:tgtEl>
                                        <p:attrNameLst>
                                          <p:attrName>style.visibility</p:attrName>
                                        </p:attrNameLst>
                                      </p:cBhvr>
                                      <p:to>
                                        <p:strVal val="visible"/>
                                      </p:to>
                                    </p:set>
                                    <p:animEffect transition="in" filter="blinds(horizontal)">
                                      <p:cBhvr>
                                        <p:cTn id="12" dur="500"/>
                                        <p:tgtEl>
                                          <p:spTgt spid="42394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23940">
                                            <p:txEl>
                                              <p:pRg st="1" end="1"/>
                                            </p:txEl>
                                          </p:spTgt>
                                        </p:tgtEl>
                                        <p:attrNameLst>
                                          <p:attrName>style.visibility</p:attrName>
                                        </p:attrNameLst>
                                      </p:cBhvr>
                                      <p:to>
                                        <p:strVal val="visible"/>
                                      </p:to>
                                    </p:set>
                                    <p:animEffect transition="in" filter="blinds(horizontal)">
                                      <p:cBhvr>
                                        <p:cTn id="17" dur="500"/>
                                        <p:tgtEl>
                                          <p:spTgt spid="423940">
                                            <p:txEl>
                                              <p:pRg st="1" end="1"/>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423940">
                                            <p:txEl>
                                              <p:pRg st="2" end="2"/>
                                            </p:txEl>
                                          </p:spTgt>
                                        </p:tgtEl>
                                        <p:attrNameLst>
                                          <p:attrName>style.visibility</p:attrName>
                                        </p:attrNameLst>
                                      </p:cBhvr>
                                      <p:to>
                                        <p:strVal val="visible"/>
                                      </p:to>
                                    </p:set>
                                    <p:animEffect transition="in" filter="blinds(horizontal)">
                                      <p:cBhvr>
                                        <p:cTn id="20" dur="500"/>
                                        <p:tgtEl>
                                          <p:spTgt spid="423940">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423940">
                                            <p:txEl>
                                              <p:pRg st="3" end="3"/>
                                            </p:txEl>
                                          </p:spTgt>
                                        </p:tgtEl>
                                        <p:attrNameLst>
                                          <p:attrName>style.visibility</p:attrName>
                                        </p:attrNameLst>
                                      </p:cBhvr>
                                      <p:to>
                                        <p:strVal val="visible"/>
                                      </p:to>
                                    </p:set>
                                    <p:animEffect transition="in" filter="blinds(horizontal)">
                                      <p:cBhvr>
                                        <p:cTn id="25" dur="500"/>
                                        <p:tgtEl>
                                          <p:spTgt spid="423940">
                                            <p:txEl>
                                              <p:pRg st="3" end="3"/>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423940">
                                            <p:txEl>
                                              <p:pRg st="4" end="4"/>
                                            </p:txEl>
                                          </p:spTgt>
                                        </p:tgtEl>
                                        <p:attrNameLst>
                                          <p:attrName>style.visibility</p:attrName>
                                        </p:attrNameLst>
                                      </p:cBhvr>
                                      <p:to>
                                        <p:strVal val="visible"/>
                                      </p:to>
                                    </p:set>
                                    <p:animEffect transition="in" filter="blinds(horizontal)">
                                      <p:cBhvr>
                                        <p:cTn id="28" dur="500"/>
                                        <p:tgtEl>
                                          <p:spTgt spid="423940">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blinds(horizontal)">
                                      <p:cBhvr>
                                        <p:cTn id="33" dur="500"/>
                                        <p:tgtEl>
                                          <p:spTgt spid="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nodeType="click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blinds(horizontal)">
                                      <p:cBhvr>
                                        <p:cTn id="38" dur="500"/>
                                        <p:tgtEl>
                                          <p:spTgt spid="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nodeType="clickEffect">
                                  <p:stCondLst>
                                    <p:cond delay="0"/>
                                  </p:stCondLst>
                                  <p:childTnLst>
                                    <p:set>
                                      <p:cBhvr>
                                        <p:cTn id="42" dur="1" fill="hold">
                                          <p:stCondLst>
                                            <p:cond delay="0"/>
                                          </p:stCondLst>
                                        </p:cTn>
                                        <p:tgtEl>
                                          <p:spTgt spid="53261"/>
                                        </p:tgtEl>
                                        <p:attrNameLst>
                                          <p:attrName>style.visibility</p:attrName>
                                        </p:attrNameLst>
                                      </p:cBhvr>
                                      <p:to>
                                        <p:strVal val="visible"/>
                                      </p:to>
                                    </p:set>
                                    <p:animEffect transition="in" filter="blinds(horizontal)">
                                      <p:cBhvr>
                                        <p:cTn id="43" dur="500"/>
                                        <p:tgtEl>
                                          <p:spTgt spid="53261"/>
                                        </p:tgtEl>
                                      </p:cBhvr>
                                    </p:animEffect>
                                  </p:childTnLst>
                                </p:cTn>
                              </p:par>
                              <p:par>
                                <p:cTn id="44" presetID="3" presetClass="entr" presetSubtype="10" fill="hold" nodeType="withEffect">
                                  <p:stCondLst>
                                    <p:cond delay="0"/>
                                  </p:stCondLst>
                                  <p:childTnLst>
                                    <p:set>
                                      <p:cBhvr>
                                        <p:cTn id="45" dur="1" fill="hold">
                                          <p:stCondLst>
                                            <p:cond delay="0"/>
                                          </p:stCondLst>
                                        </p:cTn>
                                        <p:tgtEl>
                                          <p:spTgt spid="53262"/>
                                        </p:tgtEl>
                                        <p:attrNameLst>
                                          <p:attrName>style.visibility</p:attrName>
                                        </p:attrNameLst>
                                      </p:cBhvr>
                                      <p:to>
                                        <p:strVal val="visible"/>
                                      </p:to>
                                    </p:set>
                                    <p:animEffect transition="in" filter="blinds(horizontal)">
                                      <p:cBhvr>
                                        <p:cTn id="46" dur="500"/>
                                        <p:tgtEl>
                                          <p:spTgt spid="5326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53258"/>
                                        </p:tgtEl>
                                        <p:attrNameLst>
                                          <p:attrName>style.visibility</p:attrName>
                                        </p:attrNameLst>
                                      </p:cBhvr>
                                      <p:to>
                                        <p:strVal val="visible"/>
                                      </p:to>
                                    </p:set>
                                    <p:animEffect transition="in" filter="blinds(horizontal)">
                                      <p:cBhvr>
                                        <p:cTn id="51" dur="500"/>
                                        <p:tgtEl>
                                          <p:spTgt spid="53258"/>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53259"/>
                                        </p:tgtEl>
                                        <p:attrNameLst>
                                          <p:attrName>style.visibility</p:attrName>
                                        </p:attrNameLst>
                                      </p:cBhvr>
                                      <p:to>
                                        <p:strVal val="visible"/>
                                      </p:to>
                                    </p:set>
                                    <p:animEffect transition="in" filter="blinds(horizontal)">
                                      <p:cBhvr>
                                        <p:cTn id="54" dur="500"/>
                                        <p:tgtEl>
                                          <p:spTgt spid="53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948" grpId="0"/>
      <p:bldP spid="53258" grpId="0"/>
      <p:bldP spid="5325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zh-CN" smtClean="0">
                <a:ea typeface="宋体" charset="-122"/>
              </a:rPr>
              <a:t>Points to remember</a:t>
            </a:r>
          </a:p>
        </p:txBody>
      </p:sp>
      <p:sp>
        <p:nvSpPr>
          <p:cNvPr id="45059" name="Rectangle 3"/>
          <p:cNvSpPr>
            <a:spLocks noGrp="1" noChangeArrowheads="1"/>
          </p:cNvSpPr>
          <p:nvPr>
            <p:ph type="body" idx="1"/>
          </p:nvPr>
        </p:nvSpPr>
        <p:spPr>
          <a:xfrm>
            <a:off x="457200" y="1143000"/>
            <a:ext cx="7696200" cy="4114800"/>
          </a:xfrm>
        </p:spPr>
        <p:txBody>
          <a:bodyPr/>
          <a:lstStyle/>
          <a:p>
            <a:r>
              <a:rPr lang="en-US" altLang="zh-CN" dirty="0" smtClean="0">
                <a:ea typeface="宋体" charset="-122"/>
              </a:rPr>
              <a:t>When using Booth's Algorithm:</a:t>
            </a:r>
          </a:p>
          <a:p>
            <a:pPr lvl="1"/>
            <a:r>
              <a:rPr lang="en-US" altLang="zh-CN" dirty="0" smtClean="0">
                <a:ea typeface="宋体" charset="-122"/>
              </a:rPr>
              <a:t>You will need twice as many bits in your </a:t>
            </a:r>
            <a:r>
              <a:rPr lang="en-US" altLang="zh-CN" b="1" dirty="0" smtClean="0">
                <a:ea typeface="宋体" charset="-122"/>
              </a:rPr>
              <a:t>product</a:t>
            </a:r>
            <a:r>
              <a:rPr lang="en-US" altLang="zh-CN" dirty="0" smtClean="0">
                <a:ea typeface="宋体" charset="-122"/>
              </a:rPr>
              <a:t> as you have in your original two </a:t>
            </a:r>
            <a:r>
              <a:rPr lang="en-US" altLang="zh-CN" b="1" dirty="0" smtClean="0">
                <a:ea typeface="宋体" charset="-122"/>
              </a:rPr>
              <a:t>operands</a:t>
            </a:r>
            <a:r>
              <a:rPr lang="en-US" altLang="zh-CN" dirty="0" smtClean="0">
                <a:ea typeface="宋体" charset="-122"/>
              </a:rPr>
              <a:t>.</a:t>
            </a:r>
          </a:p>
          <a:p>
            <a:pPr lvl="1"/>
            <a:r>
              <a:rPr lang="en-US" altLang="zh-CN" dirty="0" smtClean="0">
                <a:ea typeface="宋体" charset="-122"/>
              </a:rPr>
              <a:t>The </a:t>
            </a:r>
            <a:r>
              <a:rPr lang="en-US" altLang="zh-CN" b="1" dirty="0" smtClean="0">
                <a:ea typeface="宋体" charset="-122"/>
              </a:rPr>
              <a:t>leftmost bit</a:t>
            </a:r>
            <a:r>
              <a:rPr lang="en-US" altLang="zh-CN" dirty="0" smtClean="0">
                <a:ea typeface="宋体" charset="-122"/>
              </a:rPr>
              <a:t> of your operands (both your multiplicand and multiplier) is a SIGN bit, and cannot be used as part of the value.</a:t>
            </a:r>
          </a:p>
        </p:txBody>
      </p:sp>
    </p:spTree>
    <p:extLst>
      <p:ext uri="{BB962C8B-B14F-4D97-AF65-F5344CB8AC3E}">
        <p14:creationId xmlns:p14="http://schemas.microsoft.com/office/powerpoint/2010/main" val="7101915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467600" cy="6285312"/>
          </a:xfrm>
        </p:spPr>
        <p:txBody>
          <a:bodyPr/>
          <a:lstStyle/>
          <a:p>
            <a:r>
              <a:rPr lang="en-US" altLang="zh-CN" b="1" dirty="0" smtClean="0"/>
              <a:t>3.6.5</a:t>
            </a:r>
            <a:r>
              <a:rPr lang="en-US" altLang="zh-CN" dirty="0" smtClean="0"/>
              <a:t> Show the step-by-step result of multiplying A and B, using Booth’s algorithm. Assume A and B are 8-bit two’s complement integers, stored in hexadecimal format.</a:t>
            </a:r>
          </a:p>
          <a:p>
            <a:endParaRPr lang="zh-CN" altLang="en-US" dirty="0"/>
          </a:p>
        </p:txBody>
      </p:sp>
    </p:spTree>
    <p:extLst>
      <p:ext uri="{BB962C8B-B14F-4D97-AF65-F5344CB8AC3E}">
        <p14:creationId xmlns:p14="http://schemas.microsoft.com/office/powerpoint/2010/main" val="3141701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467600" cy="1296144"/>
          </a:xfrm>
        </p:spPr>
        <p:txBody>
          <a:bodyPr>
            <a:normAutofit lnSpcReduction="10000"/>
          </a:bodyPr>
          <a:lstStyle/>
          <a:p>
            <a:r>
              <a:rPr lang="en-US" altLang="zh-CN" dirty="0" smtClean="0"/>
              <a:t>Solution:</a:t>
            </a:r>
          </a:p>
          <a:p>
            <a:pPr marL="0" indent="0">
              <a:buNone/>
            </a:pPr>
            <a:r>
              <a:rPr lang="en-US" altLang="zh-CN" dirty="0" smtClean="0"/>
              <a:t>    a.</a:t>
            </a:r>
            <a:r>
              <a:rPr lang="en-US" altLang="zh-CN" dirty="0"/>
              <a:t> 0xF6 × 0x7F = −0xA × 0x7F = −10 × </a:t>
            </a:r>
            <a:r>
              <a:rPr lang="en-US" altLang="zh-CN" dirty="0" smtClean="0"/>
              <a:t>127</a:t>
            </a:r>
          </a:p>
          <a:p>
            <a:pPr marL="0" indent="0">
              <a:buNone/>
            </a:pPr>
            <a:r>
              <a:rPr lang="en-US" altLang="zh-CN" dirty="0"/>
              <a:t> </a:t>
            </a:r>
            <a:r>
              <a:rPr lang="en-US" altLang="zh-CN" dirty="0" smtClean="0"/>
              <a:t>    </a:t>
            </a:r>
            <a:r>
              <a:rPr lang="en-US" altLang="zh-CN" dirty="0"/>
              <a:t>= −1270 = 0xFB0A</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3542379240"/>
              </p:ext>
            </p:extLst>
          </p:nvPr>
        </p:nvGraphicFramePr>
        <p:xfrm>
          <a:off x="899592" y="1522022"/>
          <a:ext cx="7200800" cy="5303520"/>
        </p:xfrm>
        <a:graphic>
          <a:graphicData uri="http://schemas.openxmlformats.org/drawingml/2006/table">
            <a:tbl>
              <a:tblPr firstRow="1" bandRow="1">
                <a:tableStyleId>{5C22544A-7EE6-4342-B048-85BDC9FD1C3A}</a:tableStyleId>
              </a:tblPr>
              <a:tblGrid>
                <a:gridCol w="2304256"/>
                <a:gridCol w="1872208"/>
                <a:gridCol w="3024336"/>
              </a:tblGrid>
              <a:tr h="144016">
                <a:tc>
                  <a:txBody>
                    <a:bodyPr/>
                    <a:lstStyle/>
                    <a:p>
                      <a:r>
                        <a:rPr kumimoji="0" lang="en-US" altLang="zh-CN" sz="1600" b="1" i="0" u="none" strike="noStrike" kern="1200" baseline="0" dirty="0" smtClean="0">
                          <a:solidFill>
                            <a:schemeClr val="lt1"/>
                          </a:solidFill>
                          <a:latin typeface="+mn-lt"/>
                          <a:ea typeface="+mn-ea"/>
                          <a:cs typeface="+mn-cs"/>
                        </a:rPr>
                        <a:t>Action</a:t>
                      </a:r>
                      <a:endParaRPr lang="zh-CN" altLang="en-US" sz="1600" dirty="0"/>
                    </a:p>
                  </a:txBody>
                  <a:tcPr/>
                </a:tc>
                <a:tc>
                  <a:txBody>
                    <a:bodyPr/>
                    <a:lstStyle/>
                    <a:p>
                      <a:r>
                        <a:rPr kumimoji="0" lang="en-US" altLang="zh-CN" sz="1600" b="1" i="0" u="none" strike="noStrike" kern="1200" baseline="0" dirty="0" smtClean="0">
                          <a:solidFill>
                            <a:schemeClr val="lt1"/>
                          </a:solidFill>
                          <a:latin typeface="+mn-lt"/>
                          <a:ea typeface="+mn-ea"/>
                          <a:cs typeface="+mn-cs"/>
                        </a:rPr>
                        <a:t>Multiplicand</a:t>
                      </a:r>
                      <a:endParaRPr lang="zh-CN" altLang="en-US" sz="1600" dirty="0"/>
                    </a:p>
                  </a:txBody>
                  <a:tcPr/>
                </a:tc>
                <a:tc>
                  <a:txBody>
                    <a:bodyPr/>
                    <a:lstStyle/>
                    <a:p>
                      <a:r>
                        <a:rPr kumimoji="0" lang="en-US" altLang="zh-CN" sz="1600" b="1" i="0" u="none" strike="noStrike" kern="1200" baseline="0" dirty="0" smtClean="0">
                          <a:solidFill>
                            <a:schemeClr val="lt1"/>
                          </a:solidFill>
                          <a:latin typeface="+mn-lt"/>
                          <a:ea typeface="+mn-ea"/>
                          <a:cs typeface="+mn-cs"/>
                        </a:rPr>
                        <a:t>Product/Multiplier</a:t>
                      </a:r>
                      <a:endParaRPr lang="zh-CN" altLang="en-US" sz="1600" dirty="0"/>
                    </a:p>
                  </a:txBody>
                  <a:tcPr/>
                </a:tc>
              </a:tr>
              <a:tr h="0">
                <a:tc>
                  <a:txBody>
                    <a:bodyPr/>
                    <a:lstStyle/>
                    <a:p>
                      <a:r>
                        <a:rPr kumimoji="0" lang="en-US" altLang="zh-CN" sz="1600" b="0" i="0" u="none" strike="noStrike" kern="1200" baseline="0" dirty="0" smtClean="0">
                          <a:solidFill>
                            <a:schemeClr val="dk1"/>
                          </a:solidFill>
                          <a:latin typeface="+mn-lt"/>
                          <a:ea typeface="+mn-ea"/>
                          <a:cs typeface="+mn-cs"/>
                        </a:rPr>
                        <a:t>Initial </a:t>
                      </a:r>
                      <a:r>
                        <a:rPr kumimoji="0" lang="en-US" altLang="zh-CN" sz="1600" b="0" i="0" u="none" strike="noStrike" kern="1200" baseline="0" dirty="0" err="1" smtClean="0">
                          <a:solidFill>
                            <a:schemeClr val="dk1"/>
                          </a:solidFill>
                          <a:latin typeface="+mn-lt"/>
                          <a:ea typeface="+mn-ea"/>
                          <a:cs typeface="+mn-cs"/>
                        </a:rPr>
                        <a:t>Vals</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1111 0110</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0000 0000 0111 1111 0</a:t>
                      </a:r>
                      <a:endParaRPr lang="zh-CN" altLang="en-US" sz="1600" dirty="0"/>
                    </a:p>
                  </a:txBody>
                  <a:tcPr/>
                </a:tc>
              </a:tr>
              <a:tr h="265544">
                <a:tc>
                  <a:txBody>
                    <a:bodyPr/>
                    <a:lstStyle/>
                    <a:p>
                      <a:r>
                        <a:rPr kumimoji="0" lang="en-US" altLang="zh-CN" sz="1600" b="0" i="0" u="none" strike="noStrike" kern="1200" baseline="0" dirty="0" smtClean="0">
                          <a:solidFill>
                            <a:schemeClr val="dk1"/>
                          </a:solidFill>
                          <a:latin typeface="+mn-lt"/>
                          <a:ea typeface="+mn-ea"/>
                          <a:cs typeface="+mn-cs"/>
                        </a:rPr>
                        <a:t>10, subtract</a:t>
                      </a:r>
                    </a:p>
                    <a:p>
                      <a:r>
                        <a:rPr kumimoji="0" lang="en-US" altLang="zh-CN" sz="1600" b="0" i="0" u="none" strike="noStrike" kern="1200" baseline="0" dirty="0" smtClean="0">
                          <a:solidFill>
                            <a:schemeClr val="dk1"/>
                          </a:solidFill>
                          <a:latin typeface="+mn-lt"/>
                          <a:ea typeface="+mn-ea"/>
                          <a:cs typeface="+mn-cs"/>
                        </a:rPr>
                        <a:t>shift</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1111 0110</a:t>
                      </a:r>
                    </a:p>
                    <a:p>
                      <a:r>
                        <a:rPr kumimoji="0" lang="en-US" altLang="zh-CN" sz="1600" b="0" i="0" u="none" strike="noStrike" kern="1200" baseline="0" dirty="0" smtClean="0">
                          <a:solidFill>
                            <a:schemeClr val="dk1"/>
                          </a:solidFill>
                          <a:latin typeface="+mn-lt"/>
                          <a:ea typeface="+mn-ea"/>
                          <a:cs typeface="+mn-cs"/>
                        </a:rPr>
                        <a:t>1111 0110</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0000 1010 0111 1111 0</a:t>
                      </a:r>
                    </a:p>
                    <a:p>
                      <a:r>
                        <a:rPr kumimoji="0" lang="en-US" altLang="zh-CN" sz="1600" b="0" i="0" u="none" strike="noStrike" kern="1200" baseline="0" dirty="0" smtClean="0">
                          <a:solidFill>
                            <a:schemeClr val="dk1"/>
                          </a:solidFill>
                          <a:latin typeface="+mn-lt"/>
                          <a:ea typeface="+mn-ea"/>
                          <a:cs typeface="+mn-cs"/>
                        </a:rPr>
                        <a:t>0000 0101 0011 1111 1</a:t>
                      </a:r>
                      <a:endParaRPr lang="zh-CN" altLang="en-US" sz="1600" dirty="0"/>
                    </a:p>
                  </a:txBody>
                  <a:tcPr/>
                </a:tc>
              </a:tr>
              <a:tr h="453650">
                <a:tc>
                  <a:txBody>
                    <a:bodyPr/>
                    <a:lstStyle/>
                    <a:p>
                      <a:r>
                        <a:rPr kumimoji="0" lang="en-US" altLang="zh-CN" sz="1600" b="0" i="0" u="none" strike="noStrike" kern="1200" baseline="0" dirty="0" smtClean="0">
                          <a:solidFill>
                            <a:schemeClr val="dk1"/>
                          </a:solidFill>
                          <a:latin typeface="+mn-lt"/>
                          <a:ea typeface="+mn-ea"/>
                          <a:cs typeface="+mn-cs"/>
                        </a:rPr>
                        <a:t>11, </a:t>
                      </a:r>
                      <a:r>
                        <a:rPr kumimoji="0" lang="en-US" altLang="zh-CN" sz="1600" b="0" i="0" u="none" strike="noStrike" kern="1200" baseline="0" dirty="0" err="1" smtClean="0">
                          <a:solidFill>
                            <a:schemeClr val="dk1"/>
                          </a:solidFill>
                          <a:latin typeface="+mn-lt"/>
                          <a:ea typeface="+mn-ea"/>
                          <a:cs typeface="+mn-cs"/>
                        </a:rPr>
                        <a:t>nop</a:t>
                      </a:r>
                      <a:endParaRPr kumimoji="0" lang="en-US" altLang="zh-CN" sz="1600" b="0" i="0" u="none" strike="noStrike" kern="1200" baseline="0" dirty="0" smtClean="0">
                        <a:solidFill>
                          <a:schemeClr val="dk1"/>
                        </a:solidFill>
                        <a:latin typeface="+mn-lt"/>
                        <a:ea typeface="+mn-ea"/>
                        <a:cs typeface="+mn-cs"/>
                      </a:endParaRPr>
                    </a:p>
                    <a:p>
                      <a:r>
                        <a:rPr kumimoji="0" lang="en-US" altLang="zh-CN" sz="1600" b="0" i="0" u="none" strike="noStrike" kern="1200" baseline="0" dirty="0" smtClean="0">
                          <a:solidFill>
                            <a:schemeClr val="dk1"/>
                          </a:solidFill>
                          <a:latin typeface="+mn-lt"/>
                          <a:ea typeface="+mn-ea"/>
                          <a:cs typeface="+mn-cs"/>
                        </a:rPr>
                        <a:t>shift</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1111 0110</a:t>
                      </a:r>
                    </a:p>
                    <a:p>
                      <a:r>
                        <a:rPr kumimoji="0" lang="en-US" altLang="zh-CN" sz="1600" b="0" i="0" u="none" strike="noStrike" kern="1200" baseline="0" dirty="0" smtClean="0">
                          <a:solidFill>
                            <a:schemeClr val="dk1"/>
                          </a:solidFill>
                          <a:latin typeface="+mn-lt"/>
                          <a:ea typeface="+mn-ea"/>
                          <a:cs typeface="+mn-cs"/>
                        </a:rPr>
                        <a:t>1111 0110</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0000 0101 0011 1111 1</a:t>
                      </a:r>
                    </a:p>
                    <a:p>
                      <a:r>
                        <a:rPr kumimoji="0" lang="en-US" altLang="zh-CN" sz="1600" b="0" i="0" u="none" strike="noStrike" kern="1200" baseline="0" dirty="0" smtClean="0">
                          <a:solidFill>
                            <a:schemeClr val="dk1"/>
                          </a:solidFill>
                          <a:latin typeface="+mn-lt"/>
                          <a:ea typeface="+mn-ea"/>
                          <a:cs typeface="+mn-cs"/>
                        </a:rPr>
                        <a:t>0000 0010 1001 1111 1</a:t>
                      </a:r>
                      <a:endParaRPr lang="zh-CN" altLang="en-US" sz="1600" dirty="0"/>
                    </a:p>
                  </a:txBody>
                  <a:tcPr/>
                </a:tc>
              </a:tr>
              <a:tr h="453650">
                <a:tc>
                  <a:txBody>
                    <a:bodyPr/>
                    <a:lstStyle/>
                    <a:p>
                      <a:r>
                        <a:rPr kumimoji="0" lang="en-US" altLang="zh-CN" sz="1600" b="0" i="0" u="none" strike="noStrike" kern="1200" baseline="0" dirty="0" smtClean="0">
                          <a:solidFill>
                            <a:schemeClr val="dk1"/>
                          </a:solidFill>
                          <a:latin typeface="+mn-lt"/>
                          <a:ea typeface="+mn-ea"/>
                          <a:cs typeface="+mn-cs"/>
                        </a:rPr>
                        <a:t>11, </a:t>
                      </a:r>
                      <a:r>
                        <a:rPr kumimoji="0" lang="en-US" altLang="zh-CN" sz="1600" b="0" i="0" u="none" strike="noStrike" kern="1200" baseline="0" dirty="0" err="1" smtClean="0">
                          <a:solidFill>
                            <a:schemeClr val="dk1"/>
                          </a:solidFill>
                          <a:latin typeface="+mn-lt"/>
                          <a:ea typeface="+mn-ea"/>
                          <a:cs typeface="+mn-cs"/>
                        </a:rPr>
                        <a:t>nop</a:t>
                      </a:r>
                      <a:endParaRPr kumimoji="0" lang="en-US" altLang="zh-CN" sz="1600" b="0" i="0" u="none" strike="noStrike" kern="1200" baseline="0" dirty="0" smtClean="0">
                        <a:solidFill>
                          <a:schemeClr val="dk1"/>
                        </a:solidFill>
                        <a:latin typeface="+mn-lt"/>
                        <a:ea typeface="+mn-ea"/>
                        <a:cs typeface="+mn-cs"/>
                      </a:endParaRPr>
                    </a:p>
                    <a:p>
                      <a:r>
                        <a:rPr kumimoji="0" lang="en-US" altLang="zh-CN" sz="1600" b="0" i="0" u="none" strike="noStrike" kern="1200" baseline="0" dirty="0" smtClean="0">
                          <a:solidFill>
                            <a:schemeClr val="dk1"/>
                          </a:solidFill>
                          <a:latin typeface="+mn-lt"/>
                          <a:ea typeface="+mn-ea"/>
                          <a:cs typeface="+mn-cs"/>
                        </a:rPr>
                        <a:t>shift</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1111 0110</a:t>
                      </a:r>
                    </a:p>
                    <a:p>
                      <a:r>
                        <a:rPr kumimoji="0" lang="en-US" altLang="zh-CN" sz="1600" b="0" i="0" u="none" strike="noStrike" kern="1200" baseline="0" dirty="0" smtClean="0">
                          <a:solidFill>
                            <a:schemeClr val="dk1"/>
                          </a:solidFill>
                          <a:latin typeface="+mn-lt"/>
                          <a:ea typeface="+mn-ea"/>
                          <a:cs typeface="+mn-cs"/>
                        </a:rPr>
                        <a:t>1111 0110</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0000 0010 1001 1111 1</a:t>
                      </a:r>
                    </a:p>
                    <a:p>
                      <a:r>
                        <a:rPr kumimoji="0" lang="en-US" altLang="zh-CN" sz="1600" b="0" i="0" u="none" strike="noStrike" kern="1200" baseline="0" dirty="0" smtClean="0">
                          <a:solidFill>
                            <a:schemeClr val="dk1"/>
                          </a:solidFill>
                          <a:latin typeface="+mn-lt"/>
                          <a:ea typeface="+mn-ea"/>
                          <a:cs typeface="+mn-cs"/>
                        </a:rPr>
                        <a:t>0000 0001 0100 1111 1</a:t>
                      </a:r>
                      <a:endParaRPr lang="zh-CN" altLang="en-US" sz="1600" dirty="0"/>
                    </a:p>
                  </a:txBody>
                  <a:tcPr/>
                </a:tc>
              </a:tr>
              <a:tr h="453650">
                <a:tc>
                  <a:txBody>
                    <a:bodyPr/>
                    <a:lstStyle/>
                    <a:p>
                      <a:r>
                        <a:rPr kumimoji="0" lang="en-US" altLang="zh-CN" sz="1600" b="0" i="0" u="none" strike="noStrike" kern="1200" baseline="0" dirty="0" smtClean="0">
                          <a:solidFill>
                            <a:schemeClr val="dk1"/>
                          </a:solidFill>
                          <a:latin typeface="+mn-lt"/>
                          <a:ea typeface="+mn-ea"/>
                          <a:cs typeface="+mn-cs"/>
                        </a:rPr>
                        <a:t>11, </a:t>
                      </a:r>
                      <a:r>
                        <a:rPr kumimoji="0" lang="en-US" altLang="zh-CN" sz="1600" b="0" i="0" u="none" strike="noStrike" kern="1200" baseline="0" dirty="0" err="1" smtClean="0">
                          <a:solidFill>
                            <a:schemeClr val="dk1"/>
                          </a:solidFill>
                          <a:latin typeface="+mn-lt"/>
                          <a:ea typeface="+mn-ea"/>
                          <a:cs typeface="+mn-cs"/>
                        </a:rPr>
                        <a:t>nop</a:t>
                      </a:r>
                      <a:endParaRPr kumimoji="0" lang="en-US" altLang="zh-CN" sz="1600" b="0" i="0" u="none" strike="noStrike" kern="1200" baseline="0" dirty="0" smtClean="0">
                        <a:solidFill>
                          <a:schemeClr val="dk1"/>
                        </a:solidFill>
                        <a:latin typeface="+mn-lt"/>
                        <a:ea typeface="+mn-ea"/>
                        <a:cs typeface="+mn-cs"/>
                      </a:endParaRPr>
                    </a:p>
                    <a:p>
                      <a:r>
                        <a:rPr kumimoji="0" lang="en-US" altLang="zh-CN" sz="1600" b="0" i="0" u="none" strike="noStrike" kern="1200" baseline="0" dirty="0" smtClean="0">
                          <a:solidFill>
                            <a:schemeClr val="dk1"/>
                          </a:solidFill>
                          <a:latin typeface="+mn-lt"/>
                          <a:ea typeface="+mn-ea"/>
                          <a:cs typeface="+mn-cs"/>
                        </a:rPr>
                        <a:t>shift</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1111 0110</a:t>
                      </a:r>
                    </a:p>
                    <a:p>
                      <a:r>
                        <a:rPr kumimoji="0" lang="en-US" altLang="zh-CN" sz="1600" b="0" i="0" u="none" strike="noStrike" kern="1200" baseline="0" dirty="0" smtClean="0">
                          <a:solidFill>
                            <a:schemeClr val="dk1"/>
                          </a:solidFill>
                          <a:latin typeface="+mn-lt"/>
                          <a:ea typeface="+mn-ea"/>
                          <a:cs typeface="+mn-cs"/>
                        </a:rPr>
                        <a:t>1111 0110</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0000 0001 0100 1111 1</a:t>
                      </a:r>
                    </a:p>
                    <a:p>
                      <a:r>
                        <a:rPr kumimoji="0" lang="en-US" altLang="zh-CN" sz="1600" b="0" i="0" u="none" strike="noStrike" kern="1200" baseline="0" dirty="0" smtClean="0">
                          <a:solidFill>
                            <a:schemeClr val="dk1"/>
                          </a:solidFill>
                          <a:latin typeface="+mn-lt"/>
                          <a:ea typeface="+mn-ea"/>
                          <a:cs typeface="+mn-cs"/>
                        </a:rPr>
                        <a:t>0000 0000 1010 0111 1</a:t>
                      </a:r>
                      <a:endParaRPr lang="zh-CN" altLang="en-US" sz="1600" dirty="0"/>
                    </a:p>
                  </a:txBody>
                  <a:tcPr/>
                </a:tc>
              </a:tr>
              <a:tr h="453650">
                <a:tc>
                  <a:txBody>
                    <a:bodyPr/>
                    <a:lstStyle/>
                    <a:p>
                      <a:r>
                        <a:rPr kumimoji="0" lang="en-US" altLang="zh-CN" sz="1600" b="0" i="0" u="none" strike="noStrike" kern="1200" baseline="0" dirty="0" smtClean="0">
                          <a:solidFill>
                            <a:schemeClr val="dk1"/>
                          </a:solidFill>
                          <a:latin typeface="+mn-lt"/>
                          <a:ea typeface="+mn-ea"/>
                          <a:cs typeface="+mn-cs"/>
                        </a:rPr>
                        <a:t>11, </a:t>
                      </a:r>
                      <a:r>
                        <a:rPr kumimoji="0" lang="en-US" altLang="zh-CN" sz="1600" b="0" i="0" u="none" strike="noStrike" kern="1200" baseline="0" dirty="0" err="1" smtClean="0">
                          <a:solidFill>
                            <a:schemeClr val="dk1"/>
                          </a:solidFill>
                          <a:latin typeface="+mn-lt"/>
                          <a:ea typeface="+mn-ea"/>
                          <a:cs typeface="+mn-cs"/>
                        </a:rPr>
                        <a:t>nop</a:t>
                      </a:r>
                      <a:endParaRPr kumimoji="0" lang="en-US" altLang="zh-CN" sz="1600" b="0" i="0" u="none" strike="noStrike" kern="1200" baseline="0" dirty="0" smtClean="0">
                        <a:solidFill>
                          <a:schemeClr val="dk1"/>
                        </a:solidFill>
                        <a:latin typeface="+mn-lt"/>
                        <a:ea typeface="+mn-ea"/>
                        <a:cs typeface="+mn-cs"/>
                      </a:endParaRPr>
                    </a:p>
                    <a:p>
                      <a:r>
                        <a:rPr kumimoji="0" lang="en-US" altLang="zh-CN" sz="1600" b="0" i="0" u="none" strike="noStrike" kern="1200" baseline="0" dirty="0" smtClean="0">
                          <a:solidFill>
                            <a:schemeClr val="dk1"/>
                          </a:solidFill>
                          <a:latin typeface="+mn-lt"/>
                          <a:ea typeface="+mn-ea"/>
                          <a:cs typeface="+mn-cs"/>
                        </a:rPr>
                        <a:t>shift</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1111 0110</a:t>
                      </a:r>
                    </a:p>
                    <a:p>
                      <a:r>
                        <a:rPr kumimoji="0" lang="en-US" altLang="zh-CN" sz="1600" b="0" i="0" u="none" strike="noStrike" kern="1200" baseline="0" dirty="0" smtClean="0">
                          <a:solidFill>
                            <a:schemeClr val="dk1"/>
                          </a:solidFill>
                          <a:latin typeface="+mn-lt"/>
                          <a:ea typeface="+mn-ea"/>
                          <a:cs typeface="+mn-cs"/>
                        </a:rPr>
                        <a:t>1111 0110</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0000 0000 1010 0111 1</a:t>
                      </a:r>
                    </a:p>
                    <a:p>
                      <a:r>
                        <a:rPr kumimoji="0" lang="en-US" altLang="zh-CN" sz="1600" b="0" i="0" u="none" strike="noStrike" kern="1200" baseline="0" dirty="0" smtClean="0">
                          <a:solidFill>
                            <a:schemeClr val="dk1"/>
                          </a:solidFill>
                          <a:latin typeface="+mn-lt"/>
                          <a:ea typeface="+mn-ea"/>
                          <a:cs typeface="+mn-cs"/>
                        </a:rPr>
                        <a:t>0000 0000 0101 0011 1</a:t>
                      </a:r>
                      <a:endParaRPr lang="zh-CN" altLang="en-US" sz="1600" dirty="0"/>
                    </a:p>
                  </a:txBody>
                  <a:tcPr/>
                </a:tc>
              </a:tr>
              <a:tr h="453650">
                <a:tc>
                  <a:txBody>
                    <a:bodyPr/>
                    <a:lstStyle/>
                    <a:p>
                      <a:r>
                        <a:rPr kumimoji="0" lang="en-US" altLang="zh-CN" sz="1600" b="0" i="0" u="none" strike="noStrike" kern="1200" baseline="0" dirty="0" smtClean="0">
                          <a:solidFill>
                            <a:schemeClr val="dk1"/>
                          </a:solidFill>
                          <a:latin typeface="+mn-lt"/>
                          <a:ea typeface="+mn-ea"/>
                          <a:cs typeface="+mn-cs"/>
                        </a:rPr>
                        <a:t>11, </a:t>
                      </a:r>
                      <a:r>
                        <a:rPr kumimoji="0" lang="en-US" altLang="zh-CN" sz="1600" b="0" i="0" u="none" strike="noStrike" kern="1200" baseline="0" dirty="0" err="1" smtClean="0">
                          <a:solidFill>
                            <a:schemeClr val="dk1"/>
                          </a:solidFill>
                          <a:latin typeface="+mn-lt"/>
                          <a:ea typeface="+mn-ea"/>
                          <a:cs typeface="+mn-cs"/>
                        </a:rPr>
                        <a:t>nop</a:t>
                      </a:r>
                      <a:endParaRPr kumimoji="0" lang="en-US" altLang="zh-CN" sz="1600" b="0" i="0" u="none" strike="noStrike" kern="1200" baseline="0" dirty="0" smtClean="0">
                        <a:solidFill>
                          <a:schemeClr val="dk1"/>
                        </a:solidFill>
                        <a:latin typeface="+mn-lt"/>
                        <a:ea typeface="+mn-ea"/>
                        <a:cs typeface="+mn-cs"/>
                      </a:endParaRPr>
                    </a:p>
                    <a:p>
                      <a:r>
                        <a:rPr kumimoji="0" lang="en-US" altLang="zh-CN" sz="1600" b="0" i="0" u="none" strike="noStrike" kern="1200" baseline="0" dirty="0" smtClean="0">
                          <a:solidFill>
                            <a:schemeClr val="dk1"/>
                          </a:solidFill>
                          <a:latin typeface="+mn-lt"/>
                          <a:ea typeface="+mn-ea"/>
                          <a:cs typeface="+mn-cs"/>
                        </a:rPr>
                        <a:t>shift</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1111 0110</a:t>
                      </a:r>
                    </a:p>
                    <a:p>
                      <a:r>
                        <a:rPr kumimoji="0" lang="en-US" altLang="zh-CN" sz="1600" b="0" i="0" u="none" strike="noStrike" kern="1200" baseline="0" dirty="0" smtClean="0">
                          <a:solidFill>
                            <a:schemeClr val="dk1"/>
                          </a:solidFill>
                          <a:latin typeface="+mn-lt"/>
                          <a:ea typeface="+mn-ea"/>
                          <a:cs typeface="+mn-cs"/>
                        </a:rPr>
                        <a:t>1111 0110</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0000 0000 0101 0011 1</a:t>
                      </a:r>
                    </a:p>
                    <a:p>
                      <a:r>
                        <a:rPr kumimoji="0" lang="en-US" altLang="zh-CN" sz="1600" b="0" i="0" u="none" strike="noStrike" kern="1200" baseline="0" dirty="0" smtClean="0">
                          <a:solidFill>
                            <a:schemeClr val="dk1"/>
                          </a:solidFill>
                          <a:latin typeface="+mn-lt"/>
                          <a:ea typeface="+mn-ea"/>
                          <a:cs typeface="+mn-cs"/>
                        </a:rPr>
                        <a:t>0000 0000 0010 1001 1</a:t>
                      </a:r>
                      <a:endParaRPr lang="zh-CN" altLang="en-US" sz="1600" dirty="0"/>
                    </a:p>
                  </a:txBody>
                  <a:tcPr/>
                </a:tc>
              </a:tr>
              <a:tr h="453650">
                <a:tc>
                  <a:txBody>
                    <a:bodyPr/>
                    <a:lstStyle/>
                    <a:p>
                      <a:r>
                        <a:rPr kumimoji="0" lang="en-US" altLang="zh-CN" sz="1600" b="0" i="0" u="none" strike="noStrike" kern="1200" baseline="0" dirty="0" smtClean="0">
                          <a:solidFill>
                            <a:schemeClr val="dk1"/>
                          </a:solidFill>
                          <a:latin typeface="+mn-lt"/>
                          <a:ea typeface="+mn-ea"/>
                          <a:cs typeface="+mn-cs"/>
                        </a:rPr>
                        <a:t>11, </a:t>
                      </a:r>
                      <a:r>
                        <a:rPr kumimoji="0" lang="en-US" altLang="zh-CN" sz="1600" b="0" i="0" u="none" strike="noStrike" kern="1200" baseline="0" dirty="0" err="1" smtClean="0">
                          <a:solidFill>
                            <a:schemeClr val="dk1"/>
                          </a:solidFill>
                          <a:latin typeface="+mn-lt"/>
                          <a:ea typeface="+mn-ea"/>
                          <a:cs typeface="+mn-cs"/>
                        </a:rPr>
                        <a:t>nop</a:t>
                      </a:r>
                      <a:endParaRPr kumimoji="0" lang="en-US" altLang="zh-CN" sz="1600" b="0" i="0" u="none" strike="noStrike" kern="1200" baseline="0" dirty="0" smtClean="0">
                        <a:solidFill>
                          <a:schemeClr val="dk1"/>
                        </a:solidFill>
                        <a:latin typeface="+mn-lt"/>
                        <a:ea typeface="+mn-ea"/>
                        <a:cs typeface="+mn-cs"/>
                      </a:endParaRPr>
                    </a:p>
                    <a:p>
                      <a:r>
                        <a:rPr kumimoji="0" lang="en-US" altLang="zh-CN" sz="1600" b="0" i="0" u="none" strike="noStrike" kern="1200" baseline="0" dirty="0" smtClean="0">
                          <a:solidFill>
                            <a:schemeClr val="dk1"/>
                          </a:solidFill>
                          <a:latin typeface="+mn-lt"/>
                          <a:ea typeface="+mn-ea"/>
                          <a:cs typeface="+mn-cs"/>
                        </a:rPr>
                        <a:t>shift</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1111 0110</a:t>
                      </a:r>
                    </a:p>
                    <a:p>
                      <a:r>
                        <a:rPr kumimoji="0" lang="en-US" altLang="zh-CN" sz="1600" b="0" i="0" u="none" strike="noStrike" kern="1200" baseline="0" dirty="0" smtClean="0">
                          <a:solidFill>
                            <a:schemeClr val="dk1"/>
                          </a:solidFill>
                          <a:latin typeface="+mn-lt"/>
                          <a:ea typeface="+mn-ea"/>
                          <a:cs typeface="+mn-cs"/>
                        </a:rPr>
                        <a:t>1111 0110</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0000 0000 0010 1001 1</a:t>
                      </a:r>
                    </a:p>
                    <a:p>
                      <a:r>
                        <a:rPr kumimoji="0" lang="en-US" altLang="zh-CN" sz="1600" b="0" i="0" u="none" strike="noStrike" kern="1200" baseline="0" dirty="0" smtClean="0">
                          <a:solidFill>
                            <a:schemeClr val="dk1"/>
                          </a:solidFill>
                          <a:latin typeface="+mn-lt"/>
                          <a:ea typeface="+mn-ea"/>
                          <a:cs typeface="+mn-cs"/>
                        </a:rPr>
                        <a:t>0000 0000 0001 0100 1</a:t>
                      </a:r>
                      <a:endParaRPr lang="zh-CN" altLang="en-US" sz="1600" dirty="0"/>
                    </a:p>
                  </a:txBody>
                  <a:tcPr/>
                </a:tc>
              </a:tr>
              <a:tr h="453650">
                <a:tc>
                  <a:txBody>
                    <a:bodyPr/>
                    <a:lstStyle/>
                    <a:p>
                      <a:r>
                        <a:rPr kumimoji="0" lang="en-US" altLang="zh-CN" sz="1600" b="0" i="0" u="none" strike="noStrike" kern="1200" baseline="0" dirty="0" smtClean="0">
                          <a:solidFill>
                            <a:schemeClr val="dk1"/>
                          </a:solidFill>
                          <a:latin typeface="+mn-lt"/>
                          <a:ea typeface="+mn-ea"/>
                          <a:cs typeface="+mn-cs"/>
                        </a:rPr>
                        <a:t>01, add</a:t>
                      </a:r>
                    </a:p>
                    <a:p>
                      <a:r>
                        <a:rPr kumimoji="0" lang="en-US" altLang="zh-CN" sz="1600" b="0" i="0" u="none" strike="noStrike" kern="1200" baseline="0" dirty="0" smtClean="0">
                          <a:solidFill>
                            <a:schemeClr val="dk1"/>
                          </a:solidFill>
                          <a:latin typeface="+mn-lt"/>
                          <a:ea typeface="+mn-ea"/>
                          <a:cs typeface="+mn-cs"/>
                        </a:rPr>
                        <a:t>shift</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1111 0110</a:t>
                      </a:r>
                    </a:p>
                    <a:p>
                      <a:r>
                        <a:rPr kumimoji="0" lang="en-US" altLang="zh-CN" sz="1600" b="0" i="0" u="none" strike="noStrike" kern="1200" baseline="0" dirty="0" smtClean="0">
                          <a:solidFill>
                            <a:schemeClr val="dk1"/>
                          </a:solidFill>
                          <a:latin typeface="+mn-lt"/>
                          <a:ea typeface="+mn-ea"/>
                          <a:cs typeface="+mn-cs"/>
                        </a:rPr>
                        <a:t>1111 0110</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1111 0110 0001 0100 1</a:t>
                      </a:r>
                    </a:p>
                    <a:p>
                      <a:r>
                        <a:rPr kumimoji="0" lang="en-US" altLang="zh-CN" sz="1600" b="0" i="0" u="none" strike="noStrike" kern="1200" baseline="0" dirty="0" smtClean="0">
                          <a:solidFill>
                            <a:schemeClr val="dk1"/>
                          </a:solidFill>
                          <a:latin typeface="+mn-lt"/>
                          <a:ea typeface="+mn-ea"/>
                          <a:cs typeface="+mn-cs"/>
                        </a:rPr>
                        <a:t>1111 1011 0000 1010 0</a:t>
                      </a:r>
                      <a:endParaRPr lang="zh-CN" altLang="en-US" sz="1600" dirty="0"/>
                    </a:p>
                  </a:txBody>
                  <a:tcPr/>
                </a:tc>
              </a:tr>
            </a:tbl>
          </a:graphicData>
        </a:graphic>
      </p:graphicFrame>
    </p:spTree>
    <p:extLst>
      <p:ext uri="{BB962C8B-B14F-4D97-AF65-F5344CB8AC3E}">
        <p14:creationId xmlns:p14="http://schemas.microsoft.com/office/powerpoint/2010/main" val="18135289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467600" cy="936104"/>
          </a:xfrm>
        </p:spPr>
        <p:txBody>
          <a:bodyPr/>
          <a:lstStyle/>
          <a:p>
            <a:r>
              <a:rPr lang="en-US" altLang="zh-CN" dirty="0" smtClean="0"/>
              <a:t>Solution:</a:t>
            </a:r>
          </a:p>
          <a:p>
            <a:pPr marL="0" indent="0">
              <a:buNone/>
            </a:pPr>
            <a:r>
              <a:rPr lang="en-US" altLang="zh-CN" dirty="0" smtClean="0"/>
              <a:t>    b.</a:t>
            </a:r>
            <a:r>
              <a:rPr lang="en-US" altLang="zh-CN" dirty="0"/>
              <a:t> 0x08 × 0x55 = </a:t>
            </a:r>
            <a:r>
              <a:rPr lang="en-US" altLang="zh-CN" dirty="0" smtClean="0"/>
              <a:t>0x2A8</a:t>
            </a:r>
          </a:p>
          <a:p>
            <a:pPr marL="0" indent="0">
              <a:buNone/>
            </a:pP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1148175493"/>
              </p:ext>
            </p:extLst>
          </p:nvPr>
        </p:nvGraphicFramePr>
        <p:xfrm>
          <a:off x="755576" y="1196752"/>
          <a:ext cx="7200800" cy="5303520"/>
        </p:xfrm>
        <a:graphic>
          <a:graphicData uri="http://schemas.openxmlformats.org/drawingml/2006/table">
            <a:tbl>
              <a:tblPr firstRow="1" bandRow="1">
                <a:tableStyleId>{5C22544A-7EE6-4342-B048-85BDC9FD1C3A}</a:tableStyleId>
              </a:tblPr>
              <a:tblGrid>
                <a:gridCol w="2304256"/>
                <a:gridCol w="1872208"/>
                <a:gridCol w="3024336"/>
              </a:tblGrid>
              <a:tr h="144016">
                <a:tc>
                  <a:txBody>
                    <a:bodyPr/>
                    <a:lstStyle/>
                    <a:p>
                      <a:r>
                        <a:rPr kumimoji="0" lang="en-US" altLang="zh-CN" sz="1600" b="1" i="0" u="none" strike="noStrike" kern="1200" baseline="0" dirty="0" smtClean="0">
                          <a:solidFill>
                            <a:schemeClr val="lt1"/>
                          </a:solidFill>
                          <a:latin typeface="+mn-lt"/>
                          <a:ea typeface="+mn-ea"/>
                          <a:cs typeface="+mn-cs"/>
                        </a:rPr>
                        <a:t>Action</a:t>
                      </a:r>
                      <a:endParaRPr lang="zh-CN" altLang="en-US" sz="1600" dirty="0"/>
                    </a:p>
                  </a:txBody>
                  <a:tcPr/>
                </a:tc>
                <a:tc>
                  <a:txBody>
                    <a:bodyPr/>
                    <a:lstStyle/>
                    <a:p>
                      <a:r>
                        <a:rPr kumimoji="0" lang="en-US" altLang="zh-CN" sz="1600" b="1" i="0" u="none" strike="noStrike" kern="1200" baseline="0" dirty="0" smtClean="0">
                          <a:solidFill>
                            <a:schemeClr val="lt1"/>
                          </a:solidFill>
                          <a:latin typeface="+mn-lt"/>
                          <a:ea typeface="+mn-ea"/>
                          <a:cs typeface="+mn-cs"/>
                        </a:rPr>
                        <a:t>Multiplicand</a:t>
                      </a:r>
                      <a:endParaRPr lang="zh-CN" altLang="en-US" sz="1600" dirty="0"/>
                    </a:p>
                  </a:txBody>
                  <a:tcPr/>
                </a:tc>
                <a:tc>
                  <a:txBody>
                    <a:bodyPr/>
                    <a:lstStyle/>
                    <a:p>
                      <a:r>
                        <a:rPr kumimoji="0" lang="en-US" altLang="zh-CN" sz="1600" b="1" i="0" u="none" strike="noStrike" kern="1200" baseline="0" dirty="0" smtClean="0">
                          <a:solidFill>
                            <a:schemeClr val="lt1"/>
                          </a:solidFill>
                          <a:latin typeface="+mn-lt"/>
                          <a:ea typeface="+mn-ea"/>
                          <a:cs typeface="+mn-cs"/>
                        </a:rPr>
                        <a:t>Product/Multiplier</a:t>
                      </a:r>
                      <a:endParaRPr lang="zh-CN" altLang="en-US" sz="1600" dirty="0"/>
                    </a:p>
                  </a:txBody>
                  <a:tcPr/>
                </a:tc>
              </a:tr>
              <a:tr h="0">
                <a:tc>
                  <a:txBody>
                    <a:bodyPr/>
                    <a:lstStyle/>
                    <a:p>
                      <a:r>
                        <a:rPr kumimoji="0" lang="en-US" altLang="zh-CN" sz="1600" b="0" i="0" u="none" strike="noStrike" kern="1200" baseline="0" dirty="0" smtClean="0">
                          <a:solidFill>
                            <a:schemeClr val="dk1"/>
                          </a:solidFill>
                          <a:latin typeface="+mn-lt"/>
                          <a:ea typeface="+mn-ea"/>
                          <a:cs typeface="+mn-cs"/>
                        </a:rPr>
                        <a:t>Initial </a:t>
                      </a:r>
                      <a:r>
                        <a:rPr kumimoji="0" lang="en-US" altLang="zh-CN" sz="1600" b="0" i="0" u="none" strike="noStrike" kern="1200" baseline="0" dirty="0" err="1" smtClean="0">
                          <a:solidFill>
                            <a:schemeClr val="dk1"/>
                          </a:solidFill>
                          <a:latin typeface="+mn-lt"/>
                          <a:ea typeface="+mn-ea"/>
                          <a:cs typeface="+mn-cs"/>
                        </a:rPr>
                        <a:t>Vals</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0000 1000</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0000 0000 0101 0101 0</a:t>
                      </a:r>
                      <a:endParaRPr lang="zh-CN" altLang="en-US" sz="1600" dirty="0"/>
                    </a:p>
                  </a:txBody>
                  <a:tcPr/>
                </a:tc>
              </a:tr>
              <a:tr h="265544">
                <a:tc>
                  <a:txBody>
                    <a:bodyPr/>
                    <a:lstStyle/>
                    <a:p>
                      <a:r>
                        <a:rPr kumimoji="0" lang="en-US" altLang="zh-CN" sz="1600" b="0" i="0" u="none" strike="noStrike" kern="1200" baseline="0" dirty="0" smtClean="0">
                          <a:solidFill>
                            <a:schemeClr val="dk1"/>
                          </a:solidFill>
                          <a:latin typeface="+mn-lt"/>
                          <a:ea typeface="+mn-ea"/>
                          <a:cs typeface="+mn-cs"/>
                        </a:rPr>
                        <a:t>10, subtract</a:t>
                      </a:r>
                    </a:p>
                    <a:p>
                      <a:r>
                        <a:rPr kumimoji="0" lang="en-US" altLang="zh-CN" sz="1600" b="0" i="0" u="none" strike="noStrike" kern="1200" baseline="0" dirty="0" smtClean="0">
                          <a:solidFill>
                            <a:schemeClr val="dk1"/>
                          </a:solidFill>
                          <a:latin typeface="+mn-lt"/>
                          <a:ea typeface="+mn-ea"/>
                          <a:cs typeface="+mn-cs"/>
                        </a:rPr>
                        <a:t>shift</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0000 1000</a:t>
                      </a:r>
                    </a:p>
                    <a:p>
                      <a:r>
                        <a:rPr kumimoji="0" lang="en-US" altLang="zh-CN" sz="1600" b="0" i="0" u="none" strike="noStrike" kern="1200" baseline="0" dirty="0" smtClean="0">
                          <a:solidFill>
                            <a:schemeClr val="dk1"/>
                          </a:solidFill>
                          <a:latin typeface="+mn-lt"/>
                          <a:ea typeface="+mn-ea"/>
                          <a:cs typeface="+mn-cs"/>
                        </a:rPr>
                        <a:t>0000 1000</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1111 1000 0101 0101 0</a:t>
                      </a:r>
                    </a:p>
                    <a:p>
                      <a:r>
                        <a:rPr kumimoji="0" lang="en-US" altLang="zh-CN" sz="1600" b="0" i="0" u="none" strike="noStrike" kern="1200" baseline="0" dirty="0" smtClean="0">
                          <a:solidFill>
                            <a:schemeClr val="dk1"/>
                          </a:solidFill>
                          <a:latin typeface="+mn-lt"/>
                          <a:ea typeface="+mn-ea"/>
                          <a:cs typeface="+mn-cs"/>
                        </a:rPr>
                        <a:t>1111 1100 0010 1010 1</a:t>
                      </a:r>
                      <a:endParaRPr lang="zh-CN" altLang="en-US" sz="1600" dirty="0"/>
                    </a:p>
                  </a:txBody>
                  <a:tcPr/>
                </a:tc>
              </a:tr>
              <a:tr h="453650">
                <a:tc>
                  <a:txBody>
                    <a:bodyPr/>
                    <a:lstStyle/>
                    <a:p>
                      <a:r>
                        <a:rPr kumimoji="0" lang="en-US" altLang="zh-CN" sz="1600" b="0" i="0" u="none" strike="noStrike" kern="1200" baseline="0" dirty="0" smtClean="0">
                          <a:solidFill>
                            <a:schemeClr val="dk1"/>
                          </a:solidFill>
                          <a:latin typeface="+mn-lt"/>
                          <a:ea typeface="+mn-ea"/>
                          <a:cs typeface="+mn-cs"/>
                        </a:rPr>
                        <a:t>01, add</a:t>
                      </a:r>
                    </a:p>
                    <a:p>
                      <a:r>
                        <a:rPr kumimoji="0" lang="en-US" altLang="zh-CN" sz="1600" b="0" i="0" u="none" strike="noStrike" kern="1200" baseline="0" dirty="0" smtClean="0">
                          <a:solidFill>
                            <a:schemeClr val="dk1"/>
                          </a:solidFill>
                          <a:latin typeface="+mn-lt"/>
                          <a:ea typeface="+mn-ea"/>
                          <a:cs typeface="+mn-cs"/>
                        </a:rPr>
                        <a:t>shift</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0000 1000</a:t>
                      </a:r>
                    </a:p>
                    <a:p>
                      <a:r>
                        <a:rPr kumimoji="0" lang="en-US" altLang="zh-CN" sz="1600" b="0" i="0" u="none" strike="noStrike" kern="1200" baseline="0" dirty="0" smtClean="0">
                          <a:solidFill>
                            <a:schemeClr val="dk1"/>
                          </a:solidFill>
                          <a:latin typeface="+mn-lt"/>
                          <a:ea typeface="+mn-ea"/>
                          <a:cs typeface="+mn-cs"/>
                        </a:rPr>
                        <a:t>0000 1000</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0000 0100 0010 1010 1</a:t>
                      </a:r>
                    </a:p>
                    <a:p>
                      <a:r>
                        <a:rPr kumimoji="0" lang="en-US" altLang="zh-CN" sz="1600" b="0" i="0" u="none" strike="noStrike" kern="1200" baseline="0" dirty="0" smtClean="0">
                          <a:solidFill>
                            <a:schemeClr val="dk1"/>
                          </a:solidFill>
                          <a:latin typeface="+mn-lt"/>
                          <a:ea typeface="+mn-ea"/>
                          <a:cs typeface="+mn-cs"/>
                        </a:rPr>
                        <a:t>0000 0010 0001 0101 0</a:t>
                      </a:r>
                      <a:endParaRPr lang="zh-CN" altLang="en-US" sz="1600" dirty="0"/>
                    </a:p>
                  </a:txBody>
                  <a:tcPr/>
                </a:tc>
              </a:tr>
              <a:tr h="453650">
                <a:tc>
                  <a:txBody>
                    <a:bodyPr/>
                    <a:lstStyle/>
                    <a:p>
                      <a:r>
                        <a:rPr kumimoji="0" lang="en-US" altLang="zh-CN" sz="1600" b="0" i="0" u="none" strike="noStrike" kern="1200" baseline="0" dirty="0" smtClean="0">
                          <a:solidFill>
                            <a:schemeClr val="dk1"/>
                          </a:solidFill>
                          <a:latin typeface="+mn-lt"/>
                          <a:ea typeface="+mn-ea"/>
                          <a:cs typeface="+mn-cs"/>
                        </a:rPr>
                        <a:t>10, subtract</a:t>
                      </a:r>
                    </a:p>
                    <a:p>
                      <a:r>
                        <a:rPr kumimoji="0" lang="en-US" altLang="zh-CN" sz="1600" b="0" i="0" u="none" strike="noStrike" kern="1200" baseline="0" dirty="0" smtClean="0">
                          <a:solidFill>
                            <a:schemeClr val="dk1"/>
                          </a:solidFill>
                          <a:latin typeface="+mn-lt"/>
                          <a:ea typeface="+mn-ea"/>
                          <a:cs typeface="+mn-cs"/>
                        </a:rPr>
                        <a:t>shift</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0000 1000</a:t>
                      </a:r>
                    </a:p>
                    <a:p>
                      <a:r>
                        <a:rPr kumimoji="0" lang="en-US" altLang="zh-CN" sz="1600" b="0" i="0" u="none" strike="noStrike" kern="1200" baseline="0" dirty="0" smtClean="0">
                          <a:solidFill>
                            <a:schemeClr val="dk1"/>
                          </a:solidFill>
                          <a:latin typeface="+mn-lt"/>
                          <a:ea typeface="+mn-ea"/>
                          <a:cs typeface="+mn-cs"/>
                        </a:rPr>
                        <a:t>0000 1000</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1111 1010 0001 0101 0</a:t>
                      </a:r>
                    </a:p>
                    <a:p>
                      <a:r>
                        <a:rPr kumimoji="0" lang="en-US" altLang="zh-CN" sz="1600" b="0" i="0" u="none" strike="noStrike" kern="1200" baseline="0" dirty="0" smtClean="0">
                          <a:solidFill>
                            <a:schemeClr val="dk1"/>
                          </a:solidFill>
                          <a:latin typeface="+mn-lt"/>
                          <a:ea typeface="+mn-ea"/>
                          <a:cs typeface="+mn-cs"/>
                        </a:rPr>
                        <a:t>1111 1101 0000 1010 1</a:t>
                      </a:r>
                      <a:endParaRPr lang="zh-CN" altLang="en-US" sz="1600" dirty="0"/>
                    </a:p>
                  </a:txBody>
                  <a:tcPr/>
                </a:tc>
              </a:tr>
              <a:tr h="453650">
                <a:tc>
                  <a:txBody>
                    <a:bodyPr/>
                    <a:lstStyle/>
                    <a:p>
                      <a:r>
                        <a:rPr kumimoji="0" lang="en-US" altLang="zh-CN" sz="1600" b="0" i="0" u="none" strike="noStrike" kern="1200" baseline="0" dirty="0" smtClean="0">
                          <a:solidFill>
                            <a:schemeClr val="dk1"/>
                          </a:solidFill>
                          <a:latin typeface="+mn-lt"/>
                          <a:ea typeface="+mn-ea"/>
                          <a:cs typeface="+mn-cs"/>
                        </a:rPr>
                        <a:t>01, add</a:t>
                      </a:r>
                    </a:p>
                    <a:p>
                      <a:r>
                        <a:rPr kumimoji="0" lang="en-US" altLang="zh-CN" sz="1600" b="0" i="0" u="none" strike="noStrike" kern="1200" baseline="0" dirty="0" smtClean="0">
                          <a:solidFill>
                            <a:schemeClr val="dk1"/>
                          </a:solidFill>
                          <a:latin typeface="+mn-lt"/>
                          <a:ea typeface="+mn-ea"/>
                          <a:cs typeface="+mn-cs"/>
                        </a:rPr>
                        <a:t>shift</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0000 1000</a:t>
                      </a:r>
                    </a:p>
                    <a:p>
                      <a:r>
                        <a:rPr kumimoji="0" lang="en-US" altLang="zh-CN" sz="1600" b="0" i="0" u="none" strike="noStrike" kern="1200" baseline="0" dirty="0" smtClean="0">
                          <a:solidFill>
                            <a:schemeClr val="dk1"/>
                          </a:solidFill>
                          <a:latin typeface="+mn-lt"/>
                          <a:ea typeface="+mn-ea"/>
                          <a:cs typeface="+mn-cs"/>
                        </a:rPr>
                        <a:t>0000 1000</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0000 0101 0000 1010 1</a:t>
                      </a:r>
                    </a:p>
                    <a:p>
                      <a:r>
                        <a:rPr kumimoji="0" lang="en-US" altLang="zh-CN" sz="1600" b="0" i="0" u="none" strike="noStrike" kern="1200" baseline="0" dirty="0" smtClean="0">
                          <a:solidFill>
                            <a:schemeClr val="dk1"/>
                          </a:solidFill>
                          <a:latin typeface="+mn-lt"/>
                          <a:ea typeface="+mn-ea"/>
                          <a:cs typeface="+mn-cs"/>
                        </a:rPr>
                        <a:t>0000 0010 1000 0101 0</a:t>
                      </a:r>
                      <a:endParaRPr lang="zh-CN" altLang="en-US" sz="1600" dirty="0"/>
                    </a:p>
                  </a:txBody>
                  <a:tcPr/>
                </a:tc>
              </a:tr>
              <a:tr h="453650">
                <a:tc>
                  <a:txBody>
                    <a:bodyPr/>
                    <a:lstStyle/>
                    <a:p>
                      <a:r>
                        <a:rPr kumimoji="0" lang="en-US" altLang="zh-CN" sz="1600" b="0" i="0" u="none" strike="noStrike" kern="1200" baseline="0" dirty="0" smtClean="0">
                          <a:solidFill>
                            <a:schemeClr val="dk1"/>
                          </a:solidFill>
                          <a:latin typeface="+mn-lt"/>
                          <a:ea typeface="+mn-ea"/>
                          <a:cs typeface="+mn-cs"/>
                        </a:rPr>
                        <a:t>10, subtract</a:t>
                      </a:r>
                    </a:p>
                    <a:p>
                      <a:r>
                        <a:rPr kumimoji="0" lang="en-US" altLang="zh-CN" sz="1600" b="0" i="0" u="none" strike="noStrike" kern="1200" baseline="0" dirty="0" smtClean="0">
                          <a:solidFill>
                            <a:schemeClr val="dk1"/>
                          </a:solidFill>
                          <a:latin typeface="+mn-lt"/>
                          <a:ea typeface="+mn-ea"/>
                          <a:cs typeface="+mn-cs"/>
                        </a:rPr>
                        <a:t>shift</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0000 1000</a:t>
                      </a:r>
                    </a:p>
                    <a:p>
                      <a:r>
                        <a:rPr kumimoji="0" lang="en-US" altLang="zh-CN" sz="1600" b="0" i="0" u="none" strike="noStrike" kern="1200" baseline="0" dirty="0" smtClean="0">
                          <a:solidFill>
                            <a:schemeClr val="dk1"/>
                          </a:solidFill>
                          <a:latin typeface="+mn-lt"/>
                          <a:ea typeface="+mn-ea"/>
                          <a:cs typeface="+mn-cs"/>
                        </a:rPr>
                        <a:t>0000 1000</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1111 1010 1000 0101 0</a:t>
                      </a:r>
                    </a:p>
                    <a:p>
                      <a:r>
                        <a:rPr kumimoji="0" lang="en-US" altLang="zh-CN" sz="1600" b="0" i="0" u="none" strike="noStrike" kern="1200" baseline="0" dirty="0" smtClean="0">
                          <a:solidFill>
                            <a:schemeClr val="dk1"/>
                          </a:solidFill>
                          <a:latin typeface="+mn-lt"/>
                          <a:ea typeface="+mn-ea"/>
                          <a:cs typeface="+mn-cs"/>
                        </a:rPr>
                        <a:t>1111 1101 0100 0010 1</a:t>
                      </a:r>
                      <a:endParaRPr lang="zh-CN" altLang="en-US" sz="1600" dirty="0"/>
                    </a:p>
                  </a:txBody>
                  <a:tcPr/>
                </a:tc>
              </a:tr>
              <a:tr h="453650">
                <a:tc>
                  <a:txBody>
                    <a:bodyPr/>
                    <a:lstStyle/>
                    <a:p>
                      <a:r>
                        <a:rPr kumimoji="0" lang="en-US" altLang="zh-CN" sz="1600" b="0" i="0" u="none" strike="noStrike" kern="1200" baseline="0" dirty="0" smtClean="0">
                          <a:solidFill>
                            <a:schemeClr val="dk1"/>
                          </a:solidFill>
                          <a:latin typeface="+mn-lt"/>
                          <a:ea typeface="+mn-ea"/>
                          <a:cs typeface="+mn-cs"/>
                        </a:rPr>
                        <a:t>01, add</a:t>
                      </a:r>
                    </a:p>
                    <a:p>
                      <a:r>
                        <a:rPr kumimoji="0" lang="en-US" altLang="zh-CN" sz="1600" b="0" i="0" u="none" strike="noStrike" kern="1200" baseline="0" dirty="0" smtClean="0">
                          <a:solidFill>
                            <a:schemeClr val="dk1"/>
                          </a:solidFill>
                          <a:latin typeface="+mn-lt"/>
                          <a:ea typeface="+mn-ea"/>
                          <a:cs typeface="+mn-cs"/>
                        </a:rPr>
                        <a:t>shift</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0000 1000</a:t>
                      </a:r>
                    </a:p>
                    <a:p>
                      <a:r>
                        <a:rPr kumimoji="0" lang="en-US" altLang="zh-CN" sz="1600" b="0" i="0" u="none" strike="noStrike" kern="1200" baseline="0" dirty="0" smtClean="0">
                          <a:solidFill>
                            <a:schemeClr val="dk1"/>
                          </a:solidFill>
                          <a:latin typeface="+mn-lt"/>
                          <a:ea typeface="+mn-ea"/>
                          <a:cs typeface="+mn-cs"/>
                        </a:rPr>
                        <a:t>0000 1000</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0000 0101 0100 0010 1</a:t>
                      </a:r>
                    </a:p>
                    <a:p>
                      <a:r>
                        <a:rPr kumimoji="0" lang="en-US" altLang="zh-CN" sz="1600" b="0" i="0" u="none" strike="noStrike" kern="1200" baseline="0" dirty="0" smtClean="0">
                          <a:solidFill>
                            <a:schemeClr val="dk1"/>
                          </a:solidFill>
                          <a:latin typeface="+mn-lt"/>
                          <a:ea typeface="+mn-ea"/>
                          <a:cs typeface="+mn-cs"/>
                        </a:rPr>
                        <a:t>0000 0010 1010 0001 1</a:t>
                      </a:r>
                      <a:endParaRPr lang="zh-CN" altLang="en-US" sz="1600" dirty="0"/>
                    </a:p>
                  </a:txBody>
                  <a:tcPr/>
                </a:tc>
              </a:tr>
              <a:tr h="453650">
                <a:tc>
                  <a:txBody>
                    <a:bodyPr/>
                    <a:lstStyle/>
                    <a:p>
                      <a:r>
                        <a:rPr kumimoji="0" lang="en-US" altLang="zh-CN" sz="1600" b="0" i="0" u="none" strike="noStrike" kern="1200" baseline="0" dirty="0" smtClean="0">
                          <a:solidFill>
                            <a:schemeClr val="dk1"/>
                          </a:solidFill>
                          <a:latin typeface="+mn-lt"/>
                          <a:ea typeface="+mn-ea"/>
                          <a:cs typeface="+mn-cs"/>
                        </a:rPr>
                        <a:t>10, subtract</a:t>
                      </a:r>
                    </a:p>
                    <a:p>
                      <a:r>
                        <a:rPr kumimoji="0" lang="en-US" altLang="zh-CN" sz="1600" b="0" i="0" u="none" strike="noStrike" kern="1200" baseline="0" dirty="0" smtClean="0">
                          <a:solidFill>
                            <a:schemeClr val="dk1"/>
                          </a:solidFill>
                          <a:latin typeface="+mn-lt"/>
                          <a:ea typeface="+mn-ea"/>
                          <a:cs typeface="+mn-cs"/>
                        </a:rPr>
                        <a:t>shift</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0000 1000</a:t>
                      </a:r>
                    </a:p>
                    <a:p>
                      <a:r>
                        <a:rPr kumimoji="0" lang="en-US" altLang="zh-CN" sz="1600" b="0" i="0" u="none" strike="noStrike" kern="1200" baseline="0" dirty="0" smtClean="0">
                          <a:solidFill>
                            <a:schemeClr val="dk1"/>
                          </a:solidFill>
                          <a:latin typeface="+mn-lt"/>
                          <a:ea typeface="+mn-ea"/>
                          <a:cs typeface="+mn-cs"/>
                        </a:rPr>
                        <a:t>0000 1000</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1111 1010 1010 0001 0</a:t>
                      </a:r>
                    </a:p>
                    <a:p>
                      <a:r>
                        <a:rPr kumimoji="0" lang="en-US" altLang="zh-CN" sz="1600" b="0" i="0" u="none" strike="noStrike" kern="1200" baseline="0" dirty="0" smtClean="0">
                          <a:solidFill>
                            <a:schemeClr val="dk1"/>
                          </a:solidFill>
                          <a:latin typeface="+mn-lt"/>
                          <a:ea typeface="+mn-ea"/>
                          <a:cs typeface="+mn-cs"/>
                        </a:rPr>
                        <a:t>1111 1101 0101 0000 1</a:t>
                      </a:r>
                      <a:endParaRPr lang="zh-CN" altLang="en-US" sz="1600" dirty="0"/>
                    </a:p>
                  </a:txBody>
                  <a:tcPr/>
                </a:tc>
              </a:tr>
              <a:tr h="453650">
                <a:tc>
                  <a:txBody>
                    <a:bodyPr/>
                    <a:lstStyle/>
                    <a:p>
                      <a:r>
                        <a:rPr kumimoji="0" lang="en-US" altLang="zh-CN" sz="1600" b="0" i="0" u="none" strike="noStrike" kern="1200" baseline="0" dirty="0" smtClean="0">
                          <a:solidFill>
                            <a:schemeClr val="dk1"/>
                          </a:solidFill>
                          <a:latin typeface="+mn-lt"/>
                          <a:ea typeface="+mn-ea"/>
                          <a:cs typeface="+mn-cs"/>
                        </a:rPr>
                        <a:t>01, add</a:t>
                      </a:r>
                    </a:p>
                    <a:p>
                      <a:r>
                        <a:rPr kumimoji="0" lang="en-US" altLang="zh-CN" sz="1600" b="0" i="0" u="none" strike="noStrike" kern="1200" baseline="0" dirty="0" smtClean="0">
                          <a:solidFill>
                            <a:schemeClr val="dk1"/>
                          </a:solidFill>
                          <a:latin typeface="+mn-lt"/>
                          <a:ea typeface="+mn-ea"/>
                          <a:cs typeface="+mn-cs"/>
                        </a:rPr>
                        <a:t>shift</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0000 1000</a:t>
                      </a:r>
                    </a:p>
                    <a:p>
                      <a:r>
                        <a:rPr kumimoji="0" lang="en-US" altLang="zh-CN" sz="1600" b="0" i="0" u="none" strike="noStrike" kern="1200" baseline="0" dirty="0" smtClean="0">
                          <a:solidFill>
                            <a:schemeClr val="dk1"/>
                          </a:solidFill>
                          <a:latin typeface="+mn-lt"/>
                          <a:ea typeface="+mn-ea"/>
                          <a:cs typeface="+mn-cs"/>
                        </a:rPr>
                        <a:t>0000 1000</a:t>
                      </a:r>
                      <a:endParaRPr lang="zh-CN" altLang="en-US" sz="1600" dirty="0"/>
                    </a:p>
                  </a:txBody>
                  <a:tcPr/>
                </a:tc>
                <a:tc>
                  <a:txBody>
                    <a:bodyPr/>
                    <a:lstStyle/>
                    <a:p>
                      <a:r>
                        <a:rPr kumimoji="0" lang="en-US" altLang="zh-CN" sz="1600" b="0" i="0" u="none" strike="noStrike" kern="1200" baseline="0" dirty="0" smtClean="0">
                          <a:solidFill>
                            <a:schemeClr val="dk1"/>
                          </a:solidFill>
                          <a:latin typeface="+mn-lt"/>
                          <a:ea typeface="+mn-ea"/>
                          <a:cs typeface="+mn-cs"/>
                        </a:rPr>
                        <a:t>0000 0101 0101 0000 1</a:t>
                      </a:r>
                    </a:p>
                    <a:p>
                      <a:r>
                        <a:rPr kumimoji="0" lang="en-US" altLang="zh-CN" sz="1600" b="0" i="0" u="none" strike="noStrike" kern="1200" baseline="0" dirty="0" smtClean="0">
                          <a:solidFill>
                            <a:schemeClr val="dk1"/>
                          </a:solidFill>
                          <a:latin typeface="+mn-lt"/>
                          <a:ea typeface="+mn-ea"/>
                          <a:cs typeface="+mn-cs"/>
                        </a:rPr>
                        <a:t>0000 0010 1010 1000 1</a:t>
                      </a:r>
                      <a:endParaRPr lang="zh-CN" altLang="en-US" sz="1600" dirty="0"/>
                    </a:p>
                  </a:txBody>
                  <a:tcPr/>
                </a:tc>
              </a:tr>
            </a:tbl>
          </a:graphicData>
        </a:graphic>
      </p:graphicFrame>
    </p:spTree>
    <p:extLst>
      <p:ext uri="{BB962C8B-B14F-4D97-AF65-F5344CB8AC3E}">
        <p14:creationId xmlns:p14="http://schemas.microsoft.com/office/powerpoint/2010/main" val="1813528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467600" cy="6285312"/>
          </a:xfrm>
        </p:spPr>
        <p:txBody>
          <a:bodyPr/>
          <a:lstStyle/>
          <a:p>
            <a:r>
              <a:rPr lang="en-US" altLang="zh-CN" b="1" dirty="0" smtClean="0"/>
              <a:t>3.6.6</a:t>
            </a:r>
            <a:r>
              <a:rPr lang="en-US" altLang="zh-CN" dirty="0" smtClean="0"/>
              <a:t> Write an MIPS assembly language program to perform the multiplication of A and B using Booth’s algorithm.</a:t>
            </a:r>
          </a:p>
          <a:p>
            <a:r>
              <a:rPr lang="en-US" altLang="zh-CN" dirty="0" smtClean="0"/>
              <a:t>Solution:</a:t>
            </a:r>
          </a:p>
          <a:p>
            <a:pPr marL="0" indent="0">
              <a:buNone/>
            </a:pPr>
            <a:r>
              <a:rPr lang="en-US" altLang="zh-CN" dirty="0"/>
              <a:t> </a:t>
            </a:r>
            <a:endParaRPr lang="en-US" altLang="zh-CN" dirty="0" smtClean="0"/>
          </a:p>
          <a:p>
            <a:pPr marL="0" indent="0">
              <a:buNone/>
            </a:pPr>
            <a:r>
              <a:rPr lang="en-US" altLang="zh-CN" dirty="0" smtClean="0"/>
              <a:t>http</a:t>
            </a:r>
            <a:r>
              <a:rPr lang="en-US" altLang="zh-CN" dirty="0"/>
              <a:t>://code.google.com/p/mips-booth-multiplication/source/browse/trunk/booth.asm?r=9</a:t>
            </a:r>
            <a:endParaRPr lang="zh-CN" altLang="en-US" dirty="0"/>
          </a:p>
        </p:txBody>
      </p:sp>
    </p:spTree>
    <p:extLst>
      <p:ext uri="{BB962C8B-B14F-4D97-AF65-F5344CB8AC3E}">
        <p14:creationId xmlns:p14="http://schemas.microsoft.com/office/powerpoint/2010/main" val="13264895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562074"/>
          </a:xfrm>
        </p:spPr>
        <p:txBody>
          <a:bodyPr/>
          <a:lstStyle/>
          <a:p>
            <a:r>
              <a:rPr lang="en-US" altLang="zh-CN" dirty="0" smtClean="0"/>
              <a:t>Exercise 3.8</a:t>
            </a:r>
            <a:endParaRPr lang="zh-CN" altLang="en-US" dirty="0"/>
          </a:p>
        </p:txBody>
      </p:sp>
      <p:sp>
        <p:nvSpPr>
          <p:cNvPr id="3" name="内容占位符 2"/>
          <p:cNvSpPr>
            <a:spLocks noGrp="1"/>
          </p:cNvSpPr>
          <p:nvPr>
            <p:ph sz="quarter" idx="1"/>
          </p:nvPr>
        </p:nvSpPr>
        <p:spPr>
          <a:xfrm>
            <a:off x="457200" y="980728"/>
            <a:ext cx="7467600" cy="3816424"/>
          </a:xfrm>
        </p:spPr>
        <p:txBody>
          <a:bodyPr>
            <a:normAutofit/>
          </a:bodyPr>
          <a:lstStyle/>
          <a:p>
            <a:r>
              <a:rPr lang="en-US" altLang="zh-CN" dirty="0" smtClean="0"/>
              <a:t>Figure 3.10 describes a restoring division algorithm, because when subtracting the divisor from the remainder produces a negative result, the divisor is added back to the remainder (thus restoring the value). However, there are other algorithms that have been developed that eliminate the extra addition. Many references to these algorithms are easily found on the web. We will explore these algorithms using the pairs of octal numbers in the following table.</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1580011477"/>
              </p:ext>
            </p:extLst>
          </p:nvPr>
        </p:nvGraphicFramePr>
        <p:xfrm>
          <a:off x="1187624" y="4869160"/>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endParaRPr lang="zh-CN" altLang="en-US" dirty="0"/>
                    </a:p>
                  </a:txBody>
                  <a:tcPr/>
                </a:tc>
                <a:tc>
                  <a:txBody>
                    <a:bodyPr/>
                    <a:lstStyle/>
                    <a:p>
                      <a:pPr algn="ctr"/>
                      <a:r>
                        <a:rPr lang="en-US" altLang="zh-CN" dirty="0" smtClean="0"/>
                        <a:t>A</a:t>
                      </a:r>
                      <a:endParaRPr lang="zh-CN" altLang="en-US" dirty="0"/>
                    </a:p>
                  </a:txBody>
                  <a:tcPr/>
                </a:tc>
                <a:tc>
                  <a:txBody>
                    <a:bodyPr/>
                    <a:lstStyle/>
                    <a:p>
                      <a:pPr algn="ctr"/>
                      <a:r>
                        <a:rPr lang="en-US" altLang="zh-CN" dirty="0" smtClean="0"/>
                        <a:t>B</a:t>
                      </a:r>
                      <a:endParaRPr lang="zh-CN" altLang="en-US" dirty="0"/>
                    </a:p>
                  </a:txBody>
                  <a:tcPr/>
                </a:tc>
              </a:tr>
              <a:tr h="370840">
                <a:tc>
                  <a:txBody>
                    <a:bodyPr/>
                    <a:lstStyle/>
                    <a:p>
                      <a:pPr algn="ctr"/>
                      <a:r>
                        <a:rPr lang="en-US" altLang="zh-CN" dirty="0" smtClean="0"/>
                        <a:t>a.</a:t>
                      </a:r>
                      <a:endParaRPr lang="zh-CN" altLang="en-US" dirty="0"/>
                    </a:p>
                  </a:txBody>
                  <a:tcPr/>
                </a:tc>
                <a:tc>
                  <a:txBody>
                    <a:bodyPr/>
                    <a:lstStyle/>
                    <a:p>
                      <a:pPr algn="ctr"/>
                      <a:r>
                        <a:rPr lang="en-US" altLang="zh-CN" dirty="0" smtClean="0"/>
                        <a:t>26</a:t>
                      </a:r>
                      <a:endParaRPr lang="zh-CN" altLang="en-US" dirty="0"/>
                    </a:p>
                  </a:txBody>
                  <a:tcPr/>
                </a:tc>
                <a:tc>
                  <a:txBody>
                    <a:bodyPr/>
                    <a:lstStyle/>
                    <a:p>
                      <a:pPr algn="ctr"/>
                      <a:r>
                        <a:rPr lang="en-US" altLang="zh-CN" dirty="0" smtClean="0"/>
                        <a:t>05</a:t>
                      </a:r>
                      <a:endParaRPr lang="zh-CN" altLang="en-US" dirty="0"/>
                    </a:p>
                  </a:txBody>
                  <a:tcPr/>
                </a:tc>
              </a:tr>
              <a:tr h="370840">
                <a:tc>
                  <a:txBody>
                    <a:bodyPr/>
                    <a:lstStyle/>
                    <a:p>
                      <a:pPr algn="ctr"/>
                      <a:r>
                        <a:rPr lang="en-US" altLang="zh-CN" dirty="0" smtClean="0"/>
                        <a:t>b.</a:t>
                      </a:r>
                      <a:endParaRPr lang="zh-CN" altLang="en-US" dirty="0"/>
                    </a:p>
                  </a:txBody>
                  <a:tcPr/>
                </a:tc>
                <a:tc>
                  <a:txBody>
                    <a:bodyPr/>
                    <a:lstStyle/>
                    <a:p>
                      <a:pPr algn="ctr"/>
                      <a:r>
                        <a:rPr lang="en-US" altLang="zh-CN" dirty="0" smtClean="0"/>
                        <a:t>37</a:t>
                      </a:r>
                      <a:endParaRPr lang="zh-CN" altLang="en-US" dirty="0"/>
                    </a:p>
                  </a:txBody>
                  <a:tcPr/>
                </a:tc>
                <a:tc>
                  <a:txBody>
                    <a:bodyPr/>
                    <a:lstStyle/>
                    <a:p>
                      <a:pPr algn="ctr"/>
                      <a:r>
                        <a:rPr lang="en-US" altLang="zh-CN" dirty="0" smtClean="0"/>
                        <a:t>15</a:t>
                      </a:r>
                      <a:endParaRPr lang="zh-CN" altLang="en-US" dirty="0"/>
                    </a:p>
                  </a:txBody>
                  <a:tcPr/>
                </a:tc>
              </a:tr>
            </a:tbl>
          </a:graphicData>
        </a:graphic>
      </p:graphicFrame>
    </p:spTree>
    <p:extLst>
      <p:ext uri="{BB962C8B-B14F-4D97-AF65-F5344CB8AC3E}">
        <p14:creationId xmlns:p14="http://schemas.microsoft.com/office/powerpoint/2010/main" val="34026804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467600" cy="6285312"/>
          </a:xfrm>
        </p:spPr>
        <p:txBody>
          <a:bodyPr/>
          <a:lstStyle/>
          <a:p>
            <a:r>
              <a:rPr lang="en-US" altLang="zh-CN" b="1" dirty="0" smtClean="0"/>
              <a:t>3.8.1</a:t>
            </a:r>
            <a:r>
              <a:rPr lang="en-US" altLang="zh-CN" dirty="0" smtClean="0"/>
              <a:t> Using a table similar to that shown in Figure 3.11, calculate A divided by B using non-restoring division. You should show the contents of each register on each step. Assume A and B are 6-bit unsigned integers.</a:t>
            </a:r>
            <a:endParaRPr lang="zh-CN" altLang="en-US" dirty="0"/>
          </a:p>
        </p:txBody>
      </p:sp>
    </p:spTree>
    <p:extLst>
      <p:ext uri="{BB962C8B-B14F-4D97-AF65-F5344CB8AC3E}">
        <p14:creationId xmlns:p14="http://schemas.microsoft.com/office/powerpoint/2010/main" val="1813528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562074"/>
          </a:xfrm>
        </p:spPr>
        <p:txBody>
          <a:bodyPr/>
          <a:lstStyle/>
          <a:p>
            <a:r>
              <a:rPr lang="en-US" altLang="zh-CN" smtClean="0"/>
              <a:t>Exercise 3.6</a:t>
            </a:r>
            <a:endParaRPr lang="zh-CN" altLang="en-US" dirty="0"/>
          </a:p>
        </p:txBody>
      </p:sp>
      <p:sp>
        <p:nvSpPr>
          <p:cNvPr id="3" name="内容占位符 2"/>
          <p:cNvSpPr>
            <a:spLocks noGrp="1"/>
          </p:cNvSpPr>
          <p:nvPr>
            <p:ph sz="quarter" idx="1"/>
          </p:nvPr>
        </p:nvSpPr>
        <p:spPr>
          <a:xfrm>
            <a:off x="457200" y="908720"/>
            <a:ext cx="7467600" cy="5565232"/>
          </a:xfrm>
        </p:spPr>
        <p:txBody>
          <a:bodyPr/>
          <a:lstStyle/>
          <a:p>
            <a:r>
              <a:rPr lang="en-US" altLang="zh-CN" dirty="0" smtClean="0"/>
              <a:t>In this exercise we will look at a couple of other ways to improve the performance of multiplication, based primarily on doing more shifts and fewer arithmetic operations. The following table shows pairs of hexadecimal numbers.</a:t>
            </a:r>
          </a:p>
          <a:p>
            <a:endParaRPr lang="en-US" altLang="zh-CN" dirty="0" smtClean="0"/>
          </a:p>
          <a:p>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2228968608"/>
              </p:ext>
            </p:extLst>
          </p:nvPr>
        </p:nvGraphicFramePr>
        <p:xfrm>
          <a:off x="1331640" y="3501008"/>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endParaRPr lang="zh-CN" altLang="en-US" dirty="0"/>
                    </a:p>
                  </a:txBody>
                  <a:tcPr/>
                </a:tc>
                <a:tc>
                  <a:txBody>
                    <a:bodyPr/>
                    <a:lstStyle/>
                    <a:p>
                      <a:pPr algn="ctr"/>
                      <a:r>
                        <a:rPr lang="en-US" altLang="zh-CN" dirty="0" smtClean="0"/>
                        <a:t>A</a:t>
                      </a:r>
                      <a:endParaRPr lang="zh-CN" altLang="en-US" dirty="0"/>
                    </a:p>
                  </a:txBody>
                  <a:tcPr/>
                </a:tc>
                <a:tc>
                  <a:txBody>
                    <a:bodyPr/>
                    <a:lstStyle/>
                    <a:p>
                      <a:pPr algn="ctr"/>
                      <a:r>
                        <a:rPr lang="en-US" altLang="zh-CN" dirty="0" smtClean="0"/>
                        <a:t>B</a:t>
                      </a:r>
                      <a:endParaRPr lang="zh-CN" altLang="en-US" dirty="0"/>
                    </a:p>
                  </a:txBody>
                  <a:tcPr/>
                </a:tc>
              </a:tr>
              <a:tr h="370840">
                <a:tc>
                  <a:txBody>
                    <a:bodyPr/>
                    <a:lstStyle/>
                    <a:p>
                      <a:pPr algn="ctr"/>
                      <a:r>
                        <a:rPr lang="en-US" altLang="zh-CN" dirty="0" smtClean="0"/>
                        <a:t>a.</a:t>
                      </a:r>
                      <a:endParaRPr lang="zh-CN" altLang="en-US" dirty="0"/>
                    </a:p>
                  </a:txBody>
                  <a:tcPr/>
                </a:tc>
                <a:tc>
                  <a:txBody>
                    <a:bodyPr/>
                    <a:lstStyle/>
                    <a:p>
                      <a:pPr algn="ctr"/>
                      <a:r>
                        <a:rPr lang="en-US" altLang="zh-CN" dirty="0" smtClean="0"/>
                        <a:t>33</a:t>
                      </a:r>
                      <a:endParaRPr lang="zh-CN" altLang="en-US" dirty="0"/>
                    </a:p>
                  </a:txBody>
                  <a:tcPr/>
                </a:tc>
                <a:tc>
                  <a:txBody>
                    <a:bodyPr/>
                    <a:lstStyle/>
                    <a:p>
                      <a:pPr algn="ctr"/>
                      <a:r>
                        <a:rPr lang="en-US" altLang="zh-CN" dirty="0" smtClean="0"/>
                        <a:t>55</a:t>
                      </a:r>
                      <a:endParaRPr lang="zh-CN" altLang="en-US" dirty="0"/>
                    </a:p>
                  </a:txBody>
                  <a:tcPr/>
                </a:tc>
              </a:tr>
              <a:tr h="370840">
                <a:tc>
                  <a:txBody>
                    <a:bodyPr/>
                    <a:lstStyle/>
                    <a:p>
                      <a:pPr algn="ctr"/>
                      <a:r>
                        <a:rPr lang="en-US" altLang="zh-CN" dirty="0" smtClean="0"/>
                        <a:t>b.</a:t>
                      </a:r>
                      <a:endParaRPr lang="zh-CN" altLang="en-US" dirty="0"/>
                    </a:p>
                  </a:txBody>
                  <a:tcPr/>
                </a:tc>
                <a:tc>
                  <a:txBody>
                    <a:bodyPr/>
                    <a:lstStyle/>
                    <a:p>
                      <a:pPr algn="ctr"/>
                      <a:r>
                        <a:rPr lang="en-US" altLang="zh-CN" dirty="0" smtClean="0"/>
                        <a:t>8a</a:t>
                      </a:r>
                      <a:endParaRPr lang="zh-CN" altLang="en-US" dirty="0"/>
                    </a:p>
                  </a:txBody>
                  <a:tcPr/>
                </a:tc>
                <a:tc>
                  <a:txBody>
                    <a:bodyPr/>
                    <a:lstStyle/>
                    <a:p>
                      <a:pPr algn="ctr"/>
                      <a:r>
                        <a:rPr lang="en-US" altLang="zh-CN" dirty="0" smtClean="0"/>
                        <a:t>6d</a:t>
                      </a:r>
                      <a:endParaRPr lang="zh-CN" altLang="en-US" dirty="0"/>
                    </a:p>
                  </a:txBody>
                  <a:tcPr/>
                </a:tc>
              </a:tr>
            </a:tbl>
          </a:graphicData>
        </a:graphic>
      </p:graphicFrame>
    </p:spTree>
    <p:extLst>
      <p:ext uri="{BB962C8B-B14F-4D97-AF65-F5344CB8AC3E}">
        <p14:creationId xmlns:p14="http://schemas.microsoft.com/office/powerpoint/2010/main" val="4181804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467600" cy="936104"/>
          </a:xfrm>
        </p:spPr>
        <p:txBody>
          <a:bodyPr/>
          <a:lstStyle/>
          <a:p>
            <a:r>
              <a:rPr lang="en-US" altLang="zh-CN" dirty="0" smtClean="0"/>
              <a:t>Solution:</a:t>
            </a:r>
          </a:p>
          <a:p>
            <a:r>
              <a:rPr lang="en-US" altLang="zh-CN" dirty="0" smtClean="0"/>
              <a:t>a.</a:t>
            </a:r>
            <a:r>
              <a:rPr lang="en-US" altLang="zh-CN" dirty="0"/>
              <a:t> 26/05 = </a:t>
            </a:r>
            <a:r>
              <a:rPr lang="en-US" altLang="zh-CN" dirty="0" smtClean="0"/>
              <a:t>5 </a:t>
            </a:r>
            <a:r>
              <a:rPr lang="en-US" altLang="zh-CN" dirty="0"/>
              <a:t>remainder </a:t>
            </a:r>
            <a:r>
              <a:rPr lang="en-US" altLang="zh-CN" dirty="0" smtClean="0"/>
              <a:t>1</a:t>
            </a:r>
            <a:endParaRPr lang="zh-CN" altLang="en-US" dirty="0"/>
          </a:p>
        </p:txBody>
      </p:sp>
    </p:spTree>
    <p:extLst>
      <p:ext uri="{BB962C8B-B14F-4D97-AF65-F5344CB8AC3E}">
        <p14:creationId xmlns:p14="http://schemas.microsoft.com/office/powerpoint/2010/main" val="18135289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467600" cy="936104"/>
          </a:xfrm>
        </p:spPr>
        <p:txBody>
          <a:bodyPr/>
          <a:lstStyle/>
          <a:p>
            <a:r>
              <a:rPr lang="en-US" altLang="zh-CN" dirty="0" smtClean="0"/>
              <a:t>Solution:</a:t>
            </a:r>
          </a:p>
          <a:p>
            <a:r>
              <a:rPr lang="en-US" altLang="zh-CN" dirty="0"/>
              <a:t>b</a:t>
            </a:r>
            <a:r>
              <a:rPr lang="en-US" altLang="zh-CN" dirty="0" smtClean="0"/>
              <a:t>. </a:t>
            </a:r>
            <a:r>
              <a:rPr lang="en-US" altLang="zh-CN" dirty="0"/>
              <a:t>37/15 = 2 remainder </a:t>
            </a:r>
            <a:r>
              <a:rPr lang="en-US" altLang="zh-CN" dirty="0" smtClean="0"/>
              <a:t>7</a:t>
            </a:r>
            <a:endParaRPr lang="zh-CN" altLang="en-US" dirty="0"/>
          </a:p>
        </p:txBody>
      </p:sp>
    </p:spTree>
    <p:extLst>
      <p:ext uri="{BB962C8B-B14F-4D97-AF65-F5344CB8AC3E}">
        <p14:creationId xmlns:p14="http://schemas.microsoft.com/office/powerpoint/2010/main" val="29453721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467600" cy="6285312"/>
          </a:xfrm>
        </p:spPr>
        <p:txBody>
          <a:bodyPr/>
          <a:lstStyle/>
          <a:p>
            <a:r>
              <a:rPr lang="en-US" altLang="zh-CN" b="1" dirty="0" smtClean="0"/>
              <a:t>3.8.2</a:t>
            </a:r>
            <a:r>
              <a:rPr lang="en-US" altLang="zh-CN" dirty="0" smtClean="0"/>
              <a:t> Write an MIPS assembly language program to calculate A divided by B using non-restoring division. You should show the contents of each register on each step. Assume A and B are 6bit unsigned integers.</a:t>
            </a:r>
          </a:p>
          <a:p>
            <a:r>
              <a:rPr lang="en-US" altLang="zh-CN" dirty="0" smtClean="0"/>
              <a:t>Solution:</a:t>
            </a:r>
          </a:p>
          <a:p>
            <a:pPr marL="0" indent="0">
              <a:buNone/>
            </a:pPr>
            <a:r>
              <a:rPr lang="en-US" altLang="zh-CN" dirty="0"/>
              <a:t> </a:t>
            </a:r>
            <a:r>
              <a:rPr lang="en-US" altLang="zh-CN" dirty="0" smtClean="0"/>
              <a:t>   No solution provided.</a:t>
            </a:r>
            <a:endParaRPr lang="zh-CN" altLang="en-US" dirty="0"/>
          </a:p>
        </p:txBody>
      </p:sp>
    </p:spTree>
    <p:extLst>
      <p:ext uri="{BB962C8B-B14F-4D97-AF65-F5344CB8AC3E}">
        <p14:creationId xmlns:p14="http://schemas.microsoft.com/office/powerpoint/2010/main" val="10198841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467600" cy="6285312"/>
          </a:xfrm>
        </p:spPr>
        <p:txBody>
          <a:bodyPr/>
          <a:lstStyle/>
          <a:p>
            <a:r>
              <a:rPr lang="en-US" altLang="zh-CN" b="1" dirty="0" smtClean="0"/>
              <a:t>3.8.3</a:t>
            </a:r>
            <a:r>
              <a:rPr lang="en-US" altLang="zh-CN" dirty="0" smtClean="0"/>
              <a:t> How does the performance of restoring and non-restoring division compare? Demonstrate by showing the number of steps necessary to calculate A divided by B using each method. Assume A and B are 6-bit signed (sign-magnitude) integers. Writing a program to perform the restoring and non-restoring divisions is acceptable.</a:t>
            </a:r>
          </a:p>
          <a:p>
            <a:r>
              <a:rPr lang="en-US" altLang="zh-CN" dirty="0" smtClean="0"/>
              <a:t>Solution:</a:t>
            </a:r>
          </a:p>
          <a:p>
            <a:pPr marL="0" indent="0">
              <a:buNone/>
            </a:pPr>
            <a:r>
              <a:rPr lang="en-US" altLang="zh-CN" dirty="0"/>
              <a:t> </a:t>
            </a:r>
            <a:r>
              <a:rPr lang="en-US" altLang="zh-CN" dirty="0" smtClean="0"/>
              <a:t>   No solution provided.</a:t>
            </a:r>
            <a:endParaRPr lang="zh-CN" altLang="en-US" dirty="0"/>
          </a:p>
        </p:txBody>
      </p:sp>
    </p:spTree>
    <p:extLst>
      <p:ext uri="{BB962C8B-B14F-4D97-AF65-F5344CB8AC3E}">
        <p14:creationId xmlns:p14="http://schemas.microsoft.com/office/powerpoint/2010/main" val="1232139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467600" cy="936104"/>
          </a:xfrm>
        </p:spPr>
        <p:txBody>
          <a:bodyPr/>
          <a:lstStyle/>
          <a:p>
            <a:r>
              <a:rPr lang="en-US" altLang="zh-CN" dirty="0" smtClean="0"/>
              <a:t>The following table shows further pairs of numbers.</a:t>
            </a:r>
          </a:p>
        </p:txBody>
      </p:sp>
      <p:graphicFrame>
        <p:nvGraphicFramePr>
          <p:cNvPr id="4" name="表格 3"/>
          <p:cNvGraphicFramePr>
            <a:graphicFrameLocks noGrp="1"/>
          </p:cNvGraphicFramePr>
          <p:nvPr>
            <p:extLst>
              <p:ext uri="{D42A27DB-BD31-4B8C-83A1-F6EECF244321}">
                <p14:modId xmlns:p14="http://schemas.microsoft.com/office/powerpoint/2010/main" val="3867469385"/>
              </p:ext>
            </p:extLst>
          </p:nvPr>
        </p:nvGraphicFramePr>
        <p:xfrm>
          <a:off x="1331640" y="1196752"/>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zh-CN" altLang="en-US" dirty="0"/>
                    </a:p>
                  </a:txBody>
                  <a:tcPr/>
                </a:tc>
                <a:tc>
                  <a:txBody>
                    <a:bodyPr/>
                    <a:lstStyle/>
                    <a:p>
                      <a:r>
                        <a:rPr lang="en-US" altLang="zh-CN" dirty="0" smtClean="0"/>
                        <a:t>A</a:t>
                      </a:r>
                      <a:endParaRPr lang="zh-CN" altLang="en-US" dirty="0"/>
                    </a:p>
                  </a:txBody>
                  <a:tcPr/>
                </a:tc>
                <a:tc>
                  <a:txBody>
                    <a:bodyPr/>
                    <a:lstStyle/>
                    <a:p>
                      <a:r>
                        <a:rPr lang="en-US" altLang="zh-CN" dirty="0" smtClean="0"/>
                        <a:t>B</a:t>
                      </a:r>
                      <a:endParaRPr lang="zh-CN" altLang="en-US" dirty="0"/>
                    </a:p>
                  </a:txBody>
                  <a:tcPr/>
                </a:tc>
              </a:tr>
              <a:tr h="370840">
                <a:tc>
                  <a:txBody>
                    <a:bodyPr/>
                    <a:lstStyle/>
                    <a:p>
                      <a:r>
                        <a:rPr lang="en-US" altLang="zh-CN" dirty="0" smtClean="0"/>
                        <a:t>a.</a:t>
                      </a:r>
                      <a:endParaRPr lang="zh-CN" altLang="en-US" dirty="0"/>
                    </a:p>
                  </a:txBody>
                  <a:tcPr/>
                </a:tc>
                <a:tc>
                  <a:txBody>
                    <a:bodyPr/>
                    <a:lstStyle/>
                    <a:p>
                      <a:r>
                        <a:rPr lang="en-US" altLang="zh-CN" dirty="0" smtClean="0"/>
                        <a:t>27</a:t>
                      </a:r>
                      <a:endParaRPr lang="zh-CN" altLang="en-US" dirty="0"/>
                    </a:p>
                  </a:txBody>
                  <a:tcPr/>
                </a:tc>
                <a:tc>
                  <a:txBody>
                    <a:bodyPr/>
                    <a:lstStyle/>
                    <a:p>
                      <a:r>
                        <a:rPr lang="en-US" altLang="zh-CN" dirty="0" smtClean="0"/>
                        <a:t>06</a:t>
                      </a:r>
                      <a:endParaRPr lang="zh-CN" altLang="en-US" dirty="0"/>
                    </a:p>
                  </a:txBody>
                  <a:tcPr/>
                </a:tc>
              </a:tr>
              <a:tr h="370840">
                <a:tc>
                  <a:txBody>
                    <a:bodyPr/>
                    <a:lstStyle/>
                    <a:p>
                      <a:r>
                        <a:rPr lang="en-US" altLang="zh-CN" dirty="0" smtClean="0"/>
                        <a:t>b.</a:t>
                      </a:r>
                      <a:endParaRPr lang="zh-CN" altLang="en-US" dirty="0"/>
                    </a:p>
                  </a:txBody>
                  <a:tcPr/>
                </a:tc>
                <a:tc>
                  <a:txBody>
                    <a:bodyPr/>
                    <a:lstStyle/>
                    <a:p>
                      <a:r>
                        <a:rPr lang="en-US" altLang="zh-CN" dirty="0" smtClean="0"/>
                        <a:t>54</a:t>
                      </a:r>
                      <a:endParaRPr lang="zh-CN" altLang="en-US" dirty="0"/>
                    </a:p>
                  </a:txBody>
                  <a:tcPr/>
                </a:tc>
                <a:tc>
                  <a:txBody>
                    <a:bodyPr/>
                    <a:lstStyle/>
                    <a:p>
                      <a:r>
                        <a:rPr lang="en-US" altLang="zh-CN" dirty="0" smtClean="0"/>
                        <a:t>12</a:t>
                      </a:r>
                      <a:endParaRPr lang="zh-CN" altLang="en-US" dirty="0"/>
                    </a:p>
                  </a:txBody>
                  <a:tcPr/>
                </a:tc>
              </a:tr>
            </a:tbl>
          </a:graphicData>
        </a:graphic>
      </p:graphicFrame>
    </p:spTree>
    <p:extLst>
      <p:ext uri="{BB962C8B-B14F-4D97-AF65-F5344CB8AC3E}">
        <p14:creationId xmlns:p14="http://schemas.microsoft.com/office/powerpoint/2010/main" val="18135289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7467600" cy="6213304"/>
          </a:xfrm>
        </p:spPr>
        <p:txBody>
          <a:bodyPr/>
          <a:lstStyle/>
          <a:p>
            <a:r>
              <a:rPr lang="en-US" altLang="zh-CN" b="1" dirty="0" smtClean="0"/>
              <a:t>3.8.5</a:t>
            </a:r>
            <a:r>
              <a:rPr lang="en-US" altLang="zh-CN" dirty="0" smtClean="0"/>
              <a:t> Write an MIPS assembly language program to calculate A divided by B using nonperforming division. Assume A and B are 6-bit two’s complement signed integers.</a:t>
            </a:r>
          </a:p>
          <a:p>
            <a:r>
              <a:rPr lang="en-US" altLang="zh-CN" dirty="0" smtClean="0"/>
              <a:t>Solution:</a:t>
            </a:r>
          </a:p>
          <a:p>
            <a:pPr marL="0" indent="0">
              <a:buNone/>
            </a:pPr>
            <a:r>
              <a:rPr lang="en-US" altLang="zh-CN" dirty="0"/>
              <a:t> </a:t>
            </a:r>
            <a:r>
              <a:rPr lang="en-US" altLang="zh-CN" dirty="0" smtClean="0"/>
              <a:t>   No solution provided.</a:t>
            </a:r>
            <a:endParaRPr lang="zh-CN" altLang="en-US" dirty="0"/>
          </a:p>
        </p:txBody>
      </p:sp>
    </p:spTree>
    <p:extLst>
      <p:ext uri="{BB962C8B-B14F-4D97-AF65-F5344CB8AC3E}">
        <p14:creationId xmlns:p14="http://schemas.microsoft.com/office/powerpoint/2010/main" val="11916929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467600" cy="6285312"/>
          </a:xfrm>
        </p:spPr>
        <p:txBody>
          <a:bodyPr/>
          <a:lstStyle/>
          <a:p>
            <a:r>
              <a:rPr lang="en-US" altLang="zh-CN" b="1" dirty="0" smtClean="0"/>
              <a:t>3.8.6</a:t>
            </a:r>
            <a:r>
              <a:rPr lang="en-US" altLang="zh-CN" dirty="0" smtClean="0"/>
              <a:t> How does the performance of non-restoring and nonperforming division compare? Demonstrate by showing the number of steps necessary to calculate A divided by B using each method. Assume A and B are signed 6-bit integers, stored in sign-magnitude format. Writing a program to perform the nonperforming and non-restoring division is acceptable.</a:t>
            </a:r>
          </a:p>
          <a:p>
            <a:r>
              <a:rPr lang="en-US" altLang="zh-CN" dirty="0" smtClean="0"/>
              <a:t>Solution:</a:t>
            </a:r>
          </a:p>
          <a:p>
            <a:pPr marL="0" indent="0">
              <a:buNone/>
            </a:pPr>
            <a:r>
              <a:rPr lang="en-US" altLang="zh-CN" dirty="0"/>
              <a:t> </a:t>
            </a:r>
            <a:r>
              <a:rPr lang="en-US" altLang="zh-CN" dirty="0" smtClean="0"/>
              <a:t>   No solution provided.</a:t>
            </a:r>
            <a:endParaRPr lang="zh-CN" altLang="en-US" dirty="0"/>
          </a:p>
        </p:txBody>
      </p:sp>
    </p:spTree>
    <p:extLst>
      <p:ext uri="{BB962C8B-B14F-4D97-AF65-F5344CB8AC3E}">
        <p14:creationId xmlns:p14="http://schemas.microsoft.com/office/powerpoint/2010/main" val="37874148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562074"/>
          </a:xfrm>
        </p:spPr>
        <p:txBody>
          <a:bodyPr/>
          <a:lstStyle/>
          <a:p>
            <a:r>
              <a:rPr lang="en-US" altLang="zh-CN" dirty="0" smtClean="0"/>
              <a:t>Exercise 3.11</a:t>
            </a:r>
            <a:endParaRPr lang="zh-CN" altLang="en-US" dirty="0"/>
          </a:p>
        </p:txBody>
      </p:sp>
      <p:sp>
        <p:nvSpPr>
          <p:cNvPr id="3" name="内容占位符 2"/>
          <p:cNvSpPr>
            <a:spLocks noGrp="1"/>
          </p:cNvSpPr>
          <p:nvPr>
            <p:ph sz="quarter" idx="1"/>
          </p:nvPr>
        </p:nvSpPr>
        <p:spPr>
          <a:xfrm>
            <a:off x="457200" y="980728"/>
            <a:ext cx="7931224" cy="5040560"/>
          </a:xfrm>
        </p:spPr>
        <p:txBody>
          <a:bodyPr>
            <a:normAutofit lnSpcReduction="10000"/>
          </a:bodyPr>
          <a:lstStyle/>
          <a:p>
            <a:r>
              <a:rPr lang="en-US" altLang="zh-CN" dirty="0" smtClean="0"/>
              <a:t>In the IEEE 754 floating point standard the exponent is stored in “bias” (also known as Excess-N) format. This approach was selected because we want an all-zero pattern to be as close to zero as possible. Because of the use of a hidden 1, if we were to represent the exponent in two’s complement format an all-zero pattern would actually be the number 1! (Remember, anything raised to the </a:t>
            </a:r>
            <a:r>
              <a:rPr lang="en-US" altLang="zh-CN" dirty="0" err="1" smtClean="0"/>
              <a:t>zeroth</a:t>
            </a:r>
            <a:r>
              <a:rPr lang="en-US" altLang="zh-CN" dirty="0" smtClean="0"/>
              <a:t> power is 1, so 1.0</a:t>
            </a:r>
            <a:r>
              <a:rPr lang="en-US" altLang="zh-CN" baseline="30000" dirty="0" smtClean="0"/>
              <a:t>0</a:t>
            </a:r>
            <a:r>
              <a:rPr lang="en-US" altLang="zh-CN" dirty="0" smtClean="0"/>
              <a:t>=1.) There are many other aspects of the IEEE 754 standard that exist in order to help hardware floating point units work more quickly. However, in many older machines floating point calculations were handled in software, and therefore other formats were used. The following table shows decimal numbers.</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3436466750"/>
              </p:ext>
            </p:extLst>
          </p:nvPr>
        </p:nvGraphicFramePr>
        <p:xfrm>
          <a:off x="827584" y="6093296"/>
          <a:ext cx="4588500" cy="370840"/>
        </p:xfrm>
        <a:graphic>
          <a:graphicData uri="http://schemas.openxmlformats.org/drawingml/2006/table">
            <a:tbl>
              <a:tblPr firstRow="1" bandRow="1">
                <a:tableStyleId>{5C22544A-7EE6-4342-B048-85BDC9FD1C3A}</a:tableStyleId>
              </a:tblPr>
              <a:tblGrid>
                <a:gridCol w="534858"/>
                <a:gridCol w="1657668"/>
                <a:gridCol w="589280"/>
                <a:gridCol w="1806694"/>
              </a:tblGrid>
              <a:tr h="370840">
                <a:tc>
                  <a:txBody>
                    <a:bodyPr/>
                    <a:lstStyle/>
                    <a:p>
                      <a:r>
                        <a:rPr lang="en-US" altLang="zh-CN" dirty="0" smtClean="0"/>
                        <a:t>a.</a:t>
                      </a:r>
                      <a:endParaRPr lang="zh-CN" altLang="en-US" dirty="0"/>
                    </a:p>
                  </a:txBody>
                  <a:tcPr/>
                </a:tc>
                <a:tc>
                  <a:txBody>
                    <a:bodyPr/>
                    <a:lstStyle/>
                    <a:p>
                      <a:pPr algn="l"/>
                      <a:r>
                        <a:rPr lang="en-US" altLang="zh-CN" dirty="0" smtClean="0"/>
                        <a:t>-1.5625×10</a:t>
                      </a:r>
                      <a:r>
                        <a:rPr lang="en-US" altLang="zh-CN" baseline="30000" dirty="0" smtClean="0"/>
                        <a:t>-1</a:t>
                      </a:r>
                      <a:endParaRPr lang="zh-CN" altLang="en-US" baseline="30000" dirty="0"/>
                    </a:p>
                  </a:txBody>
                  <a:tcPr/>
                </a:tc>
                <a:tc>
                  <a:txBody>
                    <a:bodyPr/>
                    <a:lstStyle/>
                    <a:p>
                      <a:r>
                        <a:rPr lang="en-US" altLang="zh-CN" dirty="0" smtClean="0"/>
                        <a:t>b.  </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9.356875×10</a:t>
                      </a:r>
                      <a:r>
                        <a:rPr lang="en-US" altLang="zh-CN" baseline="30000" dirty="0" smtClean="0"/>
                        <a:t>2</a:t>
                      </a:r>
                      <a:endParaRPr lang="zh-CN" altLang="en-US" baseline="30000" dirty="0"/>
                    </a:p>
                  </a:txBody>
                  <a:tcPr/>
                </a:tc>
              </a:tr>
            </a:tbl>
          </a:graphicData>
        </a:graphic>
      </p:graphicFrame>
    </p:spTree>
    <p:extLst>
      <p:ext uri="{BB962C8B-B14F-4D97-AF65-F5344CB8AC3E}">
        <p14:creationId xmlns:p14="http://schemas.microsoft.com/office/powerpoint/2010/main" val="1532490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467600" cy="6285312"/>
          </a:xfrm>
        </p:spPr>
        <p:txBody>
          <a:bodyPr/>
          <a:lstStyle/>
          <a:p>
            <a:r>
              <a:rPr lang="en-US" altLang="zh-CN" b="1" dirty="0" smtClean="0"/>
              <a:t>3.11.1</a:t>
            </a:r>
            <a:r>
              <a:rPr lang="en-US" altLang="zh-CN" dirty="0" smtClean="0"/>
              <a:t> Write down the binary bit pattern assuming a format similar to that employed by the DEC PDP-8 (the leftmost 12 bits are the exponent stored as a two’s complement number, and the rightmost 24 bits are the mantissa stored as a two’s complement number). No hidden 1 is used. Comment on how the range and accuracy of this 36-bit pattern compares to the single and double precision IEEE 754 standards.</a:t>
            </a:r>
            <a:endParaRPr lang="zh-CN" altLang="en-US" dirty="0"/>
          </a:p>
        </p:txBody>
      </p:sp>
    </p:spTree>
    <p:extLst>
      <p:ext uri="{BB962C8B-B14F-4D97-AF65-F5344CB8AC3E}">
        <p14:creationId xmlns:p14="http://schemas.microsoft.com/office/powerpoint/2010/main" val="18135289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685800" y="263525"/>
            <a:ext cx="7848600" cy="373063"/>
          </a:xfrm>
        </p:spPr>
        <p:txBody>
          <a:bodyPr>
            <a:normAutofit fontScale="90000"/>
          </a:bodyPr>
          <a:lstStyle/>
          <a:p>
            <a:r>
              <a:rPr lang="en-US" altLang="zh-CN" sz="2400" dirty="0" smtClean="0">
                <a:ea typeface="宋体" charset="-122"/>
              </a:rPr>
              <a:t>Representation range of IEEE 754 single precision</a:t>
            </a:r>
            <a:endParaRPr lang="zh-CN" altLang="en-US" sz="2400" dirty="0" smtClean="0">
              <a:ea typeface="宋体" charset="-122"/>
            </a:endParaRPr>
          </a:p>
        </p:txBody>
      </p:sp>
      <p:sp>
        <p:nvSpPr>
          <p:cNvPr id="19459" name="矩形 3"/>
          <p:cNvSpPr>
            <a:spLocks noChangeArrowheads="1"/>
          </p:cNvSpPr>
          <p:nvPr/>
        </p:nvSpPr>
        <p:spPr bwMode="auto">
          <a:xfrm>
            <a:off x="517525" y="2438400"/>
            <a:ext cx="7620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dirty="0"/>
              <a:t>Negative numbers less than -(2-2</a:t>
            </a:r>
            <a:r>
              <a:rPr lang="en-US" altLang="zh-CN" baseline="30000" dirty="0"/>
              <a:t>-23</a:t>
            </a:r>
            <a:r>
              <a:rPr lang="en-US" altLang="zh-CN" dirty="0"/>
              <a:t>) × 2</a:t>
            </a:r>
            <a:r>
              <a:rPr lang="en-US" altLang="zh-CN" baseline="30000" dirty="0"/>
              <a:t>127</a:t>
            </a:r>
            <a:r>
              <a:rPr lang="en-US" altLang="zh-CN" dirty="0"/>
              <a:t> (</a:t>
            </a:r>
            <a:r>
              <a:rPr lang="en-US" altLang="zh-CN" i="1" dirty="0"/>
              <a:t>negative overflow</a:t>
            </a:r>
            <a:r>
              <a:rPr lang="en-US" altLang="zh-CN" dirty="0"/>
              <a:t>) </a:t>
            </a:r>
          </a:p>
          <a:p>
            <a:r>
              <a:rPr lang="en-US" altLang="zh-CN" dirty="0" smtClean="0"/>
              <a:t>to -1 </a:t>
            </a:r>
            <a:r>
              <a:rPr lang="en-US" altLang="zh-CN" dirty="0"/>
              <a:t>* </a:t>
            </a:r>
            <a:r>
              <a:rPr lang="en-US" altLang="zh-CN" dirty="0" smtClean="0"/>
              <a:t>2</a:t>
            </a:r>
            <a:r>
              <a:rPr lang="en-US" altLang="zh-CN" baseline="30000" dirty="0" smtClean="0"/>
              <a:t>1-127 </a:t>
            </a:r>
            <a:r>
              <a:rPr lang="en-US" altLang="zh-CN" dirty="0"/>
              <a:t> (</a:t>
            </a:r>
            <a:r>
              <a:rPr lang="en-US" altLang="zh-CN" i="1" dirty="0"/>
              <a:t>negative </a:t>
            </a:r>
            <a:r>
              <a:rPr lang="en-US" altLang="zh-CN" i="1" dirty="0" smtClean="0"/>
              <a:t>underflow</a:t>
            </a:r>
            <a:r>
              <a:rPr lang="en-US" altLang="zh-CN" dirty="0" smtClean="0"/>
              <a:t>) Normalized</a:t>
            </a:r>
          </a:p>
          <a:p>
            <a:r>
              <a:rPr lang="en-US" altLang="zh-CN" dirty="0" smtClean="0"/>
              <a:t>Zero </a:t>
            </a:r>
            <a:endParaRPr lang="en-US" altLang="zh-CN" dirty="0"/>
          </a:p>
          <a:p>
            <a:r>
              <a:rPr lang="en-US" altLang="zh-CN" dirty="0" smtClean="0"/>
              <a:t>to </a:t>
            </a:r>
            <a:r>
              <a:rPr lang="en-US" altLang="zh-CN" dirty="0"/>
              <a:t>1 * 2</a:t>
            </a:r>
            <a:r>
              <a:rPr lang="en-US" altLang="zh-CN" baseline="30000" dirty="0"/>
              <a:t>1-127 </a:t>
            </a:r>
            <a:r>
              <a:rPr lang="en-US" altLang="zh-CN" baseline="30000" dirty="0" smtClean="0"/>
              <a:t>   </a:t>
            </a:r>
            <a:r>
              <a:rPr lang="en-US" altLang="zh-CN" dirty="0"/>
              <a:t>(</a:t>
            </a:r>
            <a:r>
              <a:rPr lang="en-US" altLang="zh-CN" i="1" dirty="0"/>
              <a:t>positive underflow</a:t>
            </a:r>
            <a:r>
              <a:rPr lang="en-US" altLang="zh-CN" dirty="0"/>
              <a:t>) </a:t>
            </a:r>
            <a:r>
              <a:rPr lang="en-US" altLang="zh-CN" dirty="0" smtClean="0"/>
              <a:t> Normalized</a:t>
            </a:r>
          </a:p>
          <a:p>
            <a:r>
              <a:rPr lang="en-US" altLang="zh-CN" dirty="0" smtClean="0"/>
              <a:t>Positive </a:t>
            </a:r>
            <a:r>
              <a:rPr lang="en-US" altLang="zh-CN" dirty="0"/>
              <a:t>numbers greater than (2-2</a:t>
            </a:r>
            <a:r>
              <a:rPr lang="en-US" altLang="zh-CN" baseline="30000" dirty="0"/>
              <a:t>-23</a:t>
            </a:r>
            <a:r>
              <a:rPr lang="en-US" altLang="zh-CN" dirty="0"/>
              <a:t>) × 2</a:t>
            </a:r>
            <a:r>
              <a:rPr lang="en-US" altLang="zh-CN" baseline="30000" dirty="0"/>
              <a:t>127</a:t>
            </a:r>
            <a:r>
              <a:rPr lang="en-US" altLang="zh-CN" dirty="0"/>
              <a:t> (</a:t>
            </a:r>
            <a:r>
              <a:rPr lang="en-US" altLang="zh-CN" i="1" dirty="0"/>
              <a:t>positive overflow</a:t>
            </a:r>
            <a:r>
              <a:rPr lang="en-US" altLang="zh-CN" dirty="0"/>
              <a:t>) </a:t>
            </a:r>
          </a:p>
        </p:txBody>
      </p:sp>
      <p:sp>
        <p:nvSpPr>
          <p:cNvPr id="19460" name="Text Box 4"/>
          <p:cNvSpPr txBox="1">
            <a:spLocks noChangeArrowheads="1"/>
          </p:cNvSpPr>
          <p:nvPr/>
        </p:nvSpPr>
        <p:spPr bwMode="auto">
          <a:xfrm>
            <a:off x="517525" y="950913"/>
            <a:ext cx="5480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accent1"/>
                </a:solidFill>
                <a:latin typeface="Arial" charset="0"/>
                <a:ea typeface="宋体" charset="-122"/>
              </a:defRPr>
            </a:lvl1pPr>
            <a:lvl2pPr marL="742950" indent="-285750" eaLnBrk="0" hangingPunct="0">
              <a:defRPr>
                <a:solidFill>
                  <a:schemeClr val="accent1"/>
                </a:solidFill>
                <a:latin typeface="Arial" charset="0"/>
                <a:ea typeface="宋体" charset="-122"/>
              </a:defRPr>
            </a:lvl2pPr>
            <a:lvl3pPr marL="1143000" indent="-228600" eaLnBrk="0" hangingPunct="0">
              <a:defRPr>
                <a:solidFill>
                  <a:schemeClr val="accent1"/>
                </a:solidFill>
                <a:latin typeface="Arial" charset="0"/>
                <a:ea typeface="宋体" charset="-122"/>
              </a:defRPr>
            </a:lvl3pPr>
            <a:lvl4pPr marL="1600200" indent="-228600" eaLnBrk="0" hangingPunct="0">
              <a:defRPr>
                <a:solidFill>
                  <a:schemeClr val="accent1"/>
                </a:solidFill>
                <a:latin typeface="Arial" charset="0"/>
                <a:ea typeface="宋体" charset="-122"/>
              </a:defRPr>
            </a:lvl4pPr>
            <a:lvl5pPr marL="2057400" indent="-228600" eaLnBrk="0" hangingPunct="0">
              <a:defRPr>
                <a:solidFill>
                  <a:schemeClr val="accent1"/>
                </a:solidFill>
                <a:latin typeface="Arial" charset="0"/>
                <a:ea typeface="宋体" charset="-122"/>
              </a:defRPr>
            </a:lvl5pPr>
            <a:lvl6pPr marL="2514600" indent="-228600" eaLnBrk="0" fontAlgn="base" hangingPunct="0">
              <a:spcBef>
                <a:spcPct val="0"/>
              </a:spcBef>
              <a:spcAft>
                <a:spcPct val="0"/>
              </a:spcAft>
              <a:defRPr>
                <a:solidFill>
                  <a:schemeClr val="accent1"/>
                </a:solidFill>
                <a:latin typeface="Arial" charset="0"/>
                <a:ea typeface="宋体" charset="-122"/>
              </a:defRPr>
            </a:lvl6pPr>
            <a:lvl7pPr marL="2971800" indent="-228600" eaLnBrk="0" fontAlgn="base" hangingPunct="0">
              <a:spcBef>
                <a:spcPct val="0"/>
              </a:spcBef>
              <a:spcAft>
                <a:spcPct val="0"/>
              </a:spcAft>
              <a:defRPr>
                <a:solidFill>
                  <a:schemeClr val="accent1"/>
                </a:solidFill>
                <a:latin typeface="Arial" charset="0"/>
                <a:ea typeface="宋体" charset="-122"/>
              </a:defRPr>
            </a:lvl7pPr>
            <a:lvl8pPr marL="3429000" indent="-228600" eaLnBrk="0" fontAlgn="base" hangingPunct="0">
              <a:spcBef>
                <a:spcPct val="0"/>
              </a:spcBef>
              <a:spcAft>
                <a:spcPct val="0"/>
              </a:spcAft>
              <a:defRPr>
                <a:solidFill>
                  <a:schemeClr val="accent1"/>
                </a:solidFill>
                <a:latin typeface="Arial" charset="0"/>
                <a:ea typeface="宋体" charset="-122"/>
              </a:defRPr>
            </a:lvl8pPr>
            <a:lvl9pPr marL="3886200" indent="-228600" eaLnBrk="0" fontAlgn="base" hangingPunct="0">
              <a:spcBef>
                <a:spcPct val="0"/>
              </a:spcBef>
              <a:spcAft>
                <a:spcPct val="0"/>
              </a:spcAft>
              <a:defRPr>
                <a:solidFill>
                  <a:schemeClr val="accent1"/>
                </a:solidFill>
                <a:latin typeface="Arial" charset="0"/>
                <a:ea typeface="宋体" charset="-122"/>
              </a:defRPr>
            </a:lvl9pPr>
          </a:lstStyle>
          <a:p>
            <a:pPr eaLnBrk="1" hangingPunct="1">
              <a:buClr>
                <a:srgbClr val="CC0000"/>
              </a:buClr>
            </a:pPr>
            <a:r>
              <a:rPr lang="en-US" altLang="zh-CN">
                <a:solidFill>
                  <a:schemeClr val="tx1"/>
                </a:solidFill>
              </a:rPr>
              <a:t>Sign       Exponent                                         Fraction</a:t>
            </a:r>
          </a:p>
          <a:p>
            <a:pPr eaLnBrk="1" hangingPunct="1">
              <a:buClr>
                <a:srgbClr val="CC0000"/>
              </a:buClr>
            </a:pPr>
            <a:r>
              <a:rPr lang="en-US" altLang="zh-CN">
                <a:solidFill>
                  <a:schemeClr val="tx1"/>
                </a:solidFill>
              </a:rPr>
              <a:t>1 bit          8 bits                                              23 bits</a:t>
            </a:r>
          </a:p>
        </p:txBody>
      </p:sp>
      <p:sp>
        <p:nvSpPr>
          <p:cNvPr id="19461" name="Rectangle 5"/>
          <p:cNvSpPr>
            <a:spLocks noChangeArrowheads="1"/>
          </p:cNvSpPr>
          <p:nvPr/>
        </p:nvSpPr>
        <p:spPr bwMode="auto">
          <a:xfrm>
            <a:off x="609600" y="1524000"/>
            <a:ext cx="381000" cy="533400"/>
          </a:xfrm>
          <a:prstGeom prst="rect">
            <a:avLst/>
          </a:prstGeom>
          <a:solidFill>
            <a:schemeClr val="accent1"/>
          </a:solidFill>
          <a:ln w="9525">
            <a:solidFill>
              <a:schemeClr val="tx1"/>
            </a:solidFill>
            <a:miter lim="800000"/>
            <a:headEnd/>
            <a:tailEnd/>
          </a:ln>
        </p:spPr>
        <p:txBody>
          <a:bodyPr wrap="none" anchor="ctr"/>
          <a:lstStyle/>
          <a:p>
            <a:pPr algn="ctr"/>
            <a:r>
              <a:rPr lang="en-US" altLang="zh-CN">
                <a:solidFill>
                  <a:schemeClr val="tx1"/>
                </a:solidFill>
              </a:rPr>
              <a:t>S</a:t>
            </a:r>
          </a:p>
        </p:txBody>
      </p:sp>
      <p:sp>
        <p:nvSpPr>
          <p:cNvPr id="19462" name="Rectangle 6"/>
          <p:cNvSpPr>
            <a:spLocks noChangeArrowheads="1"/>
          </p:cNvSpPr>
          <p:nvPr/>
        </p:nvSpPr>
        <p:spPr bwMode="auto">
          <a:xfrm>
            <a:off x="1066800" y="1524000"/>
            <a:ext cx="1905000" cy="533400"/>
          </a:xfrm>
          <a:prstGeom prst="rect">
            <a:avLst/>
          </a:prstGeom>
          <a:solidFill>
            <a:srgbClr val="FFFF00"/>
          </a:solidFill>
          <a:ln w="9525">
            <a:solidFill>
              <a:schemeClr val="tx1"/>
            </a:solidFill>
            <a:miter lim="800000"/>
            <a:headEnd/>
            <a:tailEnd/>
          </a:ln>
        </p:spPr>
        <p:txBody>
          <a:bodyPr wrap="none" anchor="ctr"/>
          <a:lstStyle/>
          <a:p>
            <a:pPr algn="ctr"/>
            <a:r>
              <a:rPr lang="en-US" altLang="zh-CN">
                <a:solidFill>
                  <a:schemeClr val="tx1"/>
                </a:solidFill>
              </a:rPr>
              <a:t>E</a:t>
            </a:r>
          </a:p>
        </p:txBody>
      </p:sp>
      <p:sp>
        <p:nvSpPr>
          <p:cNvPr id="19463" name="Rectangle 7"/>
          <p:cNvSpPr>
            <a:spLocks noChangeArrowheads="1"/>
          </p:cNvSpPr>
          <p:nvPr/>
        </p:nvSpPr>
        <p:spPr bwMode="auto">
          <a:xfrm>
            <a:off x="3048000" y="1524000"/>
            <a:ext cx="4953000" cy="533400"/>
          </a:xfrm>
          <a:prstGeom prst="rect">
            <a:avLst/>
          </a:prstGeom>
          <a:solidFill>
            <a:schemeClr val="hlink"/>
          </a:solidFill>
          <a:ln w="9525">
            <a:solidFill>
              <a:schemeClr val="tx1"/>
            </a:solidFill>
            <a:miter lim="800000"/>
            <a:headEnd/>
            <a:tailEnd/>
          </a:ln>
        </p:spPr>
        <p:txBody>
          <a:bodyPr wrap="none" anchor="ctr"/>
          <a:lstStyle/>
          <a:p>
            <a:pPr algn="ctr"/>
            <a:r>
              <a:rPr lang="en-US" altLang="zh-CN">
                <a:solidFill>
                  <a:schemeClr val="tx1"/>
                </a:solidFill>
              </a:rPr>
              <a:t>F</a:t>
            </a:r>
          </a:p>
        </p:txBody>
      </p:sp>
    </p:spTree>
    <p:extLst>
      <p:ext uri="{BB962C8B-B14F-4D97-AF65-F5344CB8AC3E}">
        <p14:creationId xmlns:p14="http://schemas.microsoft.com/office/powerpoint/2010/main" val="3797597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715200" cy="6285312"/>
          </a:xfrm>
        </p:spPr>
        <p:txBody>
          <a:bodyPr>
            <a:normAutofit lnSpcReduction="10000"/>
          </a:bodyPr>
          <a:lstStyle/>
          <a:p>
            <a:r>
              <a:rPr lang="en-US" altLang="zh-CN" b="1" dirty="0" smtClean="0"/>
              <a:t>3.6.1</a:t>
            </a:r>
            <a:r>
              <a:rPr lang="en-US" altLang="zh-CN" dirty="0" smtClean="0"/>
              <a:t> As discussed in the text, one possible performance enhancement is to do a shift and add instead of an actual multiplication. Since 9×6, for example, can be written (2×2×2+1)×6</a:t>
            </a:r>
            <a:r>
              <a:rPr lang="zh-CN" altLang="en-US" dirty="0" smtClean="0"/>
              <a:t>， </a:t>
            </a:r>
            <a:r>
              <a:rPr lang="en-US" altLang="zh-CN" dirty="0" smtClean="0"/>
              <a:t>we can calculate 9×6 by shifting 6 to the left 3 times and then adding 6 to that result. Show the best way to calculate A×B using shifts and adds/subtracts. Assume that A and B are 8-bit unsigned integers.</a:t>
            </a:r>
          </a:p>
          <a:p>
            <a:r>
              <a:rPr lang="en-US" altLang="zh-CN" dirty="0" smtClean="0"/>
              <a:t>Solution:</a:t>
            </a:r>
          </a:p>
          <a:p>
            <a:pPr marL="0" indent="0">
              <a:buNone/>
            </a:pPr>
            <a:r>
              <a:rPr lang="en-US" altLang="zh-CN" dirty="0" smtClean="0"/>
              <a:t>    a.</a:t>
            </a:r>
          </a:p>
          <a:p>
            <a:pPr marL="0" indent="0">
              <a:buNone/>
            </a:pPr>
            <a:r>
              <a:rPr lang="en-US" altLang="zh-CN" dirty="0"/>
              <a:t> </a:t>
            </a:r>
            <a:r>
              <a:rPr lang="en-US" altLang="zh-CN" dirty="0" smtClean="0"/>
              <a:t>   0x33 </a:t>
            </a:r>
            <a:r>
              <a:rPr lang="en-US" altLang="zh-CN" dirty="0"/>
              <a:t>× 0x55 = 0x10EF. </a:t>
            </a:r>
            <a:endParaRPr lang="en-US" altLang="zh-CN" dirty="0" smtClean="0"/>
          </a:p>
          <a:p>
            <a:pPr marL="0" indent="0">
              <a:buNone/>
            </a:pPr>
            <a:r>
              <a:rPr lang="en-US" altLang="zh-CN" dirty="0" smtClean="0"/>
              <a:t>    0x33 </a:t>
            </a:r>
            <a:r>
              <a:rPr lang="en-US" altLang="zh-CN" dirty="0"/>
              <a:t>= 51, and 51 = 32 + 16 + 2 + 1. </a:t>
            </a:r>
            <a:endParaRPr lang="en-US" altLang="zh-CN" dirty="0" smtClean="0"/>
          </a:p>
          <a:p>
            <a:pPr marL="0" indent="0">
              <a:buNone/>
            </a:pPr>
            <a:r>
              <a:rPr lang="en-US" altLang="zh-CN" dirty="0" smtClean="0"/>
              <a:t>    We </a:t>
            </a:r>
            <a:r>
              <a:rPr lang="en-US" altLang="zh-CN" dirty="0"/>
              <a:t>can shift 0x55 left 5 </a:t>
            </a:r>
            <a:r>
              <a:rPr lang="en-US" altLang="zh-CN" dirty="0" smtClean="0"/>
              <a:t>places (0xAA0</a:t>
            </a:r>
            <a:r>
              <a:rPr lang="en-US" altLang="zh-CN" dirty="0"/>
              <a:t>), then add </a:t>
            </a:r>
            <a:r>
              <a:rPr lang="en-US" altLang="zh-CN" dirty="0" smtClean="0"/>
              <a:t>   0x55 </a:t>
            </a:r>
            <a:r>
              <a:rPr lang="en-US" altLang="zh-CN" dirty="0"/>
              <a:t>shifted left 4 places (0x550), then add 0x55 shifted left once (0xAA</a:t>
            </a:r>
            <a:r>
              <a:rPr lang="en-US" altLang="zh-CN" dirty="0" smtClean="0"/>
              <a:t>), then </a:t>
            </a:r>
            <a:r>
              <a:rPr lang="en-US" altLang="zh-CN" dirty="0"/>
              <a:t>add 0x55. 0xAA0 + 0x550 + 0xAA + 0x55 = 0x10EF. </a:t>
            </a:r>
            <a:endParaRPr lang="en-US" altLang="zh-CN" dirty="0" smtClean="0"/>
          </a:p>
          <a:p>
            <a:pPr marL="0" indent="0">
              <a:buNone/>
            </a:pPr>
            <a:r>
              <a:rPr lang="en-US" altLang="zh-CN" dirty="0"/>
              <a:t> </a:t>
            </a:r>
            <a:r>
              <a:rPr lang="en-US" altLang="zh-CN" dirty="0" smtClean="0"/>
              <a:t>   3 </a:t>
            </a:r>
            <a:r>
              <a:rPr lang="en-US" altLang="zh-CN" dirty="0"/>
              <a:t>shifts, 3 adds.</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1940231495"/>
              </p:ext>
            </p:extLst>
          </p:nvPr>
        </p:nvGraphicFramePr>
        <p:xfrm>
          <a:off x="4788024" y="2996952"/>
          <a:ext cx="3744417" cy="1097280"/>
        </p:xfrm>
        <a:graphic>
          <a:graphicData uri="http://schemas.openxmlformats.org/drawingml/2006/table">
            <a:tbl>
              <a:tblPr firstRow="1" bandRow="1">
                <a:tableStyleId>{5C22544A-7EE6-4342-B048-85BDC9FD1C3A}</a:tableStyleId>
              </a:tblPr>
              <a:tblGrid>
                <a:gridCol w="1248139"/>
                <a:gridCol w="1248139"/>
                <a:gridCol w="1248139"/>
              </a:tblGrid>
              <a:tr h="216024">
                <a:tc>
                  <a:txBody>
                    <a:bodyPr/>
                    <a:lstStyle/>
                    <a:p>
                      <a:pPr algn="ctr"/>
                      <a:endParaRPr lang="zh-CN" altLang="en-US" dirty="0"/>
                    </a:p>
                  </a:txBody>
                  <a:tcPr/>
                </a:tc>
                <a:tc>
                  <a:txBody>
                    <a:bodyPr/>
                    <a:lstStyle/>
                    <a:p>
                      <a:pPr algn="ctr"/>
                      <a:r>
                        <a:rPr lang="en-US" altLang="zh-CN" dirty="0" smtClean="0"/>
                        <a:t>A</a:t>
                      </a:r>
                      <a:endParaRPr lang="zh-CN" altLang="en-US" dirty="0"/>
                    </a:p>
                  </a:txBody>
                  <a:tcPr/>
                </a:tc>
                <a:tc>
                  <a:txBody>
                    <a:bodyPr/>
                    <a:lstStyle/>
                    <a:p>
                      <a:pPr algn="ctr"/>
                      <a:r>
                        <a:rPr lang="en-US" altLang="zh-CN" dirty="0" smtClean="0"/>
                        <a:t>B</a:t>
                      </a:r>
                      <a:endParaRPr lang="zh-CN" altLang="en-US" dirty="0"/>
                    </a:p>
                  </a:txBody>
                  <a:tcPr/>
                </a:tc>
              </a:tr>
              <a:tr h="216024">
                <a:tc>
                  <a:txBody>
                    <a:bodyPr/>
                    <a:lstStyle/>
                    <a:p>
                      <a:pPr algn="ctr"/>
                      <a:r>
                        <a:rPr lang="en-US" altLang="zh-CN" dirty="0" smtClean="0"/>
                        <a:t>a.</a:t>
                      </a:r>
                      <a:endParaRPr lang="zh-CN" altLang="en-US" dirty="0"/>
                    </a:p>
                  </a:txBody>
                  <a:tcPr/>
                </a:tc>
                <a:tc>
                  <a:txBody>
                    <a:bodyPr/>
                    <a:lstStyle/>
                    <a:p>
                      <a:pPr algn="ctr"/>
                      <a:r>
                        <a:rPr lang="en-US" altLang="zh-CN" dirty="0" smtClean="0"/>
                        <a:t>33</a:t>
                      </a:r>
                      <a:endParaRPr lang="zh-CN" altLang="en-US" dirty="0"/>
                    </a:p>
                  </a:txBody>
                  <a:tcPr/>
                </a:tc>
                <a:tc>
                  <a:txBody>
                    <a:bodyPr/>
                    <a:lstStyle/>
                    <a:p>
                      <a:pPr algn="ctr"/>
                      <a:r>
                        <a:rPr lang="en-US" altLang="zh-CN" dirty="0" smtClean="0"/>
                        <a:t>55</a:t>
                      </a:r>
                      <a:endParaRPr lang="zh-CN" altLang="en-US" dirty="0"/>
                    </a:p>
                  </a:txBody>
                  <a:tcPr/>
                </a:tc>
              </a:tr>
              <a:tr h="216024">
                <a:tc>
                  <a:txBody>
                    <a:bodyPr/>
                    <a:lstStyle/>
                    <a:p>
                      <a:pPr algn="ctr"/>
                      <a:r>
                        <a:rPr lang="en-US" altLang="zh-CN" dirty="0" smtClean="0"/>
                        <a:t>b.</a:t>
                      </a:r>
                      <a:endParaRPr lang="zh-CN" altLang="en-US" dirty="0"/>
                    </a:p>
                  </a:txBody>
                  <a:tcPr/>
                </a:tc>
                <a:tc>
                  <a:txBody>
                    <a:bodyPr/>
                    <a:lstStyle/>
                    <a:p>
                      <a:pPr algn="ctr"/>
                      <a:r>
                        <a:rPr lang="en-US" altLang="zh-CN" dirty="0" smtClean="0"/>
                        <a:t>8a</a:t>
                      </a:r>
                      <a:endParaRPr lang="zh-CN" altLang="en-US" dirty="0"/>
                    </a:p>
                  </a:txBody>
                  <a:tcPr/>
                </a:tc>
                <a:tc>
                  <a:txBody>
                    <a:bodyPr/>
                    <a:lstStyle/>
                    <a:p>
                      <a:pPr algn="ctr"/>
                      <a:r>
                        <a:rPr lang="en-US" altLang="zh-CN" dirty="0" smtClean="0"/>
                        <a:t>6d</a:t>
                      </a:r>
                      <a:endParaRPr lang="zh-CN" altLang="en-US" dirty="0"/>
                    </a:p>
                  </a:txBody>
                  <a:tcPr/>
                </a:tc>
              </a:tr>
            </a:tbl>
          </a:graphicData>
        </a:graphic>
      </p:graphicFrame>
    </p:spTree>
    <p:extLst>
      <p:ext uri="{BB962C8B-B14F-4D97-AF65-F5344CB8AC3E}">
        <p14:creationId xmlns:p14="http://schemas.microsoft.com/office/powerpoint/2010/main" val="5774737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p:cNvSpPr>
            <a:spLocks noGrp="1"/>
          </p:cNvSpPr>
          <p:nvPr>
            <p:ph type="title"/>
          </p:nvPr>
        </p:nvSpPr>
        <p:spPr/>
        <p:txBody>
          <a:bodyPr>
            <a:normAutofit/>
          </a:bodyPr>
          <a:lstStyle/>
          <a:p>
            <a:r>
              <a:rPr lang="en-US" altLang="zh-CN" sz="2000" dirty="0">
                <a:ea typeface="宋体" charset="-122"/>
              </a:rPr>
              <a:t>Representation range of IEEE </a:t>
            </a:r>
            <a:r>
              <a:rPr lang="en-US" altLang="zh-CN" sz="2000" dirty="0" smtClean="0">
                <a:ea typeface="宋体" charset="-122"/>
              </a:rPr>
              <a:t>754 Double Precision</a:t>
            </a:r>
            <a:endParaRPr lang="zh-CN" altLang="en-US" sz="2000" dirty="0" smtClean="0">
              <a:ea typeface="宋体" charset="-122"/>
            </a:endParaRPr>
          </a:p>
        </p:txBody>
      </p:sp>
      <p:sp>
        <p:nvSpPr>
          <p:cNvPr id="2253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
        <p:nvSpPr>
          <p:cNvPr id="2253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
        <p:nvSpPr>
          <p:cNvPr id="22535"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
        <p:nvSpPr>
          <p:cNvPr id="22536"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
        <p:nvSpPr>
          <p:cNvPr id="9" name="矩形 3"/>
          <p:cNvSpPr>
            <a:spLocks noChangeArrowheads="1"/>
          </p:cNvSpPr>
          <p:nvPr/>
        </p:nvSpPr>
        <p:spPr bwMode="auto">
          <a:xfrm>
            <a:off x="517525" y="2438400"/>
            <a:ext cx="7620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dirty="0"/>
              <a:t>Negative numbers less than -(</a:t>
            </a:r>
            <a:r>
              <a:rPr lang="en-US" altLang="zh-CN" dirty="0" smtClean="0"/>
              <a:t>2-2</a:t>
            </a:r>
            <a:r>
              <a:rPr lang="en-US" altLang="zh-CN" baseline="30000" dirty="0" smtClean="0"/>
              <a:t>-52</a:t>
            </a:r>
            <a:r>
              <a:rPr lang="en-US" altLang="zh-CN" dirty="0" smtClean="0"/>
              <a:t>) </a:t>
            </a:r>
            <a:r>
              <a:rPr lang="en-US" altLang="zh-CN" dirty="0"/>
              <a:t>× </a:t>
            </a:r>
            <a:r>
              <a:rPr lang="en-US" altLang="zh-CN" dirty="0" smtClean="0"/>
              <a:t>2</a:t>
            </a:r>
            <a:r>
              <a:rPr lang="en-US" altLang="zh-CN" baseline="30000" dirty="0" smtClean="0"/>
              <a:t>1023</a:t>
            </a:r>
            <a:r>
              <a:rPr lang="en-US" altLang="zh-CN" dirty="0" smtClean="0"/>
              <a:t> </a:t>
            </a:r>
            <a:r>
              <a:rPr lang="en-US" altLang="zh-CN" dirty="0"/>
              <a:t>(</a:t>
            </a:r>
            <a:r>
              <a:rPr lang="en-US" altLang="zh-CN" i="1" dirty="0"/>
              <a:t>negative overflow</a:t>
            </a:r>
            <a:r>
              <a:rPr lang="en-US" altLang="zh-CN" dirty="0"/>
              <a:t>) </a:t>
            </a:r>
          </a:p>
          <a:p>
            <a:r>
              <a:rPr lang="en-US" altLang="zh-CN" dirty="0" smtClean="0"/>
              <a:t>To  </a:t>
            </a:r>
            <a:r>
              <a:rPr lang="en-US" altLang="zh-CN" dirty="0"/>
              <a:t>-1 * </a:t>
            </a:r>
            <a:r>
              <a:rPr lang="en-US" altLang="zh-CN" dirty="0" smtClean="0"/>
              <a:t>2</a:t>
            </a:r>
            <a:r>
              <a:rPr lang="en-US" altLang="zh-CN" baseline="30000" dirty="0" smtClean="0"/>
              <a:t>1-1023 </a:t>
            </a:r>
            <a:r>
              <a:rPr lang="en-US" altLang="zh-CN" dirty="0"/>
              <a:t>(</a:t>
            </a:r>
            <a:r>
              <a:rPr lang="en-US" altLang="zh-CN" i="1" dirty="0"/>
              <a:t>negative underflow</a:t>
            </a:r>
            <a:r>
              <a:rPr lang="en-US" altLang="zh-CN" dirty="0"/>
              <a:t>) </a:t>
            </a:r>
            <a:r>
              <a:rPr lang="en-US" altLang="zh-CN" dirty="0" smtClean="0"/>
              <a:t> Normalized</a:t>
            </a:r>
            <a:endParaRPr lang="en-US" altLang="zh-CN" dirty="0"/>
          </a:p>
          <a:p>
            <a:r>
              <a:rPr lang="en-US" altLang="zh-CN" dirty="0"/>
              <a:t>Zero </a:t>
            </a:r>
          </a:p>
          <a:p>
            <a:r>
              <a:rPr lang="en-US" altLang="zh-CN" dirty="0"/>
              <a:t>Or 1 * </a:t>
            </a:r>
            <a:r>
              <a:rPr lang="en-US" altLang="zh-CN" dirty="0" smtClean="0"/>
              <a:t>2</a:t>
            </a:r>
            <a:r>
              <a:rPr lang="en-US" altLang="zh-CN" baseline="30000" dirty="0" smtClean="0"/>
              <a:t>1-1023 </a:t>
            </a:r>
            <a:r>
              <a:rPr lang="en-US" altLang="zh-CN" dirty="0"/>
              <a:t>(</a:t>
            </a:r>
            <a:r>
              <a:rPr lang="en-US" altLang="zh-CN" i="1" dirty="0"/>
              <a:t>positive underflow</a:t>
            </a:r>
            <a:r>
              <a:rPr lang="en-US" altLang="zh-CN" dirty="0" smtClean="0"/>
              <a:t>)  </a:t>
            </a:r>
            <a:r>
              <a:rPr lang="en-US" altLang="zh-CN" dirty="0"/>
              <a:t>Normalized</a:t>
            </a:r>
          </a:p>
          <a:p>
            <a:r>
              <a:rPr lang="en-US" altLang="zh-CN" dirty="0" smtClean="0"/>
              <a:t>Positive </a:t>
            </a:r>
            <a:r>
              <a:rPr lang="en-US" altLang="zh-CN" dirty="0"/>
              <a:t>numbers greater than (</a:t>
            </a:r>
            <a:r>
              <a:rPr lang="en-US" altLang="zh-CN" dirty="0" smtClean="0"/>
              <a:t>2-2</a:t>
            </a:r>
            <a:r>
              <a:rPr lang="en-US" altLang="zh-CN" baseline="30000" dirty="0" smtClean="0"/>
              <a:t>-52</a:t>
            </a:r>
            <a:r>
              <a:rPr lang="en-US" altLang="zh-CN" dirty="0" smtClean="0"/>
              <a:t>) </a:t>
            </a:r>
            <a:r>
              <a:rPr lang="en-US" altLang="zh-CN" dirty="0"/>
              <a:t>× </a:t>
            </a:r>
            <a:r>
              <a:rPr lang="en-US" altLang="zh-CN" dirty="0" smtClean="0"/>
              <a:t>2</a:t>
            </a:r>
            <a:r>
              <a:rPr lang="en-US" altLang="zh-CN" baseline="30000" dirty="0" smtClean="0"/>
              <a:t>1023</a:t>
            </a:r>
            <a:r>
              <a:rPr lang="en-US" altLang="zh-CN" dirty="0" smtClean="0"/>
              <a:t> </a:t>
            </a:r>
            <a:r>
              <a:rPr lang="en-US" altLang="zh-CN" dirty="0"/>
              <a:t>(</a:t>
            </a:r>
            <a:r>
              <a:rPr lang="en-US" altLang="zh-CN" i="1" dirty="0"/>
              <a:t>positive overflow</a:t>
            </a:r>
            <a:r>
              <a:rPr lang="en-US" altLang="zh-CN" dirty="0"/>
              <a:t>) </a:t>
            </a:r>
          </a:p>
        </p:txBody>
      </p:sp>
      <p:sp>
        <p:nvSpPr>
          <p:cNvPr id="8" name="灯片编号占位符 3"/>
          <p:cNvSpPr txBox="1">
            <a:spLocks/>
          </p:cNvSpPr>
          <p:nvPr/>
        </p:nvSpPr>
        <p:spPr bwMode="auto">
          <a:xfrm>
            <a:off x="6553200" y="1710407"/>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anchor="ctr"/>
          <a:lstStyle>
            <a:defPPr>
              <a:defRPr lang="zh-CN"/>
            </a:defPPr>
            <a:lvl1pPr marL="0" algn="ctr" defTabSz="914400" rtl="0" eaLnBrk="1" latinLnBrk="0" hangingPunct="1">
              <a:defRPr kumimoji="0" sz="1400" b="1" kern="1200">
                <a:solidFill>
                  <a:schemeClr val="accent1"/>
                </a:solidFill>
                <a:latin typeface="Arial" charset="0"/>
                <a:ea typeface="+mn-ea"/>
                <a:cs typeface="+mn-cs"/>
              </a:defRPr>
            </a:lvl1pPr>
            <a:lvl2pPr marL="742950" indent="-285750" algn="l" defTabSz="914400" rtl="0" eaLnBrk="1" latinLnBrk="0" hangingPunct="1">
              <a:defRPr sz="1800" kern="1200">
                <a:solidFill>
                  <a:schemeClr val="accent1"/>
                </a:solidFill>
                <a:latin typeface="Arial" charset="0"/>
                <a:ea typeface="+mn-ea"/>
                <a:cs typeface="+mn-cs"/>
              </a:defRPr>
            </a:lvl2pPr>
            <a:lvl3pPr marL="1143000" indent="-228600" algn="l" defTabSz="914400" rtl="0" eaLnBrk="1" latinLnBrk="0" hangingPunct="1">
              <a:defRPr sz="1800" kern="1200">
                <a:solidFill>
                  <a:schemeClr val="accent1"/>
                </a:solidFill>
                <a:latin typeface="Arial" charset="0"/>
                <a:ea typeface="+mn-ea"/>
                <a:cs typeface="+mn-cs"/>
              </a:defRPr>
            </a:lvl3pPr>
            <a:lvl4pPr marL="1600200" indent="-228600" algn="l" defTabSz="914400" rtl="0" eaLnBrk="1" latinLnBrk="0" hangingPunct="1">
              <a:defRPr sz="1800" kern="1200">
                <a:solidFill>
                  <a:schemeClr val="accent1"/>
                </a:solidFill>
                <a:latin typeface="Arial" charset="0"/>
                <a:ea typeface="+mn-ea"/>
                <a:cs typeface="+mn-cs"/>
              </a:defRPr>
            </a:lvl4pPr>
            <a:lvl5pPr marL="2057400" indent="-228600" algn="l" defTabSz="914400" rtl="0" eaLnBrk="1" latinLnBrk="0" hangingPunct="1">
              <a:defRPr sz="1800" kern="1200">
                <a:solidFill>
                  <a:schemeClr val="accent1"/>
                </a:solidFill>
                <a:latin typeface="Arial" charset="0"/>
                <a:ea typeface="+mn-ea"/>
                <a:cs typeface="+mn-cs"/>
              </a:defRPr>
            </a:lvl5pPr>
            <a:lvl6pPr marL="2514600" indent="-228600" algn="l" defTabSz="914400" rtl="0" eaLnBrk="0" fontAlgn="base" latinLnBrk="0" hangingPunct="0">
              <a:spcBef>
                <a:spcPct val="0"/>
              </a:spcBef>
              <a:spcAft>
                <a:spcPct val="0"/>
              </a:spcAft>
              <a:defRPr sz="1800" kern="1200">
                <a:solidFill>
                  <a:schemeClr val="accent1"/>
                </a:solidFill>
                <a:latin typeface="Arial" charset="0"/>
                <a:ea typeface="+mn-ea"/>
                <a:cs typeface="+mn-cs"/>
              </a:defRPr>
            </a:lvl6pPr>
            <a:lvl7pPr marL="2971800" indent="-228600" algn="l" defTabSz="914400" rtl="0" eaLnBrk="0" fontAlgn="base" latinLnBrk="0" hangingPunct="0">
              <a:spcBef>
                <a:spcPct val="0"/>
              </a:spcBef>
              <a:spcAft>
                <a:spcPct val="0"/>
              </a:spcAft>
              <a:defRPr sz="1800" kern="1200">
                <a:solidFill>
                  <a:schemeClr val="accent1"/>
                </a:solidFill>
                <a:latin typeface="Arial" charset="0"/>
                <a:ea typeface="+mn-ea"/>
                <a:cs typeface="+mn-cs"/>
              </a:defRPr>
            </a:lvl7pPr>
            <a:lvl8pPr marL="3429000" indent="-228600" algn="l" defTabSz="914400" rtl="0" eaLnBrk="0" fontAlgn="base" latinLnBrk="0" hangingPunct="0">
              <a:spcBef>
                <a:spcPct val="0"/>
              </a:spcBef>
              <a:spcAft>
                <a:spcPct val="0"/>
              </a:spcAft>
              <a:defRPr sz="1800" kern="1200">
                <a:solidFill>
                  <a:schemeClr val="accent1"/>
                </a:solidFill>
                <a:latin typeface="Arial" charset="0"/>
                <a:ea typeface="+mn-ea"/>
                <a:cs typeface="+mn-cs"/>
              </a:defRPr>
            </a:lvl8pPr>
            <a:lvl9pPr marL="3886200" indent="-228600" algn="l" defTabSz="914400" rtl="0" eaLnBrk="0" fontAlgn="base" latinLnBrk="0" hangingPunct="0">
              <a:spcBef>
                <a:spcPct val="0"/>
              </a:spcBef>
              <a:spcAft>
                <a:spcPct val="0"/>
              </a:spcAft>
              <a:defRPr sz="1800" kern="1200">
                <a:solidFill>
                  <a:schemeClr val="accent1"/>
                </a:solidFill>
                <a:latin typeface="Arial" charset="0"/>
                <a:ea typeface="+mn-ea"/>
                <a:cs typeface="+mn-cs"/>
              </a:defRPr>
            </a:lvl9pPr>
          </a:lstStyle>
          <a:p>
            <a:fld id="{7EE338E3-65D4-4225-8DFB-14E846E22ADB}" type="slidenum">
              <a:rPr lang="en-US" altLang="zh-CN" smtClean="0">
                <a:solidFill>
                  <a:schemeClr val="tx1"/>
                </a:solidFill>
                <a:ea typeface="宋体" charset="-122"/>
              </a:rPr>
              <a:pPr/>
              <a:t>30</a:t>
            </a:fld>
            <a:endParaRPr lang="en-US" altLang="zh-CN">
              <a:solidFill>
                <a:schemeClr val="tx1"/>
              </a:solidFill>
              <a:ea typeface="宋体" charset="-122"/>
            </a:endParaRPr>
          </a:p>
        </p:txBody>
      </p:sp>
      <p:sp>
        <p:nvSpPr>
          <p:cNvPr id="10" name="Text Box 9"/>
          <p:cNvSpPr txBox="1">
            <a:spLocks noChangeArrowheads="1"/>
          </p:cNvSpPr>
          <p:nvPr/>
        </p:nvSpPr>
        <p:spPr bwMode="auto">
          <a:xfrm>
            <a:off x="517525" y="908720"/>
            <a:ext cx="5518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accent1"/>
                </a:solidFill>
                <a:latin typeface="Arial" charset="0"/>
              </a:defRPr>
            </a:lvl1pPr>
            <a:lvl2pPr marL="742950" indent="-285750">
              <a:defRPr>
                <a:solidFill>
                  <a:schemeClr val="accent1"/>
                </a:solidFill>
                <a:latin typeface="Arial" charset="0"/>
              </a:defRPr>
            </a:lvl2pPr>
            <a:lvl3pPr marL="1143000" indent="-228600">
              <a:defRPr>
                <a:solidFill>
                  <a:schemeClr val="accent1"/>
                </a:solidFill>
                <a:latin typeface="Arial" charset="0"/>
              </a:defRPr>
            </a:lvl3pPr>
            <a:lvl4pPr marL="1600200" indent="-228600">
              <a:defRPr>
                <a:solidFill>
                  <a:schemeClr val="accent1"/>
                </a:solidFill>
                <a:latin typeface="Arial" charset="0"/>
              </a:defRPr>
            </a:lvl4pPr>
            <a:lvl5pPr marL="2057400" indent="-228600">
              <a:defRPr>
                <a:solidFill>
                  <a:schemeClr val="accent1"/>
                </a:solidFill>
                <a:latin typeface="Arial" charset="0"/>
              </a:defRPr>
            </a:lvl5pPr>
            <a:lvl6pPr marL="2514600" indent="-228600" eaLnBrk="0" fontAlgn="base" hangingPunct="0">
              <a:spcBef>
                <a:spcPct val="0"/>
              </a:spcBef>
              <a:spcAft>
                <a:spcPct val="0"/>
              </a:spcAft>
              <a:defRPr>
                <a:solidFill>
                  <a:schemeClr val="accent1"/>
                </a:solidFill>
                <a:latin typeface="Arial" charset="0"/>
              </a:defRPr>
            </a:lvl6pPr>
            <a:lvl7pPr marL="2971800" indent="-228600" eaLnBrk="0" fontAlgn="base" hangingPunct="0">
              <a:spcBef>
                <a:spcPct val="0"/>
              </a:spcBef>
              <a:spcAft>
                <a:spcPct val="0"/>
              </a:spcAft>
              <a:defRPr>
                <a:solidFill>
                  <a:schemeClr val="accent1"/>
                </a:solidFill>
                <a:latin typeface="Arial" charset="0"/>
              </a:defRPr>
            </a:lvl7pPr>
            <a:lvl8pPr marL="3429000" indent="-228600" eaLnBrk="0" fontAlgn="base" hangingPunct="0">
              <a:spcBef>
                <a:spcPct val="0"/>
              </a:spcBef>
              <a:spcAft>
                <a:spcPct val="0"/>
              </a:spcAft>
              <a:defRPr>
                <a:solidFill>
                  <a:schemeClr val="accent1"/>
                </a:solidFill>
                <a:latin typeface="Arial" charset="0"/>
              </a:defRPr>
            </a:lvl8pPr>
            <a:lvl9pPr marL="3886200" indent="-228600" eaLnBrk="0" fontAlgn="base" hangingPunct="0">
              <a:spcBef>
                <a:spcPct val="0"/>
              </a:spcBef>
              <a:spcAft>
                <a:spcPct val="0"/>
              </a:spcAft>
              <a:defRPr>
                <a:solidFill>
                  <a:schemeClr val="accent1"/>
                </a:solidFill>
                <a:latin typeface="Arial" charset="0"/>
              </a:defRPr>
            </a:lvl9pPr>
          </a:lstStyle>
          <a:p>
            <a:pPr>
              <a:buClr>
                <a:srgbClr val="CC0000"/>
              </a:buClr>
            </a:pPr>
            <a:r>
              <a:rPr lang="en-US" altLang="zh-CN">
                <a:solidFill>
                  <a:schemeClr val="tx1"/>
                </a:solidFill>
                <a:ea typeface="宋体" charset="-122"/>
              </a:rPr>
              <a:t>Sign       Exponent                                         Fraction</a:t>
            </a:r>
          </a:p>
          <a:p>
            <a:pPr>
              <a:buClr>
                <a:srgbClr val="CC0000"/>
              </a:buClr>
            </a:pPr>
            <a:r>
              <a:rPr lang="en-US" altLang="zh-CN">
                <a:solidFill>
                  <a:schemeClr val="tx1"/>
                </a:solidFill>
                <a:ea typeface="宋体" charset="-122"/>
              </a:rPr>
              <a:t>1 bit          11 bits                                              52 bits</a:t>
            </a:r>
          </a:p>
        </p:txBody>
      </p:sp>
      <p:sp>
        <p:nvSpPr>
          <p:cNvPr id="11" name="Rectangle 10"/>
          <p:cNvSpPr>
            <a:spLocks noChangeArrowheads="1"/>
          </p:cNvSpPr>
          <p:nvPr/>
        </p:nvSpPr>
        <p:spPr bwMode="auto">
          <a:xfrm>
            <a:off x="609600" y="1481807"/>
            <a:ext cx="381000" cy="533400"/>
          </a:xfrm>
          <a:prstGeom prst="rect">
            <a:avLst/>
          </a:prstGeom>
          <a:solidFill>
            <a:schemeClr val="accent1"/>
          </a:solidFill>
          <a:ln w="9525">
            <a:solidFill>
              <a:schemeClr val="tx1"/>
            </a:solidFill>
            <a:miter lim="800000"/>
            <a:headEnd/>
            <a:tailEnd/>
          </a:ln>
        </p:spPr>
        <p:txBody>
          <a:bodyPr wrap="none" anchor="ctr"/>
          <a:lstStyle/>
          <a:p>
            <a:pPr algn="ctr"/>
            <a:r>
              <a:rPr lang="en-US" altLang="zh-CN">
                <a:solidFill>
                  <a:schemeClr val="tx1"/>
                </a:solidFill>
                <a:ea typeface="宋体" charset="-122"/>
              </a:rPr>
              <a:t>S</a:t>
            </a:r>
          </a:p>
        </p:txBody>
      </p:sp>
      <p:sp>
        <p:nvSpPr>
          <p:cNvPr id="12" name="Rectangle 11"/>
          <p:cNvSpPr>
            <a:spLocks noChangeArrowheads="1"/>
          </p:cNvSpPr>
          <p:nvPr/>
        </p:nvSpPr>
        <p:spPr bwMode="auto">
          <a:xfrm>
            <a:off x="1066800" y="1481807"/>
            <a:ext cx="1905000" cy="533400"/>
          </a:xfrm>
          <a:prstGeom prst="rect">
            <a:avLst/>
          </a:prstGeom>
          <a:solidFill>
            <a:srgbClr val="FFFF00"/>
          </a:solidFill>
          <a:ln w="9525">
            <a:solidFill>
              <a:schemeClr val="tx1"/>
            </a:solidFill>
            <a:miter lim="800000"/>
            <a:headEnd/>
            <a:tailEnd/>
          </a:ln>
        </p:spPr>
        <p:txBody>
          <a:bodyPr wrap="none" anchor="ctr"/>
          <a:lstStyle/>
          <a:p>
            <a:pPr algn="ctr"/>
            <a:r>
              <a:rPr lang="en-US" altLang="zh-CN">
                <a:solidFill>
                  <a:schemeClr val="tx1"/>
                </a:solidFill>
                <a:ea typeface="宋体" charset="-122"/>
              </a:rPr>
              <a:t>E</a:t>
            </a:r>
          </a:p>
        </p:txBody>
      </p:sp>
      <p:sp>
        <p:nvSpPr>
          <p:cNvPr id="13" name="Rectangle 12"/>
          <p:cNvSpPr>
            <a:spLocks noChangeArrowheads="1"/>
          </p:cNvSpPr>
          <p:nvPr/>
        </p:nvSpPr>
        <p:spPr bwMode="auto">
          <a:xfrm>
            <a:off x="3048000" y="1481807"/>
            <a:ext cx="4953000" cy="533400"/>
          </a:xfrm>
          <a:prstGeom prst="rect">
            <a:avLst/>
          </a:prstGeom>
          <a:solidFill>
            <a:schemeClr val="hlink"/>
          </a:solidFill>
          <a:ln w="9525">
            <a:solidFill>
              <a:schemeClr val="tx1"/>
            </a:solidFill>
            <a:miter lim="800000"/>
            <a:headEnd/>
            <a:tailEnd/>
          </a:ln>
        </p:spPr>
        <p:txBody>
          <a:bodyPr wrap="none" anchor="ctr"/>
          <a:lstStyle/>
          <a:p>
            <a:pPr algn="ctr"/>
            <a:r>
              <a:rPr lang="en-US" altLang="zh-CN">
                <a:solidFill>
                  <a:schemeClr val="tx1"/>
                </a:solidFill>
                <a:ea typeface="宋体" charset="-122"/>
              </a:rPr>
              <a:t>F</a:t>
            </a:r>
          </a:p>
        </p:txBody>
      </p:sp>
    </p:spTree>
    <p:extLst>
      <p:ext uri="{BB962C8B-B14F-4D97-AF65-F5344CB8AC3E}">
        <p14:creationId xmlns:p14="http://schemas.microsoft.com/office/powerpoint/2010/main" val="13655099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p:cNvSpPr>
            <a:spLocks noGrp="1"/>
          </p:cNvSpPr>
          <p:nvPr>
            <p:ph type="title"/>
          </p:nvPr>
        </p:nvSpPr>
        <p:spPr/>
        <p:txBody>
          <a:bodyPr>
            <a:normAutofit/>
          </a:bodyPr>
          <a:lstStyle/>
          <a:p>
            <a:r>
              <a:rPr lang="en-US" altLang="zh-CN" sz="2000" dirty="0">
                <a:ea typeface="宋体" charset="-122"/>
              </a:rPr>
              <a:t>Representation range </a:t>
            </a:r>
            <a:r>
              <a:rPr lang="en-US" altLang="zh-CN" sz="2000" dirty="0" smtClean="0">
                <a:ea typeface="宋体" charset="-122"/>
              </a:rPr>
              <a:t>of PDP-8</a:t>
            </a:r>
            <a:endParaRPr lang="zh-CN" altLang="en-US" sz="2000" dirty="0" smtClean="0">
              <a:ea typeface="宋体" charset="-122"/>
            </a:endParaRPr>
          </a:p>
        </p:txBody>
      </p:sp>
      <p:sp>
        <p:nvSpPr>
          <p:cNvPr id="22531" name="矩形 3"/>
          <p:cNvSpPr>
            <a:spLocks noChangeArrowheads="1"/>
          </p:cNvSpPr>
          <p:nvPr/>
        </p:nvSpPr>
        <p:spPr bwMode="auto">
          <a:xfrm>
            <a:off x="914400" y="3025983"/>
            <a:ext cx="7185992"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dirty="0" smtClean="0"/>
              <a:t>Exponent</a:t>
            </a:r>
            <a:r>
              <a:rPr lang="en-US" altLang="zh-CN" dirty="0" smtClean="0">
                <a:solidFill>
                  <a:schemeClr val="tx1"/>
                </a:solidFill>
              </a:rPr>
              <a:t>: -2</a:t>
            </a:r>
            <a:r>
              <a:rPr lang="en-US" altLang="zh-CN" baseline="30000" dirty="0" smtClean="0">
                <a:solidFill>
                  <a:schemeClr val="tx1"/>
                </a:solidFill>
              </a:rPr>
              <a:t>11</a:t>
            </a:r>
            <a:r>
              <a:rPr lang="en-US" altLang="zh-CN" dirty="0" smtClean="0">
                <a:solidFill>
                  <a:schemeClr val="tx1"/>
                </a:solidFill>
              </a:rPr>
              <a:t>  to  2</a:t>
            </a:r>
            <a:r>
              <a:rPr lang="en-US" altLang="zh-CN" baseline="30000" dirty="0" smtClean="0">
                <a:solidFill>
                  <a:schemeClr val="tx1"/>
                </a:solidFill>
              </a:rPr>
              <a:t>11</a:t>
            </a:r>
            <a:r>
              <a:rPr lang="en-US" altLang="zh-CN" dirty="0" smtClean="0">
                <a:solidFill>
                  <a:schemeClr val="tx1"/>
                </a:solidFill>
              </a:rPr>
              <a:t> -1 </a:t>
            </a:r>
          </a:p>
          <a:p>
            <a:r>
              <a:rPr lang="en-US" altLang="zh-CN" dirty="0" smtClean="0"/>
              <a:t>Mantissa:  </a:t>
            </a:r>
            <a:r>
              <a:rPr lang="en-US" altLang="zh-CN" dirty="0"/>
              <a:t>[-(2-2</a:t>
            </a:r>
            <a:r>
              <a:rPr lang="en-US" altLang="zh-CN" baseline="30000" dirty="0"/>
              <a:t>-22</a:t>
            </a:r>
            <a:r>
              <a:rPr lang="en-US" altLang="zh-CN" dirty="0"/>
              <a:t> ), </a:t>
            </a:r>
            <a:r>
              <a:rPr lang="en-US" altLang="zh-CN" dirty="0" smtClean="0"/>
              <a:t>-1]to  [1, 2-2</a:t>
            </a:r>
            <a:r>
              <a:rPr lang="en-US" altLang="zh-CN" baseline="30000" dirty="0" smtClean="0"/>
              <a:t>-22</a:t>
            </a:r>
            <a:r>
              <a:rPr lang="en-US" altLang="zh-CN" dirty="0" smtClean="0"/>
              <a:t> ]</a:t>
            </a:r>
          </a:p>
          <a:p>
            <a:r>
              <a:rPr lang="en-US" altLang="zh-CN" dirty="0" smtClean="0"/>
              <a:t>   </a:t>
            </a:r>
          </a:p>
          <a:p>
            <a:r>
              <a:rPr lang="en-US" altLang="zh-CN" dirty="0" smtClean="0">
                <a:solidFill>
                  <a:schemeClr val="tx1"/>
                </a:solidFill>
              </a:rPr>
              <a:t>Largest </a:t>
            </a:r>
            <a:r>
              <a:rPr lang="en-US" altLang="zh-CN" dirty="0">
                <a:solidFill>
                  <a:schemeClr val="tx1"/>
                </a:solidFill>
              </a:rPr>
              <a:t>number </a:t>
            </a:r>
            <a:r>
              <a:rPr lang="en-US" altLang="zh-CN" dirty="0" smtClean="0">
                <a:solidFill>
                  <a:schemeClr val="tx1"/>
                </a:solidFill>
              </a:rPr>
              <a:t>(</a:t>
            </a:r>
            <a:r>
              <a:rPr lang="en-US" altLang="zh-CN" dirty="0"/>
              <a:t>2-2</a:t>
            </a:r>
            <a:r>
              <a:rPr lang="en-US" altLang="zh-CN" baseline="30000" dirty="0"/>
              <a:t>-22</a:t>
            </a:r>
            <a:r>
              <a:rPr lang="en-US" altLang="zh-CN" dirty="0" smtClean="0">
                <a:solidFill>
                  <a:schemeClr val="tx1"/>
                </a:solidFill>
              </a:rPr>
              <a:t>)*2</a:t>
            </a:r>
            <a:r>
              <a:rPr lang="en-US" altLang="zh-CN" baseline="30000" dirty="0" smtClean="0"/>
              <a:t>2047</a:t>
            </a:r>
            <a:r>
              <a:rPr lang="en-US" altLang="zh-CN" dirty="0">
                <a:solidFill>
                  <a:schemeClr val="tx1"/>
                </a:solidFill>
              </a:rPr>
              <a:t>	 </a:t>
            </a:r>
          </a:p>
          <a:p>
            <a:r>
              <a:rPr lang="en-US" altLang="zh-CN" dirty="0" smtClean="0">
                <a:solidFill>
                  <a:schemeClr val="tx1"/>
                </a:solidFill>
              </a:rPr>
              <a:t>Smallest </a:t>
            </a:r>
            <a:r>
              <a:rPr lang="en-US" altLang="zh-CN" dirty="0">
                <a:solidFill>
                  <a:schemeClr val="tx1"/>
                </a:solidFill>
              </a:rPr>
              <a:t>positive number </a:t>
            </a:r>
            <a:r>
              <a:rPr lang="en-US" altLang="zh-CN" dirty="0" smtClean="0">
                <a:solidFill>
                  <a:schemeClr val="tx1"/>
                </a:solidFill>
              </a:rPr>
              <a:t>(1)* 2</a:t>
            </a:r>
            <a:r>
              <a:rPr lang="en-US" altLang="zh-CN" baseline="30000" dirty="0" smtClean="0">
                <a:solidFill>
                  <a:schemeClr val="tx1"/>
                </a:solidFill>
              </a:rPr>
              <a:t>-2048</a:t>
            </a:r>
            <a:endParaRPr lang="en-US" altLang="zh-CN" dirty="0">
              <a:solidFill>
                <a:schemeClr val="tx1"/>
              </a:solidFill>
            </a:endParaRPr>
          </a:p>
          <a:p>
            <a:r>
              <a:rPr lang="en-US" altLang="zh-CN" dirty="0" smtClean="0">
                <a:solidFill>
                  <a:schemeClr val="tx1"/>
                </a:solidFill>
              </a:rPr>
              <a:t>zero</a:t>
            </a:r>
            <a:endParaRPr lang="en-US" altLang="zh-CN" dirty="0">
              <a:solidFill>
                <a:schemeClr val="tx1"/>
              </a:solidFill>
            </a:endParaRPr>
          </a:p>
          <a:p>
            <a:r>
              <a:rPr lang="en-US" altLang="zh-CN" dirty="0" smtClean="0">
                <a:solidFill>
                  <a:schemeClr val="tx1"/>
                </a:solidFill>
              </a:rPr>
              <a:t>Largest </a:t>
            </a:r>
            <a:r>
              <a:rPr lang="en-US" altLang="zh-CN" dirty="0">
                <a:solidFill>
                  <a:schemeClr val="tx1"/>
                </a:solidFill>
              </a:rPr>
              <a:t>negative number </a:t>
            </a:r>
            <a:r>
              <a:rPr lang="en-US" altLang="zh-CN" dirty="0" smtClean="0">
                <a:solidFill>
                  <a:schemeClr val="tx1"/>
                </a:solidFill>
              </a:rPr>
              <a:t>(-1)* 2</a:t>
            </a:r>
            <a:r>
              <a:rPr lang="en-US" altLang="zh-CN" baseline="30000" dirty="0"/>
              <a:t>-2048</a:t>
            </a:r>
            <a:endParaRPr lang="en-US" altLang="zh-CN" dirty="0">
              <a:solidFill>
                <a:schemeClr val="tx1"/>
              </a:solidFill>
            </a:endParaRPr>
          </a:p>
          <a:p>
            <a:r>
              <a:rPr lang="en-US" altLang="zh-CN" dirty="0" smtClean="0">
                <a:solidFill>
                  <a:schemeClr val="tx1"/>
                </a:solidFill>
              </a:rPr>
              <a:t>Smallest </a:t>
            </a:r>
            <a:r>
              <a:rPr lang="en-US" altLang="zh-CN" dirty="0">
                <a:solidFill>
                  <a:schemeClr val="tx1"/>
                </a:solidFill>
              </a:rPr>
              <a:t>negative number - </a:t>
            </a:r>
            <a:r>
              <a:rPr lang="en-US" altLang="zh-CN" dirty="0" smtClean="0">
                <a:solidFill>
                  <a:schemeClr val="tx1"/>
                </a:solidFill>
              </a:rPr>
              <a:t>(</a:t>
            </a:r>
            <a:r>
              <a:rPr lang="en-US" altLang="zh-CN" dirty="0"/>
              <a:t>2-2</a:t>
            </a:r>
            <a:r>
              <a:rPr lang="en-US" altLang="zh-CN" baseline="30000" dirty="0"/>
              <a:t>-22</a:t>
            </a:r>
            <a:r>
              <a:rPr lang="en-US" altLang="zh-CN" dirty="0" smtClean="0">
                <a:solidFill>
                  <a:schemeClr val="tx1"/>
                </a:solidFill>
              </a:rPr>
              <a:t>)*2</a:t>
            </a:r>
            <a:r>
              <a:rPr lang="en-US" altLang="zh-CN" baseline="30000" dirty="0" smtClean="0">
                <a:solidFill>
                  <a:schemeClr val="tx1"/>
                </a:solidFill>
              </a:rPr>
              <a:t>2047</a:t>
            </a:r>
            <a:endParaRPr lang="en-US" altLang="zh-CN" dirty="0">
              <a:solidFill>
                <a:schemeClr val="tx1"/>
              </a:solidFill>
            </a:endParaRPr>
          </a:p>
          <a:p>
            <a:endParaRPr lang="en-US" altLang="zh-CN" dirty="0" smtClean="0">
              <a:solidFill>
                <a:schemeClr val="tx1"/>
              </a:solidFill>
            </a:endParaRPr>
          </a:p>
          <a:p>
            <a:r>
              <a:rPr lang="en-US" altLang="zh-CN" dirty="0" smtClean="0">
                <a:solidFill>
                  <a:schemeClr val="tx1"/>
                </a:solidFill>
              </a:rPr>
              <a:t>c</a:t>
            </a:r>
            <a:r>
              <a:rPr lang="en-US" altLang="zh-CN" dirty="0">
                <a:solidFill>
                  <a:schemeClr val="tx1"/>
                </a:solidFill>
              </a:rPr>
              <a:t>.  Exponent: </a:t>
            </a:r>
            <a:r>
              <a:rPr lang="en-US" altLang="zh-CN" dirty="0" smtClean="0">
                <a:solidFill>
                  <a:schemeClr val="tx1"/>
                </a:solidFill>
              </a:rPr>
              <a:t>127 </a:t>
            </a:r>
            <a:r>
              <a:rPr lang="en-US" altLang="zh-CN" dirty="0" err="1" smtClean="0">
                <a:solidFill>
                  <a:schemeClr val="tx1"/>
                </a:solidFill>
              </a:rPr>
              <a:t>vs</a:t>
            </a:r>
            <a:r>
              <a:rPr lang="en-US" altLang="zh-CN" dirty="0" smtClean="0">
                <a:solidFill>
                  <a:schemeClr val="tx1"/>
                </a:solidFill>
              </a:rPr>
              <a:t> 1023 </a:t>
            </a:r>
            <a:r>
              <a:rPr lang="en-US" altLang="zh-CN" dirty="0" err="1">
                <a:solidFill>
                  <a:schemeClr val="tx1"/>
                </a:solidFill>
              </a:rPr>
              <a:t>vs</a:t>
            </a:r>
            <a:r>
              <a:rPr lang="en-US" altLang="zh-CN" dirty="0">
                <a:solidFill>
                  <a:schemeClr val="tx1"/>
                </a:solidFill>
              </a:rPr>
              <a:t> </a:t>
            </a:r>
            <a:r>
              <a:rPr lang="en-US" altLang="zh-CN" dirty="0" smtClean="0"/>
              <a:t>2047 (or 8 bit </a:t>
            </a:r>
            <a:r>
              <a:rPr lang="en-US" altLang="zh-CN" dirty="0" err="1" smtClean="0"/>
              <a:t>vs</a:t>
            </a:r>
            <a:r>
              <a:rPr lang="en-US" altLang="zh-CN" dirty="0" smtClean="0"/>
              <a:t> 11 bit </a:t>
            </a:r>
            <a:r>
              <a:rPr lang="en-US" altLang="zh-CN" dirty="0" err="1" smtClean="0"/>
              <a:t>vs</a:t>
            </a:r>
            <a:r>
              <a:rPr lang="en-US" altLang="zh-CN" dirty="0" smtClean="0"/>
              <a:t> 12 bit)</a:t>
            </a:r>
            <a:endParaRPr lang="en-US" altLang="zh-CN" dirty="0">
              <a:solidFill>
                <a:schemeClr val="tx1"/>
              </a:solidFill>
            </a:endParaRPr>
          </a:p>
          <a:p>
            <a:r>
              <a:rPr lang="en-US" altLang="zh-CN" dirty="0">
                <a:solidFill>
                  <a:schemeClr val="tx1"/>
                </a:solidFill>
              </a:rPr>
              <a:t>     Significant: </a:t>
            </a:r>
            <a:r>
              <a:rPr lang="en-US" altLang="zh-CN" dirty="0" smtClean="0">
                <a:solidFill>
                  <a:schemeClr val="tx1"/>
                </a:solidFill>
              </a:rPr>
              <a:t>23 </a:t>
            </a:r>
            <a:r>
              <a:rPr lang="en-US" altLang="zh-CN" dirty="0" err="1" smtClean="0">
                <a:solidFill>
                  <a:schemeClr val="tx1"/>
                </a:solidFill>
              </a:rPr>
              <a:t>vs</a:t>
            </a:r>
            <a:r>
              <a:rPr lang="en-US" altLang="zh-CN" dirty="0" smtClean="0">
                <a:solidFill>
                  <a:schemeClr val="tx1"/>
                </a:solidFill>
              </a:rPr>
              <a:t> 52 </a:t>
            </a:r>
            <a:r>
              <a:rPr lang="en-US" altLang="zh-CN" dirty="0" err="1">
                <a:solidFill>
                  <a:schemeClr val="tx1"/>
                </a:solidFill>
              </a:rPr>
              <a:t>vs</a:t>
            </a:r>
            <a:r>
              <a:rPr lang="en-US" altLang="zh-CN" dirty="0">
                <a:solidFill>
                  <a:schemeClr val="tx1"/>
                </a:solidFill>
              </a:rPr>
              <a:t> </a:t>
            </a:r>
            <a:r>
              <a:rPr lang="en-US" altLang="zh-CN" dirty="0" smtClean="0"/>
              <a:t>23         (or 23 bit </a:t>
            </a:r>
            <a:r>
              <a:rPr lang="en-US" altLang="zh-CN" dirty="0" err="1" smtClean="0"/>
              <a:t>vs</a:t>
            </a:r>
            <a:r>
              <a:rPr lang="en-US" altLang="zh-CN" dirty="0" smtClean="0"/>
              <a:t> 52 bit </a:t>
            </a:r>
            <a:r>
              <a:rPr lang="en-US" altLang="zh-CN" dirty="0" err="1" smtClean="0"/>
              <a:t>vs</a:t>
            </a:r>
            <a:r>
              <a:rPr lang="en-US" altLang="zh-CN" dirty="0" smtClean="0"/>
              <a:t> 23 bit )</a:t>
            </a:r>
            <a:endParaRPr lang="en-US" altLang="zh-CN" dirty="0">
              <a:solidFill>
                <a:schemeClr val="tx1"/>
              </a:solidFill>
            </a:endParaRPr>
          </a:p>
        </p:txBody>
      </p:sp>
      <p:sp>
        <p:nvSpPr>
          <p:cNvPr id="2253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
        <p:nvSpPr>
          <p:cNvPr id="2253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
        <p:nvSpPr>
          <p:cNvPr id="22535"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
        <p:nvSpPr>
          <p:cNvPr id="22536"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
        <p:nvSpPr>
          <p:cNvPr id="9" name="Text Box 4"/>
          <p:cNvSpPr txBox="1">
            <a:spLocks noChangeArrowheads="1"/>
          </p:cNvSpPr>
          <p:nvPr/>
        </p:nvSpPr>
        <p:spPr bwMode="auto">
          <a:xfrm>
            <a:off x="517525" y="950913"/>
            <a:ext cx="55322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accent1"/>
                </a:solidFill>
                <a:latin typeface="Arial" charset="0"/>
                <a:ea typeface="宋体" charset="-122"/>
              </a:defRPr>
            </a:lvl1pPr>
            <a:lvl2pPr marL="742950" indent="-285750" eaLnBrk="0" hangingPunct="0">
              <a:defRPr>
                <a:solidFill>
                  <a:schemeClr val="accent1"/>
                </a:solidFill>
                <a:latin typeface="Arial" charset="0"/>
                <a:ea typeface="宋体" charset="-122"/>
              </a:defRPr>
            </a:lvl2pPr>
            <a:lvl3pPr marL="1143000" indent="-228600" eaLnBrk="0" hangingPunct="0">
              <a:defRPr>
                <a:solidFill>
                  <a:schemeClr val="accent1"/>
                </a:solidFill>
                <a:latin typeface="Arial" charset="0"/>
                <a:ea typeface="宋体" charset="-122"/>
              </a:defRPr>
            </a:lvl3pPr>
            <a:lvl4pPr marL="1600200" indent="-228600" eaLnBrk="0" hangingPunct="0">
              <a:defRPr>
                <a:solidFill>
                  <a:schemeClr val="accent1"/>
                </a:solidFill>
                <a:latin typeface="Arial" charset="0"/>
                <a:ea typeface="宋体" charset="-122"/>
              </a:defRPr>
            </a:lvl4pPr>
            <a:lvl5pPr marL="2057400" indent="-228600" eaLnBrk="0" hangingPunct="0">
              <a:defRPr>
                <a:solidFill>
                  <a:schemeClr val="accent1"/>
                </a:solidFill>
                <a:latin typeface="Arial" charset="0"/>
                <a:ea typeface="宋体" charset="-122"/>
              </a:defRPr>
            </a:lvl5pPr>
            <a:lvl6pPr marL="2514600" indent="-228600" eaLnBrk="0" fontAlgn="base" hangingPunct="0">
              <a:spcBef>
                <a:spcPct val="0"/>
              </a:spcBef>
              <a:spcAft>
                <a:spcPct val="0"/>
              </a:spcAft>
              <a:defRPr>
                <a:solidFill>
                  <a:schemeClr val="accent1"/>
                </a:solidFill>
                <a:latin typeface="Arial" charset="0"/>
                <a:ea typeface="宋体" charset="-122"/>
              </a:defRPr>
            </a:lvl6pPr>
            <a:lvl7pPr marL="2971800" indent="-228600" eaLnBrk="0" fontAlgn="base" hangingPunct="0">
              <a:spcBef>
                <a:spcPct val="0"/>
              </a:spcBef>
              <a:spcAft>
                <a:spcPct val="0"/>
              </a:spcAft>
              <a:defRPr>
                <a:solidFill>
                  <a:schemeClr val="accent1"/>
                </a:solidFill>
                <a:latin typeface="Arial" charset="0"/>
                <a:ea typeface="宋体" charset="-122"/>
              </a:defRPr>
            </a:lvl7pPr>
            <a:lvl8pPr marL="3429000" indent="-228600" eaLnBrk="0" fontAlgn="base" hangingPunct="0">
              <a:spcBef>
                <a:spcPct val="0"/>
              </a:spcBef>
              <a:spcAft>
                <a:spcPct val="0"/>
              </a:spcAft>
              <a:defRPr>
                <a:solidFill>
                  <a:schemeClr val="accent1"/>
                </a:solidFill>
                <a:latin typeface="Arial" charset="0"/>
                <a:ea typeface="宋体" charset="-122"/>
              </a:defRPr>
            </a:lvl8pPr>
            <a:lvl9pPr marL="3886200" indent="-228600" eaLnBrk="0" fontAlgn="base" hangingPunct="0">
              <a:spcBef>
                <a:spcPct val="0"/>
              </a:spcBef>
              <a:spcAft>
                <a:spcPct val="0"/>
              </a:spcAft>
              <a:defRPr>
                <a:solidFill>
                  <a:schemeClr val="accent1"/>
                </a:solidFill>
                <a:latin typeface="Arial" charset="0"/>
                <a:ea typeface="宋体" charset="-122"/>
              </a:defRPr>
            </a:lvl9pPr>
          </a:lstStyle>
          <a:p>
            <a:pPr eaLnBrk="1" hangingPunct="1">
              <a:buClr>
                <a:srgbClr val="CC0000"/>
              </a:buClr>
            </a:pPr>
            <a:r>
              <a:rPr lang="en-US" altLang="zh-CN" dirty="0">
                <a:solidFill>
                  <a:schemeClr val="tx1"/>
                </a:solidFill>
              </a:rPr>
              <a:t> </a:t>
            </a:r>
            <a:r>
              <a:rPr lang="en-US" altLang="zh-CN" dirty="0" smtClean="0">
                <a:solidFill>
                  <a:schemeClr val="tx1"/>
                </a:solidFill>
              </a:rPr>
              <a:t>             </a:t>
            </a:r>
            <a:r>
              <a:rPr lang="en-US" altLang="zh-CN" dirty="0">
                <a:solidFill>
                  <a:schemeClr val="tx1"/>
                </a:solidFill>
              </a:rPr>
              <a:t>Exponent                                         </a:t>
            </a:r>
            <a:r>
              <a:rPr lang="en-US" altLang="zh-CN" dirty="0" smtClean="0">
                <a:solidFill>
                  <a:schemeClr val="tx1"/>
                </a:solidFill>
              </a:rPr>
              <a:t>Fraction</a:t>
            </a:r>
          </a:p>
          <a:p>
            <a:pPr eaLnBrk="1" hangingPunct="1">
              <a:buClr>
                <a:srgbClr val="CC0000"/>
              </a:buClr>
            </a:pPr>
            <a:r>
              <a:rPr lang="en-US" altLang="zh-CN" dirty="0">
                <a:solidFill>
                  <a:schemeClr val="tx1"/>
                </a:solidFill>
              </a:rPr>
              <a:t> </a:t>
            </a:r>
            <a:r>
              <a:rPr lang="en-US" altLang="zh-CN" dirty="0" smtClean="0">
                <a:solidFill>
                  <a:schemeClr val="tx1"/>
                </a:solidFill>
              </a:rPr>
              <a:t>              12 </a:t>
            </a:r>
            <a:r>
              <a:rPr lang="en-US" altLang="zh-CN" dirty="0">
                <a:solidFill>
                  <a:schemeClr val="tx1"/>
                </a:solidFill>
              </a:rPr>
              <a:t>bits                                              </a:t>
            </a:r>
            <a:r>
              <a:rPr lang="en-US" altLang="zh-CN" dirty="0" smtClean="0">
                <a:solidFill>
                  <a:schemeClr val="tx1"/>
                </a:solidFill>
              </a:rPr>
              <a:t>24 </a:t>
            </a:r>
            <a:r>
              <a:rPr lang="en-US" altLang="zh-CN" dirty="0">
                <a:solidFill>
                  <a:schemeClr val="tx1"/>
                </a:solidFill>
              </a:rPr>
              <a:t>bits</a:t>
            </a:r>
          </a:p>
        </p:txBody>
      </p:sp>
      <p:sp>
        <p:nvSpPr>
          <p:cNvPr id="11" name="Rectangle 6"/>
          <p:cNvSpPr>
            <a:spLocks noChangeArrowheads="1"/>
          </p:cNvSpPr>
          <p:nvPr/>
        </p:nvSpPr>
        <p:spPr bwMode="auto">
          <a:xfrm>
            <a:off x="1066800" y="1524000"/>
            <a:ext cx="1905000" cy="533400"/>
          </a:xfrm>
          <a:prstGeom prst="rect">
            <a:avLst/>
          </a:prstGeom>
          <a:solidFill>
            <a:srgbClr val="FFFF00"/>
          </a:solidFill>
          <a:ln w="9525">
            <a:solidFill>
              <a:schemeClr val="tx1"/>
            </a:solidFill>
            <a:miter lim="800000"/>
            <a:headEnd/>
            <a:tailEnd/>
          </a:ln>
        </p:spPr>
        <p:txBody>
          <a:bodyPr wrap="none" anchor="ctr"/>
          <a:lstStyle/>
          <a:p>
            <a:pPr algn="ctr"/>
            <a:r>
              <a:rPr lang="en-US" altLang="zh-CN">
                <a:solidFill>
                  <a:schemeClr val="tx1"/>
                </a:solidFill>
              </a:rPr>
              <a:t>E</a:t>
            </a:r>
          </a:p>
        </p:txBody>
      </p:sp>
      <p:sp>
        <p:nvSpPr>
          <p:cNvPr id="12" name="Rectangle 7"/>
          <p:cNvSpPr>
            <a:spLocks noChangeArrowheads="1"/>
          </p:cNvSpPr>
          <p:nvPr/>
        </p:nvSpPr>
        <p:spPr bwMode="auto">
          <a:xfrm>
            <a:off x="3048000" y="1524000"/>
            <a:ext cx="4953000" cy="533400"/>
          </a:xfrm>
          <a:prstGeom prst="rect">
            <a:avLst/>
          </a:prstGeom>
          <a:solidFill>
            <a:schemeClr val="hlink"/>
          </a:solidFill>
          <a:ln w="9525">
            <a:solidFill>
              <a:schemeClr val="tx1"/>
            </a:solidFill>
            <a:miter lim="800000"/>
            <a:headEnd/>
            <a:tailEnd/>
          </a:ln>
        </p:spPr>
        <p:txBody>
          <a:bodyPr wrap="none" anchor="ctr"/>
          <a:lstStyle/>
          <a:p>
            <a:pPr algn="ctr"/>
            <a:r>
              <a:rPr lang="en-US" altLang="zh-CN">
                <a:solidFill>
                  <a:schemeClr val="tx1"/>
                </a:solidFill>
              </a:rPr>
              <a:t>F</a:t>
            </a:r>
          </a:p>
        </p:txBody>
      </p:sp>
    </p:spTree>
    <p:extLst>
      <p:ext uri="{BB962C8B-B14F-4D97-AF65-F5344CB8AC3E}">
        <p14:creationId xmlns:p14="http://schemas.microsoft.com/office/powerpoint/2010/main" val="18162961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67544" y="260648"/>
            <a:ext cx="7643192" cy="6285312"/>
          </a:xfrm>
        </p:spPr>
        <p:txBody>
          <a:bodyPr/>
          <a:lstStyle/>
          <a:p>
            <a:r>
              <a:rPr lang="en-US" altLang="zh-CN" b="1" dirty="0" smtClean="0"/>
              <a:t>3.11.2</a:t>
            </a:r>
            <a:r>
              <a:rPr lang="en-US" altLang="zh-CN" dirty="0" smtClean="0"/>
              <a:t> NVIDIA has a “half” format, which is similar to IEEE 754 except that it is only 16 bits wide.</a:t>
            </a:r>
            <a:r>
              <a:rPr lang="zh-CN" altLang="en-US" dirty="0" smtClean="0"/>
              <a:t> </a:t>
            </a:r>
            <a:r>
              <a:rPr lang="en-US" altLang="zh-CN" dirty="0" smtClean="0"/>
              <a:t>The leftmost bit is still the sign bit, the exponent is 5 bits wide and stored in excess-56 format, and the mantissa is 10 bits long. A hidden 1 is assumed. Write down the bit pattern assuming a modified version of this format, which uses an excess-16 format to store the exponent. Comment on how the range and accuracy of this 16-bit floating point format compares to the single precision IEEE 754 standard.</a:t>
            </a:r>
            <a:endParaRPr lang="zh-CN" altLang="en-US" dirty="0"/>
          </a:p>
        </p:txBody>
      </p:sp>
    </p:spTree>
    <p:extLst>
      <p:ext uri="{BB962C8B-B14F-4D97-AF65-F5344CB8AC3E}">
        <p14:creationId xmlns:p14="http://schemas.microsoft.com/office/powerpoint/2010/main" val="18135289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685800" y="263525"/>
            <a:ext cx="7848600" cy="373063"/>
          </a:xfrm>
        </p:spPr>
        <p:txBody>
          <a:bodyPr>
            <a:normAutofit fontScale="90000"/>
          </a:bodyPr>
          <a:lstStyle/>
          <a:p>
            <a:r>
              <a:rPr lang="en-US" altLang="zh-CN" sz="2400" dirty="0" smtClean="0">
                <a:ea typeface="宋体" charset="-122"/>
              </a:rPr>
              <a:t>Representation range of NVIDIA</a:t>
            </a:r>
            <a:endParaRPr lang="zh-CN" altLang="en-US" sz="2400" dirty="0" smtClean="0">
              <a:ea typeface="宋体" charset="-122"/>
            </a:endParaRPr>
          </a:p>
        </p:txBody>
      </p:sp>
      <p:sp>
        <p:nvSpPr>
          <p:cNvPr id="19459" name="矩形 3"/>
          <p:cNvSpPr>
            <a:spLocks noChangeArrowheads="1"/>
          </p:cNvSpPr>
          <p:nvPr/>
        </p:nvSpPr>
        <p:spPr bwMode="auto">
          <a:xfrm>
            <a:off x="517525" y="2438400"/>
            <a:ext cx="7620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dirty="0" smtClean="0"/>
              <a:t>Negative </a:t>
            </a:r>
            <a:r>
              <a:rPr lang="en-US" altLang="zh-CN" dirty="0"/>
              <a:t>numbers less than -(</a:t>
            </a:r>
            <a:r>
              <a:rPr lang="en-US" altLang="zh-CN" dirty="0" smtClean="0"/>
              <a:t>2-2</a:t>
            </a:r>
            <a:r>
              <a:rPr lang="en-US" altLang="zh-CN" baseline="30000" dirty="0" smtClean="0"/>
              <a:t>-10</a:t>
            </a:r>
            <a:r>
              <a:rPr lang="en-US" altLang="zh-CN" dirty="0" smtClean="0"/>
              <a:t>) </a:t>
            </a:r>
            <a:r>
              <a:rPr lang="en-US" altLang="zh-CN" dirty="0"/>
              <a:t>× </a:t>
            </a:r>
            <a:r>
              <a:rPr lang="en-US" altLang="zh-CN" dirty="0" smtClean="0"/>
              <a:t>2</a:t>
            </a:r>
            <a:r>
              <a:rPr lang="en-US" altLang="zh-CN" baseline="30000" dirty="0" smtClean="0"/>
              <a:t>15</a:t>
            </a:r>
            <a:r>
              <a:rPr lang="en-US" altLang="zh-CN" dirty="0" smtClean="0"/>
              <a:t> </a:t>
            </a:r>
            <a:r>
              <a:rPr lang="en-US" altLang="zh-CN" dirty="0"/>
              <a:t>(</a:t>
            </a:r>
            <a:r>
              <a:rPr lang="en-US" altLang="zh-CN" i="1" dirty="0"/>
              <a:t>negative overflow</a:t>
            </a:r>
            <a:r>
              <a:rPr lang="en-US" altLang="zh-CN" dirty="0"/>
              <a:t>) </a:t>
            </a:r>
          </a:p>
          <a:p>
            <a:r>
              <a:rPr lang="en-US" altLang="zh-CN" dirty="0"/>
              <a:t>Negative numbers greater than </a:t>
            </a:r>
            <a:r>
              <a:rPr lang="en-US" altLang="zh-CN" dirty="0" smtClean="0"/>
              <a:t>-1*2</a:t>
            </a:r>
            <a:r>
              <a:rPr lang="en-US" altLang="zh-CN" baseline="30000" dirty="0" smtClean="0"/>
              <a:t>-15 </a:t>
            </a:r>
            <a:r>
              <a:rPr lang="en-US" altLang="zh-CN" dirty="0"/>
              <a:t>(</a:t>
            </a:r>
            <a:r>
              <a:rPr lang="en-US" altLang="zh-CN" i="1" dirty="0"/>
              <a:t>negative underflow</a:t>
            </a:r>
            <a:r>
              <a:rPr lang="en-US" altLang="zh-CN" dirty="0"/>
              <a:t>) </a:t>
            </a:r>
          </a:p>
          <a:p>
            <a:r>
              <a:rPr lang="en-US" altLang="zh-CN" dirty="0"/>
              <a:t>Zero </a:t>
            </a:r>
          </a:p>
          <a:p>
            <a:r>
              <a:rPr lang="en-US" altLang="zh-CN" dirty="0"/>
              <a:t>Positive numbers less than </a:t>
            </a:r>
            <a:r>
              <a:rPr lang="en-US" altLang="zh-CN" dirty="0" smtClean="0"/>
              <a:t>1*2</a:t>
            </a:r>
            <a:r>
              <a:rPr lang="en-US" altLang="zh-CN" baseline="30000" dirty="0" smtClean="0"/>
              <a:t>-15</a:t>
            </a:r>
            <a:r>
              <a:rPr lang="en-US" altLang="zh-CN" dirty="0" smtClean="0"/>
              <a:t> (</a:t>
            </a:r>
            <a:r>
              <a:rPr lang="en-US" altLang="zh-CN" i="1" dirty="0"/>
              <a:t>positive underflow</a:t>
            </a:r>
            <a:r>
              <a:rPr lang="en-US" altLang="zh-CN" dirty="0"/>
              <a:t>) </a:t>
            </a:r>
          </a:p>
          <a:p>
            <a:r>
              <a:rPr lang="en-US" altLang="zh-CN" dirty="0"/>
              <a:t>Positive numbers greater than (</a:t>
            </a:r>
            <a:r>
              <a:rPr lang="en-US" altLang="zh-CN" dirty="0" smtClean="0"/>
              <a:t>2-2</a:t>
            </a:r>
            <a:r>
              <a:rPr lang="en-US" altLang="zh-CN" baseline="30000" dirty="0" smtClean="0"/>
              <a:t>-10</a:t>
            </a:r>
            <a:r>
              <a:rPr lang="en-US" altLang="zh-CN" dirty="0" smtClean="0"/>
              <a:t>) </a:t>
            </a:r>
            <a:r>
              <a:rPr lang="en-US" altLang="zh-CN" dirty="0"/>
              <a:t>× </a:t>
            </a:r>
            <a:r>
              <a:rPr lang="en-US" altLang="zh-CN" dirty="0" smtClean="0"/>
              <a:t>2</a:t>
            </a:r>
            <a:r>
              <a:rPr lang="en-US" altLang="zh-CN" baseline="30000" dirty="0" smtClean="0"/>
              <a:t>15</a:t>
            </a:r>
            <a:r>
              <a:rPr lang="en-US" altLang="zh-CN" dirty="0" smtClean="0"/>
              <a:t> </a:t>
            </a:r>
            <a:r>
              <a:rPr lang="en-US" altLang="zh-CN" dirty="0"/>
              <a:t>(</a:t>
            </a:r>
            <a:r>
              <a:rPr lang="en-US" altLang="zh-CN" i="1" dirty="0"/>
              <a:t>positive overflow</a:t>
            </a:r>
            <a:r>
              <a:rPr lang="en-US" altLang="zh-CN" dirty="0"/>
              <a:t>) </a:t>
            </a:r>
          </a:p>
        </p:txBody>
      </p:sp>
      <p:sp>
        <p:nvSpPr>
          <p:cNvPr id="19460" name="Text Box 4"/>
          <p:cNvSpPr txBox="1">
            <a:spLocks noChangeArrowheads="1"/>
          </p:cNvSpPr>
          <p:nvPr/>
        </p:nvSpPr>
        <p:spPr bwMode="auto">
          <a:xfrm>
            <a:off x="517525" y="950913"/>
            <a:ext cx="5480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accent1"/>
                </a:solidFill>
                <a:latin typeface="Arial" charset="0"/>
                <a:ea typeface="宋体" charset="-122"/>
              </a:defRPr>
            </a:lvl1pPr>
            <a:lvl2pPr marL="742950" indent="-285750" eaLnBrk="0" hangingPunct="0">
              <a:defRPr>
                <a:solidFill>
                  <a:schemeClr val="accent1"/>
                </a:solidFill>
                <a:latin typeface="Arial" charset="0"/>
                <a:ea typeface="宋体" charset="-122"/>
              </a:defRPr>
            </a:lvl2pPr>
            <a:lvl3pPr marL="1143000" indent="-228600" eaLnBrk="0" hangingPunct="0">
              <a:defRPr>
                <a:solidFill>
                  <a:schemeClr val="accent1"/>
                </a:solidFill>
                <a:latin typeface="Arial" charset="0"/>
                <a:ea typeface="宋体" charset="-122"/>
              </a:defRPr>
            </a:lvl3pPr>
            <a:lvl4pPr marL="1600200" indent="-228600" eaLnBrk="0" hangingPunct="0">
              <a:defRPr>
                <a:solidFill>
                  <a:schemeClr val="accent1"/>
                </a:solidFill>
                <a:latin typeface="Arial" charset="0"/>
                <a:ea typeface="宋体" charset="-122"/>
              </a:defRPr>
            </a:lvl4pPr>
            <a:lvl5pPr marL="2057400" indent="-228600" eaLnBrk="0" hangingPunct="0">
              <a:defRPr>
                <a:solidFill>
                  <a:schemeClr val="accent1"/>
                </a:solidFill>
                <a:latin typeface="Arial" charset="0"/>
                <a:ea typeface="宋体" charset="-122"/>
              </a:defRPr>
            </a:lvl5pPr>
            <a:lvl6pPr marL="2514600" indent="-228600" eaLnBrk="0" fontAlgn="base" hangingPunct="0">
              <a:spcBef>
                <a:spcPct val="0"/>
              </a:spcBef>
              <a:spcAft>
                <a:spcPct val="0"/>
              </a:spcAft>
              <a:defRPr>
                <a:solidFill>
                  <a:schemeClr val="accent1"/>
                </a:solidFill>
                <a:latin typeface="Arial" charset="0"/>
                <a:ea typeface="宋体" charset="-122"/>
              </a:defRPr>
            </a:lvl6pPr>
            <a:lvl7pPr marL="2971800" indent="-228600" eaLnBrk="0" fontAlgn="base" hangingPunct="0">
              <a:spcBef>
                <a:spcPct val="0"/>
              </a:spcBef>
              <a:spcAft>
                <a:spcPct val="0"/>
              </a:spcAft>
              <a:defRPr>
                <a:solidFill>
                  <a:schemeClr val="accent1"/>
                </a:solidFill>
                <a:latin typeface="Arial" charset="0"/>
                <a:ea typeface="宋体" charset="-122"/>
              </a:defRPr>
            </a:lvl7pPr>
            <a:lvl8pPr marL="3429000" indent="-228600" eaLnBrk="0" fontAlgn="base" hangingPunct="0">
              <a:spcBef>
                <a:spcPct val="0"/>
              </a:spcBef>
              <a:spcAft>
                <a:spcPct val="0"/>
              </a:spcAft>
              <a:defRPr>
                <a:solidFill>
                  <a:schemeClr val="accent1"/>
                </a:solidFill>
                <a:latin typeface="Arial" charset="0"/>
                <a:ea typeface="宋体" charset="-122"/>
              </a:defRPr>
            </a:lvl8pPr>
            <a:lvl9pPr marL="3886200" indent="-228600" eaLnBrk="0" fontAlgn="base" hangingPunct="0">
              <a:spcBef>
                <a:spcPct val="0"/>
              </a:spcBef>
              <a:spcAft>
                <a:spcPct val="0"/>
              </a:spcAft>
              <a:defRPr>
                <a:solidFill>
                  <a:schemeClr val="accent1"/>
                </a:solidFill>
                <a:latin typeface="Arial" charset="0"/>
                <a:ea typeface="宋体" charset="-122"/>
              </a:defRPr>
            </a:lvl9pPr>
          </a:lstStyle>
          <a:p>
            <a:pPr eaLnBrk="1" hangingPunct="1">
              <a:buClr>
                <a:srgbClr val="CC0000"/>
              </a:buClr>
            </a:pPr>
            <a:r>
              <a:rPr lang="en-US" altLang="zh-CN" dirty="0">
                <a:solidFill>
                  <a:schemeClr val="tx1"/>
                </a:solidFill>
              </a:rPr>
              <a:t>Sign       Exponent                                         Fraction</a:t>
            </a:r>
          </a:p>
          <a:p>
            <a:pPr eaLnBrk="1" hangingPunct="1">
              <a:buClr>
                <a:srgbClr val="CC0000"/>
              </a:buClr>
            </a:pPr>
            <a:r>
              <a:rPr lang="en-US" altLang="zh-CN" dirty="0">
                <a:solidFill>
                  <a:schemeClr val="tx1"/>
                </a:solidFill>
              </a:rPr>
              <a:t>1 bit          5</a:t>
            </a:r>
            <a:r>
              <a:rPr lang="en-US" altLang="zh-CN" dirty="0" smtClean="0">
                <a:solidFill>
                  <a:schemeClr val="tx1"/>
                </a:solidFill>
              </a:rPr>
              <a:t> </a:t>
            </a:r>
            <a:r>
              <a:rPr lang="en-US" altLang="zh-CN" dirty="0">
                <a:solidFill>
                  <a:schemeClr val="tx1"/>
                </a:solidFill>
              </a:rPr>
              <a:t>bits                                              </a:t>
            </a:r>
            <a:r>
              <a:rPr lang="en-US" altLang="zh-CN" dirty="0" smtClean="0">
                <a:solidFill>
                  <a:schemeClr val="tx1"/>
                </a:solidFill>
              </a:rPr>
              <a:t>10 </a:t>
            </a:r>
            <a:r>
              <a:rPr lang="en-US" altLang="zh-CN" dirty="0">
                <a:solidFill>
                  <a:schemeClr val="tx1"/>
                </a:solidFill>
              </a:rPr>
              <a:t>bits</a:t>
            </a:r>
          </a:p>
        </p:txBody>
      </p:sp>
      <p:sp>
        <p:nvSpPr>
          <p:cNvPr id="19461" name="Rectangle 5"/>
          <p:cNvSpPr>
            <a:spLocks noChangeArrowheads="1"/>
          </p:cNvSpPr>
          <p:nvPr/>
        </p:nvSpPr>
        <p:spPr bwMode="auto">
          <a:xfrm>
            <a:off x="609600" y="1524000"/>
            <a:ext cx="381000" cy="533400"/>
          </a:xfrm>
          <a:prstGeom prst="rect">
            <a:avLst/>
          </a:prstGeom>
          <a:solidFill>
            <a:schemeClr val="accent1"/>
          </a:solidFill>
          <a:ln w="9525">
            <a:solidFill>
              <a:schemeClr val="tx1"/>
            </a:solidFill>
            <a:miter lim="800000"/>
            <a:headEnd/>
            <a:tailEnd/>
          </a:ln>
        </p:spPr>
        <p:txBody>
          <a:bodyPr wrap="none" anchor="ctr"/>
          <a:lstStyle/>
          <a:p>
            <a:pPr algn="ctr"/>
            <a:r>
              <a:rPr lang="en-US" altLang="zh-CN">
                <a:solidFill>
                  <a:schemeClr val="tx1"/>
                </a:solidFill>
              </a:rPr>
              <a:t>S</a:t>
            </a:r>
          </a:p>
        </p:txBody>
      </p:sp>
      <p:sp>
        <p:nvSpPr>
          <p:cNvPr id="19462" name="Rectangle 6"/>
          <p:cNvSpPr>
            <a:spLocks noChangeArrowheads="1"/>
          </p:cNvSpPr>
          <p:nvPr/>
        </p:nvSpPr>
        <p:spPr bwMode="auto">
          <a:xfrm>
            <a:off x="1066800" y="1524000"/>
            <a:ext cx="1905000" cy="533400"/>
          </a:xfrm>
          <a:prstGeom prst="rect">
            <a:avLst/>
          </a:prstGeom>
          <a:solidFill>
            <a:srgbClr val="FFFF00"/>
          </a:solidFill>
          <a:ln w="9525">
            <a:solidFill>
              <a:schemeClr val="tx1"/>
            </a:solidFill>
            <a:miter lim="800000"/>
            <a:headEnd/>
            <a:tailEnd/>
          </a:ln>
        </p:spPr>
        <p:txBody>
          <a:bodyPr wrap="none" anchor="ctr"/>
          <a:lstStyle/>
          <a:p>
            <a:pPr algn="ctr"/>
            <a:r>
              <a:rPr lang="en-US" altLang="zh-CN">
                <a:solidFill>
                  <a:schemeClr val="tx1"/>
                </a:solidFill>
              </a:rPr>
              <a:t>E</a:t>
            </a:r>
          </a:p>
        </p:txBody>
      </p:sp>
      <p:sp>
        <p:nvSpPr>
          <p:cNvPr id="19463" name="Rectangle 7"/>
          <p:cNvSpPr>
            <a:spLocks noChangeArrowheads="1"/>
          </p:cNvSpPr>
          <p:nvPr/>
        </p:nvSpPr>
        <p:spPr bwMode="auto">
          <a:xfrm>
            <a:off x="3048000" y="1524000"/>
            <a:ext cx="4953000" cy="533400"/>
          </a:xfrm>
          <a:prstGeom prst="rect">
            <a:avLst/>
          </a:prstGeom>
          <a:solidFill>
            <a:schemeClr val="hlink"/>
          </a:solidFill>
          <a:ln w="9525">
            <a:solidFill>
              <a:schemeClr val="tx1"/>
            </a:solidFill>
            <a:miter lim="800000"/>
            <a:headEnd/>
            <a:tailEnd/>
          </a:ln>
        </p:spPr>
        <p:txBody>
          <a:bodyPr wrap="none" anchor="ctr"/>
          <a:lstStyle/>
          <a:p>
            <a:pPr algn="ctr"/>
            <a:r>
              <a:rPr lang="en-US" altLang="zh-CN">
                <a:solidFill>
                  <a:schemeClr val="tx1"/>
                </a:solidFill>
              </a:rPr>
              <a:t>F</a:t>
            </a:r>
          </a:p>
        </p:txBody>
      </p:sp>
    </p:spTree>
    <p:extLst>
      <p:ext uri="{BB962C8B-B14F-4D97-AF65-F5344CB8AC3E}">
        <p14:creationId xmlns:p14="http://schemas.microsoft.com/office/powerpoint/2010/main" val="4846050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467600" cy="6285312"/>
          </a:xfrm>
        </p:spPr>
        <p:txBody>
          <a:bodyPr/>
          <a:lstStyle/>
          <a:p>
            <a:r>
              <a:rPr lang="en-US" altLang="zh-CN" b="1" dirty="0" smtClean="0"/>
              <a:t>3.11.3</a:t>
            </a:r>
            <a:r>
              <a:rPr lang="en-US" altLang="zh-CN" dirty="0" smtClean="0"/>
              <a:t> The Hewlett-Packard 2114, 2115, and 2116 used a format with the leftmost 16 bits being the mantissa stored in two’s complement format, followed by another 16-bit field which had the leftmost 8 bits as an extension of the mantissa (making the mantissa 24 bits long), and the rightmost 8 bits representing the exponent. However, in an interesting twist, the exponent was stored in sign-magnitude format with the sign bit on the far right! Write down the bit pattern assuming this format. No hidden 1 is used. Comment on how the range and accuracy of this 32-bit pattern compares to the single precision IEEE 754 standard.</a:t>
            </a:r>
          </a:p>
          <a:p>
            <a:pPr marL="0" indent="0">
              <a:buNone/>
            </a:pPr>
            <a:endParaRPr lang="zh-CN" altLang="en-US" dirty="0"/>
          </a:p>
        </p:txBody>
      </p:sp>
    </p:spTree>
    <p:extLst>
      <p:ext uri="{BB962C8B-B14F-4D97-AF65-F5344CB8AC3E}">
        <p14:creationId xmlns:p14="http://schemas.microsoft.com/office/powerpoint/2010/main" val="36723837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685800" y="263525"/>
            <a:ext cx="7848600" cy="373063"/>
          </a:xfrm>
        </p:spPr>
        <p:txBody>
          <a:bodyPr>
            <a:normAutofit fontScale="90000"/>
          </a:bodyPr>
          <a:lstStyle/>
          <a:p>
            <a:r>
              <a:rPr lang="en-US" altLang="zh-CN" sz="2400" dirty="0" smtClean="0">
                <a:ea typeface="宋体" charset="-122"/>
              </a:rPr>
              <a:t>Representation range of HP</a:t>
            </a:r>
            <a:endParaRPr lang="zh-CN" altLang="en-US" sz="2400" dirty="0" smtClean="0">
              <a:ea typeface="宋体" charset="-122"/>
            </a:endParaRPr>
          </a:p>
        </p:txBody>
      </p:sp>
      <p:sp>
        <p:nvSpPr>
          <p:cNvPr id="19459" name="矩形 3"/>
          <p:cNvSpPr>
            <a:spLocks noChangeArrowheads="1"/>
          </p:cNvSpPr>
          <p:nvPr/>
        </p:nvSpPr>
        <p:spPr bwMode="auto">
          <a:xfrm>
            <a:off x="517525" y="2438400"/>
            <a:ext cx="76200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dirty="0"/>
              <a:t>Negative numbers less than -(2-2</a:t>
            </a:r>
            <a:r>
              <a:rPr lang="en-US" altLang="zh-CN" baseline="30000" dirty="0"/>
              <a:t>-22</a:t>
            </a:r>
            <a:r>
              <a:rPr lang="en-US" altLang="zh-CN" dirty="0" smtClean="0"/>
              <a:t>) </a:t>
            </a:r>
            <a:r>
              <a:rPr lang="en-US" altLang="zh-CN" dirty="0"/>
              <a:t>× </a:t>
            </a:r>
            <a:r>
              <a:rPr lang="en-US" altLang="zh-CN" dirty="0" smtClean="0"/>
              <a:t>2</a:t>
            </a:r>
            <a:r>
              <a:rPr lang="en-US" altLang="zh-CN" baseline="30000" dirty="0" smtClean="0"/>
              <a:t>128</a:t>
            </a:r>
            <a:r>
              <a:rPr lang="en-US" altLang="zh-CN" dirty="0" smtClean="0"/>
              <a:t> </a:t>
            </a:r>
            <a:r>
              <a:rPr lang="en-US" altLang="zh-CN" dirty="0"/>
              <a:t>(</a:t>
            </a:r>
            <a:r>
              <a:rPr lang="en-US" altLang="zh-CN" i="1" dirty="0"/>
              <a:t>negative overflow</a:t>
            </a:r>
            <a:r>
              <a:rPr lang="en-US" altLang="zh-CN" dirty="0"/>
              <a:t>) </a:t>
            </a:r>
          </a:p>
          <a:p>
            <a:r>
              <a:rPr lang="en-US" altLang="zh-CN" dirty="0"/>
              <a:t>Negative numbers greater than </a:t>
            </a:r>
            <a:r>
              <a:rPr lang="en-US" altLang="zh-CN" dirty="0" smtClean="0"/>
              <a:t>-1*2</a:t>
            </a:r>
            <a:r>
              <a:rPr lang="en-US" altLang="zh-CN" baseline="30000" dirty="0" smtClean="0"/>
              <a:t>-128 </a:t>
            </a:r>
            <a:r>
              <a:rPr lang="en-US" altLang="zh-CN" dirty="0"/>
              <a:t>(</a:t>
            </a:r>
            <a:r>
              <a:rPr lang="en-US" altLang="zh-CN" i="1" dirty="0"/>
              <a:t>negative underflow</a:t>
            </a:r>
            <a:r>
              <a:rPr lang="en-US" altLang="zh-CN" dirty="0"/>
              <a:t>) </a:t>
            </a:r>
          </a:p>
          <a:p>
            <a:r>
              <a:rPr lang="en-US" altLang="zh-CN" dirty="0"/>
              <a:t>Zero </a:t>
            </a:r>
          </a:p>
          <a:p>
            <a:r>
              <a:rPr lang="en-US" altLang="zh-CN" dirty="0"/>
              <a:t>Positive numbers less than </a:t>
            </a:r>
            <a:r>
              <a:rPr lang="en-US" altLang="zh-CN" dirty="0" smtClean="0"/>
              <a:t>1*2</a:t>
            </a:r>
            <a:r>
              <a:rPr lang="en-US" altLang="zh-CN" baseline="30000" dirty="0" smtClean="0"/>
              <a:t>-128</a:t>
            </a:r>
            <a:r>
              <a:rPr lang="en-US" altLang="zh-CN" dirty="0" smtClean="0"/>
              <a:t> (</a:t>
            </a:r>
            <a:r>
              <a:rPr lang="en-US" altLang="zh-CN" i="1" dirty="0"/>
              <a:t>positive underflow</a:t>
            </a:r>
            <a:r>
              <a:rPr lang="en-US" altLang="zh-CN" dirty="0"/>
              <a:t>) </a:t>
            </a:r>
          </a:p>
          <a:p>
            <a:r>
              <a:rPr lang="en-US" altLang="zh-CN" dirty="0"/>
              <a:t>Positive numbers greater than (2-2</a:t>
            </a:r>
            <a:r>
              <a:rPr lang="en-US" altLang="zh-CN" baseline="30000" dirty="0"/>
              <a:t>-22</a:t>
            </a:r>
            <a:r>
              <a:rPr lang="en-US" altLang="zh-CN" dirty="0" smtClean="0"/>
              <a:t>) </a:t>
            </a:r>
            <a:r>
              <a:rPr lang="en-US" altLang="zh-CN" dirty="0"/>
              <a:t>× </a:t>
            </a:r>
            <a:r>
              <a:rPr lang="en-US" altLang="zh-CN" dirty="0" smtClean="0"/>
              <a:t>2</a:t>
            </a:r>
            <a:r>
              <a:rPr lang="en-US" altLang="zh-CN" baseline="30000" dirty="0" smtClean="0"/>
              <a:t>128</a:t>
            </a:r>
            <a:r>
              <a:rPr lang="en-US" altLang="zh-CN" dirty="0" smtClean="0"/>
              <a:t> </a:t>
            </a:r>
            <a:r>
              <a:rPr lang="en-US" altLang="zh-CN" dirty="0"/>
              <a:t>(</a:t>
            </a:r>
            <a:r>
              <a:rPr lang="en-US" altLang="zh-CN" i="1" dirty="0"/>
              <a:t>positive overflow</a:t>
            </a:r>
            <a:r>
              <a:rPr lang="en-US" altLang="zh-CN" dirty="0"/>
              <a:t>) </a:t>
            </a:r>
          </a:p>
        </p:txBody>
      </p:sp>
      <p:sp>
        <p:nvSpPr>
          <p:cNvPr id="19461" name="Rectangle 5"/>
          <p:cNvSpPr>
            <a:spLocks noChangeArrowheads="1"/>
          </p:cNvSpPr>
          <p:nvPr/>
        </p:nvSpPr>
        <p:spPr bwMode="auto">
          <a:xfrm>
            <a:off x="6660232" y="1524000"/>
            <a:ext cx="381000" cy="533400"/>
          </a:xfrm>
          <a:prstGeom prst="rect">
            <a:avLst/>
          </a:prstGeom>
          <a:solidFill>
            <a:schemeClr val="accent1"/>
          </a:solidFill>
          <a:ln w="9525">
            <a:solidFill>
              <a:schemeClr val="tx1"/>
            </a:solidFill>
            <a:miter lim="800000"/>
            <a:headEnd/>
            <a:tailEnd/>
          </a:ln>
        </p:spPr>
        <p:txBody>
          <a:bodyPr wrap="none" anchor="ctr"/>
          <a:lstStyle/>
          <a:p>
            <a:pPr algn="ctr"/>
            <a:r>
              <a:rPr lang="en-US" altLang="zh-CN" dirty="0">
                <a:solidFill>
                  <a:schemeClr val="tx1"/>
                </a:solidFill>
              </a:rPr>
              <a:t>S</a:t>
            </a:r>
          </a:p>
        </p:txBody>
      </p:sp>
      <p:sp>
        <p:nvSpPr>
          <p:cNvPr id="19462" name="Rectangle 6"/>
          <p:cNvSpPr>
            <a:spLocks noChangeArrowheads="1"/>
          </p:cNvSpPr>
          <p:nvPr/>
        </p:nvSpPr>
        <p:spPr bwMode="auto">
          <a:xfrm>
            <a:off x="5364088" y="1524000"/>
            <a:ext cx="1296144" cy="533400"/>
          </a:xfrm>
          <a:prstGeom prst="rect">
            <a:avLst/>
          </a:prstGeom>
          <a:solidFill>
            <a:srgbClr val="FFFF00"/>
          </a:solidFill>
          <a:ln w="9525">
            <a:solidFill>
              <a:schemeClr val="tx1"/>
            </a:solidFill>
            <a:miter lim="800000"/>
            <a:headEnd/>
            <a:tailEnd/>
          </a:ln>
        </p:spPr>
        <p:txBody>
          <a:bodyPr wrap="none" anchor="ctr"/>
          <a:lstStyle/>
          <a:p>
            <a:pPr algn="ctr"/>
            <a:r>
              <a:rPr lang="en-US" altLang="zh-CN" dirty="0">
                <a:solidFill>
                  <a:schemeClr val="tx1"/>
                </a:solidFill>
              </a:rPr>
              <a:t>E</a:t>
            </a:r>
          </a:p>
        </p:txBody>
      </p:sp>
      <p:sp>
        <p:nvSpPr>
          <p:cNvPr id="19463" name="Rectangle 7"/>
          <p:cNvSpPr>
            <a:spLocks noChangeArrowheads="1"/>
          </p:cNvSpPr>
          <p:nvPr/>
        </p:nvSpPr>
        <p:spPr bwMode="auto">
          <a:xfrm>
            <a:off x="1115616" y="1526843"/>
            <a:ext cx="2520280" cy="533400"/>
          </a:xfrm>
          <a:prstGeom prst="rect">
            <a:avLst/>
          </a:prstGeom>
          <a:solidFill>
            <a:schemeClr val="hlink"/>
          </a:solidFill>
          <a:ln w="9525">
            <a:solidFill>
              <a:schemeClr val="tx1"/>
            </a:solidFill>
            <a:miter lim="800000"/>
            <a:headEnd/>
            <a:tailEnd/>
          </a:ln>
        </p:spPr>
        <p:txBody>
          <a:bodyPr wrap="none" anchor="ctr"/>
          <a:lstStyle/>
          <a:p>
            <a:pPr algn="ctr"/>
            <a:r>
              <a:rPr lang="en-US" altLang="zh-CN">
                <a:solidFill>
                  <a:schemeClr val="tx1"/>
                </a:solidFill>
              </a:rPr>
              <a:t>F</a:t>
            </a:r>
          </a:p>
        </p:txBody>
      </p:sp>
      <p:sp>
        <p:nvSpPr>
          <p:cNvPr id="8" name="Rectangle 7"/>
          <p:cNvSpPr>
            <a:spLocks noChangeArrowheads="1"/>
          </p:cNvSpPr>
          <p:nvPr/>
        </p:nvSpPr>
        <p:spPr bwMode="auto">
          <a:xfrm>
            <a:off x="3635896" y="1527411"/>
            <a:ext cx="1728192" cy="533400"/>
          </a:xfrm>
          <a:prstGeom prst="rect">
            <a:avLst/>
          </a:prstGeom>
          <a:solidFill>
            <a:schemeClr val="hlink"/>
          </a:solidFill>
          <a:ln w="9525">
            <a:solidFill>
              <a:schemeClr val="tx1"/>
            </a:solidFill>
            <a:miter lim="800000"/>
            <a:headEnd/>
            <a:tailEnd/>
          </a:ln>
        </p:spPr>
        <p:txBody>
          <a:bodyPr wrap="none" anchor="ctr"/>
          <a:lstStyle/>
          <a:p>
            <a:pPr algn="ctr"/>
            <a:r>
              <a:rPr lang="en-US" altLang="zh-CN">
                <a:solidFill>
                  <a:schemeClr val="tx1"/>
                </a:solidFill>
              </a:rPr>
              <a:t>F</a:t>
            </a:r>
          </a:p>
        </p:txBody>
      </p:sp>
      <p:sp>
        <p:nvSpPr>
          <p:cNvPr id="9" name="Text Box 4"/>
          <p:cNvSpPr txBox="1">
            <a:spLocks noChangeArrowheads="1"/>
          </p:cNvSpPr>
          <p:nvPr/>
        </p:nvSpPr>
        <p:spPr bwMode="auto">
          <a:xfrm>
            <a:off x="1252190" y="764704"/>
            <a:ext cx="617348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accent1"/>
                </a:solidFill>
                <a:latin typeface="Arial" charset="0"/>
                <a:ea typeface="宋体" charset="-122"/>
              </a:defRPr>
            </a:lvl1pPr>
            <a:lvl2pPr marL="742950" indent="-285750" eaLnBrk="0" hangingPunct="0">
              <a:defRPr>
                <a:solidFill>
                  <a:schemeClr val="accent1"/>
                </a:solidFill>
                <a:latin typeface="Arial" charset="0"/>
                <a:ea typeface="宋体" charset="-122"/>
              </a:defRPr>
            </a:lvl2pPr>
            <a:lvl3pPr marL="1143000" indent="-228600" eaLnBrk="0" hangingPunct="0">
              <a:defRPr>
                <a:solidFill>
                  <a:schemeClr val="accent1"/>
                </a:solidFill>
                <a:latin typeface="Arial" charset="0"/>
                <a:ea typeface="宋体" charset="-122"/>
              </a:defRPr>
            </a:lvl3pPr>
            <a:lvl4pPr marL="1600200" indent="-228600" eaLnBrk="0" hangingPunct="0">
              <a:defRPr>
                <a:solidFill>
                  <a:schemeClr val="accent1"/>
                </a:solidFill>
                <a:latin typeface="Arial" charset="0"/>
                <a:ea typeface="宋体" charset="-122"/>
              </a:defRPr>
            </a:lvl4pPr>
            <a:lvl5pPr marL="2057400" indent="-228600" eaLnBrk="0" hangingPunct="0">
              <a:defRPr>
                <a:solidFill>
                  <a:schemeClr val="accent1"/>
                </a:solidFill>
                <a:latin typeface="Arial" charset="0"/>
                <a:ea typeface="宋体" charset="-122"/>
              </a:defRPr>
            </a:lvl5pPr>
            <a:lvl6pPr marL="2514600" indent="-228600" eaLnBrk="0" fontAlgn="base" hangingPunct="0">
              <a:spcBef>
                <a:spcPct val="0"/>
              </a:spcBef>
              <a:spcAft>
                <a:spcPct val="0"/>
              </a:spcAft>
              <a:defRPr>
                <a:solidFill>
                  <a:schemeClr val="accent1"/>
                </a:solidFill>
                <a:latin typeface="Arial" charset="0"/>
                <a:ea typeface="宋体" charset="-122"/>
              </a:defRPr>
            </a:lvl6pPr>
            <a:lvl7pPr marL="2971800" indent="-228600" eaLnBrk="0" fontAlgn="base" hangingPunct="0">
              <a:spcBef>
                <a:spcPct val="0"/>
              </a:spcBef>
              <a:spcAft>
                <a:spcPct val="0"/>
              </a:spcAft>
              <a:defRPr>
                <a:solidFill>
                  <a:schemeClr val="accent1"/>
                </a:solidFill>
                <a:latin typeface="Arial" charset="0"/>
                <a:ea typeface="宋体" charset="-122"/>
              </a:defRPr>
            </a:lvl7pPr>
            <a:lvl8pPr marL="3429000" indent="-228600" eaLnBrk="0" fontAlgn="base" hangingPunct="0">
              <a:spcBef>
                <a:spcPct val="0"/>
              </a:spcBef>
              <a:spcAft>
                <a:spcPct val="0"/>
              </a:spcAft>
              <a:defRPr>
                <a:solidFill>
                  <a:schemeClr val="accent1"/>
                </a:solidFill>
                <a:latin typeface="Arial" charset="0"/>
                <a:ea typeface="宋体" charset="-122"/>
              </a:defRPr>
            </a:lvl8pPr>
            <a:lvl9pPr marL="3886200" indent="-228600" eaLnBrk="0" fontAlgn="base" hangingPunct="0">
              <a:spcBef>
                <a:spcPct val="0"/>
              </a:spcBef>
              <a:spcAft>
                <a:spcPct val="0"/>
              </a:spcAft>
              <a:defRPr>
                <a:solidFill>
                  <a:schemeClr val="accent1"/>
                </a:solidFill>
                <a:latin typeface="Arial" charset="0"/>
                <a:ea typeface="宋体" charset="-122"/>
              </a:defRPr>
            </a:lvl9pPr>
          </a:lstStyle>
          <a:p>
            <a:pPr eaLnBrk="1" hangingPunct="1">
              <a:buClr>
                <a:srgbClr val="CC0000"/>
              </a:buClr>
            </a:pPr>
            <a:r>
              <a:rPr lang="en-US" altLang="zh-CN" dirty="0" smtClean="0">
                <a:solidFill>
                  <a:schemeClr val="tx1"/>
                </a:solidFill>
              </a:rPr>
              <a:t>Fraction</a:t>
            </a:r>
            <a:r>
              <a:rPr lang="en-US" altLang="zh-CN" dirty="0">
                <a:solidFill>
                  <a:schemeClr val="tx1"/>
                </a:solidFill>
              </a:rPr>
              <a:t> </a:t>
            </a:r>
            <a:r>
              <a:rPr lang="en-US" altLang="zh-CN" dirty="0" smtClean="0">
                <a:solidFill>
                  <a:schemeClr val="tx1"/>
                </a:solidFill>
              </a:rPr>
              <a:t>                       </a:t>
            </a:r>
            <a:r>
              <a:rPr lang="en-US" altLang="zh-CN" dirty="0" err="1" smtClean="0">
                <a:solidFill>
                  <a:schemeClr val="tx1"/>
                </a:solidFill>
              </a:rPr>
              <a:t>Fraction</a:t>
            </a:r>
            <a:r>
              <a:rPr lang="en-US" altLang="zh-CN" dirty="0" smtClean="0">
                <a:solidFill>
                  <a:schemeClr val="tx1"/>
                </a:solidFill>
              </a:rPr>
              <a:t>                Exponent    Sign</a:t>
            </a:r>
            <a:endParaRPr lang="en-US" altLang="zh-CN" dirty="0">
              <a:solidFill>
                <a:schemeClr val="tx1"/>
              </a:solidFill>
            </a:endParaRPr>
          </a:p>
          <a:p>
            <a:pPr eaLnBrk="1" hangingPunct="1">
              <a:buClr>
                <a:srgbClr val="CC0000"/>
              </a:buClr>
            </a:pPr>
            <a:r>
              <a:rPr lang="en-US" altLang="zh-CN" dirty="0" smtClean="0">
                <a:solidFill>
                  <a:schemeClr val="tx1"/>
                </a:solidFill>
              </a:rPr>
              <a:t>16 </a:t>
            </a:r>
            <a:r>
              <a:rPr lang="en-US" altLang="zh-CN" dirty="0">
                <a:solidFill>
                  <a:schemeClr val="tx1"/>
                </a:solidFill>
              </a:rPr>
              <a:t>bit         </a:t>
            </a:r>
            <a:r>
              <a:rPr lang="en-US" altLang="zh-CN" dirty="0" smtClean="0">
                <a:solidFill>
                  <a:schemeClr val="tx1"/>
                </a:solidFill>
              </a:rPr>
              <a:t>                    </a:t>
            </a:r>
            <a:r>
              <a:rPr lang="en-US" altLang="zh-CN" dirty="0">
                <a:solidFill>
                  <a:schemeClr val="tx1"/>
                </a:solidFill>
              </a:rPr>
              <a:t>8</a:t>
            </a:r>
            <a:r>
              <a:rPr lang="en-US" altLang="zh-CN" dirty="0" smtClean="0">
                <a:solidFill>
                  <a:schemeClr val="tx1"/>
                </a:solidFill>
              </a:rPr>
              <a:t> </a:t>
            </a:r>
            <a:r>
              <a:rPr lang="en-US" altLang="zh-CN" dirty="0">
                <a:solidFill>
                  <a:schemeClr val="tx1"/>
                </a:solidFill>
              </a:rPr>
              <a:t>bits         </a:t>
            </a:r>
            <a:r>
              <a:rPr lang="en-US" altLang="zh-CN" dirty="0" smtClean="0">
                <a:solidFill>
                  <a:schemeClr val="tx1"/>
                </a:solidFill>
              </a:rPr>
              <a:t>              7 bits         1</a:t>
            </a:r>
            <a:endParaRPr lang="en-US" altLang="zh-CN" dirty="0">
              <a:solidFill>
                <a:schemeClr val="tx1"/>
              </a:solidFill>
            </a:endParaRPr>
          </a:p>
        </p:txBody>
      </p:sp>
      <p:sp>
        <p:nvSpPr>
          <p:cNvPr id="2" name="矩形 1"/>
          <p:cNvSpPr/>
          <p:nvPr/>
        </p:nvSpPr>
        <p:spPr>
          <a:xfrm>
            <a:off x="1728192" y="4222829"/>
            <a:ext cx="4572000" cy="646331"/>
          </a:xfrm>
          <a:prstGeom prst="rect">
            <a:avLst/>
          </a:prstGeom>
        </p:spPr>
        <p:txBody>
          <a:bodyPr>
            <a:spAutoFit/>
          </a:bodyPr>
          <a:lstStyle/>
          <a:p>
            <a:r>
              <a:rPr lang="en-US" altLang="zh-CN" dirty="0"/>
              <a:t>c.  Exponent:  </a:t>
            </a:r>
            <a:r>
              <a:rPr lang="en-US" altLang="zh-CN" dirty="0" smtClean="0"/>
              <a:t>7 bit  </a:t>
            </a:r>
            <a:r>
              <a:rPr lang="en-US" altLang="zh-CN" dirty="0" err="1"/>
              <a:t>vs</a:t>
            </a:r>
            <a:r>
              <a:rPr lang="en-US" altLang="zh-CN" dirty="0"/>
              <a:t> </a:t>
            </a:r>
            <a:r>
              <a:rPr lang="en-US" altLang="zh-CN" dirty="0" smtClean="0"/>
              <a:t>7 bit</a:t>
            </a:r>
            <a:endParaRPr lang="en-US" altLang="zh-CN" dirty="0"/>
          </a:p>
          <a:p>
            <a:r>
              <a:rPr lang="en-US" altLang="zh-CN" dirty="0"/>
              <a:t>     Significant: </a:t>
            </a:r>
            <a:r>
              <a:rPr lang="en-US" altLang="zh-CN" dirty="0" smtClean="0"/>
              <a:t>23 bit </a:t>
            </a:r>
            <a:r>
              <a:rPr lang="en-US" altLang="zh-CN" dirty="0" err="1" smtClean="0"/>
              <a:t>vs</a:t>
            </a:r>
            <a:r>
              <a:rPr lang="en-US" altLang="zh-CN" dirty="0" smtClean="0"/>
              <a:t> 22 bit</a:t>
            </a:r>
            <a:endParaRPr lang="en-US" altLang="zh-CN" dirty="0"/>
          </a:p>
        </p:txBody>
      </p:sp>
    </p:spTree>
    <p:extLst>
      <p:ext uri="{BB962C8B-B14F-4D97-AF65-F5344CB8AC3E}">
        <p14:creationId xmlns:p14="http://schemas.microsoft.com/office/powerpoint/2010/main" val="27916919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7467600" cy="6213304"/>
          </a:xfrm>
        </p:spPr>
        <p:txBody>
          <a:bodyPr/>
          <a:lstStyle/>
          <a:p>
            <a:r>
              <a:rPr lang="en-US" altLang="zh-CN" dirty="0" smtClean="0"/>
              <a:t>The following table shows pairs of decimal numbers.</a:t>
            </a:r>
          </a:p>
          <a:p>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943858751"/>
              </p:ext>
            </p:extLst>
          </p:nvPr>
        </p:nvGraphicFramePr>
        <p:xfrm>
          <a:off x="1925672" y="1397000"/>
          <a:ext cx="4734560" cy="1112520"/>
        </p:xfrm>
        <a:graphic>
          <a:graphicData uri="http://schemas.openxmlformats.org/drawingml/2006/table">
            <a:tbl>
              <a:tblPr firstRow="1" bandRow="1">
                <a:tableStyleId>{5C22544A-7EE6-4342-B048-85BDC9FD1C3A}</a:tableStyleId>
              </a:tblPr>
              <a:tblGrid>
                <a:gridCol w="436880"/>
                <a:gridCol w="2032000"/>
                <a:gridCol w="2265680"/>
              </a:tblGrid>
              <a:tr h="370840">
                <a:tc>
                  <a:txBody>
                    <a:bodyPr/>
                    <a:lstStyle/>
                    <a:p>
                      <a:pPr algn="ctr"/>
                      <a:endParaRPr lang="zh-CN" altLang="en-US" dirty="0"/>
                    </a:p>
                  </a:txBody>
                  <a:tcPr/>
                </a:tc>
                <a:tc>
                  <a:txBody>
                    <a:bodyPr/>
                    <a:lstStyle/>
                    <a:p>
                      <a:pPr algn="ctr"/>
                      <a:r>
                        <a:rPr lang="en-US" altLang="zh-CN" dirty="0" smtClean="0"/>
                        <a:t>A</a:t>
                      </a:r>
                      <a:endParaRPr lang="zh-CN" altLang="en-US" dirty="0"/>
                    </a:p>
                  </a:txBody>
                  <a:tcPr/>
                </a:tc>
                <a:tc>
                  <a:txBody>
                    <a:bodyPr/>
                    <a:lstStyle/>
                    <a:p>
                      <a:pPr algn="ctr"/>
                      <a:r>
                        <a:rPr lang="en-US" altLang="zh-CN" dirty="0" smtClean="0"/>
                        <a:t>B</a:t>
                      </a:r>
                      <a:endParaRPr lang="zh-CN" altLang="en-US" dirty="0"/>
                    </a:p>
                  </a:txBody>
                  <a:tcPr/>
                </a:tc>
              </a:tr>
              <a:tr h="370840">
                <a:tc>
                  <a:txBody>
                    <a:bodyPr/>
                    <a:lstStyle/>
                    <a:p>
                      <a:pPr algn="ctr"/>
                      <a:r>
                        <a:rPr lang="en-US" altLang="zh-CN" dirty="0" smtClean="0"/>
                        <a:t>a.</a:t>
                      </a:r>
                      <a:endParaRPr lang="zh-CN" altLang="en-US" dirty="0"/>
                    </a:p>
                  </a:txBody>
                  <a:tcPr/>
                </a:tc>
                <a:tc>
                  <a:txBody>
                    <a:bodyPr/>
                    <a:lstStyle/>
                    <a:p>
                      <a:pPr algn="ctr"/>
                      <a:r>
                        <a:rPr lang="en-US" altLang="zh-CN" dirty="0" smtClean="0"/>
                        <a:t>2.6125×10</a:t>
                      </a:r>
                      <a:r>
                        <a:rPr lang="en-US" altLang="zh-CN" baseline="30000" dirty="0" smtClean="0"/>
                        <a:t>-1</a:t>
                      </a:r>
                      <a:endParaRPr lang="zh-CN" altLang="en-US" baseline="30000" dirty="0"/>
                    </a:p>
                  </a:txBody>
                  <a:tcPr/>
                </a:tc>
                <a:tc>
                  <a:txBody>
                    <a:bodyPr/>
                    <a:lstStyle/>
                    <a:p>
                      <a:pPr algn="ctr"/>
                      <a:r>
                        <a:rPr lang="en-US" altLang="zh-CN" dirty="0" smtClean="0"/>
                        <a:t>4.150390625×10</a:t>
                      </a:r>
                      <a:r>
                        <a:rPr lang="en-US" altLang="zh-CN" baseline="30000" dirty="0" smtClean="0"/>
                        <a:t>-1</a:t>
                      </a:r>
                      <a:endParaRPr lang="zh-CN" altLang="en-US" baseline="30000" dirty="0"/>
                    </a:p>
                  </a:txBody>
                  <a:tcPr/>
                </a:tc>
              </a:tr>
              <a:tr h="370840">
                <a:tc>
                  <a:txBody>
                    <a:bodyPr/>
                    <a:lstStyle/>
                    <a:p>
                      <a:pPr algn="ctr"/>
                      <a:r>
                        <a:rPr lang="en-US" altLang="zh-CN" dirty="0" smtClean="0"/>
                        <a:t>b.</a:t>
                      </a:r>
                      <a:endParaRPr lang="zh-CN" altLang="en-US" dirty="0"/>
                    </a:p>
                  </a:txBody>
                  <a:tcPr/>
                </a:tc>
                <a:tc>
                  <a:txBody>
                    <a:bodyPr/>
                    <a:lstStyle/>
                    <a:p>
                      <a:pPr algn="ctr"/>
                      <a:r>
                        <a:rPr lang="en-US" altLang="zh-CN" dirty="0" smtClean="0"/>
                        <a:t>-4.484375×10</a:t>
                      </a:r>
                      <a:r>
                        <a:rPr lang="en-US" altLang="zh-CN" baseline="30000" dirty="0" smtClean="0"/>
                        <a:t>1</a:t>
                      </a:r>
                      <a:endParaRPr lang="zh-CN" altLang="en-US" baseline="30000" dirty="0"/>
                    </a:p>
                  </a:txBody>
                  <a:tcPr/>
                </a:tc>
                <a:tc>
                  <a:txBody>
                    <a:bodyPr/>
                    <a:lstStyle/>
                    <a:p>
                      <a:pPr algn="ctr"/>
                      <a:r>
                        <a:rPr lang="en-US" altLang="zh-CN" dirty="0" smtClean="0"/>
                        <a:t>1.3953125×10</a:t>
                      </a:r>
                      <a:r>
                        <a:rPr lang="en-US" altLang="zh-CN" baseline="30000" dirty="0" smtClean="0"/>
                        <a:t>1</a:t>
                      </a:r>
                      <a:endParaRPr lang="zh-CN" altLang="en-US" baseline="30000" dirty="0"/>
                    </a:p>
                  </a:txBody>
                  <a:tcPr/>
                </a:tc>
              </a:tr>
            </a:tbl>
          </a:graphicData>
        </a:graphic>
      </p:graphicFrame>
    </p:spTree>
    <p:extLst>
      <p:ext uri="{BB962C8B-B14F-4D97-AF65-F5344CB8AC3E}">
        <p14:creationId xmlns:p14="http://schemas.microsoft.com/office/powerpoint/2010/main" val="20785086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7467600" cy="6213304"/>
          </a:xfrm>
        </p:spPr>
        <p:txBody>
          <a:bodyPr/>
          <a:lstStyle/>
          <a:p>
            <a:r>
              <a:rPr lang="en-US" altLang="zh-CN" b="1" dirty="0" smtClean="0"/>
              <a:t>3.11.4</a:t>
            </a:r>
            <a:r>
              <a:rPr lang="en-US" altLang="zh-CN" dirty="0" smtClean="0"/>
              <a:t>  Calculate the sum of A and B by hand, assuming A and B are stored in the modified 16-bit NVIDIA format described in 3.11.2. Assume 1 guard, 1 round bit, and 1 sticky bit, and round to the nearest even. Show all the steps.</a:t>
            </a:r>
          </a:p>
          <a:p>
            <a:endParaRPr lang="zh-CN" altLang="en-US" dirty="0"/>
          </a:p>
        </p:txBody>
      </p:sp>
      <p:sp>
        <p:nvSpPr>
          <p:cNvPr id="4" name="Text Box 4"/>
          <p:cNvSpPr txBox="1">
            <a:spLocks noChangeArrowheads="1"/>
          </p:cNvSpPr>
          <p:nvPr/>
        </p:nvSpPr>
        <p:spPr bwMode="auto">
          <a:xfrm>
            <a:off x="517525" y="3258617"/>
            <a:ext cx="5480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accent1"/>
                </a:solidFill>
                <a:latin typeface="Arial" charset="0"/>
                <a:ea typeface="宋体" charset="-122"/>
              </a:defRPr>
            </a:lvl1pPr>
            <a:lvl2pPr marL="742950" indent="-285750" eaLnBrk="0" hangingPunct="0">
              <a:defRPr>
                <a:solidFill>
                  <a:schemeClr val="accent1"/>
                </a:solidFill>
                <a:latin typeface="Arial" charset="0"/>
                <a:ea typeface="宋体" charset="-122"/>
              </a:defRPr>
            </a:lvl2pPr>
            <a:lvl3pPr marL="1143000" indent="-228600" eaLnBrk="0" hangingPunct="0">
              <a:defRPr>
                <a:solidFill>
                  <a:schemeClr val="accent1"/>
                </a:solidFill>
                <a:latin typeface="Arial" charset="0"/>
                <a:ea typeface="宋体" charset="-122"/>
              </a:defRPr>
            </a:lvl3pPr>
            <a:lvl4pPr marL="1600200" indent="-228600" eaLnBrk="0" hangingPunct="0">
              <a:defRPr>
                <a:solidFill>
                  <a:schemeClr val="accent1"/>
                </a:solidFill>
                <a:latin typeface="Arial" charset="0"/>
                <a:ea typeface="宋体" charset="-122"/>
              </a:defRPr>
            </a:lvl4pPr>
            <a:lvl5pPr marL="2057400" indent="-228600" eaLnBrk="0" hangingPunct="0">
              <a:defRPr>
                <a:solidFill>
                  <a:schemeClr val="accent1"/>
                </a:solidFill>
                <a:latin typeface="Arial" charset="0"/>
                <a:ea typeface="宋体" charset="-122"/>
              </a:defRPr>
            </a:lvl5pPr>
            <a:lvl6pPr marL="2514600" indent="-228600" eaLnBrk="0" fontAlgn="base" hangingPunct="0">
              <a:spcBef>
                <a:spcPct val="0"/>
              </a:spcBef>
              <a:spcAft>
                <a:spcPct val="0"/>
              </a:spcAft>
              <a:defRPr>
                <a:solidFill>
                  <a:schemeClr val="accent1"/>
                </a:solidFill>
                <a:latin typeface="Arial" charset="0"/>
                <a:ea typeface="宋体" charset="-122"/>
              </a:defRPr>
            </a:lvl6pPr>
            <a:lvl7pPr marL="2971800" indent="-228600" eaLnBrk="0" fontAlgn="base" hangingPunct="0">
              <a:spcBef>
                <a:spcPct val="0"/>
              </a:spcBef>
              <a:spcAft>
                <a:spcPct val="0"/>
              </a:spcAft>
              <a:defRPr>
                <a:solidFill>
                  <a:schemeClr val="accent1"/>
                </a:solidFill>
                <a:latin typeface="Arial" charset="0"/>
                <a:ea typeface="宋体" charset="-122"/>
              </a:defRPr>
            </a:lvl7pPr>
            <a:lvl8pPr marL="3429000" indent="-228600" eaLnBrk="0" fontAlgn="base" hangingPunct="0">
              <a:spcBef>
                <a:spcPct val="0"/>
              </a:spcBef>
              <a:spcAft>
                <a:spcPct val="0"/>
              </a:spcAft>
              <a:defRPr>
                <a:solidFill>
                  <a:schemeClr val="accent1"/>
                </a:solidFill>
                <a:latin typeface="Arial" charset="0"/>
                <a:ea typeface="宋体" charset="-122"/>
              </a:defRPr>
            </a:lvl8pPr>
            <a:lvl9pPr marL="3886200" indent="-228600" eaLnBrk="0" fontAlgn="base" hangingPunct="0">
              <a:spcBef>
                <a:spcPct val="0"/>
              </a:spcBef>
              <a:spcAft>
                <a:spcPct val="0"/>
              </a:spcAft>
              <a:defRPr>
                <a:solidFill>
                  <a:schemeClr val="accent1"/>
                </a:solidFill>
                <a:latin typeface="Arial" charset="0"/>
                <a:ea typeface="宋体" charset="-122"/>
              </a:defRPr>
            </a:lvl9pPr>
          </a:lstStyle>
          <a:p>
            <a:pPr eaLnBrk="1" hangingPunct="1">
              <a:buClr>
                <a:srgbClr val="CC0000"/>
              </a:buClr>
            </a:pPr>
            <a:r>
              <a:rPr lang="en-US" altLang="zh-CN" dirty="0">
                <a:solidFill>
                  <a:schemeClr val="tx1"/>
                </a:solidFill>
              </a:rPr>
              <a:t>Sign       Exponent                                         Fraction</a:t>
            </a:r>
          </a:p>
          <a:p>
            <a:pPr eaLnBrk="1" hangingPunct="1">
              <a:buClr>
                <a:srgbClr val="CC0000"/>
              </a:buClr>
            </a:pPr>
            <a:r>
              <a:rPr lang="en-US" altLang="zh-CN" dirty="0">
                <a:solidFill>
                  <a:schemeClr val="tx1"/>
                </a:solidFill>
              </a:rPr>
              <a:t>1 bit          5</a:t>
            </a:r>
            <a:r>
              <a:rPr lang="en-US" altLang="zh-CN" dirty="0" smtClean="0">
                <a:solidFill>
                  <a:schemeClr val="tx1"/>
                </a:solidFill>
              </a:rPr>
              <a:t> </a:t>
            </a:r>
            <a:r>
              <a:rPr lang="en-US" altLang="zh-CN" dirty="0">
                <a:solidFill>
                  <a:schemeClr val="tx1"/>
                </a:solidFill>
              </a:rPr>
              <a:t>bits                                              </a:t>
            </a:r>
            <a:r>
              <a:rPr lang="en-US" altLang="zh-CN" dirty="0" smtClean="0">
                <a:solidFill>
                  <a:schemeClr val="tx1"/>
                </a:solidFill>
              </a:rPr>
              <a:t>10 </a:t>
            </a:r>
            <a:r>
              <a:rPr lang="en-US" altLang="zh-CN" dirty="0">
                <a:solidFill>
                  <a:schemeClr val="tx1"/>
                </a:solidFill>
              </a:rPr>
              <a:t>bits</a:t>
            </a:r>
          </a:p>
        </p:txBody>
      </p:sp>
      <p:sp>
        <p:nvSpPr>
          <p:cNvPr id="5" name="Rectangle 5"/>
          <p:cNvSpPr>
            <a:spLocks noChangeArrowheads="1"/>
          </p:cNvSpPr>
          <p:nvPr/>
        </p:nvSpPr>
        <p:spPr bwMode="auto">
          <a:xfrm>
            <a:off x="609600" y="3831704"/>
            <a:ext cx="381000" cy="533400"/>
          </a:xfrm>
          <a:prstGeom prst="rect">
            <a:avLst/>
          </a:prstGeom>
          <a:solidFill>
            <a:schemeClr val="accent1"/>
          </a:solidFill>
          <a:ln w="9525">
            <a:solidFill>
              <a:schemeClr val="tx1"/>
            </a:solidFill>
            <a:miter lim="800000"/>
            <a:headEnd/>
            <a:tailEnd/>
          </a:ln>
        </p:spPr>
        <p:txBody>
          <a:bodyPr wrap="none" anchor="ctr"/>
          <a:lstStyle/>
          <a:p>
            <a:pPr algn="ctr"/>
            <a:r>
              <a:rPr lang="en-US" altLang="zh-CN">
                <a:solidFill>
                  <a:schemeClr val="tx1"/>
                </a:solidFill>
              </a:rPr>
              <a:t>S</a:t>
            </a:r>
          </a:p>
        </p:txBody>
      </p:sp>
      <p:sp>
        <p:nvSpPr>
          <p:cNvPr id="6" name="Rectangle 6"/>
          <p:cNvSpPr>
            <a:spLocks noChangeArrowheads="1"/>
          </p:cNvSpPr>
          <p:nvPr/>
        </p:nvSpPr>
        <p:spPr bwMode="auto">
          <a:xfrm>
            <a:off x="1066800" y="3831704"/>
            <a:ext cx="1905000" cy="533400"/>
          </a:xfrm>
          <a:prstGeom prst="rect">
            <a:avLst/>
          </a:prstGeom>
          <a:solidFill>
            <a:srgbClr val="FFFF00"/>
          </a:solidFill>
          <a:ln w="9525">
            <a:solidFill>
              <a:schemeClr val="tx1"/>
            </a:solidFill>
            <a:miter lim="800000"/>
            <a:headEnd/>
            <a:tailEnd/>
          </a:ln>
        </p:spPr>
        <p:txBody>
          <a:bodyPr wrap="none" anchor="ctr"/>
          <a:lstStyle/>
          <a:p>
            <a:pPr algn="ctr"/>
            <a:r>
              <a:rPr lang="en-US" altLang="zh-CN">
                <a:solidFill>
                  <a:schemeClr val="tx1"/>
                </a:solidFill>
              </a:rPr>
              <a:t>E</a:t>
            </a:r>
          </a:p>
        </p:txBody>
      </p:sp>
      <p:sp>
        <p:nvSpPr>
          <p:cNvPr id="7" name="Rectangle 7"/>
          <p:cNvSpPr>
            <a:spLocks noChangeArrowheads="1"/>
          </p:cNvSpPr>
          <p:nvPr/>
        </p:nvSpPr>
        <p:spPr bwMode="auto">
          <a:xfrm>
            <a:off x="3048000" y="3831704"/>
            <a:ext cx="4953000" cy="533400"/>
          </a:xfrm>
          <a:prstGeom prst="rect">
            <a:avLst/>
          </a:prstGeom>
          <a:solidFill>
            <a:schemeClr val="hlink"/>
          </a:solidFill>
          <a:ln w="9525">
            <a:solidFill>
              <a:schemeClr val="tx1"/>
            </a:solidFill>
            <a:miter lim="800000"/>
            <a:headEnd/>
            <a:tailEnd/>
          </a:ln>
        </p:spPr>
        <p:txBody>
          <a:bodyPr wrap="none" anchor="ctr"/>
          <a:lstStyle/>
          <a:p>
            <a:pPr algn="ctr"/>
            <a:r>
              <a:rPr lang="en-US" altLang="zh-CN">
                <a:solidFill>
                  <a:schemeClr val="tx1"/>
                </a:solidFill>
              </a:rPr>
              <a:t>F</a:t>
            </a:r>
          </a:p>
        </p:txBody>
      </p:sp>
    </p:spTree>
    <p:extLst>
      <p:ext uri="{BB962C8B-B14F-4D97-AF65-F5344CB8AC3E}">
        <p14:creationId xmlns:p14="http://schemas.microsoft.com/office/powerpoint/2010/main" val="40943956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8075240" cy="6213304"/>
          </a:xfrm>
        </p:spPr>
        <p:txBody>
          <a:bodyPr>
            <a:normAutofit fontScale="92500" lnSpcReduction="20000"/>
          </a:bodyPr>
          <a:lstStyle/>
          <a:p>
            <a:r>
              <a:rPr lang="en-US" altLang="zh-CN" dirty="0" smtClean="0"/>
              <a:t>Solution:</a:t>
            </a:r>
          </a:p>
          <a:p>
            <a:pPr marL="0" indent="0">
              <a:buNone/>
            </a:pPr>
            <a:r>
              <a:rPr lang="en-US" altLang="zh-CN" sz="2200" dirty="0" smtClean="0"/>
              <a:t>    </a:t>
            </a:r>
            <a:r>
              <a:rPr lang="en-US" altLang="zh-CN" dirty="0" smtClean="0"/>
              <a:t>a.</a:t>
            </a:r>
          </a:p>
          <a:p>
            <a:pPr marL="0" indent="0">
              <a:buNone/>
            </a:pPr>
            <a:r>
              <a:rPr lang="en-US" altLang="zh-CN" dirty="0" smtClean="0"/>
              <a:t>    2.6125×10</a:t>
            </a:r>
            <a:r>
              <a:rPr lang="en-US" altLang="zh-CN" baseline="30000" dirty="0" smtClean="0"/>
              <a:t>1</a:t>
            </a:r>
            <a:r>
              <a:rPr lang="en-US" altLang="zh-CN" dirty="0" smtClean="0"/>
              <a:t> </a:t>
            </a:r>
            <a:r>
              <a:rPr lang="en-US" altLang="zh-CN" dirty="0"/>
              <a:t>+ </a:t>
            </a:r>
            <a:r>
              <a:rPr lang="en-US" altLang="zh-CN" dirty="0" smtClean="0"/>
              <a:t>4.150390625×10</a:t>
            </a:r>
            <a:r>
              <a:rPr lang="en-US" altLang="zh-CN" baseline="30000" dirty="0" smtClean="0"/>
              <a:t>–1</a:t>
            </a:r>
          </a:p>
          <a:p>
            <a:pPr marL="0" indent="0">
              <a:buNone/>
            </a:pPr>
            <a:r>
              <a:rPr lang="en-US" altLang="zh-CN" dirty="0" smtClean="0"/>
              <a:t>    2.6125×10</a:t>
            </a:r>
            <a:r>
              <a:rPr lang="en-US" altLang="zh-CN" baseline="30000" dirty="0" smtClean="0"/>
              <a:t>1</a:t>
            </a:r>
            <a:r>
              <a:rPr lang="en-US" altLang="zh-CN" dirty="0" smtClean="0"/>
              <a:t> </a:t>
            </a:r>
            <a:r>
              <a:rPr lang="en-US" altLang="zh-CN" dirty="0"/>
              <a:t>= 26.125 = 11010.001 = </a:t>
            </a:r>
            <a:r>
              <a:rPr lang="en-US" altLang="zh-CN" dirty="0" smtClean="0"/>
              <a:t>1.1010001000×2</a:t>
            </a:r>
            <a:r>
              <a:rPr lang="en-US" altLang="zh-CN" baseline="30000" dirty="0" smtClean="0"/>
              <a:t>4</a:t>
            </a:r>
          </a:p>
          <a:p>
            <a:pPr marL="0" indent="0">
              <a:buNone/>
            </a:pPr>
            <a:r>
              <a:rPr lang="en-US" altLang="zh-CN" dirty="0" smtClean="0"/>
              <a:t>    4.150390625×10</a:t>
            </a:r>
            <a:r>
              <a:rPr lang="en-US" altLang="zh-CN" baseline="30000" dirty="0" smtClean="0"/>
              <a:t>–1</a:t>
            </a:r>
            <a:r>
              <a:rPr lang="en-US" altLang="zh-CN" dirty="0" smtClean="0"/>
              <a:t> </a:t>
            </a:r>
            <a:r>
              <a:rPr lang="en-US" altLang="zh-CN" dirty="0"/>
              <a:t>= .4150390625 = .011010100111 </a:t>
            </a:r>
            <a:endParaRPr lang="en-US" altLang="zh-CN" dirty="0" smtClean="0"/>
          </a:p>
          <a:p>
            <a:pPr marL="0" indent="0">
              <a:buNone/>
            </a:pPr>
            <a:r>
              <a:rPr lang="en-US" altLang="zh-CN" dirty="0" smtClean="0"/>
              <a:t>    =1.1010100111×2</a:t>
            </a:r>
            <a:r>
              <a:rPr lang="en-US" altLang="zh-CN" baseline="30000" dirty="0" smtClean="0"/>
              <a:t>–2</a:t>
            </a:r>
            <a:endParaRPr lang="en-US" altLang="zh-CN" baseline="30000" dirty="0"/>
          </a:p>
          <a:p>
            <a:pPr marL="0" indent="0">
              <a:buNone/>
            </a:pPr>
            <a:r>
              <a:rPr lang="en-US" altLang="zh-CN" dirty="0" smtClean="0"/>
              <a:t>    Shift </a:t>
            </a:r>
            <a:r>
              <a:rPr lang="en-US" altLang="zh-CN" dirty="0"/>
              <a:t>binary point 6 to the left to align exponents,</a:t>
            </a:r>
          </a:p>
          <a:p>
            <a:pPr marL="0" indent="0">
              <a:buNone/>
            </a:pPr>
            <a:r>
              <a:rPr lang="en-US" altLang="zh-CN" dirty="0"/>
              <a:t>                           GR</a:t>
            </a:r>
          </a:p>
          <a:p>
            <a:pPr marL="0" indent="0">
              <a:buNone/>
            </a:pPr>
            <a:r>
              <a:rPr lang="en-US" altLang="zh-CN" dirty="0"/>
              <a:t>    1.1010001000 00</a:t>
            </a:r>
          </a:p>
          <a:p>
            <a:pPr marL="0" indent="0">
              <a:buNone/>
            </a:pPr>
            <a:r>
              <a:rPr lang="en-US" altLang="zh-CN" dirty="0"/>
              <a:t>    +.0000011010 10 0111 (Guard = 1, Round = 0, Sticky = 1)</a:t>
            </a:r>
          </a:p>
          <a:p>
            <a:pPr marL="0" indent="0">
              <a:buNone/>
            </a:pPr>
            <a:r>
              <a:rPr lang="en-US" altLang="zh-CN" dirty="0"/>
              <a:t>    --------------------</a:t>
            </a:r>
          </a:p>
          <a:p>
            <a:pPr marL="0" indent="0">
              <a:buNone/>
            </a:pPr>
            <a:r>
              <a:rPr lang="en-US" altLang="zh-CN" dirty="0"/>
              <a:t>    1.1010100010 </a:t>
            </a:r>
            <a:r>
              <a:rPr lang="en-US" altLang="zh-CN" dirty="0" smtClean="0"/>
              <a:t>10</a:t>
            </a:r>
          </a:p>
          <a:p>
            <a:pPr marL="0" indent="0">
              <a:buNone/>
            </a:pPr>
            <a:r>
              <a:rPr lang="en-US" altLang="zh-CN" dirty="0" smtClean="0"/>
              <a:t>    In </a:t>
            </a:r>
            <a:r>
              <a:rPr lang="en-US" altLang="zh-CN" dirty="0"/>
              <a:t>this case the extra bits (G,R,S) are more than half of the least </a:t>
            </a:r>
            <a:r>
              <a:rPr lang="en-US" altLang="zh-CN" dirty="0" smtClean="0"/>
              <a:t>significant </a:t>
            </a:r>
            <a:r>
              <a:rPr lang="en-US" altLang="zh-CN" dirty="0"/>
              <a:t>bit (0).</a:t>
            </a:r>
          </a:p>
          <a:p>
            <a:pPr marL="0" indent="0">
              <a:buNone/>
            </a:pPr>
            <a:r>
              <a:rPr lang="en-US" altLang="zh-CN" dirty="0" smtClean="0"/>
              <a:t>    Thus</a:t>
            </a:r>
            <a:r>
              <a:rPr lang="en-US" altLang="zh-CN" dirty="0"/>
              <a:t>, the value is rounded up</a:t>
            </a:r>
            <a:r>
              <a:rPr lang="en-US" altLang="zh-CN" dirty="0" smtClean="0"/>
              <a:t>.</a:t>
            </a:r>
          </a:p>
          <a:p>
            <a:pPr marL="0" indent="0">
              <a:buNone/>
            </a:pPr>
            <a:r>
              <a:rPr lang="en-US" altLang="zh-CN" dirty="0" smtClean="0"/>
              <a:t>       1.1010100011 </a:t>
            </a:r>
            <a:r>
              <a:rPr lang="en-US" altLang="zh-CN" dirty="0"/>
              <a:t>× 2</a:t>
            </a:r>
            <a:r>
              <a:rPr lang="en-US" altLang="zh-CN" baseline="30000" dirty="0"/>
              <a:t>4</a:t>
            </a:r>
            <a:r>
              <a:rPr lang="en-US" altLang="zh-CN" dirty="0"/>
              <a:t> = 11010.100011 × 2</a:t>
            </a:r>
            <a:r>
              <a:rPr lang="en-US" altLang="zh-CN" baseline="30000" dirty="0"/>
              <a:t>0</a:t>
            </a:r>
            <a:r>
              <a:rPr lang="en-US" altLang="zh-CN" dirty="0"/>
              <a:t> = </a:t>
            </a:r>
            <a:r>
              <a:rPr lang="en-US" altLang="zh-CN" dirty="0" smtClean="0"/>
              <a:t>26.546875</a:t>
            </a:r>
          </a:p>
          <a:p>
            <a:pPr marL="0" indent="0">
              <a:buNone/>
            </a:pPr>
            <a:r>
              <a:rPr lang="en-US" altLang="zh-CN" dirty="0"/>
              <a:t> </a:t>
            </a:r>
            <a:r>
              <a:rPr lang="en-US" altLang="zh-CN" dirty="0" smtClean="0"/>
              <a:t>   = </a:t>
            </a:r>
            <a:r>
              <a:rPr lang="en-US" altLang="zh-CN" dirty="0"/>
              <a:t>2.6546875 × 10</a:t>
            </a:r>
            <a:r>
              <a:rPr lang="en-US" altLang="zh-CN" baseline="30000" dirty="0"/>
              <a:t>1</a:t>
            </a:r>
            <a:endParaRPr lang="zh-CN" altLang="en-US" baseline="30000" dirty="0"/>
          </a:p>
        </p:txBody>
      </p:sp>
    </p:spTree>
    <p:extLst>
      <p:ext uri="{BB962C8B-B14F-4D97-AF65-F5344CB8AC3E}">
        <p14:creationId xmlns:p14="http://schemas.microsoft.com/office/powerpoint/2010/main" val="40943956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8075240" cy="6213304"/>
          </a:xfrm>
        </p:spPr>
        <p:txBody>
          <a:bodyPr>
            <a:normAutofit lnSpcReduction="10000"/>
          </a:bodyPr>
          <a:lstStyle/>
          <a:p>
            <a:r>
              <a:rPr lang="en-US" altLang="zh-CN" dirty="0" smtClean="0"/>
              <a:t>Solution:</a:t>
            </a:r>
          </a:p>
          <a:p>
            <a:pPr marL="0" indent="0">
              <a:buNone/>
            </a:pPr>
            <a:r>
              <a:rPr lang="en-US" altLang="zh-CN" sz="2200" dirty="0" smtClean="0"/>
              <a:t>    b.</a:t>
            </a:r>
          </a:p>
          <a:p>
            <a:pPr marL="0" indent="0">
              <a:buNone/>
            </a:pPr>
            <a:r>
              <a:rPr lang="en-US" altLang="zh-CN" sz="2200" dirty="0" smtClean="0"/>
              <a:t>    –</a:t>
            </a:r>
            <a:r>
              <a:rPr lang="en-US" altLang="zh-CN" sz="2200" dirty="0"/>
              <a:t>4.484375 × 10</a:t>
            </a:r>
            <a:r>
              <a:rPr lang="en-US" altLang="zh-CN" sz="2200" baseline="30000" dirty="0"/>
              <a:t>1</a:t>
            </a:r>
            <a:r>
              <a:rPr lang="en-US" altLang="zh-CN" sz="2200" dirty="0"/>
              <a:t> + 1.3953125 × 10</a:t>
            </a:r>
            <a:r>
              <a:rPr lang="en-US" altLang="zh-CN" sz="2200" baseline="30000" dirty="0"/>
              <a:t>1</a:t>
            </a:r>
          </a:p>
          <a:p>
            <a:pPr marL="0" indent="0">
              <a:buNone/>
            </a:pPr>
            <a:r>
              <a:rPr lang="en-US" altLang="zh-CN" sz="2200" dirty="0" smtClean="0"/>
              <a:t>    –</a:t>
            </a:r>
            <a:r>
              <a:rPr lang="en-US" altLang="zh-CN" sz="2200" dirty="0"/>
              <a:t>4.484375 × 10</a:t>
            </a:r>
            <a:r>
              <a:rPr lang="en-US" altLang="zh-CN" sz="2200" baseline="30000" dirty="0"/>
              <a:t>1</a:t>
            </a:r>
            <a:r>
              <a:rPr lang="en-US" altLang="zh-CN" sz="2200" dirty="0"/>
              <a:t> = –44.84375 = –1.0110011011 × 2</a:t>
            </a:r>
            <a:r>
              <a:rPr lang="en-US" altLang="zh-CN" sz="2200" baseline="30000" dirty="0"/>
              <a:t>5</a:t>
            </a:r>
          </a:p>
          <a:p>
            <a:pPr marL="0" indent="0">
              <a:buNone/>
            </a:pPr>
            <a:r>
              <a:rPr lang="en-US" altLang="zh-CN" sz="2200" dirty="0" smtClean="0"/>
              <a:t>    1.1953125 </a:t>
            </a:r>
            <a:r>
              <a:rPr lang="en-US" altLang="zh-CN" sz="2200" dirty="0"/>
              <a:t>× 10</a:t>
            </a:r>
            <a:r>
              <a:rPr lang="en-US" altLang="zh-CN" sz="2200" baseline="30000" dirty="0"/>
              <a:t>1</a:t>
            </a:r>
            <a:r>
              <a:rPr lang="en-US" altLang="zh-CN" sz="2200" dirty="0"/>
              <a:t> = 11.953125 = 1.0111111010 × 2</a:t>
            </a:r>
            <a:r>
              <a:rPr lang="en-US" altLang="zh-CN" sz="2200" baseline="30000" dirty="0"/>
              <a:t>3</a:t>
            </a:r>
          </a:p>
          <a:p>
            <a:pPr marL="0" indent="0">
              <a:buNone/>
            </a:pPr>
            <a:r>
              <a:rPr lang="en-US" altLang="zh-CN" sz="2200" dirty="0" smtClean="0"/>
              <a:t>    Shift </a:t>
            </a:r>
            <a:r>
              <a:rPr lang="en-US" altLang="zh-CN" sz="2200" dirty="0"/>
              <a:t>binary point 2 to the left and align exponents</a:t>
            </a:r>
            <a:r>
              <a:rPr lang="en-US" altLang="zh-CN" sz="2200" dirty="0" smtClean="0"/>
              <a:t>,</a:t>
            </a:r>
          </a:p>
          <a:p>
            <a:pPr marL="0" indent="0">
              <a:buNone/>
            </a:pPr>
            <a:r>
              <a:rPr lang="en-US" altLang="zh-CN" sz="2200" dirty="0" smtClean="0"/>
              <a:t>                              GR</a:t>
            </a:r>
            <a:endParaRPr lang="en-US" altLang="zh-CN" sz="2200" dirty="0"/>
          </a:p>
          <a:p>
            <a:pPr marL="0" indent="0">
              <a:buNone/>
            </a:pPr>
            <a:r>
              <a:rPr lang="en-US" altLang="zh-CN" sz="2200" dirty="0" smtClean="0"/>
              <a:t>    –</a:t>
            </a:r>
            <a:r>
              <a:rPr lang="en-US" altLang="zh-CN" sz="2200" dirty="0"/>
              <a:t>1.0110011011 00</a:t>
            </a:r>
          </a:p>
          <a:p>
            <a:pPr marL="0" indent="0">
              <a:buNone/>
            </a:pPr>
            <a:r>
              <a:rPr lang="en-US" altLang="zh-CN" sz="2200" dirty="0" smtClean="0"/>
              <a:t>      0.0101111110 </a:t>
            </a:r>
            <a:r>
              <a:rPr lang="en-US" altLang="zh-CN" sz="2200" dirty="0"/>
              <a:t>10 (Guard = 1, Round = 0, Sticky = 0)</a:t>
            </a:r>
          </a:p>
          <a:p>
            <a:pPr marL="0" indent="0">
              <a:buNone/>
            </a:pPr>
            <a:r>
              <a:rPr lang="en-US" altLang="zh-CN" sz="2200" dirty="0" smtClean="0"/>
              <a:t>    ------------------</a:t>
            </a:r>
            <a:endParaRPr lang="en-US" altLang="zh-CN" sz="2200" dirty="0"/>
          </a:p>
          <a:p>
            <a:pPr marL="0" indent="0">
              <a:buNone/>
            </a:pPr>
            <a:r>
              <a:rPr lang="en-US" altLang="zh-CN" sz="2200" dirty="0" smtClean="0"/>
              <a:t>    –</a:t>
            </a:r>
            <a:r>
              <a:rPr lang="en-US" altLang="zh-CN" sz="2200" dirty="0"/>
              <a:t>1.0000011100 </a:t>
            </a:r>
            <a:r>
              <a:rPr lang="en-US" altLang="zh-CN" sz="2200" dirty="0" smtClean="0"/>
              <a:t>10</a:t>
            </a:r>
          </a:p>
          <a:p>
            <a:pPr marL="0" indent="0">
              <a:buNone/>
            </a:pPr>
            <a:r>
              <a:rPr lang="en-US" altLang="zh-CN" sz="2200" dirty="0" smtClean="0"/>
              <a:t>    In </a:t>
            </a:r>
            <a:r>
              <a:rPr lang="en-US" altLang="zh-CN" sz="2200" dirty="0"/>
              <a:t>this case, the Guard is 1 and the Round and Sticky bits are zero. This is the “exactly </a:t>
            </a:r>
            <a:r>
              <a:rPr lang="en-US" altLang="zh-CN" sz="2200" dirty="0" smtClean="0"/>
              <a:t>half” case—if </a:t>
            </a:r>
            <a:r>
              <a:rPr lang="en-US" altLang="zh-CN" sz="2200" dirty="0"/>
              <a:t>the LSB was odd (1) we would add, but since it is even (0) we do nothing</a:t>
            </a:r>
            <a:r>
              <a:rPr lang="en-US" altLang="zh-CN" sz="2200" dirty="0" smtClean="0"/>
              <a:t>.</a:t>
            </a:r>
          </a:p>
          <a:p>
            <a:pPr marL="0" indent="0">
              <a:buNone/>
            </a:pPr>
            <a:r>
              <a:rPr lang="en-US" altLang="zh-CN" sz="2200" dirty="0" smtClean="0"/>
              <a:t>        –</a:t>
            </a:r>
            <a:r>
              <a:rPr lang="en-US" altLang="zh-CN" sz="2200" dirty="0"/>
              <a:t>1.0000011100 × 2</a:t>
            </a:r>
            <a:r>
              <a:rPr lang="en-US" altLang="zh-CN" sz="2200" baseline="30000" dirty="0"/>
              <a:t>5</a:t>
            </a:r>
            <a:r>
              <a:rPr lang="en-US" altLang="zh-CN" sz="2200" dirty="0"/>
              <a:t> = –100000.11100 × 2</a:t>
            </a:r>
            <a:r>
              <a:rPr lang="en-US" altLang="zh-CN" sz="2200" baseline="30000" dirty="0"/>
              <a:t>0</a:t>
            </a:r>
            <a:r>
              <a:rPr lang="en-US" altLang="zh-CN" sz="2200" dirty="0"/>
              <a:t> = –</a:t>
            </a:r>
            <a:r>
              <a:rPr lang="en-US" altLang="zh-CN" sz="2200" dirty="0" smtClean="0"/>
              <a:t>32.875</a:t>
            </a:r>
          </a:p>
          <a:p>
            <a:pPr marL="0" indent="0">
              <a:buNone/>
            </a:pPr>
            <a:r>
              <a:rPr lang="en-US" altLang="zh-CN" sz="2200" dirty="0"/>
              <a:t>  </a:t>
            </a:r>
            <a:r>
              <a:rPr lang="en-US" altLang="zh-CN" sz="2200" dirty="0" smtClean="0"/>
              <a:t>   </a:t>
            </a:r>
            <a:r>
              <a:rPr lang="en-US" altLang="zh-CN" sz="2200" dirty="0"/>
              <a:t>= –3.2875 × 10</a:t>
            </a:r>
            <a:r>
              <a:rPr lang="en-US" altLang="zh-CN" sz="2200" baseline="30000" dirty="0"/>
              <a:t>1</a:t>
            </a:r>
            <a:endParaRPr lang="en-US" altLang="zh-CN" sz="2200" baseline="30000" dirty="0" smtClean="0"/>
          </a:p>
        </p:txBody>
      </p:sp>
    </p:spTree>
    <p:extLst>
      <p:ext uri="{BB962C8B-B14F-4D97-AF65-F5344CB8AC3E}">
        <p14:creationId xmlns:p14="http://schemas.microsoft.com/office/powerpoint/2010/main" val="2592009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467600" cy="6285312"/>
          </a:xfrm>
        </p:spPr>
        <p:txBody>
          <a:bodyPr/>
          <a:lstStyle/>
          <a:p>
            <a:r>
              <a:rPr lang="en-US" altLang="zh-CN" dirty="0" smtClean="0"/>
              <a:t>Solution:</a:t>
            </a:r>
          </a:p>
          <a:p>
            <a:pPr marL="0" indent="0">
              <a:buNone/>
            </a:pPr>
            <a:r>
              <a:rPr lang="en-US" altLang="zh-CN" dirty="0"/>
              <a:t> </a:t>
            </a:r>
            <a:r>
              <a:rPr lang="en-US" altLang="zh-CN" dirty="0" smtClean="0"/>
              <a:t>   b.</a:t>
            </a:r>
          </a:p>
          <a:p>
            <a:pPr marL="0" indent="0">
              <a:buNone/>
            </a:pPr>
            <a:r>
              <a:rPr lang="en-US" altLang="zh-CN" dirty="0" smtClean="0"/>
              <a:t>    0x8A </a:t>
            </a:r>
            <a:r>
              <a:rPr lang="en-US" altLang="zh-CN" dirty="0"/>
              <a:t>× 0xED = 0x7FC2 </a:t>
            </a:r>
            <a:endParaRPr lang="en-US" altLang="zh-CN" dirty="0" smtClean="0"/>
          </a:p>
          <a:p>
            <a:pPr marL="0" indent="0">
              <a:buNone/>
            </a:pPr>
            <a:r>
              <a:rPr lang="en-US" altLang="zh-CN" dirty="0"/>
              <a:t> </a:t>
            </a:r>
            <a:r>
              <a:rPr lang="en-US" altLang="zh-CN" dirty="0" smtClean="0"/>
              <a:t>   0x8A </a:t>
            </a:r>
            <a:r>
              <a:rPr lang="en-US" altLang="zh-CN" dirty="0"/>
              <a:t>= 128 + 8 + </a:t>
            </a:r>
            <a:r>
              <a:rPr lang="en-US" altLang="zh-CN" dirty="0" smtClean="0"/>
              <a:t>2</a:t>
            </a:r>
          </a:p>
          <a:p>
            <a:pPr marL="0" indent="0">
              <a:buNone/>
            </a:pPr>
            <a:r>
              <a:rPr lang="en-US" altLang="zh-CN" dirty="0"/>
              <a:t> </a:t>
            </a:r>
            <a:r>
              <a:rPr lang="en-US" altLang="zh-CN" dirty="0" smtClean="0"/>
              <a:t>   0xED </a:t>
            </a:r>
            <a:r>
              <a:rPr lang="en-US" altLang="zh-CN" dirty="0"/>
              <a:t>= 128 + 64 + 32 + 8 + 4 + 1</a:t>
            </a:r>
            <a:r>
              <a:rPr lang="en-US" altLang="zh-CN" dirty="0" smtClean="0"/>
              <a:t>.</a:t>
            </a:r>
          </a:p>
          <a:p>
            <a:pPr marL="0" indent="0">
              <a:buNone/>
            </a:pPr>
            <a:r>
              <a:rPr lang="en-US" altLang="zh-CN" dirty="0"/>
              <a:t> </a:t>
            </a:r>
            <a:r>
              <a:rPr lang="en-US" altLang="zh-CN" dirty="0" smtClean="0"/>
              <a:t>    </a:t>
            </a:r>
            <a:r>
              <a:rPr lang="en-US" altLang="zh-CN" dirty="0"/>
              <a:t>Best way is </a:t>
            </a:r>
            <a:r>
              <a:rPr lang="en-US" altLang="zh-CN" dirty="0" smtClean="0"/>
              <a:t>to shift </a:t>
            </a:r>
            <a:r>
              <a:rPr lang="en-US" altLang="zh-CN" dirty="0"/>
              <a:t>0xED left 7 places (0x7680), then add to that 0xED shifted left 3 places (0x768), and </a:t>
            </a:r>
            <a:r>
              <a:rPr lang="en-US" altLang="zh-CN" dirty="0" smtClean="0"/>
              <a:t>then add </a:t>
            </a:r>
            <a:r>
              <a:rPr lang="en-US" altLang="zh-CN" dirty="0"/>
              <a:t>0xED shifted left 1 place (0x1DA). </a:t>
            </a:r>
            <a:endParaRPr lang="en-US" altLang="zh-CN" dirty="0" smtClean="0"/>
          </a:p>
          <a:p>
            <a:pPr marL="0" indent="0">
              <a:buNone/>
            </a:pPr>
            <a:r>
              <a:rPr lang="en-US" altLang="zh-CN" dirty="0"/>
              <a:t> </a:t>
            </a:r>
            <a:r>
              <a:rPr lang="en-US" altLang="zh-CN" dirty="0" smtClean="0"/>
              <a:t>   3 </a:t>
            </a:r>
            <a:r>
              <a:rPr lang="en-US" altLang="zh-CN" dirty="0"/>
              <a:t>shifts, 2 adds.</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4149389182"/>
              </p:ext>
            </p:extLst>
          </p:nvPr>
        </p:nvGraphicFramePr>
        <p:xfrm>
          <a:off x="1475656" y="4221088"/>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endParaRPr lang="zh-CN" altLang="en-US" dirty="0"/>
                    </a:p>
                  </a:txBody>
                  <a:tcPr/>
                </a:tc>
                <a:tc>
                  <a:txBody>
                    <a:bodyPr/>
                    <a:lstStyle/>
                    <a:p>
                      <a:pPr algn="ctr"/>
                      <a:r>
                        <a:rPr lang="en-US" altLang="zh-CN" dirty="0" smtClean="0"/>
                        <a:t>A</a:t>
                      </a:r>
                      <a:endParaRPr lang="zh-CN" altLang="en-US" dirty="0"/>
                    </a:p>
                  </a:txBody>
                  <a:tcPr/>
                </a:tc>
                <a:tc>
                  <a:txBody>
                    <a:bodyPr/>
                    <a:lstStyle/>
                    <a:p>
                      <a:pPr algn="ctr"/>
                      <a:r>
                        <a:rPr lang="en-US" altLang="zh-CN" dirty="0" smtClean="0"/>
                        <a:t>B</a:t>
                      </a:r>
                      <a:endParaRPr lang="zh-CN" altLang="en-US" dirty="0"/>
                    </a:p>
                  </a:txBody>
                  <a:tcPr/>
                </a:tc>
              </a:tr>
              <a:tr h="370840">
                <a:tc>
                  <a:txBody>
                    <a:bodyPr/>
                    <a:lstStyle/>
                    <a:p>
                      <a:pPr algn="ctr"/>
                      <a:r>
                        <a:rPr lang="en-US" altLang="zh-CN" dirty="0" smtClean="0"/>
                        <a:t>a.</a:t>
                      </a:r>
                      <a:endParaRPr lang="zh-CN" altLang="en-US" dirty="0"/>
                    </a:p>
                  </a:txBody>
                  <a:tcPr/>
                </a:tc>
                <a:tc>
                  <a:txBody>
                    <a:bodyPr/>
                    <a:lstStyle/>
                    <a:p>
                      <a:pPr algn="ctr"/>
                      <a:r>
                        <a:rPr lang="en-US" altLang="zh-CN" dirty="0" smtClean="0"/>
                        <a:t>33</a:t>
                      </a:r>
                      <a:endParaRPr lang="zh-CN" altLang="en-US" dirty="0"/>
                    </a:p>
                  </a:txBody>
                  <a:tcPr/>
                </a:tc>
                <a:tc>
                  <a:txBody>
                    <a:bodyPr/>
                    <a:lstStyle/>
                    <a:p>
                      <a:pPr algn="ctr"/>
                      <a:r>
                        <a:rPr lang="en-US" altLang="zh-CN" dirty="0" smtClean="0"/>
                        <a:t>55</a:t>
                      </a:r>
                      <a:endParaRPr lang="zh-CN" altLang="en-US" dirty="0"/>
                    </a:p>
                  </a:txBody>
                  <a:tcPr/>
                </a:tc>
              </a:tr>
              <a:tr h="370840">
                <a:tc>
                  <a:txBody>
                    <a:bodyPr/>
                    <a:lstStyle/>
                    <a:p>
                      <a:pPr algn="ctr"/>
                      <a:r>
                        <a:rPr lang="en-US" altLang="zh-CN" dirty="0" smtClean="0"/>
                        <a:t>b.</a:t>
                      </a:r>
                      <a:endParaRPr lang="zh-CN" altLang="en-US" dirty="0"/>
                    </a:p>
                  </a:txBody>
                  <a:tcPr/>
                </a:tc>
                <a:tc>
                  <a:txBody>
                    <a:bodyPr/>
                    <a:lstStyle/>
                    <a:p>
                      <a:pPr algn="ctr"/>
                      <a:r>
                        <a:rPr lang="en-US" altLang="zh-CN" dirty="0" smtClean="0"/>
                        <a:t>8a</a:t>
                      </a:r>
                      <a:endParaRPr lang="zh-CN" altLang="en-US" dirty="0"/>
                    </a:p>
                  </a:txBody>
                  <a:tcPr/>
                </a:tc>
                <a:tc>
                  <a:txBody>
                    <a:bodyPr/>
                    <a:lstStyle/>
                    <a:p>
                      <a:pPr algn="ctr"/>
                      <a:r>
                        <a:rPr lang="en-US" altLang="zh-CN" dirty="0" smtClean="0"/>
                        <a:t>6d</a:t>
                      </a:r>
                      <a:endParaRPr lang="zh-CN" altLang="en-US" dirty="0"/>
                    </a:p>
                  </a:txBody>
                  <a:tcPr/>
                </a:tc>
              </a:tr>
            </a:tbl>
          </a:graphicData>
        </a:graphic>
      </p:graphicFrame>
    </p:spTree>
    <p:extLst>
      <p:ext uri="{BB962C8B-B14F-4D97-AF65-F5344CB8AC3E}">
        <p14:creationId xmlns:p14="http://schemas.microsoft.com/office/powerpoint/2010/main" val="3141701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467600" cy="6285312"/>
          </a:xfrm>
        </p:spPr>
        <p:txBody>
          <a:bodyPr/>
          <a:lstStyle/>
          <a:p>
            <a:r>
              <a:rPr lang="en-US" altLang="zh-CN" b="1" dirty="0" smtClean="0"/>
              <a:t>3.11.5</a:t>
            </a:r>
            <a:r>
              <a:rPr lang="en-US" altLang="zh-CN" dirty="0" smtClean="0"/>
              <a:t> Write an MIPS assembly language program to calculate the sum of A and B, assuming they are stored in the modified 16-bit NVIDIA format described in 3.11.2. Assume 1 guard, 1 round bit, and 1 sticky bit, and round to the nearest even.</a:t>
            </a:r>
          </a:p>
          <a:p>
            <a:r>
              <a:rPr lang="en-US" altLang="zh-CN" dirty="0" smtClean="0"/>
              <a:t>Solution:</a:t>
            </a:r>
          </a:p>
          <a:p>
            <a:pPr marL="0" indent="0">
              <a:buNone/>
            </a:pPr>
            <a:r>
              <a:rPr lang="en-US" altLang="zh-CN" dirty="0"/>
              <a:t> </a:t>
            </a:r>
            <a:r>
              <a:rPr lang="en-US" altLang="zh-CN" dirty="0" smtClean="0"/>
              <a:t>   No solution provided.</a:t>
            </a:r>
            <a:endParaRPr lang="zh-CN" altLang="en-US" dirty="0"/>
          </a:p>
        </p:txBody>
      </p:sp>
    </p:spTree>
    <p:extLst>
      <p:ext uri="{BB962C8B-B14F-4D97-AF65-F5344CB8AC3E}">
        <p14:creationId xmlns:p14="http://schemas.microsoft.com/office/powerpoint/2010/main" val="16538186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467600" cy="6285312"/>
          </a:xfrm>
        </p:spPr>
        <p:txBody>
          <a:bodyPr/>
          <a:lstStyle/>
          <a:p>
            <a:r>
              <a:rPr lang="en-US" altLang="zh-CN" b="1" dirty="0" smtClean="0"/>
              <a:t>3.11.6</a:t>
            </a:r>
            <a:r>
              <a:rPr lang="en-US" altLang="zh-CN" dirty="0" smtClean="0"/>
              <a:t> Write an MIPS assembly language program to calculate the sum of A and B, assuming they are stored using the format described in 3.11.1. Now modify the program to calculate the sum assuming the format described in 3.11.3. Which format is easier for a programmer to deal with? How do they each compare to the IEEE 754 format? (Do not worry about  sticky bits for this question.)</a:t>
            </a:r>
          </a:p>
          <a:p>
            <a:r>
              <a:rPr lang="en-US" altLang="zh-CN" dirty="0" smtClean="0"/>
              <a:t>Solution:</a:t>
            </a:r>
          </a:p>
          <a:p>
            <a:pPr marL="0" indent="0">
              <a:buNone/>
            </a:pPr>
            <a:r>
              <a:rPr lang="en-US" altLang="zh-CN" dirty="0"/>
              <a:t> </a:t>
            </a:r>
            <a:r>
              <a:rPr lang="en-US" altLang="zh-CN" dirty="0" smtClean="0"/>
              <a:t>   No solution provided.</a:t>
            </a:r>
            <a:endParaRPr lang="zh-CN" altLang="en-US" dirty="0"/>
          </a:p>
        </p:txBody>
      </p:sp>
    </p:spTree>
    <p:extLst>
      <p:ext uri="{BB962C8B-B14F-4D97-AF65-F5344CB8AC3E}">
        <p14:creationId xmlns:p14="http://schemas.microsoft.com/office/powerpoint/2010/main" val="35267178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562074"/>
          </a:xfrm>
        </p:spPr>
        <p:txBody>
          <a:bodyPr/>
          <a:lstStyle/>
          <a:p>
            <a:r>
              <a:rPr lang="en-US" altLang="zh-CN" dirty="0" smtClean="0"/>
              <a:t>Exercise 3.14</a:t>
            </a:r>
            <a:endParaRPr lang="zh-CN" altLang="en-US" dirty="0"/>
          </a:p>
        </p:txBody>
      </p:sp>
      <p:sp>
        <p:nvSpPr>
          <p:cNvPr id="3" name="内容占位符 2"/>
          <p:cNvSpPr>
            <a:spLocks noGrp="1"/>
          </p:cNvSpPr>
          <p:nvPr>
            <p:ph sz="quarter" idx="1"/>
          </p:nvPr>
        </p:nvSpPr>
        <p:spPr>
          <a:xfrm>
            <a:off x="457200" y="908720"/>
            <a:ext cx="7467600" cy="2016224"/>
          </a:xfrm>
        </p:spPr>
        <p:txBody>
          <a:bodyPr/>
          <a:lstStyle/>
          <a:p>
            <a:r>
              <a:rPr lang="en-US" altLang="zh-CN" dirty="0" smtClean="0"/>
              <a:t>The associative law is not the only one that does not always hold in dealing with floating point numbers. There are other oddities that occur as well. The following table shows sets of decimal numbers.</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405717166"/>
              </p:ext>
            </p:extLst>
          </p:nvPr>
        </p:nvGraphicFramePr>
        <p:xfrm>
          <a:off x="579700" y="3036560"/>
          <a:ext cx="7952740" cy="1112520"/>
        </p:xfrm>
        <a:graphic>
          <a:graphicData uri="http://schemas.openxmlformats.org/drawingml/2006/table">
            <a:tbl>
              <a:tblPr firstRow="1" bandRow="1">
                <a:tableStyleId>{5C22544A-7EE6-4342-B048-85BDC9FD1C3A}</a:tableStyleId>
              </a:tblPr>
              <a:tblGrid>
                <a:gridCol w="1524000"/>
                <a:gridCol w="2125980"/>
                <a:gridCol w="2049780"/>
                <a:gridCol w="2252980"/>
              </a:tblGrid>
              <a:tr h="370840">
                <a:tc>
                  <a:txBody>
                    <a:bodyPr/>
                    <a:lstStyle/>
                    <a:p>
                      <a:endParaRPr lang="zh-CN" altLang="en-US" dirty="0"/>
                    </a:p>
                  </a:txBody>
                  <a:tcPr/>
                </a:tc>
                <a:tc>
                  <a:txBody>
                    <a:bodyPr/>
                    <a:lstStyle/>
                    <a:p>
                      <a:r>
                        <a:rPr lang="en-US" altLang="zh-CN" dirty="0" smtClean="0"/>
                        <a:t>A</a:t>
                      </a:r>
                      <a:endParaRPr lang="zh-CN" altLang="en-US" dirty="0"/>
                    </a:p>
                  </a:txBody>
                  <a:tcPr/>
                </a:tc>
                <a:tc>
                  <a:txBody>
                    <a:bodyPr/>
                    <a:lstStyle/>
                    <a:p>
                      <a:r>
                        <a:rPr lang="en-US" altLang="zh-CN" dirty="0" smtClean="0"/>
                        <a:t>B</a:t>
                      </a:r>
                      <a:endParaRPr lang="zh-CN" altLang="en-US" dirty="0"/>
                    </a:p>
                  </a:txBody>
                  <a:tcPr/>
                </a:tc>
                <a:tc>
                  <a:txBody>
                    <a:bodyPr/>
                    <a:lstStyle/>
                    <a:p>
                      <a:r>
                        <a:rPr lang="en-US" altLang="zh-CN" dirty="0" smtClean="0"/>
                        <a:t>C</a:t>
                      </a:r>
                      <a:endParaRPr lang="zh-CN" altLang="en-US" dirty="0"/>
                    </a:p>
                  </a:txBody>
                  <a:tcPr/>
                </a:tc>
              </a:tr>
              <a:tr h="370840">
                <a:tc>
                  <a:txBody>
                    <a:bodyPr/>
                    <a:lstStyle/>
                    <a:p>
                      <a:r>
                        <a:rPr lang="en-US" altLang="zh-CN" dirty="0" smtClean="0"/>
                        <a:t>a.</a:t>
                      </a:r>
                      <a:endParaRPr lang="zh-CN" altLang="en-US" dirty="0"/>
                    </a:p>
                  </a:txBody>
                  <a:tcPr/>
                </a:tc>
                <a:tc>
                  <a:txBody>
                    <a:bodyPr/>
                    <a:lstStyle/>
                    <a:p>
                      <a:r>
                        <a:rPr lang="en-US" altLang="zh-CN" dirty="0" smtClean="0"/>
                        <a:t>1.666015625×10</a:t>
                      </a:r>
                      <a:r>
                        <a:rPr lang="en-US" altLang="zh-CN" baseline="30000" dirty="0" smtClean="0"/>
                        <a:t>0</a:t>
                      </a:r>
                      <a:endParaRPr lang="zh-CN" altLang="en-US" baseline="30000" dirty="0"/>
                    </a:p>
                  </a:txBody>
                  <a:tcPr/>
                </a:tc>
                <a:tc>
                  <a:txBody>
                    <a:bodyPr/>
                    <a:lstStyle/>
                    <a:p>
                      <a:r>
                        <a:rPr lang="en-US" altLang="zh-CN" dirty="0" smtClean="0"/>
                        <a:t>1.9760×10</a:t>
                      </a:r>
                      <a:r>
                        <a:rPr lang="en-US" altLang="zh-CN" baseline="30000" dirty="0" smtClean="0"/>
                        <a:t>4</a:t>
                      </a:r>
                      <a:endParaRPr lang="zh-CN" altLang="en-US" baseline="30000" dirty="0"/>
                    </a:p>
                  </a:txBody>
                  <a:tcPr/>
                </a:tc>
                <a:tc>
                  <a:txBody>
                    <a:bodyPr/>
                    <a:lstStyle/>
                    <a:p>
                      <a:r>
                        <a:rPr lang="en-US" altLang="zh-CN" dirty="0" smtClean="0"/>
                        <a:t>-1.9744×10</a:t>
                      </a:r>
                      <a:r>
                        <a:rPr lang="en-US" altLang="zh-CN" baseline="30000" dirty="0" smtClean="0"/>
                        <a:t>4</a:t>
                      </a:r>
                      <a:endParaRPr lang="zh-CN" altLang="en-US" baseline="30000" dirty="0"/>
                    </a:p>
                  </a:txBody>
                  <a:tcPr/>
                </a:tc>
              </a:tr>
              <a:tr h="370840">
                <a:tc>
                  <a:txBody>
                    <a:bodyPr/>
                    <a:lstStyle/>
                    <a:p>
                      <a:r>
                        <a:rPr lang="en-US" altLang="zh-CN" dirty="0" smtClean="0"/>
                        <a:t>b.</a:t>
                      </a:r>
                      <a:endParaRPr lang="zh-CN" altLang="en-US" dirty="0"/>
                    </a:p>
                  </a:txBody>
                  <a:tcPr/>
                </a:tc>
                <a:tc>
                  <a:txBody>
                    <a:bodyPr/>
                    <a:lstStyle/>
                    <a:p>
                      <a:r>
                        <a:rPr lang="en-US" altLang="zh-CN" dirty="0" smtClean="0"/>
                        <a:t>3.48×10</a:t>
                      </a:r>
                      <a:r>
                        <a:rPr lang="en-US" altLang="zh-CN" baseline="30000" dirty="0" smtClean="0"/>
                        <a:t>2</a:t>
                      </a:r>
                      <a:endParaRPr lang="zh-CN" altLang="en-US" baseline="30000" dirty="0"/>
                    </a:p>
                  </a:txBody>
                  <a:tcPr/>
                </a:tc>
                <a:tc>
                  <a:txBody>
                    <a:bodyPr/>
                    <a:lstStyle/>
                    <a:p>
                      <a:r>
                        <a:rPr lang="en-US" altLang="zh-CN" dirty="0" smtClean="0"/>
                        <a:t>6.34765625×10</a:t>
                      </a:r>
                      <a:r>
                        <a:rPr lang="en-US" altLang="zh-CN" baseline="30000" dirty="0" smtClean="0"/>
                        <a:t>-2</a:t>
                      </a:r>
                      <a:endParaRPr lang="zh-CN" altLang="en-US" baseline="30000" dirty="0"/>
                    </a:p>
                  </a:txBody>
                  <a:tcPr/>
                </a:tc>
                <a:tc>
                  <a:txBody>
                    <a:bodyPr/>
                    <a:lstStyle/>
                    <a:p>
                      <a:r>
                        <a:rPr lang="en-US" altLang="zh-CN" dirty="0" smtClean="0"/>
                        <a:t>-4.052734375×10</a:t>
                      </a:r>
                      <a:r>
                        <a:rPr lang="en-US" altLang="zh-CN" baseline="30000" dirty="0" smtClean="0"/>
                        <a:t>-2</a:t>
                      </a:r>
                      <a:endParaRPr lang="zh-CN" altLang="en-US" baseline="30000" dirty="0"/>
                    </a:p>
                  </a:txBody>
                  <a:tcPr/>
                </a:tc>
              </a:tr>
            </a:tbl>
          </a:graphicData>
        </a:graphic>
      </p:graphicFrame>
    </p:spTree>
    <p:extLst>
      <p:ext uri="{BB962C8B-B14F-4D97-AF65-F5344CB8AC3E}">
        <p14:creationId xmlns:p14="http://schemas.microsoft.com/office/powerpoint/2010/main" val="19186563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7467600" cy="6213304"/>
          </a:xfrm>
        </p:spPr>
        <p:txBody>
          <a:bodyPr/>
          <a:lstStyle/>
          <a:p>
            <a:r>
              <a:rPr lang="en-US" altLang="zh-CN" b="1" dirty="0" smtClean="0"/>
              <a:t>3.14.1</a:t>
            </a:r>
            <a:r>
              <a:rPr lang="en-US" altLang="zh-CN" dirty="0" smtClean="0"/>
              <a:t> Calculate A×(B+C) by hand, assuming A, B, and C are stored in the modified 16-bit NVIDIA format described in 3.11.2 (and also described in the text). Assume 1 guard, 1 round bit, and 1 sticky bit, and round to the nearest even. Show all the steps, and write your answer in both the 16-bit floating point format and in decimal.</a:t>
            </a:r>
            <a:endParaRPr lang="zh-CN" altLang="en-US" dirty="0"/>
          </a:p>
        </p:txBody>
      </p:sp>
    </p:spTree>
    <p:extLst>
      <p:ext uri="{BB962C8B-B14F-4D97-AF65-F5344CB8AC3E}">
        <p14:creationId xmlns:p14="http://schemas.microsoft.com/office/powerpoint/2010/main" val="40943956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7467600" cy="6213304"/>
          </a:xfrm>
        </p:spPr>
        <p:txBody>
          <a:bodyPr>
            <a:normAutofit/>
          </a:bodyPr>
          <a:lstStyle/>
          <a:p>
            <a:r>
              <a:rPr lang="en-US" altLang="zh-CN" dirty="0" smtClean="0"/>
              <a:t>Solution:</a:t>
            </a:r>
          </a:p>
          <a:p>
            <a:pPr marL="0" indent="0">
              <a:buNone/>
            </a:pPr>
            <a:r>
              <a:rPr lang="en-US" altLang="zh-CN" dirty="0" smtClean="0"/>
              <a:t>    a.</a:t>
            </a:r>
          </a:p>
          <a:p>
            <a:pPr marL="0" indent="0">
              <a:buNone/>
            </a:pPr>
            <a:r>
              <a:rPr lang="en-US" altLang="zh-CN" sz="2000" dirty="0" smtClean="0"/>
              <a:t>    1.666015625 </a:t>
            </a:r>
            <a:r>
              <a:rPr lang="en-US" altLang="zh-CN" sz="2000" dirty="0"/>
              <a:t>× 10</a:t>
            </a:r>
            <a:r>
              <a:rPr lang="en-US" altLang="zh-CN" sz="2000" baseline="30000" dirty="0"/>
              <a:t>0</a:t>
            </a:r>
            <a:r>
              <a:rPr lang="en-US" altLang="zh-CN" sz="2000" dirty="0"/>
              <a:t> × (1.9760 × 10</a:t>
            </a:r>
            <a:r>
              <a:rPr lang="en-US" altLang="zh-CN" sz="2000" baseline="30000" dirty="0"/>
              <a:t>4</a:t>
            </a:r>
            <a:r>
              <a:rPr lang="en-US" altLang="zh-CN" sz="2000" dirty="0"/>
              <a:t> – 1.9744 × 10</a:t>
            </a:r>
            <a:r>
              <a:rPr lang="en-US" altLang="zh-CN" sz="2000" baseline="30000" dirty="0"/>
              <a:t>4</a:t>
            </a:r>
            <a:r>
              <a:rPr lang="en-US" altLang="zh-CN" sz="2000" dirty="0"/>
              <a:t>)</a:t>
            </a:r>
          </a:p>
          <a:p>
            <a:pPr marL="0" indent="0">
              <a:buNone/>
            </a:pPr>
            <a:r>
              <a:rPr lang="pt-BR" altLang="zh-CN" sz="2000" dirty="0" smtClean="0"/>
              <a:t>    (</a:t>
            </a:r>
            <a:r>
              <a:rPr lang="pt-BR" altLang="zh-CN" sz="2000" dirty="0"/>
              <a:t>A) 1.666015625 × 10</a:t>
            </a:r>
            <a:r>
              <a:rPr lang="pt-BR" altLang="zh-CN" sz="2000" baseline="30000" dirty="0"/>
              <a:t>0</a:t>
            </a:r>
            <a:r>
              <a:rPr lang="pt-BR" altLang="zh-CN" sz="2000" dirty="0"/>
              <a:t> = 1.1010101010 × 2</a:t>
            </a:r>
            <a:r>
              <a:rPr lang="pt-BR" altLang="zh-CN" sz="2000" baseline="30000" dirty="0"/>
              <a:t>0</a:t>
            </a:r>
          </a:p>
          <a:p>
            <a:pPr marL="0" indent="0">
              <a:buNone/>
            </a:pPr>
            <a:r>
              <a:rPr lang="en-US" altLang="zh-CN" sz="2000" dirty="0" smtClean="0"/>
              <a:t>    </a:t>
            </a:r>
            <a:r>
              <a:rPr lang="pl-PL" altLang="zh-CN" sz="2000" dirty="0" smtClean="0"/>
              <a:t>(</a:t>
            </a:r>
            <a:r>
              <a:rPr lang="pl-PL" altLang="zh-CN" sz="2000" dirty="0"/>
              <a:t>B) 1.9760 × 10</a:t>
            </a:r>
            <a:r>
              <a:rPr lang="pl-PL" altLang="zh-CN" sz="2000" baseline="30000" dirty="0"/>
              <a:t>4</a:t>
            </a:r>
            <a:r>
              <a:rPr lang="pl-PL" altLang="zh-CN" sz="2000" dirty="0"/>
              <a:t> = 1.0011010011 × 2</a:t>
            </a:r>
            <a:r>
              <a:rPr lang="pl-PL" altLang="zh-CN" sz="2000" baseline="30000" dirty="0"/>
              <a:t>14</a:t>
            </a:r>
          </a:p>
          <a:p>
            <a:pPr marL="0" indent="0">
              <a:buNone/>
            </a:pPr>
            <a:r>
              <a:rPr lang="en-US" altLang="zh-CN" sz="2000" dirty="0" smtClean="0"/>
              <a:t>    (</a:t>
            </a:r>
            <a:r>
              <a:rPr lang="en-US" altLang="zh-CN" sz="2000" dirty="0"/>
              <a:t>C) –1.9744 × 10</a:t>
            </a:r>
            <a:r>
              <a:rPr lang="en-US" altLang="zh-CN" sz="2000" baseline="30000" dirty="0"/>
              <a:t>4</a:t>
            </a:r>
            <a:r>
              <a:rPr lang="en-US" altLang="zh-CN" sz="2000" dirty="0"/>
              <a:t> = –1.0011010010 × 2</a:t>
            </a:r>
            <a:r>
              <a:rPr lang="en-US" altLang="zh-CN" sz="2000" baseline="30000" dirty="0"/>
              <a:t>14</a:t>
            </a:r>
          </a:p>
          <a:p>
            <a:pPr marL="0" indent="0">
              <a:buNone/>
            </a:pPr>
            <a:r>
              <a:rPr lang="en-US" altLang="zh-CN" sz="2000" dirty="0" smtClean="0"/>
              <a:t>    Exponents </a:t>
            </a:r>
            <a:r>
              <a:rPr lang="en-US" altLang="zh-CN" sz="2000" dirty="0"/>
              <a:t>match, no shifting necessary</a:t>
            </a:r>
          </a:p>
          <a:p>
            <a:pPr marL="0" indent="0">
              <a:buNone/>
            </a:pPr>
            <a:r>
              <a:rPr lang="en-US" altLang="zh-CN" sz="2000" dirty="0" smtClean="0"/>
              <a:t>    (</a:t>
            </a:r>
            <a:r>
              <a:rPr lang="en-US" altLang="zh-CN" sz="2000" dirty="0"/>
              <a:t>B) 1.0011010011</a:t>
            </a:r>
          </a:p>
          <a:p>
            <a:pPr marL="0" indent="0">
              <a:buNone/>
            </a:pPr>
            <a:r>
              <a:rPr lang="en-US" altLang="zh-CN" sz="2000" dirty="0" smtClean="0"/>
              <a:t>    (</a:t>
            </a:r>
            <a:r>
              <a:rPr lang="en-US" altLang="zh-CN" sz="2000" dirty="0"/>
              <a:t>C) –1.0011010010</a:t>
            </a:r>
          </a:p>
          <a:p>
            <a:pPr marL="0" indent="0">
              <a:buNone/>
            </a:pPr>
            <a:r>
              <a:rPr lang="en-US" altLang="zh-CN" sz="2000" dirty="0" smtClean="0"/>
              <a:t>    ---------------</a:t>
            </a:r>
            <a:endParaRPr lang="en-US" altLang="zh-CN" sz="2000" dirty="0"/>
          </a:p>
          <a:p>
            <a:pPr marL="0" indent="0">
              <a:buNone/>
            </a:pPr>
            <a:r>
              <a:rPr lang="en-US" altLang="zh-CN" sz="2000" dirty="0" smtClean="0"/>
              <a:t>    (</a:t>
            </a:r>
            <a:r>
              <a:rPr lang="en-US" altLang="zh-CN" sz="2000" dirty="0"/>
              <a:t>B+C) 0.0000000001 × 2</a:t>
            </a:r>
            <a:r>
              <a:rPr lang="en-US" altLang="zh-CN" sz="2000" baseline="30000" dirty="0"/>
              <a:t>14</a:t>
            </a:r>
          </a:p>
          <a:p>
            <a:pPr marL="0" indent="0">
              <a:buNone/>
            </a:pPr>
            <a:r>
              <a:rPr lang="en-US" altLang="zh-CN" sz="2000" dirty="0" smtClean="0"/>
              <a:t>    (</a:t>
            </a:r>
            <a:r>
              <a:rPr lang="en-US" altLang="zh-CN" sz="2000" dirty="0"/>
              <a:t>B+C) 1.0000000000 × 2</a:t>
            </a:r>
            <a:r>
              <a:rPr lang="en-US" altLang="zh-CN" sz="2000" baseline="30000" dirty="0"/>
              <a:t>4</a:t>
            </a:r>
          </a:p>
          <a:p>
            <a:pPr marL="0" indent="0">
              <a:buNone/>
            </a:pPr>
            <a:r>
              <a:rPr lang="en-US" altLang="zh-CN" sz="2000" dirty="0" smtClean="0"/>
              <a:t>    </a:t>
            </a:r>
            <a:r>
              <a:rPr lang="en-US" altLang="zh-CN" sz="2000" dirty="0" err="1" smtClean="0"/>
              <a:t>Exp</a:t>
            </a:r>
            <a:r>
              <a:rPr lang="en-US" altLang="zh-CN" sz="2000" dirty="0"/>
              <a:t>: 0 + 4 = 4</a:t>
            </a:r>
          </a:p>
          <a:p>
            <a:pPr marL="0" indent="0">
              <a:buNone/>
            </a:pPr>
            <a:r>
              <a:rPr lang="en-US" altLang="zh-CN" sz="2000" dirty="0" smtClean="0"/>
              <a:t>    Signs</a:t>
            </a:r>
            <a:r>
              <a:rPr lang="en-US" altLang="zh-CN" sz="2000" dirty="0"/>
              <a:t>: both positive, result positive</a:t>
            </a:r>
            <a:endParaRPr lang="zh-CN" altLang="en-US" sz="2000" dirty="0"/>
          </a:p>
        </p:txBody>
      </p:sp>
    </p:spTree>
    <p:extLst>
      <p:ext uri="{BB962C8B-B14F-4D97-AF65-F5344CB8AC3E}">
        <p14:creationId xmlns:p14="http://schemas.microsoft.com/office/powerpoint/2010/main" val="40943956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7467600" cy="6213304"/>
          </a:xfrm>
        </p:spPr>
        <p:txBody>
          <a:bodyPr>
            <a:normAutofit/>
          </a:bodyPr>
          <a:lstStyle/>
          <a:p>
            <a:r>
              <a:rPr lang="en-US" altLang="zh-CN" dirty="0" smtClean="0"/>
              <a:t>Solution:</a:t>
            </a:r>
          </a:p>
          <a:p>
            <a:pPr marL="0" indent="0">
              <a:buNone/>
            </a:pPr>
            <a:r>
              <a:rPr lang="en-US" altLang="zh-CN" dirty="0" smtClean="0"/>
              <a:t>    a.</a:t>
            </a:r>
          </a:p>
          <a:p>
            <a:pPr marL="0" indent="0">
              <a:buNone/>
            </a:pPr>
            <a:r>
              <a:rPr lang="en-US" altLang="zh-CN" dirty="0" smtClean="0"/>
              <a:t>    Mantissa</a:t>
            </a:r>
            <a:r>
              <a:rPr lang="en-US" altLang="zh-CN" dirty="0"/>
              <a:t>:</a:t>
            </a:r>
          </a:p>
          <a:p>
            <a:pPr marL="0" indent="0">
              <a:buNone/>
            </a:pPr>
            <a:r>
              <a:rPr lang="en-US" altLang="zh-CN" dirty="0" smtClean="0"/>
              <a:t>    (</a:t>
            </a:r>
            <a:r>
              <a:rPr lang="en-US" altLang="zh-CN" dirty="0"/>
              <a:t>A) </a:t>
            </a:r>
            <a:r>
              <a:rPr lang="en-US" altLang="zh-CN" dirty="0" smtClean="0"/>
              <a:t>                             1.1010101010</a:t>
            </a:r>
            <a:endParaRPr lang="en-US" altLang="zh-CN" dirty="0"/>
          </a:p>
          <a:p>
            <a:pPr marL="0" indent="0">
              <a:buNone/>
            </a:pPr>
            <a:r>
              <a:rPr lang="en-US" altLang="zh-CN" dirty="0" smtClean="0"/>
              <a:t>    (</a:t>
            </a:r>
            <a:r>
              <a:rPr lang="en-US" altLang="zh-CN" dirty="0"/>
              <a:t>B+C) </a:t>
            </a:r>
            <a:r>
              <a:rPr lang="en-US" altLang="zh-CN" dirty="0" smtClean="0"/>
              <a:t>                    × </a:t>
            </a:r>
            <a:r>
              <a:rPr lang="en-US" altLang="zh-CN" dirty="0"/>
              <a:t>1.0000000000</a:t>
            </a:r>
          </a:p>
          <a:p>
            <a:pPr marL="0" indent="0">
              <a:buNone/>
            </a:pPr>
            <a:r>
              <a:rPr lang="en-US" altLang="zh-CN" dirty="0" smtClean="0"/>
              <a:t>                                       ------------</a:t>
            </a:r>
            <a:endParaRPr lang="en-US" altLang="zh-CN" dirty="0"/>
          </a:p>
          <a:p>
            <a:pPr marL="0" indent="0">
              <a:buNone/>
            </a:pPr>
            <a:r>
              <a:rPr lang="en-US" altLang="zh-CN" dirty="0" smtClean="0"/>
              <a:t>                      11010101010</a:t>
            </a:r>
            <a:endParaRPr lang="en-US" altLang="zh-CN" dirty="0"/>
          </a:p>
          <a:p>
            <a:pPr marL="0" indent="0">
              <a:buNone/>
            </a:pPr>
            <a:r>
              <a:rPr lang="en-US" altLang="zh-CN" dirty="0" smtClean="0"/>
              <a:t>                      ----------------------</a:t>
            </a:r>
            <a:endParaRPr lang="en-US" altLang="zh-CN" dirty="0"/>
          </a:p>
          <a:p>
            <a:pPr marL="0" indent="0">
              <a:buNone/>
            </a:pPr>
            <a:r>
              <a:rPr lang="en-US" altLang="zh-CN" dirty="0" smtClean="0"/>
              <a:t>                     1.10101010100000000000</a:t>
            </a:r>
            <a:endParaRPr lang="en-US" altLang="zh-CN" dirty="0"/>
          </a:p>
          <a:p>
            <a:pPr marL="0" indent="0">
              <a:buNone/>
            </a:pPr>
            <a:r>
              <a:rPr lang="en-US" altLang="zh-CN" dirty="0" smtClean="0"/>
              <a:t>A</a:t>
            </a:r>
            <a:r>
              <a:rPr lang="en-US" altLang="zh-CN" dirty="0"/>
              <a:t>×(B+C) </a:t>
            </a:r>
            <a:r>
              <a:rPr lang="en-US" altLang="zh-CN" dirty="0" smtClean="0"/>
              <a:t>    1.1010101010 </a:t>
            </a:r>
            <a:r>
              <a:rPr lang="en-US" altLang="zh-CN" dirty="0"/>
              <a:t>0000000000 </a:t>
            </a:r>
            <a:endParaRPr lang="en-US" altLang="zh-CN" dirty="0" smtClean="0"/>
          </a:p>
          <a:p>
            <a:pPr marL="0" indent="0">
              <a:buNone/>
            </a:pPr>
            <a:r>
              <a:rPr lang="en-US" altLang="zh-CN" dirty="0"/>
              <a:t> </a:t>
            </a:r>
            <a:r>
              <a:rPr lang="en-US" altLang="zh-CN" dirty="0" smtClean="0"/>
              <a:t>   Guard=0</a:t>
            </a:r>
            <a:r>
              <a:rPr lang="en-US" altLang="zh-CN" dirty="0"/>
              <a:t>, Round=0, Sticky=0: No Round</a:t>
            </a:r>
          </a:p>
          <a:p>
            <a:pPr marL="0" indent="0">
              <a:buNone/>
            </a:pPr>
            <a:r>
              <a:rPr lang="pt-BR" altLang="zh-CN" dirty="0" smtClean="0"/>
              <a:t>    A </a:t>
            </a:r>
            <a:r>
              <a:rPr lang="pt-BR" altLang="zh-CN" dirty="0"/>
              <a:t>(</a:t>
            </a:r>
            <a:r>
              <a:rPr lang="pt-BR" altLang="zh-CN" dirty="0" smtClean="0"/>
              <a:t>B+C)  </a:t>
            </a:r>
            <a:r>
              <a:rPr lang="pt-BR" altLang="zh-CN" dirty="0"/>
              <a:t>1.1010101010 × 2</a:t>
            </a:r>
            <a:r>
              <a:rPr lang="pt-BR" altLang="zh-CN" baseline="30000" dirty="0"/>
              <a:t>4</a:t>
            </a:r>
            <a:endParaRPr lang="en-US" altLang="zh-CN" baseline="30000" dirty="0" smtClean="0"/>
          </a:p>
        </p:txBody>
      </p:sp>
    </p:spTree>
    <p:extLst>
      <p:ext uri="{BB962C8B-B14F-4D97-AF65-F5344CB8AC3E}">
        <p14:creationId xmlns:p14="http://schemas.microsoft.com/office/powerpoint/2010/main" val="23112115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323528" y="260648"/>
            <a:ext cx="8568952" cy="6213304"/>
          </a:xfrm>
        </p:spPr>
        <p:txBody>
          <a:bodyPr>
            <a:normAutofit/>
          </a:bodyPr>
          <a:lstStyle/>
          <a:p>
            <a:r>
              <a:rPr lang="en-US" altLang="zh-CN" dirty="0" smtClean="0"/>
              <a:t>Solution:</a:t>
            </a:r>
          </a:p>
          <a:p>
            <a:pPr marL="0" indent="0">
              <a:buNone/>
            </a:pPr>
            <a:r>
              <a:rPr lang="en-US" altLang="zh-CN" sz="2200" dirty="0" smtClean="0"/>
              <a:t>    b.</a:t>
            </a:r>
          </a:p>
          <a:p>
            <a:pPr marL="0" indent="0">
              <a:buNone/>
            </a:pPr>
            <a:r>
              <a:rPr lang="en-US" altLang="zh-CN" sz="2200" dirty="0" smtClean="0"/>
              <a:t>    3.48 </a:t>
            </a:r>
            <a:r>
              <a:rPr lang="en-US" altLang="zh-CN" sz="2200" dirty="0"/>
              <a:t>× 10</a:t>
            </a:r>
            <a:r>
              <a:rPr lang="en-US" altLang="zh-CN" sz="2200" baseline="30000" dirty="0"/>
              <a:t>2</a:t>
            </a:r>
            <a:r>
              <a:rPr lang="en-US" altLang="zh-CN" sz="2200" dirty="0"/>
              <a:t> × (6.34765625 × 10</a:t>
            </a:r>
            <a:r>
              <a:rPr lang="en-US" altLang="zh-CN" sz="2200" baseline="30000" dirty="0"/>
              <a:t>–2</a:t>
            </a:r>
            <a:r>
              <a:rPr lang="en-US" altLang="zh-CN" sz="2200" dirty="0"/>
              <a:t> – 4.052734375 × 10</a:t>
            </a:r>
            <a:r>
              <a:rPr lang="en-US" altLang="zh-CN" sz="2200" baseline="30000" dirty="0"/>
              <a:t>–2</a:t>
            </a:r>
            <a:r>
              <a:rPr lang="en-US" altLang="zh-CN" sz="2200" dirty="0"/>
              <a:t>)</a:t>
            </a:r>
          </a:p>
          <a:p>
            <a:pPr marL="0" indent="0">
              <a:buNone/>
            </a:pPr>
            <a:r>
              <a:rPr lang="pt-BR" altLang="zh-CN" sz="2200" dirty="0" smtClean="0"/>
              <a:t>    (</a:t>
            </a:r>
            <a:r>
              <a:rPr lang="pt-BR" altLang="zh-CN" sz="2200" dirty="0"/>
              <a:t>A) 3.48 × 10</a:t>
            </a:r>
            <a:r>
              <a:rPr lang="pt-BR" altLang="zh-CN" sz="2200" baseline="30000" dirty="0"/>
              <a:t>2</a:t>
            </a:r>
            <a:r>
              <a:rPr lang="pt-BR" altLang="zh-CN" sz="2200" dirty="0"/>
              <a:t> = 1.0101110000 × 2</a:t>
            </a:r>
            <a:r>
              <a:rPr lang="pt-BR" altLang="zh-CN" sz="2200" baseline="30000" dirty="0"/>
              <a:t>8</a:t>
            </a:r>
          </a:p>
          <a:p>
            <a:pPr marL="0" indent="0">
              <a:buNone/>
            </a:pPr>
            <a:r>
              <a:rPr lang="en-US" altLang="zh-CN" sz="2200" dirty="0" smtClean="0"/>
              <a:t>    </a:t>
            </a:r>
            <a:r>
              <a:rPr lang="pl-PL" altLang="zh-CN" sz="2200" dirty="0" smtClean="0"/>
              <a:t>(</a:t>
            </a:r>
            <a:r>
              <a:rPr lang="pl-PL" altLang="zh-CN" sz="2200" dirty="0"/>
              <a:t>B) 6.34765625 × 10</a:t>
            </a:r>
            <a:r>
              <a:rPr lang="pl-PL" altLang="zh-CN" sz="2200" baseline="30000" dirty="0"/>
              <a:t>–2</a:t>
            </a:r>
            <a:r>
              <a:rPr lang="pl-PL" altLang="zh-CN" sz="2200" dirty="0"/>
              <a:t> = 1.0000010000 × 2</a:t>
            </a:r>
            <a:r>
              <a:rPr lang="pl-PL" altLang="zh-CN" sz="2200" baseline="30000" dirty="0"/>
              <a:t>–4</a:t>
            </a:r>
          </a:p>
          <a:p>
            <a:pPr marL="0" indent="0">
              <a:buNone/>
            </a:pPr>
            <a:r>
              <a:rPr lang="en-US" altLang="zh-CN" sz="2200" dirty="0" smtClean="0"/>
              <a:t>    (</a:t>
            </a:r>
            <a:r>
              <a:rPr lang="en-US" altLang="zh-CN" sz="2200" dirty="0"/>
              <a:t>C) –4.052734375 × 10</a:t>
            </a:r>
            <a:r>
              <a:rPr lang="en-US" altLang="zh-CN" sz="2200" baseline="30000" dirty="0"/>
              <a:t>–2</a:t>
            </a:r>
            <a:r>
              <a:rPr lang="en-US" altLang="zh-CN" sz="2200" dirty="0"/>
              <a:t> = 1.0100110000 × 2</a:t>
            </a:r>
            <a:r>
              <a:rPr lang="en-US" altLang="zh-CN" sz="2200" baseline="30000" dirty="0"/>
              <a:t>–5</a:t>
            </a:r>
          </a:p>
          <a:p>
            <a:pPr marL="0" indent="0">
              <a:buNone/>
            </a:pPr>
            <a:r>
              <a:rPr lang="en-US" altLang="zh-CN" sz="2200" dirty="0" smtClean="0"/>
              <a:t>    Shift </a:t>
            </a:r>
            <a:r>
              <a:rPr lang="en-US" altLang="zh-CN" sz="2200" dirty="0"/>
              <a:t>binary point of smaller left 1 so exponents match</a:t>
            </a:r>
          </a:p>
          <a:p>
            <a:pPr marL="0" indent="0">
              <a:buNone/>
            </a:pPr>
            <a:r>
              <a:rPr lang="en-US" altLang="zh-CN" sz="2200" dirty="0" smtClean="0"/>
              <a:t>    (</a:t>
            </a:r>
            <a:r>
              <a:rPr lang="en-US" altLang="zh-CN" sz="2200" dirty="0"/>
              <a:t>B) </a:t>
            </a:r>
            <a:r>
              <a:rPr lang="en-US" altLang="zh-CN" sz="2200" dirty="0" smtClean="0"/>
              <a:t>          1.0000010000 </a:t>
            </a:r>
            <a:r>
              <a:rPr lang="en-US" altLang="zh-CN" sz="2200" dirty="0"/>
              <a:t>× 2</a:t>
            </a:r>
            <a:r>
              <a:rPr lang="en-US" altLang="zh-CN" sz="2200" baseline="30000" dirty="0"/>
              <a:t>–4</a:t>
            </a:r>
          </a:p>
          <a:p>
            <a:pPr marL="0" indent="0">
              <a:buNone/>
            </a:pPr>
            <a:r>
              <a:rPr lang="en-US" altLang="zh-CN" sz="2200" dirty="0" smtClean="0"/>
              <a:t>    (</a:t>
            </a:r>
            <a:r>
              <a:rPr lang="en-US" altLang="zh-CN" sz="2200" dirty="0"/>
              <a:t>C</a:t>
            </a:r>
            <a:r>
              <a:rPr lang="en-US" altLang="zh-CN" sz="2200" dirty="0" smtClean="0"/>
              <a:t>)           </a:t>
            </a:r>
            <a:r>
              <a:rPr lang="en-US" altLang="zh-CN" sz="2200" dirty="0"/>
              <a:t>–.1010011000 0 × 2</a:t>
            </a:r>
            <a:r>
              <a:rPr lang="en-US" altLang="zh-CN" sz="2200" baseline="30000" dirty="0"/>
              <a:t>–4</a:t>
            </a:r>
          </a:p>
          <a:p>
            <a:pPr marL="0" indent="0">
              <a:buNone/>
            </a:pPr>
            <a:r>
              <a:rPr lang="en-US" altLang="zh-CN" sz="2200" dirty="0" smtClean="0"/>
              <a:t>                    ---------------</a:t>
            </a:r>
            <a:endParaRPr lang="en-US" altLang="zh-CN" sz="2200" dirty="0"/>
          </a:p>
          <a:p>
            <a:pPr marL="0" indent="0">
              <a:buNone/>
            </a:pPr>
            <a:r>
              <a:rPr lang="en-US" altLang="zh-CN" sz="2200" dirty="0" smtClean="0"/>
              <a:t>    (</a:t>
            </a:r>
            <a:r>
              <a:rPr lang="en-US" altLang="zh-CN" sz="2200" dirty="0"/>
              <a:t>B+C</a:t>
            </a:r>
            <a:r>
              <a:rPr lang="en-US" altLang="zh-CN" sz="2200" dirty="0" smtClean="0"/>
              <a:t>)        .</a:t>
            </a:r>
            <a:r>
              <a:rPr lang="en-US" altLang="zh-CN" sz="2200" dirty="0"/>
              <a:t>0101111000 Normalize, subtract 2 </a:t>
            </a:r>
            <a:r>
              <a:rPr lang="en-US" altLang="zh-CN" sz="2200" dirty="0" smtClean="0"/>
              <a:t>from exponent</a:t>
            </a:r>
            <a:endParaRPr lang="en-US" altLang="zh-CN" sz="2200" dirty="0"/>
          </a:p>
          <a:p>
            <a:pPr marL="0" indent="0">
              <a:buNone/>
            </a:pPr>
            <a:r>
              <a:rPr lang="en-US" altLang="zh-CN" sz="2200" dirty="0" smtClean="0"/>
              <a:t>    (B+C</a:t>
            </a:r>
            <a:r>
              <a:rPr lang="en-US" altLang="zh-CN" sz="2200" dirty="0"/>
              <a:t>) </a:t>
            </a:r>
            <a:r>
              <a:rPr lang="en-US" altLang="zh-CN" sz="2200" dirty="0" smtClean="0"/>
              <a:t>     1.0111100000 </a:t>
            </a:r>
            <a:r>
              <a:rPr lang="en-US" altLang="zh-CN" sz="2200" dirty="0"/>
              <a:t>× 2</a:t>
            </a:r>
            <a:r>
              <a:rPr lang="en-US" altLang="zh-CN" sz="2200" baseline="30000" dirty="0"/>
              <a:t>–6</a:t>
            </a:r>
          </a:p>
          <a:p>
            <a:pPr marL="0" indent="0">
              <a:buNone/>
            </a:pPr>
            <a:r>
              <a:rPr lang="en-US" altLang="zh-CN" sz="2200" dirty="0" smtClean="0"/>
              <a:t>    </a:t>
            </a:r>
            <a:r>
              <a:rPr lang="en-US" altLang="zh-CN" sz="2200" dirty="0" err="1" smtClean="0"/>
              <a:t>Exp</a:t>
            </a:r>
            <a:r>
              <a:rPr lang="en-US" altLang="zh-CN" sz="2200" dirty="0"/>
              <a:t>: 8 – 6 = 2</a:t>
            </a:r>
          </a:p>
          <a:p>
            <a:pPr marL="0" indent="0">
              <a:buNone/>
            </a:pPr>
            <a:r>
              <a:rPr lang="en-US" altLang="zh-CN" sz="2200" dirty="0" smtClean="0"/>
              <a:t>    Signs</a:t>
            </a:r>
            <a:r>
              <a:rPr lang="en-US" altLang="zh-CN" sz="2200" dirty="0"/>
              <a:t>: both positive, result positive</a:t>
            </a:r>
            <a:endParaRPr lang="en-US" altLang="zh-CN" sz="2200" dirty="0" smtClean="0"/>
          </a:p>
        </p:txBody>
      </p:sp>
    </p:spTree>
    <p:extLst>
      <p:ext uri="{BB962C8B-B14F-4D97-AF65-F5344CB8AC3E}">
        <p14:creationId xmlns:p14="http://schemas.microsoft.com/office/powerpoint/2010/main" val="21594696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7467600" cy="6213304"/>
          </a:xfrm>
        </p:spPr>
        <p:txBody>
          <a:bodyPr>
            <a:normAutofit/>
          </a:bodyPr>
          <a:lstStyle/>
          <a:p>
            <a:r>
              <a:rPr lang="en-US" altLang="zh-CN" dirty="0" smtClean="0"/>
              <a:t>Solution:</a:t>
            </a:r>
          </a:p>
          <a:p>
            <a:pPr marL="0" indent="0">
              <a:buNone/>
            </a:pPr>
            <a:r>
              <a:rPr lang="en-US" altLang="zh-CN" dirty="0" smtClean="0"/>
              <a:t>    b.</a:t>
            </a:r>
          </a:p>
          <a:p>
            <a:pPr marL="0" indent="0">
              <a:buNone/>
            </a:pPr>
            <a:r>
              <a:rPr lang="en-US" altLang="zh-CN" dirty="0" smtClean="0"/>
              <a:t>    Mantissa</a:t>
            </a:r>
            <a:r>
              <a:rPr lang="en-US" altLang="zh-CN" dirty="0"/>
              <a:t>:</a:t>
            </a:r>
          </a:p>
          <a:p>
            <a:pPr marL="0" indent="0">
              <a:buNone/>
            </a:pPr>
            <a:r>
              <a:rPr lang="en-US" altLang="zh-CN" dirty="0" smtClean="0"/>
              <a:t>    (</a:t>
            </a:r>
            <a:r>
              <a:rPr lang="en-US" altLang="zh-CN" dirty="0"/>
              <a:t>A) </a:t>
            </a:r>
            <a:r>
              <a:rPr lang="en-US" altLang="zh-CN" dirty="0" smtClean="0"/>
              <a:t>                                         1.0101110000</a:t>
            </a:r>
            <a:endParaRPr lang="en-US" altLang="zh-CN" dirty="0"/>
          </a:p>
          <a:p>
            <a:pPr marL="0" indent="0">
              <a:buNone/>
            </a:pPr>
            <a:r>
              <a:rPr lang="en-US" altLang="zh-CN" dirty="0" smtClean="0"/>
              <a:t>  (B + C</a:t>
            </a:r>
            <a:r>
              <a:rPr lang="en-US" altLang="zh-CN" dirty="0"/>
              <a:t>) </a:t>
            </a:r>
            <a:r>
              <a:rPr lang="en-US" altLang="zh-CN" dirty="0" smtClean="0"/>
              <a:t>                             ×    1.0111100000</a:t>
            </a:r>
            <a:endParaRPr lang="en-US" altLang="zh-CN" dirty="0"/>
          </a:p>
          <a:p>
            <a:pPr marL="0" indent="0">
              <a:buNone/>
            </a:pPr>
            <a:r>
              <a:rPr lang="en-US" altLang="zh-CN" dirty="0" smtClean="0"/>
              <a:t>                                                    ------------</a:t>
            </a:r>
            <a:endParaRPr lang="en-US" altLang="zh-CN" dirty="0"/>
          </a:p>
          <a:p>
            <a:pPr marL="0" indent="0">
              <a:buNone/>
            </a:pPr>
            <a:r>
              <a:rPr lang="en-US" altLang="zh-CN" dirty="0" smtClean="0"/>
              <a:t>                                            10101110000</a:t>
            </a:r>
            <a:endParaRPr lang="en-US" altLang="zh-CN" dirty="0"/>
          </a:p>
          <a:p>
            <a:pPr marL="0" indent="0">
              <a:buNone/>
            </a:pPr>
            <a:r>
              <a:rPr lang="en-US" altLang="zh-CN" dirty="0" smtClean="0"/>
              <a:t>                                          10101110000</a:t>
            </a:r>
            <a:endParaRPr lang="en-US" altLang="zh-CN" dirty="0"/>
          </a:p>
          <a:p>
            <a:pPr marL="0" indent="0">
              <a:buNone/>
            </a:pPr>
            <a:r>
              <a:rPr lang="en-US" altLang="zh-CN" dirty="0" smtClean="0"/>
              <a:t>                                        10101110000</a:t>
            </a:r>
            <a:endParaRPr lang="en-US" altLang="zh-CN" dirty="0"/>
          </a:p>
          <a:p>
            <a:pPr marL="0" indent="0">
              <a:buNone/>
            </a:pPr>
            <a:r>
              <a:rPr lang="en-US" altLang="zh-CN" dirty="0" smtClean="0"/>
              <a:t>                                       10101110000</a:t>
            </a:r>
            <a:endParaRPr lang="en-US" altLang="zh-CN" dirty="0"/>
          </a:p>
          <a:p>
            <a:pPr marL="0" indent="0">
              <a:buNone/>
            </a:pPr>
            <a:r>
              <a:rPr lang="en-US" altLang="zh-CN" dirty="0" smtClean="0"/>
              <a:t>                                   10101110000</a:t>
            </a:r>
            <a:endParaRPr lang="en-US" altLang="zh-CN" dirty="0"/>
          </a:p>
          <a:p>
            <a:pPr marL="0" indent="0">
              <a:buNone/>
            </a:pPr>
            <a:r>
              <a:rPr lang="en-US" altLang="zh-CN" dirty="0" smtClean="0"/>
              <a:t>    A</a:t>
            </a:r>
            <a:r>
              <a:rPr lang="en-US" altLang="zh-CN" dirty="0"/>
              <a:t>×(B+C) </a:t>
            </a:r>
            <a:r>
              <a:rPr lang="en-US" altLang="zh-CN" dirty="0" smtClean="0"/>
              <a:t>              1.1111111100 10000000000</a:t>
            </a:r>
          </a:p>
          <a:p>
            <a:pPr marL="0" indent="0">
              <a:buNone/>
            </a:pPr>
            <a:r>
              <a:rPr lang="en-US" altLang="zh-CN" dirty="0" smtClean="0"/>
              <a:t>    Guard=1</a:t>
            </a:r>
            <a:r>
              <a:rPr lang="en-US" altLang="zh-CN" dirty="0"/>
              <a:t>, Round=0, </a:t>
            </a:r>
            <a:r>
              <a:rPr lang="en-US" altLang="zh-CN" dirty="0" smtClean="0"/>
              <a:t>Sticky=0:Round </a:t>
            </a:r>
            <a:r>
              <a:rPr lang="en-US" altLang="zh-CN" dirty="0"/>
              <a:t>to even</a:t>
            </a:r>
          </a:p>
          <a:p>
            <a:pPr marL="0" indent="0">
              <a:buNone/>
            </a:pPr>
            <a:r>
              <a:rPr lang="pt-BR" altLang="zh-CN" dirty="0" smtClean="0"/>
              <a:t>    A </a:t>
            </a:r>
            <a:r>
              <a:rPr lang="pt-BR" altLang="zh-CN" dirty="0"/>
              <a:t>× (B + C) </a:t>
            </a:r>
            <a:r>
              <a:rPr lang="pt-BR" altLang="zh-CN" dirty="0" smtClean="0"/>
              <a:t>    1.1111111100 </a:t>
            </a:r>
            <a:r>
              <a:rPr lang="pt-BR" altLang="zh-CN" dirty="0"/>
              <a:t>× 2</a:t>
            </a:r>
            <a:r>
              <a:rPr lang="pt-BR" altLang="zh-CN" baseline="30000" dirty="0"/>
              <a:t>2</a:t>
            </a:r>
            <a:endParaRPr lang="en-US" altLang="zh-CN" baseline="30000" dirty="0" smtClean="0"/>
          </a:p>
        </p:txBody>
      </p:sp>
    </p:spTree>
    <p:extLst>
      <p:ext uri="{BB962C8B-B14F-4D97-AF65-F5344CB8AC3E}">
        <p14:creationId xmlns:p14="http://schemas.microsoft.com/office/powerpoint/2010/main" val="162231947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7467600" cy="6213304"/>
          </a:xfrm>
        </p:spPr>
        <p:txBody>
          <a:bodyPr/>
          <a:lstStyle/>
          <a:p>
            <a:r>
              <a:rPr lang="en-US" altLang="zh-CN" b="1" dirty="0" smtClean="0"/>
              <a:t>3.14.2</a:t>
            </a:r>
            <a:r>
              <a:rPr lang="en-US" altLang="zh-CN" dirty="0" smtClean="0"/>
              <a:t> Calculate (A×B)+</a:t>
            </a:r>
            <a:r>
              <a:rPr lang="en-US" altLang="zh-CN" dirty="0"/>
              <a:t>(</a:t>
            </a:r>
            <a:r>
              <a:rPr lang="en-US" altLang="zh-CN" dirty="0" smtClean="0"/>
              <a:t>A×C</a:t>
            </a:r>
            <a:r>
              <a:rPr lang="en-US" altLang="zh-CN" dirty="0"/>
              <a:t>)</a:t>
            </a:r>
            <a:r>
              <a:rPr lang="zh-CN" altLang="en-US" dirty="0" smtClean="0"/>
              <a:t> </a:t>
            </a:r>
            <a:r>
              <a:rPr lang="en-US" altLang="zh-CN" dirty="0" smtClean="0"/>
              <a:t>by hand, assuming A, B, and C are stored in the modified 16-bit NVIDIA format described in 3.11.2 (and also described in the text). Assume 1 guard, 1 round bit, and 1 sticky bit, and round to the nearest even. Show all the steps, and write your answer in both the 16-bit floating point format and in decimal.</a:t>
            </a:r>
            <a:endParaRPr lang="zh-CN" altLang="en-US" dirty="0"/>
          </a:p>
        </p:txBody>
      </p:sp>
    </p:spTree>
    <p:extLst>
      <p:ext uri="{BB962C8B-B14F-4D97-AF65-F5344CB8AC3E}">
        <p14:creationId xmlns:p14="http://schemas.microsoft.com/office/powerpoint/2010/main" val="40943956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7467600" cy="936104"/>
          </a:xfrm>
        </p:spPr>
        <p:txBody>
          <a:bodyPr/>
          <a:lstStyle/>
          <a:p>
            <a:r>
              <a:rPr lang="en-US" altLang="zh-CN" dirty="0" smtClean="0"/>
              <a:t>Solution:</a:t>
            </a:r>
          </a:p>
          <a:p>
            <a:pPr marL="0" indent="0">
              <a:buNone/>
            </a:pPr>
            <a:r>
              <a:rPr lang="en-US" altLang="zh-CN" dirty="0" smtClean="0"/>
              <a:t>    a.</a:t>
            </a:r>
          </a:p>
          <a:p>
            <a:pPr marL="0" indent="0">
              <a:buNone/>
            </a:pPr>
            <a:endParaRPr lang="en-US" altLang="zh-CN" dirty="0" smtClean="0"/>
          </a:p>
          <a:p>
            <a:endParaRPr lang="zh-CN" alt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196752"/>
            <a:ext cx="7704856"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3422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467600" cy="6285312"/>
          </a:xfrm>
        </p:spPr>
        <p:txBody>
          <a:bodyPr/>
          <a:lstStyle/>
          <a:p>
            <a:r>
              <a:rPr lang="en-US" altLang="zh-CN" b="1" dirty="0" smtClean="0"/>
              <a:t>3.6.2</a:t>
            </a:r>
            <a:r>
              <a:rPr lang="en-US" altLang="zh-CN" dirty="0" smtClean="0"/>
              <a:t> Show the best way to calculate A×B using shifts and add, if A and B are 8-bit signed integers stored in sign-magnitude format.</a:t>
            </a:r>
          </a:p>
          <a:p>
            <a:r>
              <a:rPr lang="en-US" altLang="zh-CN" dirty="0" smtClean="0"/>
              <a:t>Solution:</a:t>
            </a:r>
          </a:p>
          <a:p>
            <a:pPr marL="0" indent="0">
              <a:buNone/>
            </a:pPr>
            <a:r>
              <a:rPr lang="en-US" altLang="zh-CN" dirty="0" smtClean="0"/>
              <a:t>    a.</a:t>
            </a:r>
          </a:p>
          <a:p>
            <a:pPr marL="0" indent="0">
              <a:buNone/>
            </a:pPr>
            <a:r>
              <a:rPr lang="en-US" altLang="zh-CN" dirty="0" smtClean="0"/>
              <a:t>    0x33 </a:t>
            </a:r>
            <a:r>
              <a:rPr lang="en-US" altLang="zh-CN" dirty="0"/>
              <a:t>× 0x55 = 0x10EF. </a:t>
            </a:r>
            <a:endParaRPr lang="en-US" altLang="zh-CN" dirty="0" smtClean="0"/>
          </a:p>
          <a:p>
            <a:pPr marL="0" indent="0">
              <a:buNone/>
            </a:pPr>
            <a:r>
              <a:rPr lang="en-US" altLang="zh-CN" dirty="0"/>
              <a:t> </a:t>
            </a:r>
            <a:r>
              <a:rPr lang="en-US" altLang="zh-CN" dirty="0" smtClean="0"/>
              <a:t>   0x33 </a:t>
            </a:r>
            <a:r>
              <a:rPr lang="en-US" altLang="zh-CN" dirty="0"/>
              <a:t>= 51, and 51 = 32 + 16 + 2 + 1. </a:t>
            </a:r>
            <a:endParaRPr lang="en-US" altLang="zh-CN" dirty="0" smtClean="0"/>
          </a:p>
          <a:p>
            <a:pPr marL="0" indent="0">
              <a:buNone/>
            </a:pPr>
            <a:r>
              <a:rPr lang="en-US" altLang="zh-CN" dirty="0"/>
              <a:t> </a:t>
            </a:r>
            <a:r>
              <a:rPr lang="en-US" altLang="zh-CN" dirty="0" smtClean="0"/>
              <a:t>   We </a:t>
            </a:r>
            <a:r>
              <a:rPr lang="en-US" altLang="zh-CN" dirty="0"/>
              <a:t>can shift 0x55 left 5 </a:t>
            </a:r>
            <a:r>
              <a:rPr lang="en-US" altLang="zh-CN" dirty="0" smtClean="0"/>
              <a:t>places (0xAA0</a:t>
            </a:r>
            <a:r>
              <a:rPr lang="en-US" altLang="zh-CN" dirty="0"/>
              <a:t>), then add 0x55 shifted left 4 places (0x550), then add 0x55 shifted left once (0xAA</a:t>
            </a:r>
            <a:r>
              <a:rPr lang="en-US" altLang="zh-CN" dirty="0" smtClean="0"/>
              <a:t>), then </a:t>
            </a:r>
            <a:r>
              <a:rPr lang="en-US" altLang="zh-CN" dirty="0"/>
              <a:t>add 0x55. </a:t>
            </a:r>
            <a:endParaRPr lang="en-US" altLang="zh-CN" dirty="0" smtClean="0"/>
          </a:p>
          <a:p>
            <a:pPr marL="0" indent="0">
              <a:buNone/>
            </a:pPr>
            <a:r>
              <a:rPr lang="en-US" altLang="zh-CN" dirty="0"/>
              <a:t> </a:t>
            </a:r>
            <a:r>
              <a:rPr lang="en-US" altLang="zh-CN" dirty="0" smtClean="0"/>
              <a:t>   0xAA0 </a:t>
            </a:r>
            <a:r>
              <a:rPr lang="en-US" altLang="zh-CN" dirty="0"/>
              <a:t>+ 0x550 + 0xAA + 0x55 = 0x10EF. </a:t>
            </a:r>
            <a:endParaRPr lang="en-US" altLang="zh-CN" dirty="0" smtClean="0"/>
          </a:p>
          <a:p>
            <a:pPr marL="0" indent="0">
              <a:buNone/>
            </a:pPr>
            <a:r>
              <a:rPr lang="en-US" altLang="zh-CN" dirty="0"/>
              <a:t> </a:t>
            </a:r>
            <a:r>
              <a:rPr lang="en-US" altLang="zh-CN" dirty="0" smtClean="0"/>
              <a:t>   3 </a:t>
            </a:r>
            <a:r>
              <a:rPr lang="en-US" altLang="zh-CN" dirty="0"/>
              <a:t>shifts, 3 adds.</a:t>
            </a:r>
            <a:endParaRPr lang="en-US" altLang="zh-CN" dirty="0" smtClean="0"/>
          </a:p>
          <a:p>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1187336243"/>
              </p:ext>
            </p:extLst>
          </p:nvPr>
        </p:nvGraphicFramePr>
        <p:xfrm>
          <a:off x="1547664" y="5301208"/>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endParaRPr lang="zh-CN" altLang="en-US" dirty="0"/>
                    </a:p>
                  </a:txBody>
                  <a:tcPr/>
                </a:tc>
                <a:tc>
                  <a:txBody>
                    <a:bodyPr/>
                    <a:lstStyle/>
                    <a:p>
                      <a:pPr algn="ctr"/>
                      <a:r>
                        <a:rPr lang="en-US" altLang="zh-CN" dirty="0" smtClean="0"/>
                        <a:t>A</a:t>
                      </a:r>
                      <a:endParaRPr lang="zh-CN" altLang="en-US" dirty="0"/>
                    </a:p>
                  </a:txBody>
                  <a:tcPr/>
                </a:tc>
                <a:tc>
                  <a:txBody>
                    <a:bodyPr/>
                    <a:lstStyle/>
                    <a:p>
                      <a:pPr algn="ctr"/>
                      <a:r>
                        <a:rPr lang="en-US" altLang="zh-CN" dirty="0" smtClean="0"/>
                        <a:t>B</a:t>
                      </a:r>
                      <a:endParaRPr lang="zh-CN" altLang="en-US" dirty="0"/>
                    </a:p>
                  </a:txBody>
                  <a:tcPr/>
                </a:tc>
              </a:tr>
              <a:tr h="370840">
                <a:tc>
                  <a:txBody>
                    <a:bodyPr/>
                    <a:lstStyle/>
                    <a:p>
                      <a:pPr algn="ctr"/>
                      <a:r>
                        <a:rPr lang="en-US" altLang="zh-CN" dirty="0" smtClean="0"/>
                        <a:t>a.</a:t>
                      </a:r>
                      <a:endParaRPr lang="zh-CN" altLang="en-US" dirty="0"/>
                    </a:p>
                  </a:txBody>
                  <a:tcPr/>
                </a:tc>
                <a:tc>
                  <a:txBody>
                    <a:bodyPr/>
                    <a:lstStyle/>
                    <a:p>
                      <a:pPr algn="ctr"/>
                      <a:r>
                        <a:rPr lang="en-US" altLang="zh-CN" dirty="0" smtClean="0"/>
                        <a:t>33</a:t>
                      </a:r>
                      <a:endParaRPr lang="zh-CN" altLang="en-US" dirty="0"/>
                    </a:p>
                  </a:txBody>
                  <a:tcPr/>
                </a:tc>
                <a:tc>
                  <a:txBody>
                    <a:bodyPr/>
                    <a:lstStyle/>
                    <a:p>
                      <a:pPr algn="ctr"/>
                      <a:r>
                        <a:rPr lang="en-US" altLang="zh-CN" dirty="0" smtClean="0"/>
                        <a:t>55</a:t>
                      </a:r>
                      <a:endParaRPr lang="zh-CN" altLang="en-US" dirty="0"/>
                    </a:p>
                  </a:txBody>
                  <a:tcPr/>
                </a:tc>
              </a:tr>
              <a:tr h="370840">
                <a:tc>
                  <a:txBody>
                    <a:bodyPr/>
                    <a:lstStyle/>
                    <a:p>
                      <a:pPr algn="ctr"/>
                      <a:r>
                        <a:rPr lang="en-US" altLang="zh-CN" dirty="0" smtClean="0"/>
                        <a:t>b.</a:t>
                      </a:r>
                      <a:endParaRPr lang="zh-CN" altLang="en-US" dirty="0"/>
                    </a:p>
                  </a:txBody>
                  <a:tcPr/>
                </a:tc>
                <a:tc>
                  <a:txBody>
                    <a:bodyPr/>
                    <a:lstStyle/>
                    <a:p>
                      <a:pPr algn="ctr"/>
                      <a:r>
                        <a:rPr lang="en-US" altLang="zh-CN" dirty="0" smtClean="0"/>
                        <a:t>8a</a:t>
                      </a:r>
                      <a:endParaRPr lang="zh-CN" altLang="en-US" dirty="0"/>
                    </a:p>
                  </a:txBody>
                  <a:tcPr/>
                </a:tc>
                <a:tc>
                  <a:txBody>
                    <a:bodyPr/>
                    <a:lstStyle/>
                    <a:p>
                      <a:pPr algn="ctr"/>
                      <a:r>
                        <a:rPr lang="en-US" altLang="zh-CN" dirty="0" smtClean="0"/>
                        <a:t>6d</a:t>
                      </a:r>
                      <a:endParaRPr lang="zh-CN" altLang="en-US" dirty="0"/>
                    </a:p>
                  </a:txBody>
                  <a:tcPr/>
                </a:tc>
              </a:tr>
            </a:tbl>
          </a:graphicData>
        </a:graphic>
      </p:graphicFrame>
    </p:spTree>
    <p:extLst>
      <p:ext uri="{BB962C8B-B14F-4D97-AF65-F5344CB8AC3E}">
        <p14:creationId xmlns:p14="http://schemas.microsoft.com/office/powerpoint/2010/main" val="314170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7467600" cy="936104"/>
          </a:xfrm>
        </p:spPr>
        <p:txBody>
          <a:bodyPr/>
          <a:lstStyle/>
          <a:p>
            <a:r>
              <a:rPr lang="en-US" altLang="zh-CN" dirty="0" smtClean="0"/>
              <a:t>Solution:</a:t>
            </a:r>
          </a:p>
          <a:p>
            <a:pPr marL="0" indent="0">
              <a:buNone/>
            </a:pPr>
            <a:r>
              <a:rPr lang="en-US" altLang="zh-CN" dirty="0" smtClean="0"/>
              <a:t>    a.</a:t>
            </a:r>
          </a:p>
          <a:p>
            <a:pPr marL="0" indent="0">
              <a:buNone/>
            </a:pPr>
            <a:endParaRPr lang="en-US" altLang="zh-CN" dirty="0" smtClean="0"/>
          </a:p>
          <a:p>
            <a:endParaRPr lang="zh-CN" alt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24744"/>
            <a:ext cx="8604956"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43956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7467600" cy="936104"/>
          </a:xfrm>
        </p:spPr>
        <p:txBody>
          <a:bodyPr/>
          <a:lstStyle/>
          <a:p>
            <a:r>
              <a:rPr lang="en-US" altLang="zh-CN" dirty="0" smtClean="0"/>
              <a:t>Solution:</a:t>
            </a:r>
          </a:p>
          <a:p>
            <a:pPr marL="0" indent="0">
              <a:buNone/>
            </a:pPr>
            <a:r>
              <a:rPr lang="en-US" altLang="zh-CN" dirty="0" smtClean="0"/>
              <a:t>    a.</a:t>
            </a:r>
          </a:p>
          <a:p>
            <a:pPr marL="0" indent="0">
              <a:buNone/>
            </a:pPr>
            <a:endParaRPr lang="en-US" altLang="zh-CN" dirty="0" smtClean="0"/>
          </a:p>
          <a:p>
            <a:endParaRPr lang="zh-CN" alt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268760"/>
            <a:ext cx="8388423" cy="4557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871764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7467600" cy="936104"/>
          </a:xfrm>
        </p:spPr>
        <p:txBody>
          <a:bodyPr/>
          <a:lstStyle/>
          <a:p>
            <a:r>
              <a:rPr lang="en-US" altLang="zh-CN" dirty="0" smtClean="0"/>
              <a:t>Solution:</a:t>
            </a:r>
          </a:p>
          <a:p>
            <a:pPr marL="0" indent="0">
              <a:buNone/>
            </a:pPr>
            <a:r>
              <a:rPr lang="en-US" altLang="zh-CN" dirty="0" smtClean="0"/>
              <a:t>    b.</a:t>
            </a:r>
          </a:p>
          <a:p>
            <a:pPr marL="0" indent="0">
              <a:buNone/>
            </a:pPr>
            <a:endParaRPr lang="en-US" altLang="zh-CN" dirty="0" smtClean="0"/>
          </a:p>
          <a:p>
            <a:endParaRPr lang="zh-CN" alt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268761"/>
            <a:ext cx="8064896" cy="2484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467690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7467600" cy="936104"/>
          </a:xfrm>
        </p:spPr>
        <p:txBody>
          <a:bodyPr/>
          <a:lstStyle/>
          <a:p>
            <a:r>
              <a:rPr lang="en-US" altLang="zh-CN" dirty="0" smtClean="0"/>
              <a:t>Solution:</a:t>
            </a:r>
          </a:p>
          <a:p>
            <a:pPr marL="0" indent="0">
              <a:buNone/>
            </a:pPr>
            <a:r>
              <a:rPr lang="en-US" altLang="zh-CN" dirty="0" smtClean="0"/>
              <a:t>    b.</a:t>
            </a:r>
          </a:p>
          <a:p>
            <a:pPr marL="0" indent="0">
              <a:buNone/>
            </a:pPr>
            <a:endParaRPr lang="en-US" altLang="zh-CN" dirty="0" smtClean="0"/>
          </a:p>
          <a:p>
            <a:endParaRPr lang="zh-CN" alt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1" y="1196752"/>
            <a:ext cx="8618889"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528417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7467600" cy="936104"/>
          </a:xfrm>
        </p:spPr>
        <p:txBody>
          <a:bodyPr/>
          <a:lstStyle/>
          <a:p>
            <a:r>
              <a:rPr lang="en-US" altLang="zh-CN" dirty="0" smtClean="0"/>
              <a:t>Solution:</a:t>
            </a:r>
          </a:p>
          <a:p>
            <a:pPr marL="0" indent="0">
              <a:buNone/>
            </a:pPr>
            <a:r>
              <a:rPr lang="en-US" altLang="zh-CN" dirty="0" smtClean="0"/>
              <a:t>    b.</a:t>
            </a:r>
          </a:p>
          <a:p>
            <a:pPr marL="0" indent="0">
              <a:buNone/>
            </a:pPr>
            <a:endParaRPr lang="en-US" altLang="zh-CN" dirty="0" smtClean="0"/>
          </a:p>
          <a:p>
            <a:endParaRPr lang="zh-CN" alt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124744"/>
            <a:ext cx="8381347"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248419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7715200" cy="6213304"/>
          </a:xfrm>
        </p:spPr>
        <p:txBody>
          <a:bodyPr/>
          <a:lstStyle/>
          <a:p>
            <a:r>
              <a:rPr lang="en-US" altLang="zh-CN" b="1" dirty="0" smtClean="0"/>
              <a:t>3.14.3</a:t>
            </a:r>
            <a:r>
              <a:rPr lang="en-US" altLang="zh-CN" dirty="0" smtClean="0"/>
              <a:t> Based on your answers to 3.14.1 and 3.14.2, does (A×B)+(A×C) = A×(B+C)?</a:t>
            </a:r>
          </a:p>
          <a:p>
            <a:r>
              <a:rPr lang="en-US" altLang="zh-CN" dirty="0" smtClean="0"/>
              <a:t>Solution:</a:t>
            </a:r>
          </a:p>
          <a:p>
            <a:pPr marL="0" indent="0">
              <a:buNone/>
            </a:pPr>
            <a:r>
              <a:rPr lang="en-US" altLang="zh-CN" dirty="0" smtClean="0"/>
              <a:t>    a.</a:t>
            </a:r>
            <a:r>
              <a:rPr lang="en-US" altLang="zh-CN" dirty="0"/>
              <a:t> </a:t>
            </a:r>
            <a:r>
              <a:rPr lang="en-US" altLang="zh-CN" dirty="0" smtClean="0"/>
              <a:t>No</a:t>
            </a:r>
            <a:endParaRPr lang="en-US" altLang="zh-CN" dirty="0"/>
          </a:p>
          <a:p>
            <a:pPr marL="0" indent="0">
              <a:buNone/>
            </a:pPr>
            <a:r>
              <a:rPr lang="pt-BR" altLang="zh-CN" dirty="0"/>
              <a:t>A × (B + C) = 1.1010101010 × 2</a:t>
            </a:r>
            <a:r>
              <a:rPr lang="pt-BR" altLang="zh-CN" baseline="30000" dirty="0"/>
              <a:t>4</a:t>
            </a:r>
            <a:r>
              <a:rPr lang="pt-BR" altLang="zh-CN" dirty="0"/>
              <a:t> = </a:t>
            </a:r>
            <a:r>
              <a:rPr lang="pt-BR" altLang="zh-CN" dirty="0" smtClean="0"/>
              <a:t>26.65625</a:t>
            </a:r>
          </a:p>
          <a:p>
            <a:pPr marL="0" indent="0">
              <a:buNone/>
            </a:pPr>
            <a:r>
              <a:rPr lang="en-US" altLang="zh-CN" dirty="0" smtClean="0"/>
              <a:t>(</a:t>
            </a:r>
            <a:r>
              <a:rPr lang="en-US" altLang="zh-CN" dirty="0"/>
              <a:t>A × B) + (A × C) = 1.0000000000 × 2</a:t>
            </a:r>
            <a:r>
              <a:rPr lang="en-US" altLang="zh-CN" baseline="30000" dirty="0"/>
              <a:t>5</a:t>
            </a:r>
            <a:r>
              <a:rPr lang="en-US" altLang="zh-CN" dirty="0"/>
              <a:t> = </a:t>
            </a:r>
            <a:r>
              <a:rPr lang="en-US" altLang="zh-CN" dirty="0" smtClean="0"/>
              <a:t>32</a:t>
            </a:r>
          </a:p>
          <a:p>
            <a:pPr marL="0" indent="0">
              <a:buNone/>
            </a:pPr>
            <a:r>
              <a:rPr lang="en-US" altLang="zh-CN" dirty="0"/>
              <a:t>Exact: </a:t>
            </a:r>
            <a:r>
              <a:rPr lang="en-US" altLang="zh-CN" dirty="0" smtClean="0"/>
              <a:t>1.666015625 </a:t>
            </a:r>
            <a:r>
              <a:rPr lang="en-US" altLang="zh-CN" dirty="0"/>
              <a:t>× (19760 – 19744) = </a:t>
            </a:r>
            <a:r>
              <a:rPr lang="en-US" altLang="zh-CN" dirty="0" smtClean="0"/>
              <a:t>26.65625</a:t>
            </a:r>
          </a:p>
          <a:p>
            <a:pPr marL="0" indent="0">
              <a:buNone/>
            </a:pPr>
            <a:r>
              <a:rPr lang="en-US" altLang="zh-CN" dirty="0" smtClean="0"/>
              <a:t>    b.</a:t>
            </a:r>
            <a:r>
              <a:rPr lang="en-US" altLang="zh-CN" dirty="0"/>
              <a:t> </a:t>
            </a:r>
            <a:r>
              <a:rPr lang="en-US" altLang="zh-CN" dirty="0" smtClean="0"/>
              <a:t>No</a:t>
            </a:r>
          </a:p>
          <a:p>
            <a:pPr marL="0" indent="0">
              <a:buNone/>
            </a:pPr>
            <a:r>
              <a:rPr lang="pt-BR" altLang="zh-CN" dirty="0"/>
              <a:t>A × B + A × C = 1.0000000000 × 2</a:t>
            </a:r>
            <a:r>
              <a:rPr lang="pt-BR" altLang="zh-CN" baseline="30000" dirty="0"/>
              <a:t>3</a:t>
            </a:r>
            <a:r>
              <a:rPr lang="pt-BR" altLang="zh-CN" dirty="0"/>
              <a:t> = </a:t>
            </a:r>
            <a:r>
              <a:rPr lang="pt-BR" altLang="zh-CN" dirty="0" smtClean="0"/>
              <a:t>8</a:t>
            </a:r>
          </a:p>
          <a:p>
            <a:pPr marL="0" indent="0">
              <a:buNone/>
            </a:pPr>
            <a:r>
              <a:rPr lang="en-US" altLang="zh-CN" dirty="0" smtClean="0"/>
              <a:t>A </a:t>
            </a:r>
            <a:r>
              <a:rPr lang="en-US" altLang="zh-CN" dirty="0"/>
              <a:t>× (B + C) = 1.1111111100 × 2</a:t>
            </a:r>
            <a:r>
              <a:rPr lang="en-US" altLang="zh-CN" baseline="30000" dirty="0"/>
              <a:t>2</a:t>
            </a:r>
            <a:r>
              <a:rPr lang="en-US" altLang="zh-CN" dirty="0"/>
              <a:t> = </a:t>
            </a:r>
            <a:r>
              <a:rPr lang="en-US" altLang="zh-CN" dirty="0" smtClean="0"/>
              <a:t>7.984375</a:t>
            </a:r>
          </a:p>
          <a:p>
            <a:pPr marL="0" indent="0">
              <a:buNone/>
            </a:pPr>
            <a:r>
              <a:rPr lang="en-US" altLang="zh-CN" dirty="0"/>
              <a:t>Exact: 348 × (.0634765625 – .04052734375) = </a:t>
            </a:r>
            <a:r>
              <a:rPr lang="en-US" altLang="zh-CN" dirty="0" smtClean="0"/>
              <a:t> 7.986328125</a:t>
            </a:r>
          </a:p>
          <a:p>
            <a:pPr marL="0" indent="0">
              <a:buNone/>
            </a:pPr>
            <a:endParaRPr lang="en-US" altLang="zh-CN" dirty="0" smtClean="0"/>
          </a:p>
          <a:p>
            <a:pPr marL="0" indent="0">
              <a:buNone/>
            </a:pPr>
            <a:endParaRPr lang="zh-CN" altLang="en-US" dirty="0"/>
          </a:p>
        </p:txBody>
      </p:sp>
    </p:spTree>
    <p:extLst>
      <p:ext uri="{BB962C8B-B14F-4D97-AF65-F5344CB8AC3E}">
        <p14:creationId xmlns:p14="http://schemas.microsoft.com/office/powerpoint/2010/main" val="409439569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7467600" cy="864096"/>
          </a:xfrm>
        </p:spPr>
        <p:txBody>
          <a:bodyPr/>
          <a:lstStyle/>
          <a:p>
            <a:r>
              <a:rPr lang="en-US" altLang="zh-CN" dirty="0" smtClean="0"/>
              <a:t>The following table shows pairs, each consisting of a fraction and an integer.</a:t>
            </a:r>
          </a:p>
          <a:p>
            <a:endParaRPr lang="zh-CN" altLang="en-US" dirty="0"/>
          </a:p>
        </p:txBody>
      </p:sp>
      <p:graphicFrame>
        <p:nvGraphicFramePr>
          <p:cNvPr id="2" name="表格 1"/>
          <p:cNvGraphicFramePr>
            <a:graphicFrameLocks noGrp="1"/>
          </p:cNvGraphicFramePr>
          <p:nvPr>
            <p:extLst>
              <p:ext uri="{D42A27DB-BD31-4B8C-83A1-F6EECF244321}">
                <p14:modId xmlns:p14="http://schemas.microsoft.com/office/powerpoint/2010/main" val="176141880"/>
              </p:ext>
            </p:extLst>
          </p:nvPr>
        </p:nvGraphicFramePr>
        <p:xfrm>
          <a:off x="1187624" y="1268760"/>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endParaRPr lang="zh-CN" altLang="en-US" dirty="0"/>
                    </a:p>
                  </a:txBody>
                  <a:tcPr/>
                </a:tc>
                <a:tc>
                  <a:txBody>
                    <a:bodyPr/>
                    <a:lstStyle/>
                    <a:p>
                      <a:pPr algn="ctr"/>
                      <a:r>
                        <a:rPr lang="en-US" altLang="zh-CN" dirty="0" smtClean="0"/>
                        <a:t>A</a:t>
                      </a:r>
                      <a:endParaRPr lang="zh-CN" altLang="en-US" dirty="0"/>
                    </a:p>
                  </a:txBody>
                  <a:tcPr/>
                </a:tc>
                <a:tc>
                  <a:txBody>
                    <a:bodyPr/>
                    <a:lstStyle/>
                    <a:p>
                      <a:pPr algn="ctr"/>
                      <a:r>
                        <a:rPr lang="en-US" altLang="zh-CN" dirty="0" smtClean="0"/>
                        <a:t>B</a:t>
                      </a:r>
                      <a:endParaRPr lang="zh-CN" altLang="en-US" dirty="0"/>
                    </a:p>
                  </a:txBody>
                  <a:tcPr/>
                </a:tc>
              </a:tr>
              <a:tr h="370840">
                <a:tc>
                  <a:txBody>
                    <a:bodyPr/>
                    <a:lstStyle/>
                    <a:p>
                      <a:pPr algn="ctr"/>
                      <a:r>
                        <a:rPr lang="en-US" altLang="zh-CN" dirty="0" smtClean="0"/>
                        <a:t>a.</a:t>
                      </a:r>
                      <a:endParaRPr lang="zh-CN" altLang="en-US" dirty="0"/>
                    </a:p>
                  </a:txBody>
                  <a:tcPr/>
                </a:tc>
                <a:tc>
                  <a:txBody>
                    <a:bodyPr/>
                    <a:lstStyle/>
                    <a:p>
                      <a:pPr algn="ctr"/>
                      <a:r>
                        <a:rPr lang="en-US" altLang="zh-CN" dirty="0" smtClean="0"/>
                        <a:t>-1/4</a:t>
                      </a:r>
                      <a:endParaRPr lang="zh-CN" altLang="en-US" dirty="0"/>
                    </a:p>
                  </a:txBody>
                  <a:tcPr/>
                </a:tc>
                <a:tc>
                  <a:txBody>
                    <a:bodyPr/>
                    <a:lstStyle/>
                    <a:p>
                      <a:pPr algn="ctr"/>
                      <a:r>
                        <a:rPr lang="en-US" altLang="zh-CN" dirty="0" smtClean="0"/>
                        <a:t>4</a:t>
                      </a:r>
                      <a:endParaRPr lang="zh-CN" altLang="en-US" dirty="0"/>
                    </a:p>
                  </a:txBody>
                  <a:tcPr/>
                </a:tc>
              </a:tr>
              <a:tr h="370840">
                <a:tc>
                  <a:txBody>
                    <a:bodyPr/>
                    <a:lstStyle/>
                    <a:p>
                      <a:pPr algn="ctr"/>
                      <a:r>
                        <a:rPr lang="en-US" altLang="zh-CN" dirty="0" smtClean="0"/>
                        <a:t>b.</a:t>
                      </a:r>
                      <a:endParaRPr lang="zh-CN" altLang="en-US" dirty="0"/>
                    </a:p>
                  </a:txBody>
                  <a:tcPr/>
                </a:tc>
                <a:tc>
                  <a:txBody>
                    <a:bodyPr/>
                    <a:lstStyle/>
                    <a:p>
                      <a:pPr algn="ctr"/>
                      <a:r>
                        <a:rPr lang="en-US" altLang="zh-CN" dirty="0" smtClean="0"/>
                        <a:t>1/10</a:t>
                      </a:r>
                      <a:endParaRPr lang="zh-CN" altLang="en-US" dirty="0"/>
                    </a:p>
                  </a:txBody>
                  <a:tcPr/>
                </a:tc>
                <a:tc>
                  <a:txBody>
                    <a:bodyPr/>
                    <a:lstStyle/>
                    <a:p>
                      <a:pPr algn="ctr"/>
                      <a:r>
                        <a:rPr lang="en-US" altLang="zh-CN" dirty="0" smtClean="0"/>
                        <a:t>10</a:t>
                      </a:r>
                      <a:endParaRPr lang="zh-CN" altLang="en-US" dirty="0"/>
                    </a:p>
                  </a:txBody>
                  <a:tcPr/>
                </a:tc>
              </a:tr>
            </a:tbl>
          </a:graphicData>
        </a:graphic>
      </p:graphicFrame>
    </p:spTree>
    <p:extLst>
      <p:ext uri="{BB962C8B-B14F-4D97-AF65-F5344CB8AC3E}">
        <p14:creationId xmlns:p14="http://schemas.microsoft.com/office/powerpoint/2010/main" val="40943956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7467600" cy="1656184"/>
          </a:xfrm>
        </p:spPr>
        <p:txBody>
          <a:bodyPr/>
          <a:lstStyle/>
          <a:p>
            <a:r>
              <a:rPr lang="en-US" altLang="zh-CN" b="1" dirty="0" smtClean="0"/>
              <a:t>3.14.4</a:t>
            </a:r>
            <a:r>
              <a:rPr lang="en-US" altLang="zh-CN" dirty="0" smtClean="0"/>
              <a:t> Using the IEEE 754 floating point format, write down the bit pattern that would represent A. </a:t>
            </a:r>
            <a:r>
              <a:rPr lang="en-US" altLang="zh-CN" dirty="0"/>
              <a:t>C</a:t>
            </a:r>
            <a:r>
              <a:rPr lang="en-US" altLang="zh-CN" dirty="0" smtClean="0"/>
              <a:t>an you represent A exactly?</a:t>
            </a:r>
          </a:p>
          <a:p>
            <a:r>
              <a:rPr lang="en-US" altLang="zh-CN" dirty="0" smtClean="0"/>
              <a:t>Solution:</a:t>
            </a:r>
          </a:p>
        </p:txBody>
      </p:sp>
      <p:graphicFrame>
        <p:nvGraphicFramePr>
          <p:cNvPr id="2" name="表格 1"/>
          <p:cNvGraphicFramePr>
            <a:graphicFrameLocks noGrp="1"/>
          </p:cNvGraphicFramePr>
          <p:nvPr>
            <p:extLst>
              <p:ext uri="{D42A27DB-BD31-4B8C-83A1-F6EECF244321}">
                <p14:modId xmlns:p14="http://schemas.microsoft.com/office/powerpoint/2010/main" val="71993104"/>
              </p:ext>
            </p:extLst>
          </p:nvPr>
        </p:nvGraphicFramePr>
        <p:xfrm>
          <a:off x="971600" y="1988840"/>
          <a:ext cx="7407276" cy="1112520"/>
        </p:xfrm>
        <a:graphic>
          <a:graphicData uri="http://schemas.openxmlformats.org/drawingml/2006/table">
            <a:tbl>
              <a:tblPr firstRow="1" bandRow="1">
                <a:tableStyleId>{5C22544A-7EE6-4342-B048-85BDC9FD1C3A}</a:tableStyleId>
              </a:tblPr>
              <a:tblGrid>
                <a:gridCol w="436880"/>
                <a:gridCol w="4437380"/>
                <a:gridCol w="781368"/>
                <a:gridCol w="713105"/>
                <a:gridCol w="1038543"/>
              </a:tblGrid>
              <a:tr h="370840">
                <a:tc>
                  <a:txBody>
                    <a:bodyPr/>
                    <a:lstStyle/>
                    <a:p>
                      <a:pPr algn="ctr"/>
                      <a:endParaRPr lang="zh-CN" altLang="en-US" dirty="0"/>
                    </a:p>
                  </a:txBody>
                  <a:tcPr/>
                </a:tc>
                <a:tc>
                  <a:txBody>
                    <a:bodyPr/>
                    <a:lstStyle/>
                    <a:p>
                      <a:pPr algn="ctr"/>
                      <a:r>
                        <a:rPr kumimoji="0" lang="en-US" altLang="zh-CN" sz="1800" b="1" i="0" u="none" strike="noStrike" kern="1200" baseline="0" dirty="0" smtClean="0">
                          <a:solidFill>
                            <a:schemeClr val="lt1"/>
                          </a:solidFill>
                          <a:latin typeface="+mn-lt"/>
                          <a:ea typeface="+mn-ea"/>
                          <a:cs typeface="+mn-cs"/>
                        </a:rPr>
                        <a:t>Answer</a:t>
                      </a:r>
                      <a:endParaRPr lang="zh-CN" altLang="en-US" dirty="0"/>
                    </a:p>
                  </a:txBody>
                  <a:tcPr/>
                </a:tc>
                <a:tc>
                  <a:txBody>
                    <a:bodyPr/>
                    <a:lstStyle/>
                    <a:p>
                      <a:pPr algn="ctr"/>
                      <a:r>
                        <a:rPr kumimoji="0" lang="en-US" altLang="zh-CN" sz="1800" b="1" i="0" u="none" strike="noStrike" kern="1200" baseline="0" dirty="0" smtClean="0">
                          <a:solidFill>
                            <a:schemeClr val="lt1"/>
                          </a:solidFill>
                          <a:latin typeface="+mn-lt"/>
                          <a:ea typeface="+mn-ea"/>
                          <a:cs typeface="+mn-cs"/>
                        </a:rPr>
                        <a:t>Sign</a:t>
                      </a:r>
                      <a:endParaRPr lang="zh-CN" altLang="en-US" dirty="0"/>
                    </a:p>
                  </a:txBody>
                  <a:tcPr/>
                </a:tc>
                <a:tc>
                  <a:txBody>
                    <a:bodyPr/>
                    <a:lstStyle/>
                    <a:p>
                      <a:pPr algn="ctr"/>
                      <a:r>
                        <a:rPr kumimoji="0" lang="en-US" altLang="zh-CN" sz="1800" b="1" i="0" u="none" strike="noStrike" kern="1200" baseline="0" dirty="0" err="1" smtClean="0">
                          <a:solidFill>
                            <a:schemeClr val="lt1"/>
                          </a:solidFill>
                          <a:latin typeface="+mn-lt"/>
                          <a:ea typeface="+mn-ea"/>
                          <a:cs typeface="+mn-cs"/>
                        </a:rPr>
                        <a:t>Exp</a:t>
                      </a:r>
                      <a:endParaRPr lang="zh-CN" altLang="en-US" dirty="0"/>
                    </a:p>
                  </a:txBody>
                  <a:tcPr/>
                </a:tc>
                <a:tc>
                  <a:txBody>
                    <a:bodyPr/>
                    <a:lstStyle/>
                    <a:p>
                      <a:pPr algn="ctr"/>
                      <a:r>
                        <a:rPr kumimoji="0" lang="en-US" altLang="zh-CN" sz="1800" b="1" i="0" u="none" strike="noStrike" kern="1200" baseline="0" dirty="0" smtClean="0">
                          <a:solidFill>
                            <a:schemeClr val="lt1"/>
                          </a:solidFill>
                          <a:latin typeface="+mn-lt"/>
                          <a:ea typeface="+mn-ea"/>
                          <a:cs typeface="+mn-cs"/>
                        </a:rPr>
                        <a:t>Exact?</a:t>
                      </a:r>
                      <a:endParaRPr lang="zh-CN" altLang="en-US" dirty="0"/>
                    </a:p>
                  </a:txBody>
                  <a:tcPr/>
                </a:tc>
              </a:tr>
              <a:tr h="370840">
                <a:tc>
                  <a:txBody>
                    <a:bodyPr/>
                    <a:lstStyle/>
                    <a:p>
                      <a:pPr algn="ctr"/>
                      <a:r>
                        <a:rPr lang="en-US" altLang="zh-CN" dirty="0" smtClean="0"/>
                        <a:t>a.</a:t>
                      </a:r>
                      <a:endParaRPr lang="zh-CN" altLang="en-US" dirty="0"/>
                    </a:p>
                  </a:txBody>
                  <a:tcPr/>
                </a:tc>
                <a:tc>
                  <a:txBody>
                    <a:bodyPr/>
                    <a:lstStyle/>
                    <a:p>
                      <a:pPr algn="ctr"/>
                      <a:r>
                        <a:rPr kumimoji="0" lang="en-US" altLang="zh-CN" sz="1800" b="0" i="0" u="none" strike="noStrike" kern="1200" baseline="0" dirty="0" smtClean="0">
                          <a:solidFill>
                            <a:schemeClr val="dk1"/>
                          </a:solidFill>
                          <a:latin typeface="+mn-lt"/>
                          <a:ea typeface="+mn-ea"/>
                          <a:cs typeface="+mn-cs"/>
                        </a:rPr>
                        <a:t>1 01111101 00000000000000000000000</a:t>
                      </a:r>
                      <a:endParaRPr lang="zh-CN" altLang="en-US" dirty="0"/>
                    </a:p>
                  </a:txBody>
                  <a:tcPr/>
                </a:tc>
                <a:tc>
                  <a:txBody>
                    <a:bodyPr/>
                    <a:lstStyle/>
                    <a:p>
                      <a:pPr algn="ctr"/>
                      <a:r>
                        <a:rPr lang="en-US" altLang="zh-CN" dirty="0" smtClean="0"/>
                        <a:t>-</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kumimoji="0" lang="en-US" altLang="zh-CN" sz="1800" b="0" i="0" u="none" strike="noStrike" kern="1200" baseline="0" dirty="0" smtClean="0">
                          <a:solidFill>
                            <a:schemeClr val="dk1"/>
                          </a:solidFill>
                          <a:latin typeface="+mn-lt"/>
                          <a:ea typeface="+mn-ea"/>
                          <a:cs typeface="+mn-cs"/>
                        </a:rPr>
                        <a:t>Yes</a:t>
                      </a:r>
                      <a:endParaRPr lang="zh-CN" altLang="en-US" dirty="0"/>
                    </a:p>
                  </a:txBody>
                  <a:tcPr/>
                </a:tc>
              </a:tr>
              <a:tr h="370840">
                <a:tc>
                  <a:txBody>
                    <a:bodyPr/>
                    <a:lstStyle/>
                    <a:p>
                      <a:pPr algn="ctr"/>
                      <a:r>
                        <a:rPr lang="en-US" altLang="zh-CN" dirty="0" smtClean="0"/>
                        <a:t>b.</a:t>
                      </a:r>
                      <a:endParaRPr lang="zh-CN" altLang="en-US" dirty="0"/>
                    </a:p>
                  </a:txBody>
                  <a:tcPr/>
                </a:tc>
                <a:tc>
                  <a:txBody>
                    <a:bodyPr/>
                    <a:lstStyle/>
                    <a:p>
                      <a:pPr algn="ctr"/>
                      <a:r>
                        <a:rPr kumimoji="0" lang="en-US" altLang="zh-CN" sz="1800" b="0" i="0" u="none" strike="noStrike" kern="1200" baseline="0" dirty="0" smtClean="0">
                          <a:solidFill>
                            <a:schemeClr val="dk1"/>
                          </a:solidFill>
                          <a:latin typeface="+mn-lt"/>
                          <a:ea typeface="+mn-ea"/>
                          <a:cs typeface="+mn-cs"/>
                        </a:rPr>
                        <a:t>0 01111011 10011001100110011001101</a:t>
                      </a:r>
                      <a:endParaRPr lang="zh-CN" altLang="en-US" dirty="0"/>
                    </a:p>
                  </a:txBody>
                  <a:tcPr/>
                </a:tc>
                <a:tc>
                  <a:txBody>
                    <a:bodyPr/>
                    <a:lstStyle/>
                    <a:p>
                      <a:pPr algn="ctr"/>
                      <a:r>
                        <a:rPr lang="en-US" altLang="zh-CN" dirty="0" smtClean="0"/>
                        <a:t>+</a:t>
                      </a:r>
                      <a:endParaRPr lang="zh-CN" altLang="en-US" dirty="0"/>
                    </a:p>
                  </a:txBody>
                  <a:tcPr/>
                </a:tc>
                <a:tc>
                  <a:txBody>
                    <a:bodyPr/>
                    <a:lstStyle/>
                    <a:p>
                      <a:pPr algn="ctr"/>
                      <a:r>
                        <a:rPr lang="en-US" altLang="zh-CN" dirty="0" smtClean="0"/>
                        <a:t>-4</a:t>
                      </a:r>
                      <a:endParaRPr lang="zh-CN" altLang="en-US" dirty="0"/>
                    </a:p>
                  </a:txBody>
                  <a:tcPr/>
                </a:tc>
                <a:tc>
                  <a:txBody>
                    <a:bodyPr/>
                    <a:lstStyle/>
                    <a:p>
                      <a:pPr algn="ctr"/>
                      <a:r>
                        <a:rPr kumimoji="0" lang="en-US" altLang="zh-CN" sz="1800" b="0" i="0" u="none" strike="noStrike" kern="1200" baseline="0" dirty="0" smtClean="0">
                          <a:solidFill>
                            <a:schemeClr val="dk1"/>
                          </a:solidFill>
                          <a:latin typeface="+mn-lt"/>
                          <a:ea typeface="+mn-ea"/>
                          <a:cs typeface="+mn-cs"/>
                        </a:rPr>
                        <a:t>No</a:t>
                      </a:r>
                      <a:endParaRPr lang="zh-CN" altLang="en-US" dirty="0"/>
                    </a:p>
                  </a:txBody>
                  <a:tcPr/>
                </a:tc>
              </a:tr>
            </a:tbl>
          </a:graphicData>
        </a:graphic>
      </p:graphicFrame>
    </p:spTree>
    <p:extLst>
      <p:ext uri="{BB962C8B-B14F-4D97-AF65-F5344CB8AC3E}">
        <p14:creationId xmlns:p14="http://schemas.microsoft.com/office/powerpoint/2010/main" val="409439569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7467600" cy="5832648"/>
          </a:xfrm>
        </p:spPr>
        <p:txBody>
          <a:bodyPr/>
          <a:lstStyle/>
          <a:p>
            <a:r>
              <a:rPr lang="en-US" altLang="zh-CN" b="1" dirty="0" smtClean="0"/>
              <a:t>3.14.5</a:t>
            </a:r>
            <a:r>
              <a:rPr lang="en-US" altLang="zh-CN" dirty="0" smtClean="0"/>
              <a:t> What do you get if you add A to itself B times? What is A×B? Are they the same? What should they be?</a:t>
            </a:r>
          </a:p>
          <a:p>
            <a:r>
              <a:rPr lang="en-US" altLang="zh-CN" dirty="0" smtClean="0"/>
              <a:t>Solution</a:t>
            </a:r>
            <a:r>
              <a:rPr lang="zh-CN" altLang="en-US" dirty="0" smtClean="0"/>
              <a:t>：</a:t>
            </a:r>
            <a:endParaRPr lang="en-US" altLang="zh-CN" dirty="0" smtClean="0"/>
          </a:p>
          <a:p>
            <a:pPr marL="0" indent="0">
              <a:buNone/>
            </a:pPr>
            <a:r>
              <a:rPr lang="en-US" altLang="zh-CN" dirty="0" smtClean="0"/>
              <a:t>    a.</a:t>
            </a:r>
          </a:p>
          <a:p>
            <a:pPr marL="0" indent="0">
              <a:buNone/>
            </a:pPr>
            <a:r>
              <a:rPr lang="en-US" altLang="zh-CN" dirty="0" smtClean="0"/>
              <a:t>    b </a:t>
            </a:r>
            <a:r>
              <a:rPr lang="en-US" altLang="zh-CN" dirty="0"/>
              <a:t>+ b + b + b = –1</a:t>
            </a:r>
          </a:p>
          <a:p>
            <a:pPr marL="0" indent="0">
              <a:buNone/>
            </a:pPr>
            <a:r>
              <a:rPr lang="en-US" altLang="zh-CN" dirty="0" smtClean="0"/>
              <a:t>    b </a:t>
            </a:r>
            <a:r>
              <a:rPr lang="en-US" altLang="zh-CN" dirty="0"/>
              <a:t>× 4 = –1</a:t>
            </a:r>
          </a:p>
          <a:p>
            <a:pPr marL="0" indent="0">
              <a:buNone/>
            </a:pPr>
            <a:r>
              <a:rPr lang="en-US" altLang="zh-CN" dirty="0" smtClean="0"/>
              <a:t>    They </a:t>
            </a:r>
            <a:r>
              <a:rPr lang="en-US" altLang="zh-CN" dirty="0"/>
              <a:t>are the </a:t>
            </a:r>
            <a:r>
              <a:rPr lang="en-US" altLang="zh-CN" dirty="0" smtClean="0"/>
              <a:t>same</a:t>
            </a:r>
          </a:p>
          <a:p>
            <a:pPr marL="0" indent="0">
              <a:buNone/>
            </a:pPr>
            <a:r>
              <a:rPr lang="en-US" altLang="zh-CN" dirty="0" smtClean="0"/>
              <a:t>    b.</a:t>
            </a:r>
          </a:p>
          <a:p>
            <a:pPr marL="0" indent="0">
              <a:buNone/>
            </a:pPr>
            <a:r>
              <a:rPr lang="en-US" altLang="zh-CN" dirty="0" smtClean="0"/>
              <a:t>    e </a:t>
            </a:r>
            <a:r>
              <a:rPr lang="en-US" altLang="zh-CN" dirty="0"/>
              <a:t>+ e + e + e + e + e + e + e + e + e </a:t>
            </a:r>
            <a:endParaRPr lang="en-US" altLang="zh-CN" dirty="0" smtClean="0"/>
          </a:p>
          <a:p>
            <a:pPr marL="0" indent="0">
              <a:buNone/>
            </a:pPr>
            <a:r>
              <a:rPr lang="en-US" altLang="zh-CN" dirty="0" smtClean="0"/>
              <a:t>    =  1.000000000000000000000100</a:t>
            </a:r>
            <a:endParaRPr lang="en-US" altLang="zh-CN" dirty="0"/>
          </a:p>
          <a:p>
            <a:pPr marL="0" indent="0">
              <a:buNone/>
            </a:pPr>
            <a:r>
              <a:rPr lang="en-US" altLang="zh-CN" dirty="0" smtClean="0"/>
              <a:t>    e </a:t>
            </a:r>
            <a:r>
              <a:rPr lang="en-US" altLang="zh-CN" dirty="0"/>
              <a:t>× 10 = </a:t>
            </a:r>
            <a:r>
              <a:rPr lang="en-US" altLang="zh-CN" dirty="0" smtClean="0"/>
              <a:t>1.000000000000000000000100</a:t>
            </a:r>
          </a:p>
          <a:p>
            <a:pPr marL="0" indent="0">
              <a:buNone/>
            </a:pPr>
            <a:endParaRPr lang="en-US" altLang="zh-CN" dirty="0" smtClean="0"/>
          </a:p>
        </p:txBody>
      </p:sp>
    </p:spTree>
    <p:extLst>
      <p:ext uri="{BB962C8B-B14F-4D97-AF65-F5344CB8AC3E}">
        <p14:creationId xmlns:p14="http://schemas.microsoft.com/office/powerpoint/2010/main" val="409439569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16632"/>
            <a:ext cx="7467600" cy="6357320"/>
          </a:xfrm>
        </p:spPr>
        <p:txBody>
          <a:bodyPr/>
          <a:lstStyle/>
          <a:p>
            <a:r>
              <a:rPr lang="en-US" altLang="zh-CN" b="1" dirty="0" smtClean="0"/>
              <a:t>3.14.6</a:t>
            </a:r>
            <a:r>
              <a:rPr lang="en-US" altLang="zh-CN" dirty="0" smtClean="0"/>
              <a:t> What do you get if you take the square root of B and then multiply that value by itself? What should you get? Do for both single and double precision </a:t>
            </a:r>
            <a:r>
              <a:rPr lang="en-US" altLang="zh-CN" dirty="0" err="1" smtClean="0"/>
              <a:t>floting</a:t>
            </a:r>
            <a:r>
              <a:rPr lang="en-US" altLang="zh-CN" dirty="0" smtClean="0"/>
              <a:t> point numbers. (Write a program to do these calculations.)</a:t>
            </a:r>
          </a:p>
          <a:p>
            <a:r>
              <a:rPr lang="en-US" altLang="zh-CN" dirty="0" smtClean="0"/>
              <a:t>Solution:</a:t>
            </a:r>
          </a:p>
          <a:p>
            <a:pPr marL="0" indent="0">
              <a:buNone/>
            </a:pPr>
            <a:r>
              <a:rPr lang="en-US" altLang="zh-CN" dirty="0"/>
              <a:t> </a:t>
            </a:r>
            <a:r>
              <a:rPr lang="en-US" altLang="zh-CN" dirty="0" smtClean="0"/>
              <a:t>   No </a:t>
            </a:r>
            <a:r>
              <a:rPr lang="en-US" altLang="zh-CN" smtClean="0"/>
              <a:t>solution provided.</a:t>
            </a:r>
            <a:endParaRPr lang="en-US" altLang="zh-CN" dirty="0"/>
          </a:p>
        </p:txBody>
      </p:sp>
    </p:spTree>
    <p:extLst>
      <p:ext uri="{BB962C8B-B14F-4D97-AF65-F5344CB8AC3E}">
        <p14:creationId xmlns:p14="http://schemas.microsoft.com/office/powerpoint/2010/main" val="1613869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467600" cy="6285312"/>
          </a:xfrm>
        </p:spPr>
        <p:txBody>
          <a:bodyPr/>
          <a:lstStyle/>
          <a:p>
            <a:r>
              <a:rPr lang="en-US" altLang="zh-CN" dirty="0" smtClean="0"/>
              <a:t>Solution:</a:t>
            </a:r>
          </a:p>
          <a:p>
            <a:pPr marL="0" indent="0">
              <a:buNone/>
            </a:pPr>
            <a:r>
              <a:rPr lang="en-US" altLang="zh-CN" dirty="0"/>
              <a:t> </a:t>
            </a:r>
            <a:r>
              <a:rPr lang="en-US" altLang="zh-CN" dirty="0" smtClean="0"/>
              <a:t>   b.</a:t>
            </a:r>
          </a:p>
          <a:p>
            <a:pPr marL="0" indent="0">
              <a:buNone/>
            </a:pPr>
            <a:r>
              <a:rPr lang="en-US" altLang="zh-CN" dirty="0" smtClean="0"/>
              <a:t>    0x8A </a:t>
            </a:r>
            <a:r>
              <a:rPr lang="en-US" altLang="zh-CN" dirty="0"/>
              <a:t>× 0xED = –0x0A × –0x6D = 0x442 </a:t>
            </a:r>
            <a:endParaRPr lang="en-US" altLang="zh-CN" dirty="0" smtClean="0"/>
          </a:p>
          <a:p>
            <a:pPr marL="0" indent="0">
              <a:buNone/>
            </a:pPr>
            <a:r>
              <a:rPr lang="en-US" altLang="zh-CN" dirty="0"/>
              <a:t> </a:t>
            </a:r>
            <a:r>
              <a:rPr lang="en-US" altLang="zh-CN" dirty="0" smtClean="0"/>
              <a:t>   0x0A </a:t>
            </a:r>
            <a:r>
              <a:rPr lang="en-US" altLang="zh-CN" dirty="0"/>
              <a:t>= 8 + 2, </a:t>
            </a:r>
            <a:endParaRPr lang="en-US" altLang="zh-CN" dirty="0" smtClean="0"/>
          </a:p>
          <a:p>
            <a:pPr marL="0" indent="0">
              <a:buNone/>
            </a:pPr>
            <a:r>
              <a:rPr lang="en-US" altLang="zh-CN" dirty="0"/>
              <a:t> </a:t>
            </a:r>
            <a:r>
              <a:rPr lang="en-US" altLang="zh-CN" dirty="0" smtClean="0"/>
              <a:t>   0x6D </a:t>
            </a:r>
            <a:r>
              <a:rPr lang="en-US" altLang="zh-CN" dirty="0"/>
              <a:t>= 64 + 32 + 8 + 4 + 1. </a:t>
            </a:r>
            <a:endParaRPr lang="en-US" altLang="zh-CN" dirty="0" smtClean="0"/>
          </a:p>
          <a:p>
            <a:pPr marL="0" indent="0">
              <a:buNone/>
            </a:pPr>
            <a:r>
              <a:rPr lang="en-US" altLang="zh-CN" dirty="0"/>
              <a:t> </a:t>
            </a:r>
            <a:r>
              <a:rPr lang="en-US" altLang="zh-CN" dirty="0" smtClean="0"/>
              <a:t>   Best </a:t>
            </a:r>
            <a:r>
              <a:rPr lang="en-US" altLang="zh-CN" dirty="0"/>
              <a:t>way is </a:t>
            </a:r>
            <a:r>
              <a:rPr lang="en-US" altLang="zh-CN" dirty="0" smtClean="0"/>
              <a:t>to shift </a:t>
            </a:r>
            <a:r>
              <a:rPr lang="en-US" altLang="zh-CN" dirty="0"/>
              <a:t>0x6D left 3 places (0x368), </a:t>
            </a:r>
            <a:r>
              <a:rPr lang="en-US" altLang="zh-CN" dirty="0" smtClean="0"/>
              <a:t>then </a:t>
            </a:r>
            <a:r>
              <a:rPr lang="en-US" altLang="zh-CN" dirty="0"/>
              <a:t>add to that 0x6D shifted left 1 place (0xDA). </a:t>
            </a:r>
            <a:endParaRPr lang="en-US" altLang="zh-CN" dirty="0" smtClean="0"/>
          </a:p>
          <a:p>
            <a:pPr marL="0" indent="0">
              <a:buNone/>
            </a:pPr>
            <a:r>
              <a:rPr lang="en-US" altLang="zh-CN" dirty="0"/>
              <a:t> </a:t>
            </a:r>
            <a:r>
              <a:rPr lang="en-US" altLang="zh-CN" dirty="0" smtClean="0"/>
              <a:t>   2 </a:t>
            </a:r>
            <a:r>
              <a:rPr lang="en-US" altLang="zh-CN" dirty="0"/>
              <a:t>shifts, 1 add.</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2126427352"/>
              </p:ext>
            </p:extLst>
          </p:nvPr>
        </p:nvGraphicFramePr>
        <p:xfrm>
          <a:off x="1403648" y="3861048"/>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endParaRPr lang="zh-CN" altLang="en-US" dirty="0"/>
                    </a:p>
                  </a:txBody>
                  <a:tcPr/>
                </a:tc>
                <a:tc>
                  <a:txBody>
                    <a:bodyPr/>
                    <a:lstStyle/>
                    <a:p>
                      <a:pPr algn="ctr"/>
                      <a:r>
                        <a:rPr lang="en-US" altLang="zh-CN" dirty="0" smtClean="0"/>
                        <a:t>A</a:t>
                      </a:r>
                      <a:endParaRPr lang="zh-CN" altLang="en-US" dirty="0"/>
                    </a:p>
                  </a:txBody>
                  <a:tcPr/>
                </a:tc>
                <a:tc>
                  <a:txBody>
                    <a:bodyPr/>
                    <a:lstStyle/>
                    <a:p>
                      <a:pPr algn="ctr"/>
                      <a:r>
                        <a:rPr lang="en-US" altLang="zh-CN" dirty="0" smtClean="0"/>
                        <a:t>B</a:t>
                      </a:r>
                      <a:endParaRPr lang="zh-CN" altLang="en-US" dirty="0"/>
                    </a:p>
                  </a:txBody>
                  <a:tcPr/>
                </a:tc>
              </a:tr>
              <a:tr h="370840">
                <a:tc>
                  <a:txBody>
                    <a:bodyPr/>
                    <a:lstStyle/>
                    <a:p>
                      <a:pPr algn="ctr"/>
                      <a:r>
                        <a:rPr lang="en-US" altLang="zh-CN" dirty="0" smtClean="0"/>
                        <a:t>a.</a:t>
                      </a:r>
                      <a:endParaRPr lang="zh-CN" altLang="en-US" dirty="0"/>
                    </a:p>
                  </a:txBody>
                  <a:tcPr/>
                </a:tc>
                <a:tc>
                  <a:txBody>
                    <a:bodyPr/>
                    <a:lstStyle/>
                    <a:p>
                      <a:pPr algn="ctr"/>
                      <a:r>
                        <a:rPr lang="en-US" altLang="zh-CN" dirty="0" smtClean="0"/>
                        <a:t>33</a:t>
                      </a:r>
                      <a:endParaRPr lang="zh-CN" altLang="en-US" dirty="0"/>
                    </a:p>
                  </a:txBody>
                  <a:tcPr/>
                </a:tc>
                <a:tc>
                  <a:txBody>
                    <a:bodyPr/>
                    <a:lstStyle/>
                    <a:p>
                      <a:pPr algn="ctr"/>
                      <a:r>
                        <a:rPr lang="en-US" altLang="zh-CN" dirty="0" smtClean="0"/>
                        <a:t>55</a:t>
                      </a:r>
                      <a:endParaRPr lang="zh-CN" altLang="en-US" dirty="0"/>
                    </a:p>
                  </a:txBody>
                  <a:tcPr/>
                </a:tc>
              </a:tr>
              <a:tr h="370840">
                <a:tc>
                  <a:txBody>
                    <a:bodyPr/>
                    <a:lstStyle/>
                    <a:p>
                      <a:pPr algn="ctr"/>
                      <a:r>
                        <a:rPr lang="en-US" altLang="zh-CN" dirty="0" smtClean="0"/>
                        <a:t>b.</a:t>
                      </a:r>
                      <a:endParaRPr lang="zh-CN" altLang="en-US" dirty="0"/>
                    </a:p>
                  </a:txBody>
                  <a:tcPr/>
                </a:tc>
                <a:tc>
                  <a:txBody>
                    <a:bodyPr/>
                    <a:lstStyle/>
                    <a:p>
                      <a:pPr algn="ctr"/>
                      <a:r>
                        <a:rPr lang="en-US" altLang="zh-CN" dirty="0" smtClean="0"/>
                        <a:t>8a</a:t>
                      </a:r>
                      <a:endParaRPr lang="zh-CN" altLang="en-US" dirty="0"/>
                    </a:p>
                  </a:txBody>
                  <a:tcPr/>
                </a:tc>
                <a:tc>
                  <a:txBody>
                    <a:bodyPr/>
                    <a:lstStyle/>
                    <a:p>
                      <a:pPr algn="ctr"/>
                      <a:r>
                        <a:rPr lang="en-US" altLang="zh-CN" dirty="0" smtClean="0"/>
                        <a:t>6d</a:t>
                      </a:r>
                      <a:endParaRPr lang="zh-CN" altLang="en-US" dirty="0"/>
                    </a:p>
                  </a:txBody>
                  <a:tcPr/>
                </a:tc>
              </a:tr>
            </a:tbl>
          </a:graphicData>
        </a:graphic>
      </p:graphicFrame>
    </p:spTree>
    <p:extLst>
      <p:ext uri="{BB962C8B-B14F-4D97-AF65-F5344CB8AC3E}">
        <p14:creationId xmlns:p14="http://schemas.microsoft.com/office/powerpoint/2010/main" val="314170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467600" cy="6285312"/>
          </a:xfrm>
        </p:spPr>
        <p:txBody>
          <a:bodyPr/>
          <a:lstStyle/>
          <a:p>
            <a:r>
              <a:rPr lang="en-US" altLang="zh-CN" b="1" dirty="0" smtClean="0"/>
              <a:t>3.6.3</a:t>
            </a:r>
            <a:r>
              <a:rPr lang="en-US" altLang="zh-CN" dirty="0" smtClean="0"/>
              <a:t> Write an MIPS assembly language program that perform a multiplication on signed integers using shifts and adds, using the approach described in 3.6.1.</a:t>
            </a:r>
          </a:p>
          <a:p>
            <a:r>
              <a:rPr lang="en-US" altLang="zh-CN" dirty="0" smtClean="0"/>
              <a:t>Solution:</a:t>
            </a:r>
          </a:p>
          <a:p>
            <a:pPr marL="0" indent="0">
              <a:buNone/>
            </a:pPr>
            <a:r>
              <a:rPr lang="en-US" altLang="zh-CN" dirty="0" smtClean="0"/>
              <a:t>    </a:t>
            </a:r>
            <a:r>
              <a:rPr lang="en-US" altLang="zh-CN" smtClean="0"/>
              <a:t>No solution </a:t>
            </a:r>
            <a:r>
              <a:rPr lang="en-US" altLang="zh-CN" dirty="0" smtClean="0"/>
              <a:t>provided.</a:t>
            </a:r>
            <a:endParaRPr lang="zh-CN" altLang="en-US" dirty="0"/>
          </a:p>
        </p:txBody>
      </p:sp>
    </p:spTree>
    <p:extLst>
      <p:ext uri="{BB962C8B-B14F-4D97-AF65-F5344CB8AC3E}">
        <p14:creationId xmlns:p14="http://schemas.microsoft.com/office/powerpoint/2010/main" val="2040524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467600" cy="6285312"/>
          </a:xfrm>
        </p:spPr>
        <p:txBody>
          <a:bodyPr/>
          <a:lstStyle/>
          <a:p>
            <a:r>
              <a:rPr lang="en-US" altLang="zh-CN" dirty="0" smtClean="0"/>
              <a:t>The following table shows further pairs of hexadecimal numbers.</a:t>
            </a:r>
          </a:p>
          <a:p>
            <a:endParaRPr lang="en-US" altLang="zh-CN" dirty="0"/>
          </a:p>
          <a:p>
            <a:endParaRPr lang="en-US" altLang="zh-CN" dirty="0" smtClean="0"/>
          </a:p>
          <a:p>
            <a:endParaRPr lang="en-US" altLang="zh-CN" dirty="0"/>
          </a:p>
          <a:p>
            <a:endParaRPr lang="en-US" altLang="zh-CN" dirty="0" smtClean="0"/>
          </a:p>
          <a:p>
            <a:pPr marL="0" indent="0">
              <a:buNone/>
            </a:pPr>
            <a:endParaRPr lang="en-US" altLang="zh-CN" dirty="0" smtClean="0"/>
          </a:p>
          <a:p>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546501280"/>
              </p:ext>
            </p:extLst>
          </p:nvPr>
        </p:nvGraphicFramePr>
        <p:xfrm>
          <a:off x="1403648" y="1340768"/>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endParaRPr lang="zh-CN" altLang="en-US" dirty="0"/>
                    </a:p>
                  </a:txBody>
                  <a:tcPr/>
                </a:tc>
                <a:tc>
                  <a:txBody>
                    <a:bodyPr/>
                    <a:lstStyle/>
                    <a:p>
                      <a:pPr algn="ctr"/>
                      <a:r>
                        <a:rPr lang="en-US" altLang="zh-CN" dirty="0" smtClean="0"/>
                        <a:t>A</a:t>
                      </a:r>
                      <a:endParaRPr lang="zh-CN" altLang="en-US" dirty="0"/>
                    </a:p>
                  </a:txBody>
                  <a:tcPr/>
                </a:tc>
                <a:tc>
                  <a:txBody>
                    <a:bodyPr/>
                    <a:lstStyle/>
                    <a:p>
                      <a:pPr algn="ctr"/>
                      <a:r>
                        <a:rPr lang="en-US" altLang="zh-CN" dirty="0" smtClean="0"/>
                        <a:t>B</a:t>
                      </a:r>
                      <a:endParaRPr lang="zh-CN" altLang="en-US" dirty="0"/>
                    </a:p>
                  </a:txBody>
                  <a:tcPr/>
                </a:tc>
              </a:tr>
              <a:tr h="370840">
                <a:tc>
                  <a:txBody>
                    <a:bodyPr/>
                    <a:lstStyle/>
                    <a:p>
                      <a:pPr algn="ctr"/>
                      <a:r>
                        <a:rPr lang="en-US" altLang="zh-CN" dirty="0" smtClean="0"/>
                        <a:t>a.</a:t>
                      </a:r>
                      <a:endParaRPr lang="zh-CN" altLang="en-US" dirty="0"/>
                    </a:p>
                  </a:txBody>
                  <a:tcPr/>
                </a:tc>
                <a:tc>
                  <a:txBody>
                    <a:bodyPr/>
                    <a:lstStyle/>
                    <a:p>
                      <a:pPr algn="ctr"/>
                      <a:r>
                        <a:rPr lang="en-US" altLang="zh-CN" dirty="0" smtClean="0"/>
                        <a:t>f6</a:t>
                      </a:r>
                      <a:endParaRPr lang="zh-CN" altLang="en-US" dirty="0"/>
                    </a:p>
                  </a:txBody>
                  <a:tcPr/>
                </a:tc>
                <a:tc>
                  <a:txBody>
                    <a:bodyPr/>
                    <a:lstStyle/>
                    <a:p>
                      <a:pPr algn="ctr"/>
                      <a:r>
                        <a:rPr lang="en-US" altLang="zh-CN" dirty="0" smtClean="0"/>
                        <a:t>7f</a:t>
                      </a:r>
                      <a:endParaRPr lang="zh-CN" altLang="en-US" dirty="0"/>
                    </a:p>
                  </a:txBody>
                  <a:tcPr/>
                </a:tc>
              </a:tr>
              <a:tr h="370840">
                <a:tc>
                  <a:txBody>
                    <a:bodyPr/>
                    <a:lstStyle/>
                    <a:p>
                      <a:pPr algn="ctr"/>
                      <a:r>
                        <a:rPr lang="en-US" altLang="zh-CN" dirty="0" smtClean="0"/>
                        <a:t>b.</a:t>
                      </a:r>
                      <a:endParaRPr lang="zh-CN" altLang="en-US" dirty="0"/>
                    </a:p>
                  </a:txBody>
                  <a:tcPr/>
                </a:tc>
                <a:tc>
                  <a:txBody>
                    <a:bodyPr/>
                    <a:lstStyle/>
                    <a:p>
                      <a:pPr algn="ctr"/>
                      <a:r>
                        <a:rPr lang="en-US" altLang="zh-CN" dirty="0" smtClean="0"/>
                        <a:t>08</a:t>
                      </a:r>
                      <a:endParaRPr lang="zh-CN" altLang="en-US" dirty="0"/>
                    </a:p>
                  </a:txBody>
                  <a:tcPr/>
                </a:tc>
                <a:tc>
                  <a:txBody>
                    <a:bodyPr/>
                    <a:lstStyle/>
                    <a:p>
                      <a:pPr algn="ctr"/>
                      <a:r>
                        <a:rPr lang="en-US" altLang="zh-CN" dirty="0" smtClean="0"/>
                        <a:t>55</a:t>
                      </a:r>
                      <a:endParaRPr lang="zh-CN" altLang="en-US" dirty="0"/>
                    </a:p>
                  </a:txBody>
                  <a:tcPr/>
                </a:tc>
              </a:tr>
            </a:tbl>
          </a:graphicData>
        </a:graphic>
      </p:graphicFrame>
    </p:spTree>
    <p:extLst>
      <p:ext uri="{BB962C8B-B14F-4D97-AF65-F5344CB8AC3E}">
        <p14:creationId xmlns:p14="http://schemas.microsoft.com/office/powerpoint/2010/main" val="314170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8219256" cy="6285312"/>
          </a:xfrm>
        </p:spPr>
        <p:txBody>
          <a:bodyPr>
            <a:normAutofit/>
          </a:bodyPr>
          <a:lstStyle/>
          <a:p>
            <a:pPr algn="just"/>
            <a:r>
              <a:rPr lang="en-US" altLang="zh-CN" b="1" dirty="0" smtClean="0">
                <a:latin typeface="Times New Roman" pitchFamily="18" charset="0"/>
                <a:cs typeface="Times New Roman" pitchFamily="18" charset="0"/>
              </a:rPr>
              <a:t>3.6.4</a:t>
            </a:r>
            <a:r>
              <a:rPr lang="en-US" altLang="zh-CN" dirty="0" smtClean="0">
                <a:latin typeface="Times New Roman" pitchFamily="18" charset="0"/>
                <a:cs typeface="Times New Roman" pitchFamily="18" charset="0"/>
              </a:rPr>
              <a:t> Booth’s algorithm is another approach to reducing the number of arithmetic operations necessary to perform a multiplication. This algorithm has been around for years and involves identifying runs of ones and zeros and performing only shifts instead of shifts and adds during the runs. </a:t>
            </a:r>
            <a:r>
              <a:rPr lang="en-US" altLang="zh-CN" dirty="0" err="1" smtClean="0">
                <a:latin typeface="Times New Roman" pitchFamily="18" charset="0"/>
                <a:cs typeface="Times New Roman" pitchFamily="18" charset="0"/>
              </a:rPr>
              <a:t>Fing</a:t>
            </a:r>
            <a:r>
              <a:rPr lang="en-US" altLang="zh-CN" dirty="0" smtClean="0">
                <a:latin typeface="Times New Roman" pitchFamily="18" charset="0"/>
                <a:cs typeface="Times New Roman" pitchFamily="18" charset="0"/>
              </a:rPr>
              <a:t> a description of the algorithm on the web and explain in detail how it works.</a:t>
            </a:r>
          </a:p>
          <a:p>
            <a:pPr algn="just"/>
            <a:endParaRPr lang="en-US" altLang="zh-CN" dirty="0" smtClean="0">
              <a:latin typeface="Times New Roman" pitchFamily="18" charset="0"/>
              <a:cs typeface="Times New Roman" pitchFamily="18" charset="0"/>
            </a:endParaRPr>
          </a:p>
          <a:p>
            <a:pPr algn="just"/>
            <a:r>
              <a:rPr lang="en-US" altLang="zh-CN" dirty="0" smtClean="0">
                <a:latin typeface="Times New Roman" pitchFamily="18" charset="0"/>
                <a:cs typeface="Times New Roman" pitchFamily="18" charset="0"/>
              </a:rPr>
              <a:t>Solution:</a:t>
            </a:r>
          </a:p>
          <a:p>
            <a:pPr marL="0" indent="0" algn="just">
              <a:buNone/>
            </a:pPr>
            <a:r>
              <a:rPr lang="en-US" altLang="zh-CN" dirty="0" smtClean="0">
                <a:latin typeface="Times New Roman" pitchFamily="18" charset="0"/>
                <a:cs typeface="Times New Roman" pitchFamily="18" charset="0"/>
              </a:rPr>
              <a:t>    Quoting </a:t>
            </a:r>
            <a:r>
              <a:rPr lang="en-US" altLang="zh-CN" dirty="0">
                <a:latin typeface="Times New Roman" pitchFamily="18" charset="0"/>
                <a:cs typeface="Times New Roman" pitchFamily="18" charset="0"/>
              </a:rPr>
              <a:t>the Wikipedia entry directly</a:t>
            </a:r>
            <a:r>
              <a:rPr lang="en-US" altLang="zh-CN" dirty="0" smtClean="0">
                <a:latin typeface="Times New Roman" pitchFamily="18" charset="0"/>
                <a:cs typeface="Times New Roman" pitchFamily="18" charset="0"/>
              </a:rPr>
              <a:t>:</a:t>
            </a:r>
          </a:p>
          <a:p>
            <a:pPr marL="0" indent="0" algn="just">
              <a:buNone/>
            </a:pPr>
            <a:r>
              <a:rPr lang="en-US" altLang="zh-CN" dirty="0" smtClean="0">
                <a:latin typeface="Times New Roman" pitchFamily="18" charset="0"/>
                <a:cs typeface="Times New Roman" pitchFamily="18" charset="0"/>
              </a:rPr>
              <a:t>    Booth’s </a:t>
            </a:r>
            <a:r>
              <a:rPr lang="en-US" altLang="zh-CN" dirty="0">
                <a:latin typeface="Times New Roman" pitchFamily="18" charset="0"/>
                <a:cs typeface="Times New Roman" pitchFamily="18" charset="0"/>
              </a:rPr>
              <a:t>algorithm involves repeatedly adding one of two predetermined values </a:t>
            </a:r>
            <a:r>
              <a:rPr lang="en-US" altLang="zh-CN" dirty="0" smtClean="0">
                <a:latin typeface="Times New Roman" pitchFamily="18" charset="0"/>
                <a:cs typeface="Times New Roman" pitchFamily="18" charset="0"/>
              </a:rPr>
              <a:t>A and </a:t>
            </a:r>
            <a:r>
              <a:rPr lang="en-US" altLang="zh-CN" dirty="0">
                <a:latin typeface="Times New Roman" pitchFamily="18" charset="0"/>
                <a:cs typeface="Times New Roman" pitchFamily="18" charset="0"/>
              </a:rPr>
              <a:t>S to a product P, then performing a rightward arithmetic shift on P. Let x </a:t>
            </a:r>
            <a:r>
              <a:rPr lang="en-US" altLang="zh-CN" dirty="0" smtClean="0">
                <a:latin typeface="Times New Roman" pitchFamily="18" charset="0"/>
                <a:cs typeface="Times New Roman" pitchFamily="18" charset="0"/>
              </a:rPr>
              <a:t>and y </a:t>
            </a:r>
            <a:r>
              <a:rPr lang="en-US" altLang="zh-CN" dirty="0">
                <a:latin typeface="Times New Roman" pitchFamily="18" charset="0"/>
                <a:cs typeface="Times New Roman" pitchFamily="18" charset="0"/>
              </a:rPr>
              <a:t>be the multiplicand and multiplier, </a:t>
            </a:r>
            <a:r>
              <a:rPr lang="en-US" altLang="zh-CN" dirty="0" smtClean="0">
                <a:latin typeface="Times New Roman" pitchFamily="18" charset="0"/>
                <a:cs typeface="Times New Roman" pitchFamily="18" charset="0"/>
              </a:rPr>
              <a:t>respectively</a:t>
            </a:r>
            <a:r>
              <a:rPr lang="en-US" altLang="zh-CN" dirty="0">
                <a:latin typeface="Times New Roman" pitchFamily="18" charset="0"/>
                <a:cs typeface="Times New Roman" pitchFamily="18" charset="0"/>
              </a:rPr>
              <a:t>; and let x and y represent </a:t>
            </a:r>
            <a:r>
              <a:rPr lang="en-US" altLang="zh-CN" dirty="0" smtClean="0">
                <a:latin typeface="Times New Roman" pitchFamily="18" charset="0"/>
                <a:cs typeface="Times New Roman" pitchFamily="18" charset="0"/>
              </a:rPr>
              <a:t>the number </a:t>
            </a:r>
            <a:r>
              <a:rPr lang="en-US" altLang="zh-CN" dirty="0">
                <a:latin typeface="Times New Roman" pitchFamily="18" charset="0"/>
                <a:cs typeface="Times New Roman" pitchFamily="18" charset="0"/>
              </a:rPr>
              <a:t>of bits in x and y.</a:t>
            </a:r>
            <a:endParaRPr lang="zh-CN" altLang="en-US" dirty="0">
              <a:latin typeface="Times New Roman" pitchFamily="18" charset="0"/>
              <a:cs typeface="Times New Roman" pitchFamily="18" charset="0"/>
            </a:endParaRPr>
          </a:p>
        </p:txBody>
      </p:sp>
    </p:spTree>
    <p:extLst>
      <p:ext uri="{BB962C8B-B14F-4D97-AF65-F5344CB8AC3E}">
        <p14:creationId xmlns:p14="http://schemas.microsoft.com/office/powerpoint/2010/main" val="3141701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凸显">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凸显">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2695</TotalTime>
  <Words>3905</Words>
  <Application>Microsoft Office PowerPoint</Application>
  <PresentationFormat>全屏显示(4:3)</PresentationFormat>
  <Paragraphs>530</Paragraphs>
  <Slides>59</Slides>
  <Notes>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59</vt:i4>
      </vt:variant>
    </vt:vector>
  </HeadingPairs>
  <TitlesOfParts>
    <vt:vector size="70" baseType="lpstr">
      <vt:lpstr>黑体</vt:lpstr>
      <vt:lpstr>华文楷体</vt:lpstr>
      <vt:lpstr>华文新魏</vt:lpstr>
      <vt:lpstr>宋体</vt:lpstr>
      <vt:lpstr>Arial</vt:lpstr>
      <vt:lpstr>Calibri</vt:lpstr>
      <vt:lpstr>Century Schoolbook</vt:lpstr>
      <vt:lpstr>Times New Roman</vt:lpstr>
      <vt:lpstr>Wingdings</vt:lpstr>
      <vt:lpstr>Wingdings 2</vt:lpstr>
      <vt:lpstr>凸显</vt:lpstr>
      <vt:lpstr>Solutions Chapter 3</vt:lpstr>
      <vt:lpstr>Exercise 3.6</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Booth's Algorithm- why?</vt:lpstr>
      <vt:lpstr>Points to remember</vt:lpstr>
      <vt:lpstr>PowerPoint 演示文稿</vt:lpstr>
      <vt:lpstr>PowerPoint 演示文稿</vt:lpstr>
      <vt:lpstr>PowerPoint 演示文稿</vt:lpstr>
      <vt:lpstr>PowerPoint 演示文稿</vt:lpstr>
      <vt:lpstr>Exercise 3.8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Exercise 3.11</vt:lpstr>
      <vt:lpstr>PowerPoint 演示文稿</vt:lpstr>
      <vt:lpstr>Representation range of IEEE 754 single precision</vt:lpstr>
      <vt:lpstr>Representation range of IEEE 754 Double Precision</vt:lpstr>
      <vt:lpstr>Representation range of PDP-8</vt:lpstr>
      <vt:lpstr>PowerPoint 演示文稿</vt:lpstr>
      <vt:lpstr>Representation range of NVIDIA</vt:lpstr>
      <vt:lpstr>PowerPoint 演示文稿</vt:lpstr>
      <vt:lpstr>Representation range of HP</vt:lpstr>
      <vt:lpstr>PowerPoint 演示文稿</vt:lpstr>
      <vt:lpstr>PowerPoint 演示文稿</vt:lpstr>
      <vt:lpstr>PowerPoint 演示文稿</vt:lpstr>
      <vt:lpstr>PowerPoint 演示文稿</vt:lpstr>
      <vt:lpstr>PowerPoint 演示文稿</vt:lpstr>
      <vt:lpstr>PowerPoint 演示文稿</vt:lpstr>
      <vt:lpstr>Exercise 3.14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Solutions Chapter 3</dc:title>
  <dc:creator>Haojin Zhu</dc:creator>
  <cp:lastModifiedBy>Haojin Zhu</cp:lastModifiedBy>
  <cp:revision>167</cp:revision>
  <dcterms:modified xsi:type="dcterms:W3CDTF">2013-12-26T04:15:37Z</dcterms:modified>
</cp:coreProperties>
</file>