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6" r:id="rId2"/>
    <p:sldId id="257" r:id="rId3"/>
    <p:sldId id="258" r:id="rId4"/>
    <p:sldId id="259" r:id="rId5"/>
    <p:sldId id="260" r:id="rId6"/>
    <p:sldId id="261" r:id="rId7"/>
    <p:sldId id="309" r:id="rId8"/>
    <p:sldId id="262" r:id="rId9"/>
    <p:sldId id="263" r:id="rId10"/>
    <p:sldId id="319" r:id="rId11"/>
    <p:sldId id="320" r:id="rId12"/>
    <p:sldId id="321" r:id="rId13"/>
    <p:sldId id="322" r:id="rId14"/>
    <p:sldId id="267" r:id="rId15"/>
    <p:sldId id="268" r:id="rId16"/>
    <p:sldId id="269" r:id="rId17"/>
    <p:sldId id="310" r:id="rId18"/>
    <p:sldId id="279" r:id="rId19"/>
    <p:sldId id="270" r:id="rId20"/>
    <p:sldId id="271" r:id="rId21"/>
    <p:sldId id="280" r:id="rId22"/>
    <p:sldId id="311" r:id="rId23"/>
    <p:sldId id="312" r:id="rId24"/>
    <p:sldId id="272" r:id="rId25"/>
    <p:sldId id="313" r:id="rId26"/>
    <p:sldId id="314" r:id="rId27"/>
    <p:sldId id="284" r:id="rId28"/>
    <p:sldId id="275" r:id="rId29"/>
    <p:sldId id="324" r:id="rId30"/>
    <p:sldId id="325" r:id="rId31"/>
    <p:sldId id="327" r:id="rId32"/>
    <p:sldId id="277" r:id="rId33"/>
    <p:sldId id="328" r:id="rId34"/>
    <p:sldId id="285" r:id="rId35"/>
    <p:sldId id="329" r:id="rId36"/>
    <p:sldId id="287" r:id="rId37"/>
    <p:sldId id="288" r:id="rId38"/>
    <p:sldId id="289" r:id="rId39"/>
    <p:sldId id="299" r:id="rId40"/>
    <p:sldId id="315" r:id="rId41"/>
    <p:sldId id="316" r:id="rId42"/>
    <p:sldId id="300" r:id="rId43"/>
    <p:sldId id="294" r:id="rId44"/>
    <p:sldId id="296" r:id="rId45"/>
    <p:sldId id="301" r:id="rId46"/>
    <p:sldId id="302" r:id="rId47"/>
    <p:sldId id="303" r:id="rId48"/>
    <p:sldId id="297" r:id="rId49"/>
    <p:sldId id="304" r:id="rId50"/>
    <p:sldId id="298" r:id="rId51"/>
    <p:sldId id="305" r:id="rId52"/>
    <p:sldId id="306" r:id="rId53"/>
    <p:sldId id="307" r:id="rId54"/>
    <p:sldId id="308" r:id="rId55"/>
    <p:sldId id="295" r:id="rId56"/>
    <p:sldId id="290" r:id="rId57"/>
    <p:sldId id="291" r:id="rId58"/>
    <p:sldId id="292" r:id="rId59"/>
    <p:sldId id="317" r:id="rId6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BB7504-8066-485C-BFA9-AC3E49440461}" type="datetimeFigureOut">
              <a:rPr lang="zh-CN" altLang="en-US" smtClean="0"/>
              <a:t>2013/12/26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7ECAA5-47AD-48F9-863D-D04B476D5486}" type="slidenum">
              <a:rPr lang="zh-CN" altLang="en-US" smtClean="0"/>
              <a:t>‹#›</a:t>
            </a:fld>
            <a:endParaRPr lang="zh-CN" altLang="en-US"/>
          </a:p>
        </p:txBody>
      </p:sp>
    </p:spTree>
    <p:extLst>
      <p:ext uri="{BB962C8B-B14F-4D97-AF65-F5344CB8AC3E}">
        <p14:creationId xmlns:p14="http://schemas.microsoft.com/office/powerpoint/2010/main" val="4006225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67ECAA5-47AD-48F9-863D-D04B476D5486}" type="slidenum">
              <a:rPr lang="zh-CN" altLang="en-US" smtClean="0"/>
              <a:t>20</a:t>
            </a:fld>
            <a:endParaRPr lang="zh-CN" altLang="en-US"/>
          </a:p>
        </p:txBody>
      </p:sp>
    </p:spTree>
    <p:extLst>
      <p:ext uri="{BB962C8B-B14F-4D97-AF65-F5344CB8AC3E}">
        <p14:creationId xmlns:p14="http://schemas.microsoft.com/office/powerpoint/2010/main" val="1909988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67ECAA5-47AD-48F9-863D-D04B476D5486}" type="slidenum">
              <a:rPr lang="zh-CN" altLang="en-US" smtClean="0"/>
              <a:t>21</a:t>
            </a:fld>
            <a:endParaRPr lang="zh-CN" altLang="en-US"/>
          </a:p>
        </p:txBody>
      </p:sp>
    </p:spTree>
    <p:extLst>
      <p:ext uri="{BB962C8B-B14F-4D97-AF65-F5344CB8AC3E}">
        <p14:creationId xmlns:p14="http://schemas.microsoft.com/office/powerpoint/2010/main" val="1909988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30820CF-B880-4189-942D-D702A7CBA730}" type="datetimeFigureOut">
              <a:rPr lang="zh-CN" altLang="en-US" smtClean="0"/>
              <a:t>2013/12/26</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0C913308-F349-4B6D-A68A-DD1791B4A57B}"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2013/12/26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85800" y="263525"/>
            <a:ext cx="7848600" cy="42227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85800" y="914400"/>
            <a:ext cx="7848600" cy="2579688"/>
          </a:xfrm>
        </p:spPr>
        <p:txBody>
          <a:bodyPr/>
          <a:lstStyle/>
          <a:p>
            <a:pPr lvl="0"/>
            <a:endParaRPr lang="zh-CN" altLang="en-US" noProof="0" smtClean="0"/>
          </a:p>
        </p:txBody>
      </p:sp>
    </p:spTree>
    <p:extLst>
      <p:ext uri="{BB962C8B-B14F-4D97-AF65-F5344CB8AC3E}">
        <p14:creationId xmlns:p14="http://schemas.microsoft.com/office/powerpoint/2010/main" val="100244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t>2013/12/26</a:t>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30820CF-B880-4189-942D-D702A7CBA730}" type="datetimeFigureOut">
              <a:rPr lang="zh-CN" altLang="en-US" smtClean="0"/>
              <a:t>2013/12/26</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2013/12/26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2013/12/26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30820CF-B880-4189-942D-D702A7CBA730}" type="datetimeFigureOut">
              <a:rPr lang="zh-CN" altLang="en-US" smtClean="0"/>
              <a:t>2013/12/26</a:t>
            </a:fld>
            <a:endParaRPr lang="zh-CN" altLang="en-US"/>
          </a:p>
        </p:txBody>
      </p:sp>
      <p:sp>
        <p:nvSpPr>
          <p:cNvPr id="7" name="灯片编号占位符 6"/>
          <p:cNvSpPr>
            <a:spLocks noGrp="1"/>
          </p:cNvSpPr>
          <p:nvPr>
            <p:ph type="sldNum" sz="quarter" idx="11"/>
          </p:nvPr>
        </p:nvSpPr>
        <p:spPr/>
        <p:txBody>
          <a:bodyPr rtlCol="0"/>
          <a:lstStyle/>
          <a:p>
            <a:fld id="{0C913308-F349-4B6D-A68A-DD1791B4A57B}" type="slidenum">
              <a:rPr lang="zh-CN" altLang="en-US" smtClean="0"/>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2013/12/26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30820CF-B880-4189-942D-D702A7CBA730}" type="datetimeFigureOut">
              <a:rPr lang="zh-CN" altLang="en-US" smtClean="0"/>
              <a:t>2013/12/26</a:t>
            </a:fld>
            <a:endParaRPr lang="zh-CN" altLang="en-US"/>
          </a:p>
        </p:txBody>
      </p:sp>
      <p:sp>
        <p:nvSpPr>
          <p:cNvPr id="22" name="灯片编号占位符 21"/>
          <p:cNvSpPr>
            <a:spLocks noGrp="1"/>
          </p:cNvSpPr>
          <p:nvPr>
            <p:ph type="sldNum" sz="quarter" idx="15"/>
          </p:nvPr>
        </p:nvSpPr>
        <p:spPr/>
        <p:txBody>
          <a:bodyPr rtlCol="0"/>
          <a:lstStyle/>
          <a:p>
            <a:fld id="{0C913308-F349-4B6D-A68A-DD1791B4A57B}" type="slidenum">
              <a:rPr lang="zh-CN" altLang="en-US" smtClean="0"/>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30820CF-B880-4189-942D-D702A7CBA730}" type="datetimeFigureOut">
              <a:rPr lang="zh-CN" altLang="en-US" smtClean="0"/>
              <a:t>2013/12/26</a:t>
            </a:fld>
            <a:endParaRPr lang="zh-CN" altLang="en-US"/>
          </a:p>
        </p:txBody>
      </p:sp>
      <p:sp>
        <p:nvSpPr>
          <p:cNvPr id="18" name="灯片编号占位符 17"/>
          <p:cNvSpPr>
            <a:spLocks noGrp="1"/>
          </p:cNvSpPr>
          <p:nvPr>
            <p:ph type="sldNum" sz="quarter" idx="11"/>
          </p:nvPr>
        </p:nvSpPr>
        <p:spPr/>
        <p:txBody>
          <a:bodyPr rtlCol="0"/>
          <a:lstStyle/>
          <a:p>
            <a:fld id="{0C913308-F349-4B6D-A68A-DD1791B4A57B}" type="slidenum">
              <a:rPr lang="zh-CN" altLang="en-US" smtClean="0"/>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0820CF-B880-4189-942D-D702A7CBA730}" type="datetimeFigureOut">
              <a:rPr lang="zh-CN" altLang="en-US" smtClean="0"/>
              <a:t>2013/12/26</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r>
              <a:rPr lang="en-US" altLang="zh-CN" sz="6600" dirty="0" smtClean="0"/>
              <a:t>Solutions</a:t>
            </a:r>
            <a:br>
              <a:rPr lang="en-US" altLang="zh-CN" sz="6600" dirty="0" smtClean="0"/>
            </a:br>
            <a:r>
              <a:rPr lang="en-US" altLang="zh-CN" sz="6600" dirty="0" smtClean="0"/>
              <a:t>Chapter 3</a:t>
            </a:r>
            <a:endParaRPr lang="zh-CN" altLang="en-US" sz="6600" dirty="0"/>
          </a:p>
        </p:txBody>
      </p:sp>
    </p:spTree>
    <p:extLst>
      <p:ext uri="{BB962C8B-B14F-4D97-AF65-F5344CB8AC3E}">
        <p14:creationId xmlns:p14="http://schemas.microsoft.com/office/powerpoint/2010/main" val="3168706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441325" y="106363"/>
            <a:ext cx="34115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r>
              <a:rPr lang="en-US" altLang="zh-CN" sz="2800" b="1">
                <a:solidFill>
                  <a:schemeClr val="accent2"/>
                </a:solidFill>
                <a:ea typeface="宋体" charset="-122"/>
              </a:rPr>
              <a:t>Booth's Algorithm</a:t>
            </a:r>
          </a:p>
        </p:txBody>
      </p:sp>
      <p:sp>
        <p:nvSpPr>
          <p:cNvPr id="41987" name="Text Box 4"/>
          <p:cNvSpPr txBox="1">
            <a:spLocks noChangeArrowheads="1"/>
          </p:cNvSpPr>
          <p:nvPr/>
        </p:nvSpPr>
        <p:spPr bwMode="auto">
          <a:xfrm>
            <a:off x="517525" y="990600"/>
            <a:ext cx="754732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buClr>
                <a:srgbClr val="CC0000"/>
              </a:buClr>
              <a:buFontTx/>
              <a:buChar char="•"/>
            </a:pPr>
            <a:r>
              <a:rPr lang="en-US" altLang="zh-CN" sz="2600" dirty="0">
                <a:solidFill>
                  <a:schemeClr val="tx1"/>
                </a:solidFill>
                <a:latin typeface="Times New Roman" pitchFamily="18" charset="0"/>
                <a:ea typeface="宋体" charset="-122"/>
                <a:cs typeface="Times New Roman" pitchFamily="18" charset="0"/>
              </a:rPr>
              <a:t> A multiplication algorithm that multiplies two signed </a:t>
            </a:r>
          </a:p>
          <a:p>
            <a:pPr algn="dist">
              <a:buClr>
                <a:srgbClr val="CC0000"/>
              </a:buClr>
            </a:pPr>
            <a:r>
              <a:rPr lang="en-US" altLang="zh-CN" sz="2600" dirty="0">
                <a:solidFill>
                  <a:schemeClr val="tx1"/>
                </a:solidFill>
                <a:latin typeface="Times New Roman" pitchFamily="18" charset="0"/>
                <a:ea typeface="宋体" charset="-122"/>
                <a:cs typeface="Times New Roman" pitchFamily="18" charset="0"/>
              </a:rPr>
              <a:t>  binary numbers in two's complement notation.</a:t>
            </a:r>
          </a:p>
        </p:txBody>
      </p:sp>
      <p:sp>
        <p:nvSpPr>
          <p:cNvPr id="41988" name="Text Box 4"/>
          <p:cNvSpPr txBox="1">
            <a:spLocks noChangeArrowheads="1"/>
          </p:cNvSpPr>
          <p:nvPr/>
        </p:nvSpPr>
        <p:spPr bwMode="auto">
          <a:xfrm>
            <a:off x="533400" y="1908175"/>
            <a:ext cx="782861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lgn="dist">
              <a:buClr>
                <a:srgbClr val="CC0000"/>
              </a:buClr>
              <a:buFontTx/>
              <a:buChar char="•"/>
            </a:pPr>
            <a:r>
              <a:rPr lang="en-US" altLang="zh-CN" sz="2600" dirty="0">
                <a:solidFill>
                  <a:schemeClr val="tx1"/>
                </a:solidFill>
                <a:latin typeface="Times New Roman" pitchFamily="18" charset="0"/>
                <a:ea typeface="宋体" charset="-122"/>
                <a:cs typeface="Times New Roman" pitchFamily="18" charset="0"/>
              </a:rPr>
              <a:t> Invented by Andrew Donald Booth in 1951 while doing</a:t>
            </a:r>
          </a:p>
          <a:p>
            <a:pPr algn="dist">
              <a:buClr>
                <a:srgbClr val="CC0000"/>
              </a:buClr>
            </a:pPr>
            <a:r>
              <a:rPr lang="en-US" altLang="zh-CN" sz="2600" dirty="0">
                <a:solidFill>
                  <a:schemeClr val="tx1"/>
                </a:solidFill>
                <a:latin typeface="Times New Roman" pitchFamily="18" charset="0"/>
                <a:ea typeface="宋体" charset="-122"/>
                <a:cs typeface="Times New Roman" pitchFamily="18" charset="0"/>
              </a:rPr>
              <a:t>  research on crystallography at </a:t>
            </a:r>
            <a:r>
              <a:rPr lang="en-US" altLang="zh-CN" sz="2600" dirty="0" err="1">
                <a:solidFill>
                  <a:schemeClr val="tx1"/>
                </a:solidFill>
                <a:latin typeface="Times New Roman" pitchFamily="18" charset="0"/>
                <a:ea typeface="宋体" charset="-122"/>
                <a:cs typeface="Times New Roman" pitchFamily="18" charset="0"/>
              </a:rPr>
              <a:t>Birkbeck</a:t>
            </a:r>
            <a:r>
              <a:rPr lang="en-US" altLang="zh-CN" sz="2600" dirty="0">
                <a:solidFill>
                  <a:schemeClr val="tx1"/>
                </a:solidFill>
                <a:latin typeface="Times New Roman" pitchFamily="18" charset="0"/>
                <a:ea typeface="宋体" charset="-122"/>
                <a:cs typeface="Times New Roman" pitchFamily="18" charset="0"/>
              </a:rPr>
              <a:t> College in </a:t>
            </a:r>
          </a:p>
          <a:p>
            <a:pPr algn="dist">
              <a:buClr>
                <a:srgbClr val="CC0000"/>
              </a:buClr>
            </a:pPr>
            <a:r>
              <a:rPr lang="en-US" altLang="zh-CN" sz="2600" dirty="0">
                <a:solidFill>
                  <a:schemeClr val="tx1"/>
                </a:solidFill>
                <a:latin typeface="Times New Roman" pitchFamily="18" charset="0"/>
                <a:ea typeface="宋体" charset="-122"/>
                <a:cs typeface="Times New Roman" pitchFamily="18" charset="0"/>
              </a:rPr>
              <a:t>  Bloomsbury, London.</a:t>
            </a:r>
          </a:p>
        </p:txBody>
      </p:sp>
      <p:pic>
        <p:nvPicPr>
          <p:cNvPr id="419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3302000"/>
            <a:ext cx="3162300"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3342010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86868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pic>
      <p:sp>
        <p:nvSpPr>
          <p:cNvPr id="43011" name="Text Box 2"/>
          <p:cNvSpPr txBox="1">
            <a:spLocks noChangeArrowheads="1"/>
          </p:cNvSpPr>
          <p:nvPr/>
        </p:nvSpPr>
        <p:spPr bwMode="auto">
          <a:xfrm>
            <a:off x="441325" y="106363"/>
            <a:ext cx="448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r>
              <a:rPr lang="en-US" altLang="zh-CN" sz="2800" b="1">
                <a:solidFill>
                  <a:schemeClr val="accent2"/>
                </a:solidFill>
                <a:ea typeface="宋体" charset="-122"/>
              </a:rPr>
              <a:t>Booth's Algorithm- Rules</a:t>
            </a:r>
          </a:p>
        </p:txBody>
      </p:sp>
      <p:sp>
        <p:nvSpPr>
          <p:cNvPr id="43012" name="矩形 5"/>
          <p:cNvSpPr>
            <a:spLocks noChangeArrowheads="1"/>
          </p:cNvSpPr>
          <p:nvPr/>
        </p:nvSpPr>
        <p:spPr bwMode="auto">
          <a:xfrm>
            <a:off x="838200" y="3581400"/>
            <a:ext cx="7315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dirty="0">
                <a:latin typeface="Times New Roman" pitchFamily="18" charset="0"/>
                <a:ea typeface="宋体" charset="-122"/>
                <a:cs typeface="Times New Roman" pitchFamily="18" charset="0"/>
              </a:rPr>
              <a:t>For each multiplier bit, also examine bit to its right</a:t>
            </a:r>
          </a:p>
          <a:p>
            <a:r>
              <a:rPr lang="en-US" altLang="zh-CN" sz="2400" dirty="0">
                <a:latin typeface="Times New Roman" pitchFamily="18" charset="0"/>
                <a:ea typeface="宋体" charset="-122"/>
                <a:cs typeface="Times New Roman" pitchFamily="18" charset="0"/>
              </a:rPr>
              <a:t>• </a:t>
            </a:r>
            <a:r>
              <a:rPr lang="en-US" altLang="zh-CN" sz="2400" b="1" dirty="0">
                <a:latin typeface="Times New Roman" pitchFamily="18" charset="0"/>
                <a:ea typeface="宋体" charset="-122"/>
                <a:cs typeface="Times New Roman" pitchFamily="18" charset="0"/>
              </a:rPr>
              <a:t>00: middle of a run of 0s, do nothing</a:t>
            </a:r>
          </a:p>
          <a:p>
            <a:r>
              <a:rPr lang="en-US" altLang="zh-CN" sz="2400" dirty="0">
                <a:latin typeface="Times New Roman" pitchFamily="18" charset="0"/>
                <a:ea typeface="宋体" charset="-122"/>
                <a:cs typeface="Times New Roman" pitchFamily="18" charset="0"/>
              </a:rPr>
              <a:t>• </a:t>
            </a:r>
            <a:r>
              <a:rPr lang="en-US" altLang="zh-CN" sz="2400" b="1" dirty="0">
                <a:latin typeface="Times New Roman" pitchFamily="18" charset="0"/>
                <a:ea typeface="宋体" charset="-122"/>
                <a:cs typeface="Times New Roman" pitchFamily="18" charset="0"/>
              </a:rPr>
              <a:t>10: beginning of a run of 1s, subtract multiplicand</a:t>
            </a:r>
          </a:p>
          <a:p>
            <a:r>
              <a:rPr lang="en-US" altLang="zh-CN" sz="2400" dirty="0">
                <a:latin typeface="Times New Roman" pitchFamily="18" charset="0"/>
                <a:ea typeface="宋体" charset="-122"/>
                <a:cs typeface="Times New Roman" pitchFamily="18" charset="0"/>
              </a:rPr>
              <a:t>• </a:t>
            </a:r>
            <a:r>
              <a:rPr lang="en-US" altLang="zh-CN" sz="2400" b="1" dirty="0">
                <a:latin typeface="Times New Roman" pitchFamily="18" charset="0"/>
                <a:ea typeface="宋体" charset="-122"/>
                <a:cs typeface="Times New Roman" pitchFamily="18" charset="0"/>
              </a:rPr>
              <a:t>11: middle of a run of 1s, do nothing</a:t>
            </a:r>
          </a:p>
          <a:p>
            <a:r>
              <a:rPr lang="en-US" altLang="zh-CN" sz="2400" dirty="0">
                <a:latin typeface="Times New Roman" pitchFamily="18" charset="0"/>
                <a:ea typeface="宋体" charset="-122"/>
                <a:cs typeface="Times New Roman" pitchFamily="18" charset="0"/>
              </a:rPr>
              <a:t>• </a:t>
            </a:r>
            <a:r>
              <a:rPr lang="en-US" altLang="zh-CN" sz="2400" b="1" dirty="0">
                <a:latin typeface="Times New Roman" pitchFamily="18" charset="0"/>
                <a:ea typeface="宋体" charset="-122"/>
                <a:cs typeface="Times New Roman" pitchFamily="18" charset="0"/>
              </a:rPr>
              <a:t>01: end of a run of 1s, add multiplicand</a:t>
            </a:r>
            <a:endParaRPr lang="zh-CN" altLang="en-US" sz="2400" dirty="0">
              <a:latin typeface="Times New Roman" pitchFamily="18" charset="0"/>
              <a:ea typeface="宋体" charset="-122"/>
              <a:cs typeface="Times New Roman" pitchFamily="18" charset="0"/>
            </a:endParaRPr>
          </a:p>
        </p:txBody>
      </p:sp>
    </p:spTree>
    <p:extLst>
      <p:ext uri="{BB962C8B-B14F-4D97-AF65-F5344CB8AC3E}">
        <p14:creationId xmlns:p14="http://schemas.microsoft.com/office/powerpoint/2010/main" val="654768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28600"/>
            <a:ext cx="7848600" cy="422275"/>
          </a:xfrm>
        </p:spPr>
        <p:txBody>
          <a:bodyPr>
            <a:normAutofit fontScale="90000"/>
          </a:bodyPr>
          <a:lstStyle/>
          <a:p>
            <a:r>
              <a:rPr lang="en-US" altLang="zh-CN" smtClean="0">
                <a:ea typeface="宋体" charset="-122"/>
              </a:rPr>
              <a:t>Booth's Algorithm- why?</a:t>
            </a:r>
          </a:p>
        </p:txBody>
      </p:sp>
      <p:sp>
        <p:nvSpPr>
          <p:cNvPr id="423940" name="Rectangle 4"/>
          <p:cNvSpPr>
            <a:spLocks noChangeArrowheads="1"/>
          </p:cNvSpPr>
          <p:nvPr/>
        </p:nvSpPr>
        <p:spPr bwMode="auto">
          <a:xfrm>
            <a:off x="282575" y="1219200"/>
            <a:ext cx="8861425"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03200" indent="-203200">
              <a:lnSpc>
                <a:spcPct val="110000"/>
              </a:lnSpc>
              <a:spcBef>
                <a:spcPct val="10000"/>
              </a:spcBef>
              <a:buClr>
                <a:schemeClr val="tx1"/>
              </a:buClr>
              <a:buSzPct val="60000"/>
              <a:buFont typeface="Wingdings" pitchFamily="2" charset="2"/>
              <a:buNone/>
            </a:pPr>
            <a:r>
              <a:rPr lang="en-US" altLang="zh-CN" sz="2200">
                <a:solidFill>
                  <a:srgbClr val="0000FF"/>
                </a:solidFill>
                <a:ea typeface="黑体" pitchFamily="49" charset="-122"/>
              </a:rPr>
              <a:t>Given </a:t>
            </a:r>
            <a:r>
              <a:rPr lang="zh-CN" altLang="en-US" sz="2200">
                <a:solidFill>
                  <a:srgbClr val="0000FF"/>
                </a:solidFill>
                <a:ea typeface="黑体" pitchFamily="49" charset="-122"/>
              </a:rPr>
              <a:t>[</a:t>
            </a:r>
            <a:r>
              <a:rPr lang="en-US" altLang="zh-CN" sz="2200">
                <a:solidFill>
                  <a:srgbClr val="0000FF"/>
                </a:solidFill>
                <a:ea typeface="黑体" pitchFamily="49" charset="-122"/>
              </a:rPr>
              <a:t>X]</a:t>
            </a:r>
            <a:r>
              <a:rPr lang="en-US" altLang="zh-CN" sz="2200" baseline="-16000">
                <a:solidFill>
                  <a:srgbClr val="0000FF"/>
                </a:solidFill>
                <a:ea typeface="黑体" pitchFamily="49" charset="-122"/>
              </a:rPr>
              <a:t>2’com</a:t>
            </a:r>
            <a:r>
              <a:rPr lang="zh-CN" altLang="en-US" sz="2200">
                <a:solidFill>
                  <a:srgbClr val="0000FF"/>
                </a:solidFill>
                <a:ea typeface="黑体" pitchFamily="49" charset="-122"/>
              </a:rPr>
              <a:t>=</a:t>
            </a:r>
            <a:r>
              <a:rPr lang="en-US" altLang="zh-CN" sz="2200">
                <a:solidFill>
                  <a:srgbClr val="0000FF"/>
                </a:solidFill>
                <a:ea typeface="黑体" pitchFamily="49" charset="-122"/>
              </a:rPr>
              <a:t>x</a:t>
            </a:r>
            <a:r>
              <a:rPr lang="en-US" altLang="zh-CN" sz="2200" baseline="-10000">
                <a:solidFill>
                  <a:srgbClr val="0000FF"/>
                </a:solidFill>
                <a:ea typeface="黑体" pitchFamily="49" charset="-122"/>
              </a:rPr>
              <a:t>n-1</a:t>
            </a:r>
            <a:r>
              <a:rPr lang="en-US" altLang="zh-CN" sz="2200">
                <a:solidFill>
                  <a:srgbClr val="0000FF"/>
                </a:solidFill>
                <a:ea typeface="黑体" pitchFamily="49" charset="-122"/>
              </a:rPr>
              <a:t>x</a:t>
            </a:r>
            <a:r>
              <a:rPr lang="en-US" altLang="zh-CN" sz="2200" baseline="-10000">
                <a:solidFill>
                  <a:srgbClr val="0000FF"/>
                </a:solidFill>
                <a:ea typeface="黑体" pitchFamily="49" charset="-122"/>
              </a:rPr>
              <a:t>n-2</a:t>
            </a:r>
            <a:r>
              <a:rPr lang="en-US" altLang="zh-CN" sz="2200" baseline="300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x</a:t>
            </a:r>
            <a:r>
              <a:rPr lang="en-US" altLang="zh-CN" sz="2200" baseline="-10000">
                <a:solidFill>
                  <a:srgbClr val="0000FF"/>
                </a:solidFill>
                <a:ea typeface="黑体" pitchFamily="49" charset="-122"/>
              </a:rPr>
              <a:t>1</a:t>
            </a:r>
            <a:r>
              <a:rPr lang="en-US" altLang="zh-CN" sz="2200">
                <a:solidFill>
                  <a:srgbClr val="0000FF"/>
                </a:solidFill>
                <a:ea typeface="黑体" pitchFamily="49" charset="-122"/>
              </a:rPr>
              <a:t>x</a:t>
            </a:r>
            <a:r>
              <a:rPr lang="en-US" altLang="zh-CN" sz="2200" baseline="-10000">
                <a:solidFill>
                  <a:srgbClr val="0000FF"/>
                </a:solidFill>
                <a:ea typeface="黑体" pitchFamily="49" charset="-122"/>
              </a:rPr>
              <a:t>0 </a:t>
            </a:r>
            <a:r>
              <a:rPr lang="zh-CN" altLang="en-US" sz="2200" baseline="-10000">
                <a:solidFill>
                  <a:srgbClr val="0000FF"/>
                </a:solidFill>
                <a:ea typeface="黑体" pitchFamily="49" charset="-122"/>
              </a:rPr>
              <a:t>，</a:t>
            </a:r>
            <a:r>
              <a:rPr lang="en-US" altLang="zh-CN" sz="2200" baseline="30000">
                <a:solidFill>
                  <a:srgbClr val="0000FF"/>
                </a:solidFill>
                <a:ea typeface="黑体" pitchFamily="49" charset="-122"/>
              </a:rPr>
              <a:t> </a:t>
            </a:r>
            <a:r>
              <a:rPr lang="zh-CN" altLang="en-US" sz="2200">
                <a:solidFill>
                  <a:srgbClr val="0000FF"/>
                </a:solidFill>
                <a:ea typeface="黑体" pitchFamily="49" charset="-122"/>
              </a:rPr>
              <a:t>[</a:t>
            </a:r>
            <a:r>
              <a:rPr lang="en-US" altLang="zh-CN" sz="2200" baseline="3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6000">
                <a:solidFill>
                  <a:srgbClr val="0000FF"/>
                </a:solidFill>
                <a:ea typeface="黑体" pitchFamily="49" charset="-122"/>
              </a:rPr>
              <a:t>2’com</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n-1</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n-2</a:t>
            </a:r>
            <a:r>
              <a:rPr lang="en-US" altLang="zh-CN" sz="2200" baseline="300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1</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0 ,</a:t>
            </a:r>
            <a:r>
              <a:rPr lang="en-US" altLang="zh-CN" sz="2200">
                <a:solidFill>
                  <a:srgbClr val="0000FF"/>
                </a:solidFill>
                <a:ea typeface="黑体" pitchFamily="49" charset="-122"/>
              </a:rPr>
              <a:t> calculate</a:t>
            </a:r>
            <a:r>
              <a:rPr lang="zh-CN" altLang="en-US" sz="2200">
                <a:solidFill>
                  <a:srgbClr val="0000FF"/>
                </a:solidFill>
                <a:ea typeface="黑体" pitchFamily="49" charset="-122"/>
              </a:rPr>
              <a:t>[</a:t>
            </a:r>
            <a:r>
              <a:rPr lang="en-US" altLang="zh-CN" sz="2200">
                <a:solidFill>
                  <a:srgbClr val="0000FF"/>
                </a:solidFill>
                <a:ea typeface="黑体" pitchFamily="49" charset="-122"/>
              </a:rPr>
              <a:t>X</a:t>
            </a:r>
            <a:r>
              <a:rPr lang="en-US" altLang="zh-CN" sz="2200" baseline="30000">
                <a:solidFill>
                  <a:srgbClr val="0000FF"/>
                </a:solidFill>
                <a:ea typeface="黑体" pitchFamily="49" charset="-122"/>
              </a:rPr>
              <a:t> </a:t>
            </a:r>
            <a:r>
              <a:rPr lang="en-US" altLang="zh-CN" sz="2200">
                <a:solidFill>
                  <a:srgbClr val="0000FF"/>
                </a:solidFill>
                <a:ea typeface="宋体" charset="-122"/>
              </a:rPr>
              <a:t>x</a:t>
            </a:r>
            <a:r>
              <a:rPr lang="en-US" altLang="zh-CN" sz="2200">
                <a:ea typeface="宋体" charset="-122"/>
              </a:rPr>
              <a:t> </a:t>
            </a:r>
            <a:r>
              <a:rPr lang="en-US" altLang="zh-CN" sz="2200">
                <a:solidFill>
                  <a:srgbClr val="0000FF"/>
                </a:solidFill>
                <a:ea typeface="黑体" pitchFamily="49" charset="-122"/>
              </a:rPr>
              <a:t>Y]</a:t>
            </a:r>
            <a:r>
              <a:rPr lang="en-US" altLang="zh-CN" sz="2200" baseline="-16000">
                <a:solidFill>
                  <a:srgbClr val="0000FF"/>
                </a:solidFill>
                <a:ea typeface="黑体" pitchFamily="49" charset="-122"/>
              </a:rPr>
              <a:t>2’com</a:t>
            </a:r>
            <a:r>
              <a:rPr lang="zh-CN" altLang="en-US" sz="2200">
                <a:solidFill>
                  <a:srgbClr val="0000FF"/>
                </a:solidFill>
                <a:ea typeface="黑体" pitchFamily="49" charset="-122"/>
              </a:rPr>
              <a:t>=？</a:t>
            </a:r>
          </a:p>
          <a:p>
            <a:pPr marL="203200" indent="-203200">
              <a:lnSpc>
                <a:spcPct val="110000"/>
              </a:lnSpc>
              <a:spcBef>
                <a:spcPct val="10000"/>
              </a:spcBef>
              <a:buClr>
                <a:schemeClr val="tx1"/>
              </a:buClr>
              <a:buSzPct val="60000"/>
              <a:buFont typeface="Wingdings" pitchFamily="2" charset="2"/>
              <a:buNone/>
            </a:pPr>
            <a:r>
              <a:rPr lang="en-US" altLang="zh-CN" sz="2200">
                <a:solidFill>
                  <a:srgbClr val="660066"/>
                </a:solidFill>
                <a:ea typeface="黑体" pitchFamily="49" charset="-122"/>
              </a:rPr>
              <a:t>Based on 2’s complement, we have</a:t>
            </a:r>
            <a:endParaRPr lang="zh-CN" altLang="en-US" sz="2200">
              <a:solidFill>
                <a:srgbClr val="660066"/>
              </a:solidFill>
              <a:ea typeface="黑体" pitchFamily="49" charset="-122"/>
            </a:endParaRPr>
          </a:p>
          <a:p>
            <a:pPr marL="203200" indent="-203200">
              <a:lnSpc>
                <a:spcPct val="110000"/>
              </a:lnSpc>
              <a:spcBef>
                <a:spcPct val="10000"/>
              </a:spcBef>
              <a:buClr>
                <a:schemeClr val="tx1"/>
              </a:buClr>
              <a:buSzPct val="60000"/>
              <a:buFont typeface="Wingdings" pitchFamily="2" charset="2"/>
              <a:buNone/>
            </a:pPr>
            <a:r>
              <a:rPr lang="zh-CN" altLang="en-US" sz="2200">
                <a:solidFill>
                  <a:srgbClr val="0000FF"/>
                </a:solidFill>
                <a:ea typeface="黑体" pitchFamily="49" charset="-122"/>
              </a:rPr>
              <a:t>                 </a:t>
            </a:r>
            <a:r>
              <a:rPr lang="en-US" altLang="zh-CN" sz="2200">
                <a:solidFill>
                  <a:srgbClr val="0000FF"/>
                </a:solidFill>
                <a:ea typeface="黑体" pitchFamily="49" charset="-122"/>
              </a:rPr>
              <a:t>Y</a:t>
            </a:r>
            <a:r>
              <a:rPr lang="zh-CN" altLang="en-US" sz="2200">
                <a:solidFill>
                  <a:srgbClr val="0000FF"/>
                </a:solidFill>
                <a:ea typeface="黑体" pitchFamily="49" charset="-122"/>
              </a:rPr>
              <a:t>=-</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n-1</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n-1</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n-2 </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n-2</a:t>
            </a:r>
            <a:r>
              <a:rPr lang="en-US" altLang="zh-CN" sz="22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baseline="300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1 </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1</a:t>
            </a:r>
            <a:r>
              <a:rPr lang="en-US" altLang="zh-CN" sz="22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0 </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0</a:t>
            </a:r>
          </a:p>
          <a:p>
            <a:pPr marL="203200" indent="-203200">
              <a:lnSpc>
                <a:spcPct val="110000"/>
              </a:lnSpc>
              <a:buClr>
                <a:schemeClr val="tx1"/>
              </a:buClr>
              <a:buSzPct val="60000"/>
              <a:buFont typeface="Wingdings" pitchFamily="2" charset="2"/>
              <a:buNone/>
            </a:pPr>
            <a:r>
              <a:rPr lang="en-US" altLang="zh-CN" sz="2200">
                <a:ea typeface="黑体" pitchFamily="49" charset="-122"/>
              </a:rPr>
              <a:t>Let y</a:t>
            </a:r>
            <a:r>
              <a:rPr lang="en-US" altLang="zh-CN" sz="2200" baseline="-25000">
                <a:ea typeface="黑体" pitchFamily="49" charset="-122"/>
              </a:rPr>
              <a:t>-1</a:t>
            </a:r>
            <a:r>
              <a:rPr lang="en-US" altLang="zh-CN" sz="2200">
                <a:ea typeface="黑体" pitchFamily="49" charset="-122"/>
              </a:rPr>
              <a:t> </a:t>
            </a:r>
            <a:r>
              <a:rPr lang="zh-CN" altLang="en-US" sz="2200">
                <a:ea typeface="黑体" pitchFamily="49" charset="-122"/>
              </a:rPr>
              <a:t>=0，</a:t>
            </a:r>
            <a:r>
              <a:rPr lang="en-US" altLang="zh-CN" sz="2200">
                <a:ea typeface="黑体" pitchFamily="49" charset="-122"/>
              </a:rPr>
              <a:t>so</a:t>
            </a:r>
            <a:r>
              <a:rPr lang="zh-CN" altLang="en-US" sz="2200">
                <a:ea typeface="黑体" pitchFamily="49" charset="-122"/>
              </a:rPr>
              <a:t>：</a:t>
            </a:r>
            <a:endParaRPr lang="en-US" altLang="zh-CN" sz="2200" baseline="30000">
              <a:solidFill>
                <a:srgbClr val="0000FF"/>
              </a:solidFill>
              <a:ea typeface="黑体" pitchFamily="49" charset="-122"/>
            </a:endParaRPr>
          </a:p>
          <a:p>
            <a:pPr marL="203200" indent="-203200">
              <a:lnSpc>
                <a:spcPct val="110000"/>
              </a:lnSpc>
              <a:buClr>
                <a:schemeClr val="tx1"/>
              </a:buClr>
              <a:buSzPct val="60000"/>
              <a:buFont typeface="Wingdings" pitchFamily="2" charset="2"/>
              <a:buNone/>
            </a:pPr>
            <a:r>
              <a:rPr lang="en-US" altLang="zh-CN" sz="2200">
                <a:solidFill>
                  <a:srgbClr val="0000FF"/>
                </a:solidFill>
                <a:ea typeface="黑体" pitchFamily="49" charset="-122"/>
              </a:rPr>
              <a:t>When n=32</a:t>
            </a:r>
            <a:r>
              <a:rPr lang="zh-CN" altLang="en-US" sz="2200">
                <a:solidFill>
                  <a:srgbClr val="0000FF"/>
                </a:solidFill>
                <a:ea typeface="黑体" pitchFamily="49" charset="-122"/>
              </a:rPr>
              <a:t>，</a:t>
            </a:r>
            <a:r>
              <a:rPr lang="en-US" altLang="zh-CN" sz="2200">
                <a:solidFill>
                  <a:srgbClr val="0000FF"/>
                </a:solidFill>
                <a:ea typeface="黑体" pitchFamily="49" charset="-122"/>
              </a:rPr>
              <a:t>Y=-y</a:t>
            </a:r>
            <a:r>
              <a:rPr lang="en-US" altLang="zh-CN" sz="2200" baseline="-10000">
                <a:solidFill>
                  <a:srgbClr val="0000FF"/>
                </a:solidFill>
                <a:ea typeface="黑体" pitchFamily="49" charset="-122"/>
              </a:rPr>
              <a:t>31</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31</a:t>
            </a:r>
            <a:r>
              <a:rPr lang="en-US" altLang="zh-CN" sz="2200">
                <a:solidFill>
                  <a:srgbClr val="0000FF"/>
                </a:solidFill>
                <a:ea typeface="黑体" pitchFamily="49" charset="-122"/>
              </a:rPr>
              <a:t>+</a:t>
            </a:r>
            <a:r>
              <a:rPr lang="en-US" altLang="zh-CN" sz="2200">
                <a:solidFill>
                  <a:srgbClr val="CC0000"/>
                </a:solidFill>
                <a:ea typeface="黑体" pitchFamily="49" charset="-122"/>
              </a:rPr>
              <a:t>y</a:t>
            </a:r>
            <a:r>
              <a:rPr lang="en-US" altLang="zh-CN" sz="2200" baseline="-10000">
                <a:solidFill>
                  <a:srgbClr val="CC0000"/>
                </a:solidFill>
                <a:ea typeface="黑体" pitchFamily="49" charset="-122"/>
              </a:rPr>
              <a:t>30 </a:t>
            </a:r>
            <a:r>
              <a:rPr lang="en-US" altLang="zh-CN" sz="2200" baseline="30000">
                <a:solidFill>
                  <a:srgbClr val="CC0000"/>
                </a:solidFill>
                <a:ea typeface="黑体" pitchFamily="49" charset="-122"/>
              </a:rPr>
              <a:t>.</a:t>
            </a:r>
            <a:r>
              <a:rPr lang="en-US" altLang="zh-CN" sz="2200">
                <a:solidFill>
                  <a:srgbClr val="CC0000"/>
                </a:solidFill>
                <a:ea typeface="黑体" pitchFamily="49" charset="-122"/>
              </a:rPr>
              <a:t>2</a:t>
            </a:r>
            <a:r>
              <a:rPr lang="en-US" altLang="zh-CN" sz="2200" baseline="30000">
                <a:solidFill>
                  <a:srgbClr val="CC0000"/>
                </a:solidFill>
                <a:ea typeface="黑体" pitchFamily="49" charset="-122"/>
              </a:rPr>
              <a:t>30</a:t>
            </a:r>
            <a:r>
              <a:rPr lang="en-US" altLang="zh-CN" sz="22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baseline="300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1 </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1</a:t>
            </a:r>
            <a:r>
              <a:rPr lang="en-US" altLang="zh-CN" sz="22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CC0000"/>
                </a:solidFill>
                <a:ea typeface="黑体" pitchFamily="49" charset="-122"/>
              </a:rPr>
              <a:t>y</a:t>
            </a:r>
            <a:r>
              <a:rPr lang="en-US" altLang="zh-CN" sz="2200" baseline="-10000">
                <a:solidFill>
                  <a:srgbClr val="CC0000"/>
                </a:solidFill>
                <a:ea typeface="黑体" pitchFamily="49" charset="-122"/>
              </a:rPr>
              <a:t>0</a:t>
            </a:r>
            <a:r>
              <a:rPr lang="en-US" altLang="zh-CN" sz="2200" baseline="30000">
                <a:solidFill>
                  <a:srgbClr val="CC0000"/>
                </a:solidFill>
                <a:ea typeface="黑体" pitchFamily="49" charset="-122"/>
              </a:rPr>
              <a:t>.</a:t>
            </a:r>
            <a:r>
              <a:rPr lang="en-US" altLang="zh-CN" sz="2200">
                <a:solidFill>
                  <a:srgbClr val="CC0000"/>
                </a:solidFill>
                <a:ea typeface="黑体" pitchFamily="49" charset="-122"/>
              </a:rPr>
              <a:t>2</a:t>
            </a:r>
            <a:r>
              <a:rPr lang="en-US" altLang="zh-CN" sz="2200" baseline="30000">
                <a:solidFill>
                  <a:srgbClr val="CC0000"/>
                </a:solidFill>
                <a:ea typeface="黑体" pitchFamily="49" charset="-122"/>
              </a:rPr>
              <a:t>0</a:t>
            </a:r>
            <a:r>
              <a:rPr lang="en-US" altLang="zh-CN" sz="2200" baseline="30000">
                <a:solidFill>
                  <a:srgbClr val="0000FF"/>
                </a:solidFill>
                <a:ea typeface="黑体" pitchFamily="49" charset="-122"/>
              </a:rPr>
              <a:t> </a:t>
            </a:r>
            <a:r>
              <a:rPr lang="en-US" altLang="zh-CN" sz="2200">
                <a:solidFill>
                  <a:srgbClr val="0000FF"/>
                </a:solidFill>
                <a:ea typeface="黑体" pitchFamily="49" charset="-122"/>
              </a:rPr>
              <a:t>+</a:t>
            </a:r>
            <a:r>
              <a:rPr lang="en-US" altLang="zh-CN" sz="2200" baseline="-10000">
                <a:solidFill>
                  <a:srgbClr val="0000FF"/>
                </a:solidFill>
                <a:ea typeface="黑体" pitchFamily="49" charset="-122"/>
              </a:rPr>
              <a:t>  </a:t>
            </a:r>
            <a:r>
              <a:rPr lang="en-US" altLang="zh-CN" sz="2200">
                <a:solidFill>
                  <a:srgbClr val="0000FF"/>
                </a:solidFill>
                <a:ea typeface="黑体" pitchFamily="49" charset="-122"/>
              </a:rPr>
              <a:t>y</a:t>
            </a:r>
            <a:r>
              <a:rPr lang="en-US" altLang="zh-CN" sz="2200" baseline="-10000">
                <a:solidFill>
                  <a:srgbClr val="0000FF"/>
                </a:solidFill>
                <a:ea typeface="黑体" pitchFamily="49" charset="-122"/>
              </a:rPr>
              <a:t>-1 </a:t>
            </a:r>
            <a:r>
              <a:rPr lang="en-US" altLang="zh-CN" sz="2200" baseline="30000">
                <a:solidFill>
                  <a:srgbClr val="0000FF"/>
                </a:solidFill>
                <a:ea typeface="黑体" pitchFamily="49" charset="-122"/>
              </a:rPr>
              <a:t>.</a:t>
            </a:r>
            <a:r>
              <a:rPr lang="en-US" altLang="zh-CN" sz="2200">
                <a:solidFill>
                  <a:srgbClr val="0000FF"/>
                </a:solidFill>
                <a:ea typeface="黑体" pitchFamily="49" charset="-122"/>
              </a:rPr>
              <a:t>2</a:t>
            </a:r>
            <a:r>
              <a:rPr lang="en-US" altLang="zh-CN" sz="2200" baseline="30000">
                <a:solidFill>
                  <a:srgbClr val="0000FF"/>
                </a:solidFill>
                <a:ea typeface="黑体" pitchFamily="49" charset="-122"/>
              </a:rPr>
              <a:t>0</a:t>
            </a:r>
            <a:endParaRPr lang="zh-CN" altLang="en-US" sz="2200">
              <a:solidFill>
                <a:schemeClr val="accent2"/>
              </a:solidFill>
              <a:ea typeface="黑体" pitchFamily="49" charset="-122"/>
            </a:endParaRPr>
          </a:p>
          <a:p>
            <a:pPr marL="203200" indent="-203200">
              <a:lnSpc>
                <a:spcPct val="110000"/>
              </a:lnSpc>
              <a:spcBef>
                <a:spcPct val="10000"/>
              </a:spcBef>
              <a:buClr>
                <a:schemeClr val="tx1"/>
              </a:buClr>
              <a:buSzPct val="60000"/>
              <a:buFont typeface="Wingdings" pitchFamily="2" charset="2"/>
              <a:buNone/>
            </a:pPr>
            <a:r>
              <a:rPr lang="zh-CN" altLang="en-US" sz="2200">
                <a:solidFill>
                  <a:schemeClr val="accent2"/>
                </a:solidFill>
                <a:ea typeface="宋体" charset="-122"/>
              </a:rPr>
              <a:t>    </a:t>
            </a:r>
          </a:p>
        </p:txBody>
      </p:sp>
      <p:grpSp>
        <p:nvGrpSpPr>
          <p:cNvPr id="2" name="Group 14"/>
          <p:cNvGrpSpPr>
            <a:grpSpLocks/>
          </p:cNvGrpSpPr>
          <p:nvPr/>
        </p:nvGrpSpPr>
        <p:grpSpPr bwMode="auto">
          <a:xfrm>
            <a:off x="1928813" y="3540125"/>
            <a:ext cx="5961062" cy="639763"/>
            <a:chOff x="1515" y="2722"/>
            <a:chExt cx="3755" cy="403"/>
          </a:xfrm>
        </p:grpSpPr>
        <p:sp>
          <p:nvSpPr>
            <p:cNvPr id="44047" name="Line 6"/>
            <p:cNvSpPr>
              <a:spLocks noChangeShapeType="1"/>
            </p:cNvSpPr>
            <p:nvPr/>
          </p:nvSpPr>
          <p:spPr bwMode="auto">
            <a:xfrm>
              <a:off x="2692" y="2722"/>
              <a:ext cx="4" cy="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4048" name="Text Box 7"/>
            <p:cNvSpPr txBox="1">
              <a:spLocks noChangeArrowheads="1"/>
            </p:cNvSpPr>
            <p:nvPr/>
          </p:nvSpPr>
          <p:spPr bwMode="auto">
            <a:xfrm>
              <a:off x="1515" y="2875"/>
              <a:ext cx="375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spcBef>
                  <a:spcPct val="50000"/>
                </a:spcBef>
              </a:pPr>
              <a:r>
                <a:rPr lang="zh-CN" altLang="en-US" sz="2000" b="1">
                  <a:solidFill>
                    <a:srgbClr val="0000FF"/>
                  </a:solidFill>
                  <a:ea typeface="宋体"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31</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31</a:t>
              </a:r>
              <a:r>
                <a:rPr lang="en-US" altLang="zh-CN" sz="2000" b="1">
                  <a:solidFill>
                    <a:srgbClr val="0000FF"/>
                  </a:solidFill>
                  <a:ea typeface="宋体" charset="-122"/>
                </a:rPr>
                <a:t>+</a:t>
              </a:r>
              <a:r>
                <a:rPr kumimoji="1" lang="en-US" altLang="zh-CN" sz="2000" b="1">
                  <a:solidFill>
                    <a:srgbClr val="CC0000"/>
                  </a:solidFill>
                  <a:ea typeface="华文新魏" pitchFamily="2" charset="-122"/>
                </a:rPr>
                <a:t>(y</a:t>
              </a:r>
              <a:r>
                <a:rPr kumimoji="1" lang="en-US" altLang="zh-CN" sz="2000" b="1" baseline="-10000">
                  <a:solidFill>
                    <a:srgbClr val="CC0000"/>
                  </a:solidFill>
                  <a:ea typeface="华文新魏" pitchFamily="2" charset="-122"/>
                </a:rPr>
                <a:t>30</a:t>
              </a:r>
              <a:r>
                <a:rPr kumimoji="1" lang="en-US" altLang="zh-CN" sz="2000" b="1" baseline="30000">
                  <a:solidFill>
                    <a:srgbClr val="CC0000"/>
                  </a:solidFill>
                  <a:ea typeface="华文新魏" pitchFamily="2" charset="-122"/>
                </a:rPr>
                <a:t>.</a:t>
              </a:r>
              <a:r>
                <a:rPr kumimoji="1" lang="en-US" altLang="zh-CN" sz="2000" b="1">
                  <a:solidFill>
                    <a:srgbClr val="CC0000"/>
                  </a:solidFill>
                  <a:ea typeface="华文新魏" pitchFamily="2" charset="-122"/>
                </a:rPr>
                <a:t>2</a:t>
              </a:r>
              <a:r>
                <a:rPr kumimoji="1" lang="en-US" altLang="zh-CN" sz="2000" b="1" baseline="30000">
                  <a:solidFill>
                    <a:srgbClr val="CC0000"/>
                  </a:solidFill>
                  <a:ea typeface="华文新魏" pitchFamily="2" charset="-122"/>
                </a:rPr>
                <a:t>31</a:t>
              </a:r>
              <a:r>
                <a:rPr kumimoji="1" lang="en-US" altLang="zh-CN" sz="2000" b="1">
                  <a:solidFill>
                    <a:srgbClr val="CC0000"/>
                  </a:solidFill>
                  <a:ea typeface="华文新魏" pitchFamily="2" charset="-122"/>
                </a:rPr>
                <a:t>-y</a:t>
              </a:r>
              <a:r>
                <a:rPr kumimoji="1" lang="en-US" altLang="zh-CN" sz="2000" b="1" baseline="-10000">
                  <a:solidFill>
                    <a:srgbClr val="CC0000"/>
                  </a:solidFill>
                  <a:ea typeface="华文新魏" pitchFamily="2" charset="-122"/>
                </a:rPr>
                <a:t>30</a:t>
              </a:r>
              <a:r>
                <a:rPr kumimoji="1" lang="en-US" altLang="zh-CN" sz="2000" b="1" baseline="30000">
                  <a:solidFill>
                    <a:srgbClr val="CC0000"/>
                  </a:solidFill>
                  <a:ea typeface="华文新魏" pitchFamily="2" charset="-122"/>
                </a:rPr>
                <a:t>.</a:t>
              </a:r>
              <a:r>
                <a:rPr kumimoji="1" lang="en-US" altLang="zh-CN" sz="2000" b="1">
                  <a:solidFill>
                    <a:srgbClr val="CC0000"/>
                  </a:solidFill>
                  <a:ea typeface="华文新魏" pitchFamily="2" charset="-122"/>
                </a:rPr>
                <a:t>2</a:t>
              </a:r>
              <a:r>
                <a:rPr kumimoji="1" lang="en-US" altLang="zh-CN" sz="2000" b="1" baseline="30000">
                  <a:solidFill>
                    <a:srgbClr val="CC0000"/>
                  </a:solidFill>
                  <a:ea typeface="华文新魏" pitchFamily="2" charset="-122"/>
                </a:rPr>
                <a:t>30</a:t>
              </a:r>
              <a:r>
                <a:rPr kumimoji="1" lang="en-US" altLang="zh-CN" sz="2000" b="1">
                  <a:solidFill>
                    <a:srgbClr val="CC0000"/>
                  </a:solidFill>
                  <a:ea typeface="华文新魏" pitchFamily="2" charset="-122"/>
                </a:rPr>
                <a:t>)</a:t>
              </a:r>
              <a:r>
                <a:rPr kumimoji="1" lang="en-US" altLang="zh-CN" sz="2000" b="1">
                  <a:solidFill>
                    <a:srgbClr val="0000FF"/>
                  </a:solidFill>
                  <a:ea typeface="华文新魏" pitchFamily="2" charset="-122"/>
                </a:rPr>
                <a:t>+</a:t>
              </a:r>
              <a:r>
                <a:rPr lang="en-US" altLang="zh-CN" sz="2000" b="1" baseline="30000">
                  <a:solidFill>
                    <a:srgbClr val="0000FF"/>
                  </a:solidFill>
                  <a:ea typeface="宋体" charset="-122"/>
                </a:rPr>
                <a:t>…… </a:t>
              </a:r>
              <a:r>
                <a:rPr lang="en-US" altLang="zh-CN" sz="2000" b="1">
                  <a:solidFill>
                    <a:srgbClr val="0000FF"/>
                  </a:solidFill>
                  <a:ea typeface="宋体" charset="-122"/>
                </a:rPr>
                <a:t>+</a:t>
              </a:r>
              <a:r>
                <a:rPr kumimoji="1" lang="en-US" altLang="zh-CN" sz="2000" b="1">
                  <a:solidFill>
                    <a:srgbClr val="CC0000"/>
                  </a:solidFill>
                  <a:ea typeface="华文新魏" pitchFamily="2" charset="-122"/>
                </a:rPr>
                <a:t>(</a:t>
              </a:r>
              <a:r>
                <a:rPr lang="en-US" altLang="zh-CN" sz="2000" b="1">
                  <a:solidFill>
                    <a:srgbClr val="CC0000"/>
                  </a:solidFill>
                  <a:ea typeface="宋体" charset="-122"/>
                </a:rPr>
                <a:t>y</a:t>
              </a:r>
              <a:r>
                <a:rPr lang="en-US" altLang="zh-CN" sz="2000" b="1" baseline="-10000">
                  <a:solidFill>
                    <a:srgbClr val="CC0000"/>
                  </a:solidFill>
                  <a:ea typeface="宋体" charset="-122"/>
                </a:rPr>
                <a:t>0</a:t>
              </a:r>
              <a:r>
                <a:rPr lang="en-US" altLang="zh-CN" sz="2000" b="1" baseline="30000">
                  <a:solidFill>
                    <a:srgbClr val="CC0000"/>
                  </a:solidFill>
                  <a:ea typeface="宋体" charset="-122"/>
                </a:rPr>
                <a:t>.</a:t>
              </a:r>
              <a:r>
                <a:rPr lang="en-US" altLang="zh-CN" sz="2000" b="1">
                  <a:solidFill>
                    <a:srgbClr val="CC0000"/>
                  </a:solidFill>
                  <a:ea typeface="宋体" charset="-122"/>
                </a:rPr>
                <a:t>2</a:t>
              </a:r>
              <a:r>
                <a:rPr lang="en-US" altLang="zh-CN" sz="2000" b="1" baseline="30000">
                  <a:solidFill>
                    <a:srgbClr val="CC0000"/>
                  </a:solidFill>
                  <a:ea typeface="宋体" charset="-122"/>
                </a:rPr>
                <a:t>1</a:t>
              </a:r>
              <a:r>
                <a:rPr kumimoji="1" lang="en-US" altLang="zh-CN" sz="2000" b="1">
                  <a:solidFill>
                    <a:srgbClr val="CC0000"/>
                  </a:solidFill>
                  <a:ea typeface="华文新魏" pitchFamily="2" charset="-122"/>
                </a:rPr>
                <a:t>-y</a:t>
              </a:r>
              <a:r>
                <a:rPr kumimoji="1" lang="en-US" altLang="zh-CN" sz="2000" b="1" baseline="-10000">
                  <a:solidFill>
                    <a:srgbClr val="CC0000"/>
                  </a:solidFill>
                  <a:ea typeface="华文新魏" pitchFamily="2" charset="-122"/>
                </a:rPr>
                <a:t>0</a:t>
              </a:r>
              <a:r>
                <a:rPr kumimoji="1" lang="en-US" altLang="zh-CN" sz="2000" b="1" baseline="30000">
                  <a:solidFill>
                    <a:srgbClr val="CC0000"/>
                  </a:solidFill>
                  <a:ea typeface="华文新魏" pitchFamily="2" charset="-122"/>
                </a:rPr>
                <a:t>.</a:t>
              </a:r>
              <a:r>
                <a:rPr kumimoji="1" lang="en-US" altLang="zh-CN" sz="2000" b="1">
                  <a:solidFill>
                    <a:srgbClr val="CC0000"/>
                  </a:solidFill>
                  <a:ea typeface="华文新魏" pitchFamily="2" charset="-122"/>
                </a:rPr>
                <a:t>2</a:t>
              </a:r>
              <a:r>
                <a:rPr kumimoji="1" lang="en-US" altLang="zh-CN" sz="2000" b="1" baseline="30000">
                  <a:solidFill>
                    <a:srgbClr val="CC0000"/>
                  </a:solidFill>
                  <a:ea typeface="华文新魏" pitchFamily="2" charset="-122"/>
                </a:rPr>
                <a:t>0</a:t>
              </a:r>
              <a:r>
                <a:rPr kumimoji="1" lang="en-US" altLang="zh-CN" sz="2000" b="1">
                  <a:solidFill>
                    <a:srgbClr val="CC0000"/>
                  </a:solidFill>
                  <a:ea typeface="华文新魏" pitchFamily="2" charset="-122"/>
                </a:rPr>
                <a:t>)</a:t>
              </a:r>
              <a:r>
                <a:rPr kumimoji="1" lang="en-US" altLang="zh-CN" sz="2000" b="1">
                  <a:solidFill>
                    <a:srgbClr val="0000FF"/>
                  </a:solidFill>
                  <a:ea typeface="华文新魏" pitchFamily="2" charset="-122"/>
                </a:rPr>
                <a:t>+ </a:t>
              </a:r>
              <a:r>
                <a:rPr lang="en-US" altLang="zh-CN" sz="2000" b="1">
                  <a:solidFill>
                    <a:srgbClr val="0000FF"/>
                  </a:solidFill>
                  <a:ea typeface="宋体" charset="-122"/>
                </a:rPr>
                <a:t>y</a:t>
              </a:r>
              <a:r>
                <a:rPr lang="en-US" altLang="zh-CN" sz="2000" b="1" baseline="-10000">
                  <a:solidFill>
                    <a:srgbClr val="0000FF"/>
                  </a:solidFill>
                  <a:ea typeface="宋体" charset="-122"/>
                </a:rPr>
                <a:t>-1</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0</a:t>
              </a:r>
              <a:r>
                <a:rPr kumimoji="1" lang="en-US" altLang="zh-CN" sz="2000" b="1">
                  <a:solidFill>
                    <a:srgbClr val="0000FF"/>
                  </a:solidFill>
                  <a:ea typeface="华文新魏" pitchFamily="2" charset="-122"/>
                </a:rPr>
                <a:t> </a:t>
              </a:r>
            </a:p>
          </p:txBody>
        </p:sp>
      </p:grpSp>
      <p:grpSp>
        <p:nvGrpSpPr>
          <p:cNvPr id="3" name="Group 8"/>
          <p:cNvGrpSpPr>
            <a:grpSpLocks/>
          </p:cNvGrpSpPr>
          <p:nvPr/>
        </p:nvGrpSpPr>
        <p:grpSpPr bwMode="auto">
          <a:xfrm>
            <a:off x="779463" y="4108450"/>
            <a:ext cx="7689850" cy="674688"/>
            <a:chOff x="791" y="3302"/>
            <a:chExt cx="4844" cy="425"/>
          </a:xfrm>
        </p:grpSpPr>
        <p:sp>
          <p:nvSpPr>
            <p:cNvPr id="44045" name="Text Box 9"/>
            <p:cNvSpPr txBox="1">
              <a:spLocks noChangeArrowheads="1"/>
            </p:cNvSpPr>
            <p:nvPr/>
          </p:nvSpPr>
          <p:spPr bwMode="auto">
            <a:xfrm>
              <a:off x="791" y="3477"/>
              <a:ext cx="48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spcBef>
                  <a:spcPct val="50000"/>
                </a:spcBef>
              </a:pP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30 </a:t>
              </a:r>
              <a:r>
                <a:rPr lang="zh-CN" altLang="en-US" sz="2000" b="1">
                  <a:solidFill>
                    <a:srgbClr val="0000FF"/>
                  </a:solidFill>
                  <a:ea typeface="宋体"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31 </a:t>
              </a:r>
              <a:r>
                <a:rPr kumimoji="1" lang="en-US" altLang="zh-CN" sz="2000" b="1">
                  <a:solidFill>
                    <a:srgbClr val="0000FF"/>
                  </a:solidFill>
                  <a:ea typeface="华文新魏" pitchFamily="2" charset="-122"/>
                </a:rPr>
                <a:t>)</a:t>
              </a:r>
              <a:r>
                <a:rPr kumimoji="1" lang="en-US" altLang="zh-CN" sz="2000" b="1" baseline="30000">
                  <a:solidFill>
                    <a:srgbClr val="0000FF"/>
                  </a:solidFill>
                  <a:ea typeface="华文新魏" pitchFamily="2" charset="-122"/>
                </a:rPr>
                <a:t>.</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31</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29</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30</a:t>
              </a:r>
              <a:r>
                <a:rPr kumimoji="1" lang="en-US" altLang="zh-CN" sz="2000" b="1">
                  <a:solidFill>
                    <a:srgbClr val="0000FF"/>
                  </a:solidFill>
                  <a:ea typeface="华文新魏" pitchFamily="2" charset="-122"/>
                </a:rPr>
                <a:t>)</a:t>
              </a:r>
              <a:r>
                <a:rPr kumimoji="1" lang="en-US" altLang="zh-CN" sz="2000" b="1" baseline="30000">
                  <a:solidFill>
                    <a:srgbClr val="0000FF"/>
                  </a:solidFill>
                  <a:ea typeface="华文新魏" pitchFamily="2" charset="-122"/>
                </a:rPr>
                <a:t>.</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30</a:t>
              </a:r>
              <a:r>
                <a:rPr kumimoji="1" lang="en-US" altLang="zh-CN" sz="2000" b="1">
                  <a:solidFill>
                    <a:srgbClr val="0000FF"/>
                  </a:solidFill>
                  <a:ea typeface="华文新魏" pitchFamily="2" charset="-122"/>
                </a:rPr>
                <a:t>+ </a:t>
              </a:r>
              <a:r>
                <a:rPr lang="en-US" altLang="zh-CN" sz="2000" b="1" baseline="30000">
                  <a:solidFill>
                    <a:srgbClr val="0000FF"/>
                  </a:solidFill>
                  <a:ea typeface="宋体" charset="-122"/>
                </a:rPr>
                <a:t>…… </a:t>
              </a:r>
              <a:r>
                <a:rPr kumimoji="1" lang="en-US" altLang="zh-CN" sz="2000" b="1">
                  <a:solidFill>
                    <a:srgbClr val="0000FF"/>
                  </a:solidFill>
                  <a:ea typeface="华文新魏" pitchFamily="2" charset="-122"/>
                </a:rPr>
                <a:t>+ (</a:t>
              </a:r>
              <a:r>
                <a:rPr lang="en-US" altLang="zh-CN" sz="2000" b="1">
                  <a:solidFill>
                    <a:srgbClr val="0000FF"/>
                  </a:solidFill>
                  <a:ea typeface="宋体" charset="-122"/>
                </a:rPr>
                <a:t>y</a:t>
              </a:r>
              <a:r>
                <a:rPr lang="en-US" altLang="zh-CN" sz="2000" b="1" baseline="-10000">
                  <a:solidFill>
                    <a:srgbClr val="0000FF"/>
                  </a:solidFill>
                  <a:ea typeface="宋体" charset="-122"/>
                </a:rPr>
                <a:t>0</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1</a:t>
              </a:r>
              <a:r>
                <a:rPr kumimoji="1" lang="en-US" altLang="zh-CN" sz="2000" b="1">
                  <a:solidFill>
                    <a:srgbClr val="0000FF"/>
                  </a:solidFill>
                  <a:ea typeface="华文新魏" pitchFamily="2" charset="-122"/>
                </a:rPr>
                <a:t>)</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1 </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-1</a:t>
              </a:r>
              <a:r>
                <a:rPr kumimoji="1" lang="en-US" altLang="zh-CN" sz="2000" b="1">
                  <a:solidFill>
                    <a:srgbClr val="0000FF"/>
                  </a:solidFill>
                  <a:ea typeface="华文新魏" pitchFamily="2"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0</a:t>
              </a:r>
              <a:r>
                <a:rPr kumimoji="1" lang="en-US" altLang="zh-CN" sz="2000" b="1">
                  <a:solidFill>
                    <a:srgbClr val="0000FF"/>
                  </a:solidFill>
                  <a:ea typeface="华文新魏" pitchFamily="2" charset="-122"/>
                </a:rPr>
                <a:t>)</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0</a:t>
              </a:r>
              <a:r>
                <a:rPr kumimoji="1" lang="en-US" altLang="zh-CN" sz="2000" b="1">
                  <a:solidFill>
                    <a:srgbClr val="0000FF"/>
                  </a:solidFill>
                  <a:ea typeface="华文新魏" pitchFamily="2" charset="-122"/>
                </a:rPr>
                <a:t> </a:t>
              </a:r>
            </a:p>
          </p:txBody>
        </p:sp>
        <p:sp>
          <p:nvSpPr>
            <p:cNvPr id="44046" name="Line 10"/>
            <p:cNvSpPr>
              <a:spLocks noChangeShapeType="1"/>
            </p:cNvSpPr>
            <p:nvPr/>
          </p:nvSpPr>
          <p:spPr bwMode="auto">
            <a:xfrm>
              <a:off x="2702" y="3302"/>
              <a:ext cx="4" cy="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sp>
        <p:nvSpPr>
          <p:cNvPr id="423948" name="Rectangle 12"/>
          <p:cNvSpPr>
            <a:spLocks noChangeArrowheads="1"/>
          </p:cNvSpPr>
          <p:nvPr/>
        </p:nvSpPr>
        <p:spPr bwMode="auto">
          <a:xfrm>
            <a:off x="2716213" y="764704"/>
            <a:ext cx="43878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r>
              <a:rPr lang="en-US" altLang="zh-CN" sz="2200" dirty="0">
                <a:solidFill>
                  <a:srgbClr val="CC0000"/>
                </a:solidFill>
                <a:ea typeface="宋体" charset="-122"/>
              </a:rPr>
              <a:t>Why Booth’s Algorithm holds?</a:t>
            </a:r>
            <a:endParaRPr lang="zh-CN" altLang="en-US" sz="2200" dirty="0">
              <a:solidFill>
                <a:srgbClr val="CC0000"/>
              </a:solidFill>
              <a:ea typeface="宋体" charset="-122"/>
            </a:endParaRPr>
          </a:p>
        </p:txBody>
      </p:sp>
      <p:sp>
        <p:nvSpPr>
          <p:cNvPr id="53258" name="Text Box 16"/>
          <p:cNvSpPr txBox="1">
            <a:spLocks noChangeArrowheads="1"/>
          </p:cNvSpPr>
          <p:nvPr/>
        </p:nvSpPr>
        <p:spPr bwMode="auto">
          <a:xfrm>
            <a:off x="287338" y="4945063"/>
            <a:ext cx="86788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spcBef>
                <a:spcPct val="50000"/>
              </a:spcBef>
            </a:pPr>
            <a:r>
              <a:rPr kumimoji="1" lang="en-US" altLang="zh-CN" sz="2000" b="1">
                <a:solidFill>
                  <a:srgbClr val="FF0066"/>
                </a:solidFill>
                <a:ea typeface="华文新魏" pitchFamily="2" charset="-122"/>
              </a:rPr>
              <a:t>2</a:t>
            </a:r>
            <a:r>
              <a:rPr kumimoji="1" lang="en-US" altLang="zh-CN" sz="2000" b="1" baseline="30000">
                <a:solidFill>
                  <a:srgbClr val="FF0066"/>
                </a:solidFill>
                <a:ea typeface="华文新魏" pitchFamily="2" charset="-122"/>
              </a:rPr>
              <a:t>-32</a:t>
            </a:r>
            <a:r>
              <a:rPr kumimoji="1" lang="en-US" altLang="zh-CN" sz="1600" b="1" baseline="30000">
                <a:solidFill>
                  <a:srgbClr val="0000FF"/>
                </a:solidFill>
                <a:latin typeface="Times New Roman" pitchFamily="18" charset="0"/>
                <a:ea typeface="宋体" charset="-122"/>
              </a:rPr>
              <a:t>.</a:t>
            </a:r>
            <a:r>
              <a:rPr kumimoji="1" lang="en-US" altLang="zh-CN" sz="2000" b="1">
                <a:solidFill>
                  <a:srgbClr val="0000FF"/>
                </a:solidFill>
                <a:ea typeface="华文新魏" pitchFamily="2" charset="-122"/>
              </a:rPr>
              <a:t>[XxY]</a:t>
            </a:r>
            <a:r>
              <a:rPr lang="zh-CN" altLang="en-US" sz="2200" b="1" baseline="-16000">
                <a:solidFill>
                  <a:srgbClr val="0000FF"/>
                </a:solidFill>
                <a:ea typeface="黑体" pitchFamily="49" charset="-122"/>
              </a:rPr>
              <a:t>补</a:t>
            </a:r>
            <a:r>
              <a:rPr lang="zh-CN" altLang="en-US" sz="2200" b="1">
                <a:solidFill>
                  <a:srgbClr val="0000FF"/>
                </a:solidFill>
                <a:ea typeface="黑体" pitchFamily="49" charset="-122"/>
              </a:rPr>
              <a:t>=</a:t>
            </a:r>
            <a:r>
              <a:rPr lang="en-US" altLang="zh-CN" sz="2200" b="1">
                <a:solidFill>
                  <a:srgbClr val="0000FF"/>
                </a:solidFill>
                <a:ea typeface="黑体" pitchFamily="49" charset="-122"/>
              </a:rPr>
              <a:t> </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30 </a:t>
            </a:r>
            <a:r>
              <a:rPr lang="zh-CN" altLang="en-US" sz="2000" b="1">
                <a:solidFill>
                  <a:srgbClr val="0000FF"/>
                </a:solidFill>
                <a:ea typeface="宋体"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31 </a:t>
            </a:r>
            <a:r>
              <a:rPr kumimoji="1" lang="en-US" altLang="zh-CN" sz="2000" b="1">
                <a:solidFill>
                  <a:srgbClr val="0000FF"/>
                </a:solidFill>
                <a:ea typeface="华文新魏" pitchFamily="2" charset="-122"/>
              </a:rPr>
              <a:t>)</a:t>
            </a:r>
            <a:r>
              <a:rPr lang="en-US" altLang="zh-CN" sz="2200" b="1">
                <a:solidFill>
                  <a:srgbClr val="0000FF"/>
                </a:solidFill>
                <a:ea typeface="黑体" pitchFamily="49" charset="-122"/>
              </a:rPr>
              <a:t>X</a:t>
            </a:r>
            <a:r>
              <a:rPr kumimoji="1" lang="en-US" altLang="zh-CN" sz="2000" b="1" baseline="30000">
                <a:solidFill>
                  <a:srgbClr val="0000FF"/>
                </a:solidFill>
                <a:ea typeface="华文新魏" pitchFamily="2" charset="-122"/>
              </a:rPr>
              <a:t>.</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-1</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29</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30</a:t>
            </a:r>
            <a:r>
              <a:rPr kumimoji="1" lang="en-US" altLang="zh-CN" sz="2000" b="1">
                <a:solidFill>
                  <a:srgbClr val="0000FF"/>
                </a:solidFill>
                <a:ea typeface="华文新魏" pitchFamily="2" charset="-122"/>
              </a:rPr>
              <a:t>)</a:t>
            </a:r>
            <a:r>
              <a:rPr lang="en-US" altLang="zh-CN" sz="2200" b="1">
                <a:solidFill>
                  <a:srgbClr val="0000FF"/>
                </a:solidFill>
                <a:ea typeface="黑体" pitchFamily="49" charset="-122"/>
              </a:rPr>
              <a:t>X</a:t>
            </a:r>
            <a:r>
              <a:rPr kumimoji="1" lang="en-US" altLang="zh-CN" sz="2000" b="1" baseline="30000">
                <a:solidFill>
                  <a:srgbClr val="0000FF"/>
                </a:solidFill>
                <a:ea typeface="华文新魏" pitchFamily="2" charset="-122"/>
              </a:rPr>
              <a:t>.</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-2</a:t>
            </a:r>
            <a:r>
              <a:rPr kumimoji="1" lang="en-US" altLang="zh-CN" sz="2000" b="1">
                <a:solidFill>
                  <a:srgbClr val="0000FF"/>
                </a:solidFill>
                <a:ea typeface="华文新魏" pitchFamily="2" charset="-122"/>
              </a:rPr>
              <a:t>+ </a:t>
            </a:r>
            <a:r>
              <a:rPr lang="en-US" altLang="zh-CN" sz="2000" b="1" baseline="30000">
                <a:solidFill>
                  <a:srgbClr val="0000FF"/>
                </a:solidFill>
                <a:ea typeface="宋体" charset="-122"/>
              </a:rPr>
              <a:t>…… </a:t>
            </a:r>
            <a:r>
              <a:rPr kumimoji="1" lang="en-US" altLang="zh-CN" sz="2000" b="1">
                <a:solidFill>
                  <a:srgbClr val="0000FF"/>
                </a:solidFill>
                <a:ea typeface="华文新魏" pitchFamily="2" charset="-122"/>
              </a:rPr>
              <a:t>+ (</a:t>
            </a:r>
            <a:r>
              <a:rPr lang="en-US" altLang="zh-CN" sz="2000" b="1">
                <a:solidFill>
                  <a:srgbClr val="0000FF"/>
                </a:solidFill>
                <a:ea typeface="宋体" charset="-122"/>
              </a:rPr>
              <a:t>y</a:t>
            </a:r>
            <a:r>
              <a:rPr lang="en-US" altLang="zh-CN" sz="2000" b="1" baseline="-10000">
                <a:solidFill>
                  <a:srgbClr val="0000FF"/>
                </a:solidFill>
                <a:ea typeface="宋体" charset="-122"/>
              </a:rPr>
              <a:t>0</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1</a:t>
            </a:r>
            <a:r>
              <a:rPr kumimoji="1" lang="en-US" altLang="zh-CN" sz="2000" b="1">
                <a:solidFill>
                  <a:srgbClr val="0000FF"/>
                </a:solidFill>
                <a:ea typeface="华文新魏" pitchFamily="2" charset="-122"/>
              </a:rPr>
              <a:t>)</a:t>
            </a:r>
            <a:r>
              <a:rPr lang="en-US" altLang="zh-CN" sz="2000" b="1">
                <a:solidFill>
                  <a:srgbClr val="0000FF"/>
                </a:solidFill>
                <a:ea typeface="黑体" pitchFamily="49" charset="-122"/>
              </a:rPr>
              <a:t>X</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-31 </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-1</a:t>
            </a:r>
            <a:r>
              <a:rPr kumimoji="1" lang="en-US" altLang="zh-CN" sz="2000" b="1">
                <a:solidFill>
                  <a:srgbClr val="0000FF"/>
                </a:solidFill>
                <a:ea typeface="华文新魏" pitchFamily="2"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0</a:t>
            </a:r>
            <a:r>
              <a:rPr kumimoji="1" lang="en-US" altLang="zh-CN" sz="2000" b="1">
                <a:solidFill>
                  <a:srgbClr val="0000FF"/>
                </a:solidFill>
                <a:ea typeface="华文新魏" pitchFamily="2" charset="-122"/>
              </a:rPr>
              <a:t>)</a:t>
            </a:r>
            <a:r>
              <a:rPr lang="en-US" altLang="zh-CN" sz="2000" b="1">
                <a:solidFill>
                  <a:srgbClr val="0000FF"/>
                </a:solidFill>
                <a:ea typeface="黑体" pitchFamily="49" charset="-122"/>
              </a:rPr>
              <a:t> X</a:t>
            </a:r>
            <a:r>
              <a:rPr lang="en-US" altLang="zh-CN" sz="2000" b="1" baseline="30000">
                <a:solidFill>
                  <a:srgbClr val="0000FF"/>
                </a:solidFill>
                <a:ea typeface="宋体" charset="-122"/>
              </a:rPr>
              <a:t>.</a:t>
            </a:r>
            <a:r>
              <a:rPr lang="en-US" altLang="zh-CN" sz="2000" b="1">
                <a:solidFill>
                  <a:srgbClr val="0000FF"/>
                </a:solidFill>
                <a:ea typeface="宋体" charset="-122"/>
              </a:rPr>
              <a:t>2</a:t>
            </a:r>
            <a:r>
              <a:rPr lang="en-US" altLang="zh-CN" sz="2000" b="1" baseline="30000">
                <a:solidFill>
                  <a:srgbClr val="0000FF"/>
                </a:solidFill>
                <a:ea typeface="宋体" charset="-122"/>
              </a:rPr>
              <a:t>-32</a:t>
            </a:r>
          </a:p>
        </p:txBody>
      </p:sp>
      <p:sp>
        <p:nvSpPr>
          <p:cNvPr id="53259" name="Text Box 18"/>
          <p:cNvSpPr txBox="1">
            <a:spLocks noChangeArrowheads="1"/>
          </p:cNvSpPr>
          <p:nvPr/>
        </p:nvSpPr>
        <p:spPr bwMode="auto">
          <a:xfrm>
            <a:off x="1571625" y="5427663"/>
            <a:ext cx="60801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spcBef>
                <a:spcPct val="50000"/>
              </a:spcBef>
            </a:pPr>
            <a:r>
              <a:rPr lang="zh-CN" altLang="en-US" sz="2200" b="1">
                <a:solidFill>
                  <a:srgbClr val="0000FF"/>
                </a:solidFill>
                <a:ea typeface="黑体" pitchFamily="49" charset="-122"/>
              </a:rPr>
              <a:t>=</a:t>
            </a:r>
            <a:r>
              <a:rPr lang="en-US" altLang="zh-CN" sz="2200" b="1">
                <a:solidFill>
                  <a:srgbClr val="0000FF"/>
                </a:solidFill>
                <a:ea typeface="黑体" pitchFamily="49" charset="-122"/>
              </a:rPr>
              <a:t> </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-1</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-1</a:t>
            </a:r>
            <a:r>
              <a:rPr kumimoji="1" lang="en-US" altLang="zh-CN" sz="2000" b="1">
                <a:solidFill>
                  <a:srgbClr val="0000FF"/>
                </a:solidFill>
                <a:ea typeface="华文新魏" pitchFamily="2" charset="-122"/>
              </a:rPr>
              <a:t>…(2</a:t>
            </a:r>
            <a:r>
              <a:rPr kumimoji="1" lang="en-US" altLang="zh-CN" sz="2000" b="1" baseline="30000">
                <a:solidFill>
                  <a:srgbClr val="0000FF"/>
                </a:solidFill>
                <a:ea typeface="华文新魏" pitchFamily="2" charset="-122"/>
              </a:rPr>
              <a:t>-1</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-1</a:t>
            </a:r>
            <a:r>
              <a:rPr kumimoji="1" lang="en-US" altLang="zh-CN" sz="2000" b="1">
                <a:solidFill>
                  <a:srgbClr val="0000FF"/>
                </a:solidFill>
                <a:ea typeface="华文新魏" pitchFamily="2"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0</a:t>
            </a:r>
            <a:r>
              <a:rPr kumimoji="1" lang="en-US" altLang="zh-CN" sz="2000" b="1">
                <a:solidFill>
                  <a:srgbClr val="0000FF"/>
                </a:solidFill>
                <a:ea typeface="华文新魏" pitchFamily="2" charset="-122"/>
              </a:rPr>
              <a:t>)X) +</a:t>
            </a:r>
            <a:r>
              <a:rPr lang="en-US" altLang="zh-CN" sz="2000" b="1" baseline="30000">
                <a:solidFill>
                  <a:srgbClr val="0000FF"/>
                </a:solidFill>
                <a:ea typeface="宋体" charset="-122"/>
              </a:rPr>
              <a:t> </a:t>
            </a:r>
            <a:r>
              <a:rPr kumimoji="1" lang="en-US" altLang="zh-CN" sz="2000" b="1">
                <a:solidFill>
                  <a:srgbClr val="0000FF"/>
                </a:solidFill>
                <a:ea typeface="华文新魏" pitchFamily="2" charset="-122"/>
              </a:rPr>
              <a:t>(y</a:t>
            </a:r>
            <a:r>
              <a:rPr kumimoji="1" lang="en-US" altLang="zh-CN" sz="2000" b="1" baseline="-25000">
                <a:solidFill>
                  <a:srgbClr val="0000FF"/>
                </a:solidFill>
                <a:ea typeface="华文新魏" pitchFamily="2" charset="-122"/>
              </a:rPr>
              <a:t>0</a:t>
            </a:r>
            <a:r>
              <a:rPr kumimoji="1" lang="en-US" altLang="zh-CN" sz="2000" b="1">
                <a:solidFill>
                  <a:srgbClr val="0000FF"/>
                </a:solidFill>
                <a:ea typeface="华文新魏" pitchFamily="2" charset="-122"/>
              </a:rPr>
              <a:t>–y</a:t>
            </a:r>
            <a:r>
              <a:rPr kumimoji="1" lang="en-US" altLang="zh-CN" sz="2000" b="1" baseline="-25000">
                <a:solidFill>
                  <a:srgbClr val="0000FF"/>
                </a:solidFill>
                <a:ea typeface="华文新魏" pitchFamily="2" charset="-122"/>
              </a:rPr>
              <a:t>1</a:t>
            </a:r>
            <a:r>
              <a:rPr kumimoji="1" lang="en-US" altLang="zh-CN" sz="2000" b="1">
                <a:solidFill>
                  <a:srgbClr val="0000FF"/>
                </a:solidFill>
                <a:ea typeface="华文新魏" pitchFamily="2" charset="-122"/>
              </a:rPr>
              <a:t>)X) +… +</a:t>
            </a:r>
            <a:r>
              <a:rPr lang="en-US" altLang="zh-CN" sz="1600" b="1">
                <a:solidFill>
                  <a:schemeClr val="tx1"/>
                </a:solidFill>
                <a:latin typeface="Times New Roman" pitchFamily="18" charset="0"/>
                <a:ea typeface="宋体" charset="-122"/>
              </a:rPr>
              <a:t> </a:t>
            </a:r>
            <a:r>
              <a:rPr kumimoji="1" lang="en-US" altLang="zh-CN" sz="2000" b="1">
                <a:solidFill>
                  <a:srgbClr val="0000FF"/>
                </a:solidFill>
                <a:ea typeface="华文新魏" pitchFamily="2" charset="-122"/>
              </a:rPr>
              <a:t>(y</a:t>
            </a:r>
            <a:r>
              <a:rPr kumimoji="1" lang="en-US" altLang="zh-CN" sz="2000" b="1" baseline="-10000">
                <a:solidFill>
                  <a:srgbClr val="0000FF"/>
                </a:solidFill>
                <a:ea typeface="华文新魏" pitchFamily="2" charset="-122"/>
              </a:rPr>
              <a:t>30 </a:t>
            </a:r>
            <a:r>
              <a:rPr lang="zh-CN" altLang="en-US" sz="2000" b="1">
                <a:solidFill>
                  <a:srgbClr val="0000FF"/>
                </a:solidFill>
                <a:ea typeface="宋体" charset="-122"/>
              </a:rPr>
              <a:t>-</a:t>
            </a:r>
            <a:r>
              <a:rPr lang="en-US" altLang="zh-CN" sz="2000" b="1">
                <a:solidFill>
                  <a:srgbClr val="0000FF"/>
                </a:solidFill>
                <a:ea typeface="宋体" charset="-122"/>
              </a:rPr>
              <a:t>y</a:t>
            </a:r>
            <a:r>
              <a:rPr lang="en-US" altLang="zh-CN" sz="2000" b="1" baseline="-10000">
                <a:solidFill>
                  <a:srgbClr val="0000FF"/>
                </a:solidFill>
                <a:ea typeface="宋体" charset="-122"/>
              </a:rPr>
              <a:t>31</a:t>
            </a:r>
            <a:r>
              <a:rPr kumimoji="1" lang="en-US" altLang="zh-CN" sz="2000" b="1">
                <a:solidFill>
                  <a:srgbClr val="0000FF"/>
                </a:solidFill>
                <a:ea typeface="华文新魏" pitchFamily="2" charset="-122"/>
              </a:rPr>
              <a:t>)X</a:t>
            </a:r>
            <a:r>
              <a:rPr kumimoji="1" lang="en-US" altLang="zh-CN" sz="2000" b="1">
                <a:solidFill>
                  <a:srgbClr val="0000FF"/>
                </a:solidFill>
                <a:ea typeface="宋体" charset="-122"/>
              </a:rPr>
              <a:t>)</a:t>
            </a:r>
          </a:p>
        </p:txBody>
      </p:sp>
      <p:cxnSp>
        <p:nvCxnSpPr>
          <p:cNvPr id="53261" name="直接连接符 17"/>
          <p:cNvCxnSpPr>
            <a:cxnSpLocks noChangeShapeType="1"/>
          </p:cNvCxnSpPr>
          <p:nvPr/>
        </p:nvCxnSpPr>
        <p:spPr bwMode="auto">
          <a:xfrm flipV="1">
            <a:off x="2019300" y="4176713"/>
            <a:ext cx="1692275" cy="0"/>
          </a:xfrm>
          <a:prstGeom prst="line">
            <a:avLst/>
          </a:prstGeom>
          <a:noFill/>
          <a:ln w="25400" algn="ctr">
            <a:solidFill>
              <a:srgbClr val="000000"/>
            </a:solidFill>
            <a:round/>
            <a:headEnd/>
            <a:tailEnd/>
          </a:ln>
          <a:extLst>
            <a:ext uri="{909E8E84-426E-40DD-AFC4-6F175D3DCCD1}">
              <a14:hiddenFill xmlns:a14="http://schemas.microsoft.com/office/drawing/2010/main">
                <a:noFill/>
              </a14:hiddenFill>
            </a:ext>
          </a:extLst>
        </p:spPr>
      </p:cxnSp>
      <p:cxnSp>
        <p:nvCxnSpPr>
          <p:cNvPr id="53262" name="直接连接符 20"/>
          <p:cNvCxnSpPr>
            <a:cxnSpLocks noChangeShapeType="1"/>
          </p:cNvCxnSpPr>
          <p:nvPr/>
        </p:nvCxnSpPr>
        <p:spPr bwMode="auto">
          <a:xfrm>
            <a:off x="5949950" y="4203700"/>
            <a:ext cx="1544638" cy="1588"/>
          </a:xfrm>
          <a:prstGeom prst="line">
            <a:avLst/>
          </a:prstGeom>
          <a:noFill/>
          <a:ln w="25400" algn="ctr">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949394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3948"/>
                                        </p:tgtEl>
                                        <p:attrNameLst>
                                          <p:attrName>style.visibility</p:attrName>
                                        </p:attrNameLst>
                                      </p:cBhvr>
                                      <p:to>
                                        <p:strVal val="visible"/>
                                      </p:to>
                                    </p:set>
                                    <p:animEffect transition="in" filter="blinds(horizontal)">
                                      <p:cBhvr>
                                        <p:cTn id="7" dur="500"/>
                                        <p:tgtEl>
                                          <p:spTgt spid="423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23940">
                                            <p:txEl>
                                              <p:pRg st="0" end="0"/>
                                            </p:txEl>
                                          </p:spTgt>
                                        </p:tgtEl>
                                        <p:attrNameLst>
                                          <p:attrName>style.visibility</p:attrName>
                                        </p:attrNameLst>
                                      </p:cBhvr>
                                      <p:to>
                                        <p:strVal val="visible"/>
                                      </p:to>
                                    </p:set>
                                    <p:animEffect transition="in" filter="blinds(horizontal)">
                                      <p:cBhvr>
                                        <p:cTn id="12" dur="500"/>
                                        <p:tgtEl>
                                          <p:spTgt spid="42394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23940">
                                            <p:txEl>
                                              <p:pRg st="1" end="1"/>
                                            </p:txEl>
                                          </p:spTgt>
                                        </p:tgtEl>
                                        <p:attrNameLst>
                                          <p:attrName>style.visibility</p:attrName>
                                        </p:attrNameLst>
                                      </p:cBhvr>
                                      <p:to>
                                        <p:strVal val="visible"/>
                                      </p:to>
                                    </p:set>
                                    <p:animEffect transition="in" filter="blinds(horizontal)">
                                      <p:cBhvr>
                                        <p:cTn id="17" dur="500"/>
                                        <p:tgtEl>
                                          <p:spTgt spid="423940">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423940">
                                            <p:txEl>
                                              <p:pRg st="2" end="2"/>
                                            </p:txEl>
                                          </p:spTgt>
                                        </p:tgtEl>
                                        <p:attrNameLst>
                                          <p:attrName>style.visibility</p:attrName>
                                        </p:attrNameLst>
                                      </p:cBhvr>
                                      <p:to>
                                        <p:strVal val="visible"/>
                                      </p:to>
                                    </p:set>
                                    <p:animEffect transition="in" filter="blinds(horizontal)">
                                      <p:cBhvr>
                                        <p:cTn id="20" dur="500"/>
                                        <p:tgtEl>
                                          <p:spTgt spid="423940">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423940">
                                            <p:txEl>
                                              <p:pRg st="3" end="3"/>
                                            </p:txEl>
                                          </p:spTgt>
                                        </p:tgtEl>
                                        <p:attrNameLst>
                                          <p:attrName>style.visibility</p:attrName>
                                        </p:attrNameLst>
                                      </p:cBhvr>
                                      <p:to>
                                        <p:strVal val="visible"/>
                                      </p:to>
                                    </p:set>
                                    <p:animEffect transition="in" filter="blinds(horizontal)">
                                      <p:cBhvr>
                                        <p:cTn id="25" dur="500"/>
                                        <p:tgtEl>
                                          <p:spTgt spid="423940">
                                            <p:txEl>
                                              <p:pRg st="3" end="3"/>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23940">
                                            <p:txEl>
                                              <p:pRg st="4" end="4"/>
                                            </p:txEl>
                                          </p:spTgt>
                                        </p:tgtEl>
                                        <p:attrNameLst>
                                          <p:attrName>style.visibility</p:attrName>
                                        </p:attrNameLst>
                                      </p:cBhvr>
                                      <p:to>
                                        <p:strVal val="visible"/>
                                      </p:to>
                                    </p:set>
                                    <p:animEffect transition="in" filter="blinds(horizontal)">
                                      <p:cBhvr>
                                        <p:cTn id="28" dur="500"/>
                                        <p:tgtEl>
                                          <p:spTgt spid="423940">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linds(horizontal)">
                                      <p:cBhvr>
                                        <p:cTn id="33" dur="500"/>
                                        <p:tgtEl>
                                          <p:spTgt spid="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blinds(horizontal)">
                                      <p:cBhvr>
                                        <p:cTn id="38" dur="500"/>
                                        <p:tgtEl>
                                          <p:spTgt spid="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nodeType="clickEffect">
                                  <p:stCondLst>
                                    <p:cond delay="0"/>
                                  </p:stCondLst>
                                  <p:childTnLst>
                                    <p:set>
                                      <p:cBhvr>
                                        <p:cTn id="42" dur="1" fill="hold">
                                          <p:stCondLst>
                                            <p:cond delay="0"/>
                                          </p:stCondLst>
                                        </p:cTn>
                                        <p:tgtEl>
                                          <p:spTgt spid="53261"/>
                                        </p:tgtEl>
                                        <p:attrNameLst>
                                          <p:attrName>style.visibility</p:attrName>
                                        </p:attrNameLst>
                                      </p:cBhvr>
                                      <p:to>
                                        <p:strVal val="visible"/>
                                      </p:to>
                                    </p:set>
                                    <p:animEffect transition="in" filter="blinds(horizontal)">
                                      <p:cBhvr>
                                        <p:cTn id="43" dur="500"/>
                                        <p:tgtEl>
                                          <p:spTgt spid="53261"/>
                                        </p:tgtEl>
                                      </p:cBhvr>
                                    </p:animEffect>
                                  </p:childTnLst>
                                </p:cTn>
                              </p:par>
                              <p:par>
                                <p:cTn id="44" presetID="3" presetClass="entr" presetSubtype="10" fill="hold" nodeType="withEffect">
                                  <p:stCondLst>
                                    <p:cond delay="0"/>
                                  </p:stCondLst>
                                  <p:childTnLst>
                                    <p:set>
                                      <p:cBhvr>
                                        <p:cTn id="45" dur="1" fill="hold">
                                          <p:stCondLst>
                                            <p:cond delay="0"/>
                                          </p:stCondLst>
                                        </p:cTn>
                                        <p:tgtEl>
                                          <p:spTgt spid="53262"/>
                                        </p:tgtEl>
                                        <p:attrNameLst>
                                          <p:attrName>style.visibility</p:attrName>
                                        </p:attrNameLst>
                                      </p:cBhvr>
                                      <p:to>
                                        <p:strVal val="visible"/>
                                      </p:to>
                                    </p:set>
                                    <p:animEffect transition="in" filter="blinds(horizontal)">
                                      <p:cBhvr>
                                        <p:cTn id="46" dur="500"/>
                                        <p:tgtEl>
                                          <p:spTgt spid="5326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53258"/>
                                        </p:tgtEl>
                                        <p:attrNameLst>
                                          <p:attrName>style.visibility</p:attrName>
                                        </p:attrNameLst>
                                      </p:cBhvr>
                                      <p:to>
                                        <p:strVal val="visible"/>
                                      </p:to>
                                    </p:set>
                                    <p:animEffect transition="in" filter="blinds(horizontal)">
                                      <p:cBhvr>
                                        <p:cTn id="51" dur="500"/>
                                        <p:tgtEl>
                                          <p:spTgt spid="5325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53259"/>
                                        </p:tgtEl>
                                        <p:attrNameLst>
                                          <p:attrName>style.visibility</p:attrName>
                                        </p:attrNameLst>
                                      </p:cBhvr>
                                      <p:to>
                                        <p:strVal val="visible"/>
                                      </p:to>
                                    </p:set>
                                    <p:animEffect transition="in" filter="blinds(horizontal)">
                                      <p:cBhvr>
                                        <p:cTn id="54" dur="500"/>
                                        <p:tgtEl>
                                          <p:spTgt spid="53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8" grpId="0"/>
      <p:bldP spid="53258" grpId="0"/>
      <p:bldP spid="532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zh-CN" smtClean="0">
                <a:ea typeface="宋体" charset="-122"/>
              </a:rPr>
              <a:t>Points to remember</a:t>
            </a:r>
          </a:p>
        </p:txBody>
      </p:sp>
      <p:sp>
        <p:nvSpPr>
          <p:cNvPr id="45059" name="Rectangle 3"/>
          <p:cNvSpPr>
            <a:spLocks noGrp="1" noChangeArrowheads="1"/>
          </p:cNvSpPr>
          <p:nvPr>
            <p:ph type="body" idx="1"/>
          </p:nvPr>
        </p:nvSpPr>
        <p:spPr>
          <a:xfrm>
            <a:off x="457200" y="1143000"/>
            <a:ext cx="7696200" cy="4114800"/>
          </a:xfrm>
        </p:spPr>
        <p:txBody>
          <a:bodyPr/>
          <a:lstStyle/>
          <a:p>
            <a:r>
              <a:rPr lang="en-US" altLang="zh-CN" dirty="0" smtClean="0">
                <a:ea typeface="宋体" charset="-122"/>
              </a:rPr>
              <a:t>When using Booth's Algorithm:</a:t>
            </a:r>
          </a:p>
          <a:p>
            <a:pPr lvl="1"/>
            <a:r>
              <a:rPr lang="en-US" altLang="zh-CN" dirty="0" smtClean="0">
                <a:ea typeface="宋体" charset="-122"/>
              </a:rPr>
              <a:t>You will need twice as many bits in your </a:t>
            </a:r>
            <a:r>
              <a:rPr lang="en-US" altLang="zh-CN" b="1" dirty="0" smtClean="0">
                <a:ea typeface="宋体" charset="-122"/>
              </a:rPr>
              <a:t>product</a:t>
            </a:r>
            <a:r>
              <a:rPr lang="en-US" altLang="zh-CN" dirty="0" smtClean="0">
                <a:ea typeface="宋体" charset="-122"/>
              </a:rPr>
              <a:t> as you have in your original two </a:t>
            </a:r>
            <a:r>
              <a:rPr lang="en-US" altLang="zh-CN" b="1" dirty="0" smtClean="0">
                <a:ea typeface="宋体" charset="-122"/>
              </a:rPr>
              <a:t>operands</a:t>
            </a:r>
            <a:r>
              <a:rPr lang="en-US" altLang="zh-CN" dirty="0" smtClean="0">
                <a:ea typeface="宋体" charset="-122"/>
              </a:rPr>
              <a:t>.</a:t>
            </a:r>
          </a:p>
          <a:p>
            <a:pPr lvl="1"/>
            <a:r>
              <a:rPr lang="en-US" altLang="zh-CN" dirty="0" smtClean="0">
                <a:ea typeface="宋体" charset="-122"/>
              </a:rPr>
              <a:t>The </a:t>
            </a:r>
            <a:r>
              <a:rPr lang="en-US" altLang="zh-CN" b="1" dirty="0" smtClean="0">
                <a:ea typeface="宋体" charset="-122"/>
              </a:rPr>
              <a:t>leftmost bit</a:t>
            </a:r>
            <a:r>
              <a:rPr lang="en-US" altLang="zh-CN" dirty="0" smtClean="0">
                <a:ea typeface="宋体" charset="-122"/>
              </a:rPr>
              <a:t> of your operands (both your multiplicand and multiplier) is a SIGN bit, and cannot be used as part of the value.</a:t>
            </a:r>
          </a:p>
        </p:txBody>
      </p:sp>
    </p:spTree>
    <p:extLst>
      <p:ext uri="{BB962C8B-B14F-4D97-AF65-F5344CB8AC3E}">
        <p14:creationId xmlns:p14="http://schemas.microsoft.com/office/powerpoint/2010/main" val="710191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3.6.5</a:t>
            </a:r>
            <a:r>
              <a:rPr lang="en-US" altLang="zh-CN" dirty="0" smtClean="0"/>
              <a:t> Show the step-by-step result of multiplying A and B, using Booth’s algorithm. Assume A and B are 8-bit two’s complement integers, stored in hexadecimal format.</a:t>
            </a:r>
          </a:p>
          <a:p>
            <a:endParaRPr lang="zh-CN" altLang="en-US" dirty="0"/>
          </a:p>
        </p:txBody>
      </p:sp>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1296144"/>
          </a:xfrm>
        </p:spPr>
        <p:txBody>
          <a:bodyPr>
            <a:normAutofit lnSpcReduction="10000"/>
          </a:bodyPr>
          <a:lstStyle/>
          <a:p>
            <a:r>
              <a:rPr lang="en-US" altLang="zh-CN" dirty="0" smtClean="0"/>
              <a:t>Solution:</a:t>
            </a:r>
          </a:p>
          <a:p>
            <a:pPr marL="0" indent="0">
              <a:buNone/>
            </a:pPr>
            <a:r>
              <a:rPr lang="en-US" altLang="zh-CN" dirty="0" smtClean="0"/>
              <a:t>    a.</a:t>
            </a:r>
            <a:r>
              <a:rPr lang="en-US" altLang="zh-CN" dirty="0"/>
              <a:t> 0xF6 × 0x7F = −0xA × 0x7F = −10 × </a:t>
            </a:r>
            <a:r>
              <a:rPr lang="en-US" altLang="zh-CN" dirty="0" smtClean="0"/>
              <a:t>127</a:t>
            </a:r>
          </a:p>
          <a:p>
            <a:pPr marL="0" indent="0">
              <a:buNone/>
            </a:pPr>
            <a:r>
              <a:rPr lang="en-US" altLang="zh-CN" dirty="0"/>
              <a:t> </a:t>
            </a:r>
            <a:r>
              <a:rPr lang="en-US" altLang="zh-CN" dirty="0" smtClean="0"/>
              <a:t>    </a:t>
            </a:r>
            <a:r>
              <a:rPr lang="en-US" altLang="zh-CN" dirty="0"/>
              <a:t>= −1270 = 0xFB0A</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542379240"/>
              </p:ext>
            </p:extLst>
          </p:nvPr>
        </p:nvGraphicFramePr>
        <p:xfrm>
          <a:off x="899592" y="1522022"/>
          <a:ext cx="7200800" cy="5303520"/>
        </p:xfrm>
        <a:graphic>
          <a:graphicData uri="http://schemas.openxmlformats.org/drawingml/2006/table">
            <a:tbl>
              <a:tblPr firstRow="1" bandRow="1">
                <a:tableStyleId>{5C22544A-7EE6-4342-B048-85BDC9FD1C3A}</a:tableStyleId>
              </a:tblPr>
              <a:tblGrid>
                <a:gridCol w="2304256"/>
                <a:gridCol w="1872208"/>
                <a:gridCol w="3024336"/>
              </a:tblGrid>
              <a:tr h="144016">
                <a:tc>
                  <a:txBody>
                    <a:bodyPr/>
                    <a:lstStyle/>
                    <a:p>
                      <a:r>
                        <a:rPr kumimoji="0" lang="en-US" altLang="zh-CN" sz="1600" b="1" i="0" u="none" strike="noStrike" kern="1200" baseline="0" dirty="0" smtClean="0">
                          <a:solidFill>
                            <a:schemeClr val="lt1"/>
                          </a:solidFill>
                          <a:latin typeface="+mn-lt"/>
                          <a:ea typeface="+mn-ea"/>
                          <a:cs typeface="+mn-cs"/>
                        </a:rPr>
                        <a:t>Action</a:t>
                      </a:r>
                      <a:endParaRPr lang="zh-CN" altLang="en-US" sz="1600" dirty="0"/>
                    </a:p>
                  </a:txBody>
                  <a:tcPr/>
                </a:tc>
                <a:tc>
                  <a:txBody>
                    <a:bodyPr/>
                    <a:lstStyle/>
                    <a:p>
                      <a:r>
                        <a:rPr kumimoji="0" lang="en-US" altLang="zh-CN" sz="1600" b="1" i="0" u="none" strike="noStrike" kern="1200" baseline="0" dirty="0" smtClean="0">
                          <a:solidFill>
                            <a:schemeClr val="lt1"/>
                          </a:solidFill>
                          <a:latin typeface="+mn-lt"/>
                          <a:ea typeface="+mn-ea"/>
                          <a:cs typeface="+mn-cs"/>
                        </a:rPr>
                        <a:t>Multiplicand</a:t>
                      </a:r>
                      <a:endParaRPr lang="zh-CN" altLang="en-US" sz="1600" dirty="0"/>
                    </a:p>
                  </a:txBody>
                  <a:tcPr/>
                </a:tc>
                <a:tc>
                  <a:txBody>
                    <a:bodyPr/>
                    <a:lstStyle/>
                    <a:p>
                      <a:r>
                        <a:rPr kumimoji="0" lang="en-US" altLang="zh-CN" sz="1600" b="1" i="0" u="none" strike="noStrike" kern="1200" baseline="0" dirty="0" smtClean="0">
                          <a:solidFill>
                            <a:schemeClr val="lt1"/>
                          </a:solidFill>
                          <a:latin typeface="+mn-lt"/>
                          <a:ea typeface="+mn-ea"/>
                          <a:cs typeface="+mn-cs"/>
                        </a:rPr>
                        <a:t>Product/Multiplier</a:t>
                      </a:r>
                      <a:endParaRPr lang="zh-CN" altLang="en-US" sz="1600" dirty="0"/>
                    </a:p>
                  </a:txBody>
                  <a:tcPr/>
                </a:tc>
              </a:tr>
              <a:tr h="0">
                <a:tc>
                  <a:txBody>
                    <a:bodyPr/>
                    <a:lstStyle/>
                    <a:p>
                      <a:r>
                        <a:rPr kumimoji="0" lang="en-US" altLang="zh-CN" sz="1600" b="0" i="0" u="none" strike="noStrike" kern="1200" baseline="0" dirty="0" smtClean="0">
                          <a:solidFill>
                            <a:schemeClr val="dk1"/>
                          </a:solidFill>
                          <a:latin typeface="+mn-lt"/>
                          <a:ea typeface="+mn-ea"/>
                          <a:cs typeface="+mn-cs"/>
                        </a:rPr>
                        <a:t>Initial </a:t>
                      </a:r>
                      <a:r>
                        <a:rPr kumimoji="0" lang="en-US" altLang="zh-CN" sz="1600" b="0" i="0" u="none" strike="noStrike" kern="1200" baseline="0" dirty="0" err="1" smtClean="0">
                          <a:solidFill>
                            <a:schemeClr val="dk1"/>
                          </a:solidFill>
                          <a:latin typeface="+mn-lt"/>
                          <a:ea typeface="+mn-ea"/>
                          <a:cs typeface="+mn-cs"/>
                        </a:rPr>
                        <a:t>Vals</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0000 0000 0111 1111 0</a:t>
                      </a:r>
                      <a:endParaRPr lang="zh-CN" altLang="en-US" sz="1600" dirty="0"/>
                    </a:p>
                  </a:txBody>
                  <a:tcPr/>
                </a:tc>
              </a:tr>
              <a:tr h="265544">
                <a:tc>
                  <a:txBody>
                    <a:bodyPr/>
                    <a:lstStyle/>
                    <a:p>
                      <a:r>
                        <a:rPr kumimoji="0" lang="en-US" altLang="zh-CN" sz="1600" b="0" i="0" u="none" strike="noStrike" kern="1200" baseline="0" dirty="0" smtClean="0">
                          <a:solidFill>
                            <a:schemeClr val="dk1"/>
                          </a:solidFill>
                          <a:latin typeface="+mn-lt"/>
                          <a:ea typeface="+mn-ea"/>
                          <a:cs typeface="+mn-cs"/>
                        </a:rPr>
                        <a:t>10, subtract</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0000 1010 0111 1111 0</a:t>
                      </a:r>
                    </a:p>
                    <a:p>
                      <a:r>
                        <a:rPr kumimoji="0" lang="en-US" altLang="zh-CN" sz="1600" b="0" i="0" u="none" strike="noStrike" kern="1200" baseline="0" dirty="0" smtClean="0">
                          <a:solidFill>
                            <a:schemeClr val="dk1"/>
                          </a:solidFill>
                          <a:latin typeface="+mn-lt"/>
                          <a:ea typeface="+mn-ea"/>
                          <a:cs typeface="+mn-cs"/>
                        </a:rPr>
                        <a:t>0000 0101 0011 1111 1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0000 0101 0011 1111 1</a:t>
                      </a:r>
                    </a:p>
                    <a:p>
                      <a:r>
                        <a:rPr kumimoji="0" lang="en-US" altLang="zh-CN" sz="1600" b="0" i="0" u="none" strike="noStrike" kern="1200" baseline="0" dirty="0" smtClean="0">
                          <a:solidFill>
                            <a:schemeClr val="dk1"/>
                          </a:solidFill>
                          <a:latin typeface="+mn-lt"/>
                          <a:ea typeface="+mn-ea"/>
                          <a:cs typeface="+mn-cs"/>
                        </a:rPr>
                        <a:t>0000 0010 1001 1111 1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0000 0010 1001 1111 1</a:t>
                      </a:r>
                    </a:p>
                    <a:p>
                      <a:r>
                        <a:rPr kumimoji="0" lang="en-US" altLang="zh-CN" sz="1600" b="0" i="0" u="none" strike="noStrike" kern="1200" baseline="0" dirty="0" smtClean="0">
                          <a:solidFill>
                            <a:schemeClr val="dk1"/>
                          </a:solidFill>
                          <a:latin typeface="+mn-lt"/>
                          <a:ea typeface="+mn-ea"/>
                          <a:cs typeface="+mn-cs"/>
                        </a:rPr>
                        <a:t>0000 0001 0100 1111 1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0000 0001 0100 1111 1</a:t>
                      </a:r>
                    </a:p>
                    <a:p>
                      <a:r>
                        <a:rPr kumimoji="0" lang="en-US" altLang="zh-CN" sz="1600" b="0" i="0" u="none" strike="noStrike" kern="1200" baseline="0" dirty="0" smtClean="0">
                          <a:solidFill>
                            <a:schemeClr val="dk1"/>
                          </a:solidFill>
                          <a:latin typeface="+mn-lt"/>
                          <a:ea typeface="+mn-ea"/>
                          <a:cs typeface="+mn-cs"/>
                        </a:rPr>
                        <a:t>0000 0000 1010 0111 1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0000 0000 1010 0111 1</a:t>
                      </a:r>
                    </a:p>
                    <a:p>
                      <a:r>
                        <a:rPr kumimoji="0" lang="en-US" altLang="zh-CN" sz="1600" b="0" i="0" u="none" strike="noStrike" kern="1200" baseline="0" dirty="0" smtClean="0">
                          <a:solidFill>
                            <a:schemeClr val="dk1"/>
                          </a:solidFill>
                          <a:latin typeface="+mn-lt"/>
                          <a:ea typeface="+mn-ea"/>
                          <a:cs typeface="+mn-cs"/>
                        </a:rPr>
                        <a:t>0000 0000 0101 0011 1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0000 0000 0101 0011 1</a:t>
                      </a:r>
                    </a:p>
                    <a:p>
                      <a:r>
                        <a:rPr kumimoji="0" lang="en-US" altLang="zh-CN" sz="1600" b="0" i="0" u="none" strike="noStrike" kern="1200" baseline="0" dirty="0" smtClean="0">
                          <a:solidFill>
                            <a:schemeClr val="dk1"/>
                          </a:solidFill>
                          <a:latin typeface="+mn-lt"/>
                          <a:ea typeface="+mn-ea"/>
                          <a:cs typeface="+mn-cs"/>
                        </a:rPr>
                        <a:t>0000 0000 0010 1001 1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11, </a:t>
                      </a:r>
                      <a:r>
                        <a:rPr kumimoji="0" lang="en-US" altLang="zh-CN" sz="1600" b="0" i="0" u="none" strike="noStrike" kern="1200" baseline="0" dirty="0" err="1" smtClean="0">
                          <a:solidFill>
                            <a:schemeClr val="dk1"/>
                          </a:solidFill>
                          <a:latin typeface="+mn-lt"/>
                          <a:ea typeface="+mn-ea"/>
                          <a:cs typeface="+mn-cs"/>
                        </a:rPr>
                        <a:t>nop</a:t>
                      </a:r>
                      <a:endParaRPr kumimoji="0" lang="en-US" altLang="zh-CN" sz="1600" b="0" i="0" u="none" strike="noStrike" kern="1200" baseline="0" dirty="0" smtClean="0">
                        <a:solidFill>
                          <a:schemeClr val="dk1"/>
                        </a:solidFill>
                        <a:latin typeface="+mn-lt"/>
                        <a:ea typeface="+mn-ea"/>
                        <a:cs typeface="+mn-cs"/>
                      </a:endParaRP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0000 0000 0010 1001 1</a:t>
                      </a:r>
                    </a:p>
                    <a:p>
                      <a:r>
                        <a:rPr kumimoji="0" lang="en-US" altLang="zh-CN" sz="1600" b="0" i="0" u="none" strike="noStrike" kern="1200" baseline="0" dirty="0" smtClean="0">
                          <a:solidFill>
                            <a:schemeClr val="dk1"/>
                          </a:solidFill>
                          <a:latin typeface="+mn-lt"/>
                          <a:ea typeface="+mn-ea"/>
                          <a:cs typeface="+mn-cs"/>
                        </a:rPr>
                        <a:t>0000 0000 0001 0100 1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01, add</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a:t>
                      </a:r>
                    </a:p>
                    <a:p>
                      <a:r>
                        <a:rPr kumimoji="0" lang="en-US" altLang="zh-CN" sz="1600" b="0" i="0" u="none" strike="noStrike" kern="1200" baseline="0" dirty="0" smtClean="0">
                          <a:solidFill>
                            <a:schemeClr val="dk1"/>
                          </a:solidFill>
                          <a:latin typeface="+mn-lt"/>
                          <a:ea typeface="+mn-ea"/>
                          <a:cs typeface="+mn-cs"/>
                        </a:rPr>
                        <a:t>1111 0110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1111 0110 0001 0100 1</a:t>
                      </a:r>
                    </a:p>
                    <a:p>
                      <a:r>
                        <a:rPr kumimoji="0" lang="en-US" altLang="zh-CN" sz="1600" b="0" i="0" u="none" strike="noStrike" kern="1200" baseline="0" dirty="0" smtClean="0">
                          <a:solidFill>
                            <a:schemeClr val="dk1"/>
                          </a:solidFill>
                          <a:latin typeface="+mn-lt"/>
                          <a:ea typeface="+mn-ea"/>
                          <a:cs typeface="+mn-cs"/>
                        </a:rPr>
                        <a:t>1111 1011 0000 1010 0</a:t>
                      </a:r>
                      <a:endParaRPr lang="zh-CN" altLang="en-US" sz="1600" dirty="0"/>
                    </a:p>
                  </a:txBody>
                  <a:tcPr/>
                </a:tc>
              </a:tr>
            </a:tbl>
          </a:graphicData>
        </a:graphic>
      </p:graphicFrame>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936104"/>
          </a:xfrm>
        </p:spPr>
        <p:txBody>
          <a:bodyPr/>
          <a:lstStyle/>
          <a:p>
            <a:r>
              <a:rPr lang="en-US" altLang="zh-CN" dirty="0" smtClean="0"/>
              <a:t>Solution:</a:t>
            </a:r>
          </a:p>
          <a:p>
            <a:pPr marL="0" indent="0">
              <a:buNone/>
            </a:pPr>
            <a:r>
              <a:rPr lang="en-US" altLang="zh-CN" dirty="0" smtClean="0"/>
              <a:t>    b.</a:t>
            </a:r>
            <a:r>
              <a:rPr lang="en-US" altLang="zh-CN" dirty="0"/>
              <a:t> 0x08 × 0x55 = </a:t>
            </a:r>
            <a:r>
              <a:rPr lang="en-US" altLang="zh-CN" dirty="0" smtClean="0"/>
              <a:t>0x2A8</a:t>
            </a:r>
          </a:p>
          <a:p>
            <a:pPr marL="0" indent="0">
              <a:buNone/>
            </a:pP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148175493"/>
              </p:ext>
            </p:extLst>
          </p:nvPr>
        </p:nvGraphicFramePr>
        <p:xfrm>
          <a:off x="755576" y="1196752"/>
          <a:ext cx="7200800" cy="5303520"/>
        </p:xfrm>
        <a:graphic>
          <a:graphicData uri="http://schemas.openxmlformats.org/drawingml/2006/table">
            <a:tbl>
              <a:tblPr firstRow="1" bandRow="1">
                <a:tableStyleId>{5C22544A-7EE6-4342-B048-85BDC9FD1C3A}</a:tableStyleId>
              </a:tblPr>
              <a:tblGrid>
                <a:gridCol w="2304256"/>
                <a:gridCol w="1872208"/>
                <a:gridCol w="3024336"/>
              </a:tblGrid>
              <a:tr h="144016">
                <a:tc>
                  <a:txBody>
                    <a:bodyPr/>
                    <a:lstStyle/>
                    <a:p>
                      <a:r>
                        <a:rPr kumimoji="0" lang="en-US" altLang="zh-CN" sz="1600" b="1" i="0" u="none" strike="noStrike" kern="1200" baseline="0" dirty="0" smtClean="0">
                          <a:solidFill>
                            <a:schemeClr val="lt1"/>
                          </a:solidFill>
                          <a:latin typeface="+mn-lt"/>
                          <a:ea typeface="+mn-ea"/>
                          <a:cs typeface="+mn-cs"/>
                        </a:rPr>
                        <a:t>Action</a:t>
                      </a:r>
                      <a:endParaRPr lang="zh-CN" altLang="en-US" sz="1600" dirty="0"/>
                    </a:p>
                  </a:txBody>
                  <a:tcPr/>
                </a:tc>
                <a:tc>
                  <a:txBody>
                    <a:bodyPr/>
                    <a:lstStyle/>
                    <a:p>
                      <a:r>
                        <a:rPr kumimoji="0" lang="en-US" altLang="zh-CN" sz="1600" b="1" i="0" u="none" strike="noStrike" kern="1200" baseline="0" dirty="0" smtClean="0">
                          <a:solidFill>
                            <a:schemeClr val="lt1"/>
                          </a:solidFill>
                          <a:latin typeface="+mn-lt"/>
                          <a:ea typeface="+mn-ea"/>
                          <a:cs typeface="+mn-cs"/>
                        </a:rPr>
                        <a:t>Multiplicand</a:t>
                      </a:r>
                      <a:endParaRPr lang="zh-CN" altLang="en-US" sz="1600" dirty="0"/>
                    </a:p>
                  </a:txBody>
                  <a:tcPr/>
                </a:tc>
                <a:tc>
                  <a:txBody>
                    <a:bodyPr/>
                    <a:lstStyle/>
                    <a:p>
                      <a:r>
                        <a:rPr kumimoji="0" lang="en-US" altLang="zh-CN" sz="1600" b="1" i="0" u="none" strike="noStrike" kern="1200" baseline="0" dirty="0" smtClean="0">
                          <a:solidFill>
                            <a:schemeClr val="lt1"/>
                          </a:solidFill>
                          <a:latin typeface="+mn-lt"/>
                          <a:ea typeface="+mn-ea"/>
                          <a:cs typeface="+mn-cs"/>
                        </a:rPr>
                        <a:t>Product/Multiplier</a:t>
                      </a:r>
                      <a:endParaRPr lang="zh-CN" altLang="en-US" sz="1600" dirty="0"/>
                    </a:p>
                  </a:txBody>
                  <a:tcPr/>
                </a:tc>
              </a:tr>
              <a:tr h="0">
                <a:tc>
                  <a:txBody>
                    <a:bodyPr/>
                    <a:lstStyle/>
                    <a:p>
                      <a:r>
                        <a:rPr kumimoji="0" lang="en-US" altLang="zh-CN" sz="1600" b="0" i="0" u="none" strike="noStrike" kern="1200" baseline="0" dirty="0" smtClean="0">
                          <a:solidFill>
                            <a:schemeClr val="dk1"/>
                          </a:solidFill>
                          <a:latin typeface="+mn-lt"/>
                          <a:ea typeface="+mn-ea"/>
                          <a:cs typeface="+mn-cs"/>
                        </a:rPr>
                        <a:t>Initial </a:t>
                      </a:r>
                      <a:r>
                        <a:rPr kumimoji="0" lang="en-US" altLang="zh-CN" sz="1600" b="0" i="0" u="none" strike="noStrike" kern="1200" baseline="0" dirty="0" err="1" smtClean="0">
                          <a:solidFill>
                            <a:schemeClr val="dk1"/>
                          </a:solidFill>
                          <a:latin typeface="+mn-lt"/>
                          <a:ea typeface="+mn-ea"/>
                          <a:cs typeface="+mn-cs"/>
                        </a:rPr>
                        <a:t>Vals</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0000 0000 0101 0101 0</a:t>
                      </a:r>
                      <a:endParaRPr lang="zh-CN" altLang="en-US" sz="1600" dirty="0"/>
                    </a:p>
                  </a:txBody>
                  <a:tcPr/>
                </a:tc>
              </a:tr>
              <a:tr h="265544">
                <a:tc>
                  <a:txBody>
                    <a:bodyPr/>
                    <a:lstStyle/>
                    <a:p>
                      <a:r>
                        <a:rPr kumimoji="0" lang="en-US" altLang="zh-CN" sz="1600" b="0" i="0" u="none" strike="noStrike" kern="1200" baseline="0" dirty="0" smtClean="0">
                          <a:solidFill>
                            <a:schemeClr val="dk1"/>
                          </a:solidFill>
                          <a:latin typeface="+mn-lt"/>
                          <a:ea typeface="+mn-ea"/>
                          <a:cs typeface="+mn-cs"/>
                        </a:rPr>
                        <a:t>10, subtract</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1111 1000 0101 0101 0</a:t>
                      </a:r>
                    </a:p>
                    <a:p>
                      <a:r>
                        <a:rPr kumimoji="0" lang="en-US" altLang="zh-CN" sz="1600" b="0" i="0" u="none" strike="noStrike" kern="1200" baseline="0" dirty="0" smtClean="0">
                          <a:solidFill>
                            <a:schemeClr val="dk1"/>
                          </a:solidFill>
                          <a:latin typeface="+mn-lt"/>
                          <a:ea typeface="+mn-ea"/>
                          <a:cs typeface="+mn-cs"/>
                        </a:rPr>
                        <a:t>1111 1100 0010 1010 1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01, add</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0000 0100 0010 1010 1</a:t>
                      </a:r>
                    </a:p>
                    <a:p>
                      <a:r>
                        <a:rPr kumimoji="0" lang="en-US" altLang="zh-CN" sz="1600" b="0" i="0" u="none" strike="noStrike" kern="1200" baseline="0" dirty="0" smtClean="0">
                          <a:solidFill>
                            <a:schemeClr val="dk1"/>
                          </a:solidFill>
                          <a:latin typeface="+mn-lt"/>
                          <a:ea typeface="+mn-ea"/>
                          <a:cs typeface="+mn-cs"/>
                        </a:rPr>
                        <a:t>0000 0010 0001 0101 0</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10, subtract</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1111 1010 0001 0101 0</a:t>
                      </a:r>
                    </a:p>
                    <a:p>
                      <a:r>
                        <a:rPr kumimoji="0" lang="en-US" altLang="zh-CN" sz="1600" b="0" i="0" u="none" strike="noStrike" kern="1200" baseline="0" dirty="0" smtClean="0">
                          <a:solidFill>
                            <a:schemeClr val="dk1"/>
                          </a:solidFill>
                          <a:latin typeface="+mn-lt"/>
                          <a:ea typeface="+mn-ea"/>
                          <a:cs typeface="+mn-cs"/>
                        </a:rPr>
                        <a:t>1111 1101 0000 1010 1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01, add</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0000 0101 0000 1010 1</a:t>
                      </a:r>
                    </a:p>
                    <a:p>
                      <a:r>
                        <a:rPr kumimoji="0" lang="en-US" altLang="zh-CN" sz="1600" b="0" i="0" u="none" strike="noStrike" kern="1200" baseline="0" dirty="0" smtClean="0">
                          <a:solidFill>
                            <a:schemeClr val="dk1"/>
                          </a:solidFill>
                          <a:latin typeface="+mn-lt"/>
                          <a:ea typeface="+mn-ea"/>
                          <a:cs typeface="+mn-cs"/>
                        </a:rPr>
                        <a:t>0000 0010 1000 0101 0</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10, subtract</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1111 1010 1000 0101 0</a:t>
                      </a:r>
                    </a:p>
                    <a:p>
                      <a:r>
                        <a:rPr kumimoji="0" lang="en-US" altLang="zh-CN" sz="1600" b="0" i="0" u="none" strike="noStrike" kern="1200" baseline="0" dirty="0" smtClean="0">
                          <a:solidFill>
                            <a:schemeClr val="dk1"/>
                          </a:solidFill>
                          <a:latin typeface="+mn-lt"/>
                          <a:ea typeface="+mn-ea"/>
                          <a:cs typeface="+mn-cs"/>
                        </a:rPr>
                        <a:t>1111 1101 0100 0010 1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01, add</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0000 0101 0100 0010 1</a:t>
                      </a:r>
                    </a:p>
                    <a:p>
                      <a:r>
                        <a:rPr kumimoji="0" lang="en-US" altLang="zh-CN" sz="1600" b="0" i="0" u="none" strike="noStrike" kern="1200" baseline="0" dirty="0" smtClean="0">
                          <a:solidFill>
                            <a:schemeClr val="dk1"/>
                          </a:solidFill>
                          <a:latin typeface="+mn-lt"/>
                          <a:ea typeface="+mn-ea"/>
                          <a:cs typeface="+mn-cs"/>
                        </a:rPr>
                        <a:t>0000 0010 1010 0001 1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10, subtract</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1111 1010 1010 0001 0</a:t>
                      </a:r>
                    </a:p>
                    <a:p>
                      <a:r>
                        <a:rPr kumimoji="0" lang="en-US" altLang="zh-CN" sz="1600" b="0" i="0" u="none" strike="noStrike" kern="1200" baseline="0" dirty="0" smtClean="0">
                          <a:solidFill>
                            <a:schemeClr val="dk1"/>
                          </a:solidFill>
                          <a:latin typeface="+mn-lt"/>
                          <a:ea typeface="+mn-ea"/>
                          <a:cs typeface="+mn-cs"/>
                        </a:rPr>
                        <a:t>1111 1101 0101 0000 1</a:t>
                      </a:r>
                      <a:endParaRPr lang="zh-CN" altLang="en-US" sz="1600" dirty="0"/>
                    </a:p>
                  </a:txBody>
                  <a:tcPr/>
                </a:tc>
              </a:tr>
              <a:tr h="453650">
                <a:tc>
                  <a:txBody>
                    <a:bodyPr/>
                    <a:lstStyle/>
                    <a:p>
                      <a:r>
                        <a:rPr kumimoji="0" lang="en-US" altLang="zh-CN" sz="1600" b="0" i="0" u="none" strike="noStrike" kern="1200" baseline="0" dirty="0" smtClean="0">
                          <a:solidFill>
                            <a:schemeClr val="dk1"/>
                          </a:solidFill>
                          <a:latin typeface="+mn-lt"/>
                          <a:ea typeface="+mn-ea"/>
                          <a:cs typeface="+mn-cs"/>
                        </a:rPr>
                        <a:t>01, add</a:t>
                      </a:r>
                    </a:p>
                    <a:p>
                      <a:r>
                        <a:rPr kumimoji="0" lang="en-US" altLang="zh-CN" sz="1600" b="0" i="0" u="none" strike="noStrike" kern="1200" baseline="0" dirty="0" smtClean="0">
                          <a:solidFill>
                            <a:schemeClr val="dk1"/>
                          </a:solidFill>
                          <a:latin typeface="+mn-lt"/>
                          <a:ea typeface="+mn-ea"/>
                          <a:cs typeface="+mn-cs"/>
                        </a:rPr>
                        <a:t>shift</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0000 1000</a:t>
                      </a:r>
                    </a:p>
                    <a:p>
                      <a:r>
                        <a:rPr kumimoji="0" lang="en-US" altLang="zh-CN" sz="1600" b="0" i="0" u="none" strike="noStrike" kern="1200" baseline="0" dirty="0" smtClean="0">
                          <a:solidFill>
                            <a:schemeClr val="dk1"/>
                          </a:solidFill>
                          <a:latin typeface="+mn-lt"/>
                          <a:ea typeface="+mn-ea"/>
                          <a:cs typeface="+mn-cs"/>
                        </a:rPr>
                        <a:t>0000 1000</a:t>
                      </a:r>
                      <a:endParaRPr lang="zh-CN" altLang="en-US" sz="1600" dirty="0"/>
                    </a:p>
                  </a:txBody>
                  <a:tcPr/>
                </a:tc>
                <a:tc>
                  <a:txBody>
                    <a:bodyPr/>
                    <a:lstStyle/>
                    <a:p>
                      <a:r>
                        <a:rPr kumimoji="0" lang="en-US" altLang="zh-CN" sz="1600" b="0" i="0" u="none" strike="noStrike" kern="1200" baseline="0" dirty="0" smtClean="0">
                          <a:solidFill>
                            <a:schemeClr val="dk1"/>
                          </a:solidFill>
                          <a:latin typeface="+mn-lt"/>
                          <a:ea typeface="+mn-ea"/>
                          <a:cs typeface="+mn-cs"/>
                        </a:rPr>
                        <a:t>0000 0101 0101 0000 1</a:t>
                      </a:r>
                    </a:p>
                    <a:p>
                      <a:r>
                        <a:rPr kumimoji="0" lang="en-US" altLang="zh-CN" sz="1600" b="0" i="0" u="none" strike="noStrike" kern="1200" baseline="0" dirty="0" smtClean="0">
                          <a:solidFill>
                            <a:schemeClr val="dk1"/>
                          </a:solidFill>
                          <a:latin typeface="+mn-lt"/>
                          <a:ea typeface="+mn-ea"/>
                          <a:cs typeface="+mn-cs"/>
                        </a:rPr>
                        <a:t>0000 0010 1010 1000 1</a:t>
                      </a:r>
                      <a:endParaRPr lang="zh-CN" altLang="en-US" sz="1600" dirty="0"/>
                    </a:p>
                  </a:txBody>
                  <a:tcPr/>
                </a:tc>
              </a:tr>
            </a:tbl>
          </a:graphicData>
        </a:graphic>
      </p:graphicFrame>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3.6.6</a:t>
            </a:r>
            <a:r>
              <a:rPr lang="en-US" altLang="zh-CN" dirty="0" smtClean="0"/>
              <a:t> Write an MIPS assembly language program to perform the multiplication of A and B using Booth’s algorithm.</a:t>
            </a:r>
          </a:p>
          <a:p>
            <a:r>
              <a:rPr lang="en-US" altLang="zh-CN" dirty="0" smtClean="0"/>
              <a:t>Solution:</a:t>
            </a:r>
          </a:p>
          <a:p>
            <a:pPr marL="0" indent="0">
              <a:buNone/>
            </a:pPr>
            <a:r>
              <a:rPr lang="en-US" altLang="zh-CN" dirty="0"/>
              <a:t> </a:t>
            </a:r>
            <a:endParaRPr lang="en-US" altLang="zh-CN" dirty="0" smtClean="0"/>
          </a:p>
          <a:p>
            <a:pPr marL="0" indent="0">
              <a:buNone/>
            </a:pPr>
            <a:r>
              <a:rPr lang="en-US" altLang="zh-CN" dirty="0" smtClean="0"/>
              <a:t>http</a:t>
            </a:r>
            <a:r>
              <a:rPr lang="en-US" altLang="zh-CN" dirty="0"/>
              <a:t>://code.google.com/p/mips-booth-multiplication/source/browse/trunk/booth.asm?r=9</a:t>
            </a:r>
            <a:endParaRPr lang="zh-CN" altLang="en-US" dirty="0"/>
          </a:p>
        </p:txBody>
      </p:sp>
    </p:spTree>
    <p:extLst>
      <p:ext uri="{BB962C8B-B14F-4D97-AF65-F5344CB8AC3E}">
        <p14:creationId xmlns:p14="http://schemas.microsoft.com/office/powerpoint/2010/main" val="1326489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562074"/>
          </a:xfrm>
        </p:spPr>
        <p:txBody>
          <a:bodyPr/>
          <a:lstStyle/>
          <a:p>
            <a:r>
              <a:rPr lang="en-US" altLang="zh-CN" dirty="0" smtClean="0"/>
              <a:t>Exercise 3.8</a:t>
            </a:r>
            <a:endParaRPr lang="zh-CN" altLang="en-US" dirty="0"/>
          </a:p>
        </p:txBody>
      </p:sp>
      <p:sp>
        <p:nvSpPr>
          <p:cNvPr id="3" name="内容占位符 2"/>
          <p:cNvSpPr>
            <a:spLocks noGrp="1"/>
          </p:cNvSpPr>
          <p:nvPr>
            <p:ph sz="quarter" idx="1"/>
          </p:nvPr>
        </p:nvSpPr>
        <p:spPr>
          <a:xfrm>
            <a:off x="457200" y="980728"/>
            <a:ext cx="7467600" cy="3816424"/>
          </a:xfrm>
        </p:spPr>
        <p:txBody>
          <a:bodyPr>
            <a:normAutofit/>
          </a:bodyPr>
          <a:lstStyle/>
          <a:p>
            <a:r>
              <a:rPr lang="en-US" altLang="zh-CN" dirty="0" smtClean="0"/>
              <a:t>Figure 3.10 describes a restoring division algorithm, because when subtracting the divisor from the remainder produces a negative result, the divisor is added back to the remainder (thus restoring the value). However, there are other algorithms that have been developed that eliminate the extra addition. Many references to these algorithms are easily found on the web. We will explore these algorithms using the pairs of octal numbers in the following table.</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580011477"/>
              </p:ext>
            </p:extLst>
          </p:nvPr>
        </p:nvGraphicFramePr>
        <p:xfrm>
          <a:off x="1187624" y="486916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26</a:t>
                      </a:r>
                      <a:endParaRPr lang="zh-CN" altLang="en-US" dirty="0"/>
                    </a:p>
                  </a:txBody>
                  <a:tcPr/>
                </a:tc>
                <a:tc>
                  <a:txBody>
                    <a:bodyPr/>
                    <a:lstStyle/>
                    <a:p>
                      <a:pPr algn="ctr"/>
                      <a:r>
                        <a:rPr lang="en-US" altLang="zh-CN" dirty="0" smtClean="0"/>
                        <a:t>05</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37</a:t>
                      </a:r>
                      <a:endParaRPr lang="zh-CN" altLang="en-US" dirty="0"/>
                    </a:p>
                  </a:txBody>
                  <a:tcPr/>
                </a:tc>
                <a:tc>
                  <a:txBody>
                    <a:bodyPr/>
                    <a:lstStyle/>
                    <a:p>
                      <a:pPr algn="ctr"/>
                      <a:r>
                        <a:rPr lang="en-US" altLang="zh-CN" dirty="0" smtClean="0"/>
                        <a:t>15</a:t>
                      </a:r>
                      <a:endParaRPr lang="zh-CN" altLang="en-US" dirty="0"/>
                    </a:p>
                  </a:txBody>
                  <a:tcPr/>
                </a:tc>
              </a:tr>
            </a:tbl>
          </a:graphicData>
        </a:graphic>
      </p:graphicFrame>
    </p:spTree>
    <p:extLst>
      <p:ext uri="{BB962C8B-B14F-4D97-AF65-F5344CB8AC3E}">
        <p14:creationId xmlns:p14="http://schemas.microsoft.com/office/powerpoint/2010/main" val="34026804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3.8.1</a:t>
            </a:r>
            <a:r>
              <a:rPr lang="en-US" altLang="zh-CN" dirty="0" smtClean="0"/>
              <a:t> Using a table similar to that shown in Figure 3.11, calculate A divided by B using non-restoring division. You should show the contents of each register on each step. Assume A and B are 6-bit unsigned integers.</a:t>
            </a:r>
            <a:endParaRPr lang="zh-CN" altLang="en-US" dirty="0"/>
          </a:p>
        </p:txBody>
      </p:sp>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562074"/>
          </a:xfrm>
        </p:spPr>
        <p:txBody>
          <a:bodyPr/>
          <a:lstStyle/>
          <a:p>
            <a:r>
              <a:rPr lang="en-US" altLang="zh-CN" smtClean="0"/>
              <a:t>Exercise 3.6</a:t>
            </a:r>
            <a:endParaRPr lang="zh-CN" altLang="en-US" dirty="0"/>
          </a:p>
        </p:txBody>
      </p:sp>
      <p:sp>
        <p:nvSpPr>
          <p:cNvPr id="3" name="内容占位符 2"/>
          <p:cNvSpPr>
            <a:spLocks noGrp="1"/>
          </p:cNvSpPr>
          <p:nvPr>
            <p:ph sz="quarter" idx="1"/>
          </p:nvPr>
        </p:nvSpPr>
        <p:spPr>
          <a:xfrm>
            <a:off x="457200" y="908720"/>
            <a:ext cx="7467600" cy="5565232"/>
          </a:xfrm>
        </p:spPr>
        <p:txBody>
          <a:bodyPr/>
          <a:lstStyle/>
          <a:p>
            <a:r>
              <a:rPr lang="en-US" altLang="zh-CN" dirty="0" smtClean="0"/>
              <a:t>In this exercise we will look at a couple of other ways to improve the performance of multiplication, based primarily on doing more shifts and fewer arithmetic operations. The following table shows pairs of hexadecimal numbers.</a:t>
            </a:r>
          </a:p>
          <a:p>
            <a:endParaRPr lang="en-US" altLang="zh-CN" dirty="0" smtClean="0"/>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228968608"/>
              </p:ext>
            </p:extLst>
          </p:nvPr>
        </p:nvGraphicFramePr>
        <p:xfrm>
          <a:off x="1331640" y="3501008"/>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33</a:t>
                      </a:r>
                      <a:endParaRPr lang="zh-CN" altLang="en-US" dirty="0"/>
                    </a:p>
                  </a:txBody>
                  <a:tcPr/>
                </a:tc>
                <a:tc>
                  <a:txBody>
                    <a:bodyPr/>
                    <a:lstStyle/>
                    <a:p>
                      <a:pPr algn="ctr"/>
                      <a:r>
                        <a:rPr lang="en-US" altLang="zh-CN" dirty="0" smtClean="0"/>
                        <a:t>55</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8a</a:t>
                      </a:r>
                      <a:endParaRPr lang="zh-CN" altLang="en-US" dirty="0"/>
                    </a:p>
                  </a:txBody>
                  <a:tcPr/>
                </a:tc>
                <a:tc>
                  <a:txBody>
                    <a:bodyPr/>
                    <a:lstStyle/>
                    <a:p>
                      <a:pPr algn="ctr"/>
                      <a:r>
                        <a:rPr lang="en-US" altLang="zh-CN" dirty="0" smtClean="0"/>
                        <a:t>6d</a:t>
                      </a:r>
                      <a:endParaRPr lang="zh-CN" altLang="en-US" dirty="0"/>
                    </a:p>
                  </a:txBody>
                  <a:tcPr/>
                </a:tc>
              </a:tr>
            </a:tbl>
          </a:graphicData>
        </a:graphic>
      </p:graphicFrame>
    </p:spTree>
    <p:extLst>
      <p:ext uri="{BB962C8B-B14F-4D97-AF65-F5344CB8AC3E}">
        <p14:creationId xmlns:p14="http://schemas.microsoft.com/office/powerpoint/2010/main" val="4181804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936104"/>
          </a:xfrm>
        </p:spPr>
        <p:txBody>
          <a:bodyPr/>
          <a:lstStyle/>
          <a:p>
            <a:r>
              <a:rPr lang="en-US" altLang="zh-CN" dirty="0" smtClean="0"/>
              <a:t>Solution:</a:t>
            </a:r>
          </a:p>
          <a:p>
            <a:r>
              <a:rPr lang="en-US" altLang="zh-CN" dirty="0" smtClean="0"/>
              <a:t>a.</a:t>
            </a:r>
            <a:r>
              <a:rPr lang="en-US" altLang="zh-CN" dirty="0"/>
              <a:t> 26/05 = </a:t>
            </a:r>
            <a:r>
              <a:rPr lang="en-US" altLang="zh-CN" dirty="0" smtClean="0"/>
              <a:t>5 </a:t>
            </a:r>
            <a:r>
              <a:rPr lang="en-US" altLang="zh-CN" dirty="0"/>
              <a:t>remainder </a:t>
            </a:r>
            <a:r>
              <a:rPr lang="en-US" altLang="zh-CN" dirty="0" smtClean="0"/>
              <a:t>1</a:t>
            </a:r>
            <a:endParaRPr lang="zh-CN" altLang="en-US" dirty="0"/>
          </a:p>
        </p:txBody>
      </p:sp>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936104"/>
          </a:xfrm>
        </p:spPr>
        <p:txBody>
          <a:bodyPr/>
          <a:lstStyle/>
          <a:p>
            <a:r>
              <a:rPr lang="en-US" altLang="zh-CN" dirty="0" smtClean="0"/>
              <a:t>Solution:</a:t>
            </a:r>
          </a:p>
          <a:p>
            <a:r>
              <a:rPr lang="en-US" altLang="zh-CN" dirty="0"/>
              <a:t>b</a:t>
            </a:r>
            <a:r>
              <a:rPr lang="en-US" altLang="zh-CN" dirty="0" smtClean="0"/>
              <a:t>. </a:t>
            </a:r>
            <a:r>
              <a:rPr lang="en-US" altLang="zh-CN" dirty="0"/>
              <a:t>37/15 = 2 remainder </a:t>
            </a:r>
            <a:r>
              <a:rPr lang="en-US" altLang="zh-CN" dirty="0" smtClean="0"/>
              <a:t>7</a:t>
            </a:r>
            <a:endParaRPr lang="zh-CN" altLang="en-US" dirty="0"/>
          </a:p>
        </p:txBody>
      </p:sp>
    </p:spTree>
    <p:extLst>
      <p:ext uri="{BB962C8B-B14F-4D97-AF65-F5344CB8AC3E}">
        <p14:creationId xmlns:p14="http://schemas.microsoft.com/office/powerpoint/2010/main" val="2945372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3.8.2</a:t>
            </a:r>
            <a:r>
              <a:rPr lang="en-US" altLang="zh-CN" dirty="0" smtClean="0"/>
              <a:t> Write an MIPS assembly language program to calculate A divided by B using non-restoring division. You should show the contents of each register on each step. Assume A and B are 6bit unsigned integers.</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1019884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3.8.3</a:t>
            </a:r>
            <a:r>
              <a:rPr lang="en-US" altLang="zh-CN" dirty="0" smtClean="0"/>
              <a:t> How does the performance of restoring and non-restoring division compare? Demonstrate by showing the number of steps necessary to calculate A divided by B using each method. Assume A and B are 6-bit signed (sign-magnitude) integers. Writing a program to perform the restoring and non-restoring divisions is acceptable.</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123213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936104"/>
          </a:xfrm>
        </p:spPr>
        <p:txBody>
          <a:bodyPr/>
          <a:lstStyle/>
          <a:p>
            <a:r>
              <a:rPr lang="en-US" altLang="zh-CN" dirty="0" smtClean="0"/>
              <a:t>The following table shows further pairs of numbers.</a:t>
            </a:r>
          </a:p>
        </p:txBody>
      </p:sp>
      <p:graphicFrame>
        <p:nvGraphicFramePr>
          <p:cNvPr id="4" name="表格 3"/>
          <p:cNvGraphicFramePr>
            <a:graphicFrameLocks noGrp="1"/>
          </p:cNvGraphicFramePr>
          <p:nvPr>
            <p:extLst>
              <p:ext uri="{D42A27DB-BD31-4B8C-83A1-F6EECF244321}">
                <p14:modId xmlns:p14="http://schemas.microsoft.com/office/powerpoint/2010/main" val="3867469385"/>
              </p:ext>
            </p:extLst>
          </p:nvPr>
        </p:nvGraphicFramePr>
        <p:xfrm>
          <a:off x="1331640" y="1196752"/>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zh-CN" altLang="en-US" dirty="0"/>
                    </a:p>
                  </a:txBody>
                  <a:tcPr/>
                </a:tc>
                <a:tc>
                  <a:txBody>
                    <a:bodyPr/>
                    <a:lstStyle/>
                    <a:p>
                      <a:r>
                        <a:rPr lang="en-US" altLang="zh-CN" dirty="0" smtClean="0"/>
                        <a:t>A</a:t>
                      </a:r>
                      <a:endParaRPr lang="zh-CN" altLang="en-US" dirty="0"/>
                    </a:p>
                  </a:txBody>
                  <a:tcPr/>
                </a:tc>
                <a:tc>
                  <a:txBody>
                    <a:bodyPr/>
                    <a:lstStyle/>
                    <a:p>
                      <a:r>
                        <a:rPr lang="en-US" altLang="zh-CN" dirty="0" smtClean="0"/>
                        <a:t>B</a:t>
                      </a:r>
                      <a:endParaRPr lang="zh-CN" altLang="en-US" dirty="0"/>
                    </a:p>
                  </a:txBody>
                  <a:tcPr/>
                </a:tc>
              </a:tr>
              <a:tr h="370840">
                <a:tc>
                  <a:txBody>
                    <a:bodyPr/>
                    <a:lstStyle/>
                    <a:p>
                      <a:r>
                        <a:rPr lang="en-US" altLang="zh-CN" dirty="0" smtClean="0"/>
                        <a:t>a.</a:t>
                      </a:r>
                      <a:endParaRPr lang="zh-CN" altLang="en-US" dirty="0"/>
                    </a:p>
                  </a:txBody>
                  <a:tcPr/>
                </a:tc>
                <a:tc>
                  <a:txBody>
                    <a:bodyPr/>
                    <a:lstStyle/>
                    <a:p>
                      <a:r>
                        <a:rPr lang="en-US" altLang="zh-CN" dirty="0" smtClean="0"/>
                        <a:t>27</a:t>
                      </a:r>
                      <a:endParaRPr lang="zh-CN" altLang="en-US" dirty="0"/>
                    </a:p>
                  </a:txBody>
                  <a:tcPr/>
                </a:tc>
                <a:tc>
                  <a:txBody>
                    <a:bodyPr/>
                    <a:lstStyle/>
                    <a:p>
                      <a:r>
                        <a:rPr lang="en-US" altLang="zh-CN" dirty="0" smtClean="0"/>
                        <a:t>06</a:t>
                      </a:r>
                      <a:endParaRPr lang="zh-CN" altLang="en-US" dirty="0"/>
                    </a:p>
                  </a:txBody>
                  <a:tcPr/>
                </a:tc>
              </a:tr>
              <a:tr h="370840">
                <a:tc>
                  <a:txBody>
                    <a:bodyPr/>
                    <a:lstStyle/>
                    <a:p>
                      <a:r>
                        <a:rPr lang="en-US" altLang="zh-CN" dirty="0" smtClean="0"/>
                        <a:t>b.</a:t>
                      </a:r>
                      <a:endParaRPr lang="zh-CN" altLang="en-US" dirty="0"/>
                    </a:p>
                  </a:txBody>
                  <a:tcPr/>
                </a:tc>
                <a:tc>
                  <a:txBody>
                    <a:bodyPr/>
                    <a:lstStyle/>
                    <a:p>
                      <a:r>
                        <a:rPr lang="en-US" altLang="zh-CN" dirty="0" smtClean="0"/>
                        <a:t>54</a:t>
                      </a:r>
                      <a:endParaRPr lang="zh-CN" altLang="en-US" dirty="0"/>
                    </a:p>
                  </a:txBody>
                  <a:tcPr/>
                </a:tc>
                <a:tc>
                  <a:txBody>
                    <a:bodyPr/>
                    <a:lstStyle/>
                    <a:p>
                      <a:r>
                        <a:rPr lang="en-US" altLang="zh-CN" dirty="0" smtClean="0"/>
                        <a:t>12</a:t>
                      </a:r>
                      <a:endParaRPr lang="zh-CN" altLang="en-US" dirty="0"/>
                    </a:p>
                  </a:txBody>
                  <a:tcPr/>
                </a:tc>
              </a:tr>
            </a:tbl>
          </a:graphicData>
        </a:graphic>
      </p:graphicFrame>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lstStyle/>
          <a:p>
            <a:r>
              <a:rPr lang="en-US" altLang="zh-CN" b="1" dirty="0" smtClean="0"/>
              <a:t>3.8.5</a:t>
            </a:r>
            <a:r>
              <a:rPr lang="en-US" altLang="zh-CN" dirty="0" smtClean="0"/>
              <a:t> Write an MIPS assembly language program to calculate A divided by B using nonperforming division. Assume A and B are 6-bit two’s complement signed integers.</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1191692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3.8.6</a:t>
            </a:r>
            <a:r>
              <a:rPr lang="en-US" altLang="zh-CN" dirty="0" smtClean="0"/>
              <a:t> How does the performance of non-restoring and nonperforming division compare? Demonstrate by showing the number of steps necessary to calculate A divided by B using each method. Assume A and B are signed 6-bit integers, stored in sign-magnitude format. Writing a program to perform the nonperforming and non-restoring division is acceptable.</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37874148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562074"/>
          </a:xfrm>
        </p:spPr>
        <p:txBody>
          <a:bodyPr/>
          <a:lstStyle/>
          <a:p>
            <a:r>
              <a:rPr lang="en-US" altLang="zh-CN" dirty="0" smtClean="0"/>
              <a:t>Exercise 3.11</a:t>
            </a:r>
            <a:endParaRPr lang="zh-CN" altLang="en-US" dirty="0"/>
          </a:p>
        </p:txBody>
      </p:sp>
      <p:sp>
        <p:nvSpPr>
          <p:cNvPr id="3" name="内容占位符 2"/>
          <p:cNvSpPr>
            <a:spLocks noGrp="1"/>
          </p:cNvSpPr>
          <p:nvPr>
            <p:ph sz="quarter" idx="1"/>
          </p:nvPr>
        </p:nvSpPr>
        <p:spPr>
          <a:xfrm>
            <a:off x="457200" y="980728"/>
            <a:ext cx="7931224" cy="5040560"/>
          </a:xfrm>
        </p:spPr>
        <p:txBody>
          <a:bodyPr>
            <a:normAutofit lnSpcReduction="10000"/>
          </a:bodyPr>
          <a:lstStyle/>
          <a:p>
            <a:r>
              <a:rPr lang="en-US" altLang="zh-CN" dirty="0" smtClean="0"/>
              <a:t>In the IEEE 754 floating point standard the exponent is stored in “bias” (also known as Excess-N) format. This approach was selected because we want an all-zero pattern to be as close to zero as possible. Because of the use of a hidden 1, if we were to represent the exponent in two’s complement format an all-zero pattern would actually be the number 1! (Remember, anything raised to the </a:t>
            </a:r>
            <a:r>
              <a:rPr lang="en-US" altLang="zh-CN" dirty="0" err="1" smtClean="0"/>
              <a:t>zeroth</a:t>
            </a:r>
            <a:r>
              <a:rPr lang="en-US" altLang="zh-CN" dirty="0" smtClean="0"/>
              <a:t> power is 1, so 1.0</a:t>
            </a:r>
            <a:r>
              <a:rPr lang="en-US" altLang="zh-CN" baseline="30000" dirty="0" smtClean="0"/>
              <a:t>0</a:t>
            </a:r>
            <a:r>
              <a:rPr lang="en-US" altLang="zh-CN" dirty="0" smtClean="0"/>
              <a:t>=1.) There are many other aspects of the IEEE 754 standard that exist in order to help hardware floating point units work more quickly. However, in many older machines floating point calculations were handled in software, and therefore other formats were used. The following table shows decimal numbers.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3436466750"/>
              </p:ext>
            </p:extLst>
          </p:nvPr>
        </p:nvGraphicFramePr>
        <p:xfrm>
          <a:off x="827584" y="6093296"/>
          <a:ext cx="4588500" cy="370840"/>
        </p:xfrm>
        <a:graphic>
          <a:graphicData uri="http://schemas.openxmlformats.org/drawingml/2006/table">
            <a:tbl>
              <a:tblPr firstRow="1" bandRow="1">
                <a:tableStyleId>{5C22544A-7EE6-4342-B048-85BDC9FD1C3A}</a:tableStyleId>
              </a:tblPr>
              <a:tblGrid>
                <a:gridCol w="534858"/>
                <a:gridCol w="1657668"/>
                <a:gridCol w="589280"/>
                <a:gridCol w="1806694"/>
              </a:tblGrid>
              <a:tr h="370840">
                <a:tc>
                  <a:txBody>
                    <a:bodyPr/>
                    <a:lstStyle/>
                    <a:p>
                      <a:r>
                        <a:rPr lang="en-US" altLang="zh-CN" dirty="0" smtClean="0"/>
                        <a:t>a.</a:t>
                      </a:r>
                      <a:endParaRPr lang="zh-CN" altLang="en-US" dirty="0"/>
                    </a:p>
                  </a:txBody>
                  <a:tcPr/>
                </a:tc>
                <a:tc>
                  <a:txBody>
                    <a:bodyPr/>
                    <a:lstStyle/>
                    <a:p>
                      <a:pPr algn="l"/>
                      <a:r>
                        <a:rPr lang="en-US" altLang="zh-CN" dirty="0" smtClean="0"/>
                        <a:t>-1.5625×10</a:t>
                      </a:r>
                      <a:r>
                        <a:rPr lang="en-US" altLang="zh-CN" baseline="30000" dirty="0" smtClean="0"/>
                        <a:t>-1</a:t>
                      </a:r>
                      <a:endParaRPr lang="zh-CN" altLang="en-US" baseline="30000" dirty="0"/>
                    </a:p>
                  </a:txBody>
                  <a:tcPr/>
                </a:tc>
                <a:tc>
                  <a:txBody>
                    <a:bodyPr/>
                    <a:lstStyle/>
                    <a:p>
                      <a:r>
                        <a:rPr lang="en-US" altLang="zh-CN" dirty="0" smtClean="0"/>
                        <a:t>b.  </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9.356875×10</a:t>
                      </a:r>
                      <a:r>
                        <a:rPr lang="en-US" altLang="zh-CN" baseline="30000" dirty="0" smtClean="0"/>
                        <a:t>2</a:t>
                      </a:r>
                      <a:endParaRPr lang="zh-CN" altLang="en-US" baseline="30000" dirty="0"/>
                    </a:p>
                  </a:txBody>
                  <a:tcPr/>
                </a:tc>
              </a:tr>
            </a:tbl>
          </a:graphicData>
        </a:graphic>
      </p:graphicFrame>
    </p:spTree>
    <p:extLst>
      <p:ext uri="{BB962C8B-B14F-4D97-AF65-F5344CB8AC3E}">
        <p14:creationId xmlns:p14="http://schemas.microsoft.com/office/powerpoint/2010/main" val="153249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3.11.1</a:t>
            </a:r>
            <a:r>
              <a:rPr lang="en-US" altLang="zh-CN" dirty="0" smtClean="0"/>
              <a:t> Write down the binary bit pattern assuming a format similar to that employed by the DEC PDP-8 (the leftmost 12 bits are the exponent stored as a two’s complement number, and the rightmost 24 bits are the mantissa stored as a two’s complement number). No hidden 1 is used. Comment on how the range and accuracy of this 36-bit pattern compares to the single and double precision IEEE 754 standards.</a:t>
            </a:r>
            <a:endParaRPr lang="zh-CN" altLang="en-US" dirty="0"/>
          </a:p>
        </p:txBody>
      </p:sp>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685800" y="263525"/>
            <a:ext cx="7848600" cy="373063"/>
          </a:xfrm>
        </p:spPr>
        <p:txBody>
          <a:bodyPr>
            <a:normAutofit fontScale="90000"/>
          </a:bodyPr>
          <a:lstStyle/>
          <a:p>
            <a:r>
              <a:rPr lang="en-US" altLang="zh-CN" sz="2400" dirty="0" smtClean="0">
                <a:ea typeface="宋体" charset="-122"/>
              </a:rPr>
              <a:t>Representation range of IEEE 754 single precision</a:t>
            </a:r>
            <a:endParaRPr lang="zh-CN" altLang="en-US" sz="2400" dirty="0" smtClean="0">
              <a:ea typeface="宋体" charset="-122"/>
            </a:endParaRPr>
          </a:p>
        </p:txBody>
      </p:sp>
      <p:sp>
        <p:nvSpPr>
          <p:cNvPr id="19459" name="矩形 3"/>
          <p:cNvSpPr>
            <a:spLocks noChangeArrowheads="1"/>
          </p:cNvSpPr>
          <p:nvPr/>
        </p:nvSpPr>
        <p:spPr bwMode="auto">
          <a:xfrm>
            <a:off x="517525" y="2438400"/>
            <a:ext cx="7620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dirty="0"/>
              <a:t>Negative numbers less than -(2-2</a:t>
            </a:r>
            <a:r>
              <a:rPr lang="en-US" altLang="zh-CN" baseline="30000" dirty="0"/>
              <a:t>-23</a:t>
            </a:r>
            <a:r>
              <a:rPr lang="en-US" altLang="zh-CN" dirty="0"/>
              <a:t>) × 2</a:t>
            </a:r>
            <a:r>
              <a:rPr lang="en-US" altLang="zh-CN" baseline="30000" dirty="0"/>
              <a:t>127</a:t>
            </a:r>
            <a:r>
              <a:rPr lang="en-US" altLang="zh-CN" dirty="0"/>
              <a:t> (</a:t>
            </a:r>
            <a:r>
              <a:rPr lang="en-US" altLang="zh-CN" i="1" dirty="0"/>
              <a:t>negative overflow</a:t>
            </a:r>
            <a:r>
              <a:rPr lang="en-US" altLang="zh-CN" dirty="0"/>
              <a:t>) </a:t>
            </a:r>
          </a:p>
          <a:p>
            <a:r>
              <a:rPr lang="en-US" altLang="zh-CN" dirty="0" smtClean="0"/>
              <a:t>to -1 </a:t>
            </a:r>
            <a:r>
              <a:rPr lang="en-US" altLang="zh-CN" dirty="0"/>
              <a:t>* </a:t>
            </a:r>
            <a:r>
              <a:rPr lang="en-US" altLang="zh-CN" dirty="0" smtClean="0"/>
              <a:t>2</a:t>
            </a:r>
            <a:r>
              <a:rPr lang="en-US" altLang="zh-CN" baseline="30000" dirty="0" smtClean="0"/>
              <a:t>1-127 </a:t>
            </a:r>
            <a:r>
              <a:rPr lang="en-US" altLang="zh-CN" dirty="0"/>
              <a:t> (</a:t>
            </a:r>
            <a:r>
              <a:rPr lang="en-US" altLang="zh-CN" i="1" dirty="0"/>
              <a:t>negative </a:t>
            </a:r>
            <a:r>
              <a:rPr lang="en-US" altLang="zh-CN" i="1" dirty="0" smtClean="0"/>
              <a:t>underflow</a:t>
            </a:r>
            <a:r>
              <a:rPr lang="en-US" altLang="zh-CN" dirty="0" smtClean="0"/>
              <a:t>) Normalized</a:t>
            </a:r>
          </a:p>
          <a:p>
            <a:r>
              <a:rPr lang="en-US" altLang="zh-CN" dirty="0" smtClean="0"/>
              <a:t>Zero </a:t>
            </a:r>
            <a:endParaRPr lang="en-US" altLang="zh-CN" dirty="0"/>
          </a:p>
          <a:p>
            <a:r>
              <a:rPr lang="en-US" altLang="zh-CN" dirty="0" smtClean="0"/>
              <a:t>to </a:t>
            </a:r>
            <a:r>
              <a:rPr lang="en-US" altLang="zh-CN" dirty="0"/>
              <a:t>1 * 2</a:t>
            </a:r>
            <a:r>
              <a:rPr lang="en-US" altLang="zh-CN" baseline="30000" dirty="0"/>
              <a:t>1-127 </a:t>
            </a:r>
            <a:r>
              <a:rPr lang="en-US" altLang="zh-CN" baseline="30000" dirty="0" smtClean="0"/>
              <a:t>   </a:t>
            </a:r>
            <a:r>
              <a:rPr lang="en-US" altLang="zh-CN" dirty="0"/>
              <a:t>(</a:t>
            </a:r>
            <a:r>
              <a:rPr lang="en-US" altLang="zh-CN" i="1" dirty="0"/>
              <a:t>positive underflow</a:t>
            </a:r>
            <a:r>
              <a:rPr lang="en-US" altLang="zh-CN" dirty="0"/>
              <a:t>) </a:t>
            </a:r>
            <a:r>
              <a:rPr lang="en-US" altLang="zh-CN" dirty="0" smtClean="0"/>
              <a:t> Normalized</a:t>
            </a:r>
          </a:p>
          <a:p>
            <a:r>
              <a:rPr lang="en-US" altLang="zh-CN" dirty="0" smtClean="0"/>
              <a:t>Positive </a:t>
            </a:r>
            <a:r>
              <a:rPr lang="en-US" altLang="zh-CN" dirty="0"/>
              <a:t>numbers greater than (2-2</a:t>
            </a:r>
            <a:r>
              <a:rPr lang="en-US" altLang="zh-CN" baseline="30000" dirty="0"/>
              <a:t>-23</a:t>
            </a:r>
            <a:r>
              <a:rPr lang="en-US" altLang="zh-CN" dirty="0"/>
              <a:t>) × 2</a:t>
            </a:r>
            <a:r>
              <a:rPr lang="en-US" altLang="zh-CN" baseline="30000" dirty="0"/>
              <a:t>127</a:t>
            </a:r>
            <a:r>
              <a:rPr lang="en-US" altLang="zh-CN" dirty="0"/>
              <a:t> (</a:t>
            </a:r>
            <a:r>
              <a:rPr lang="en-US" altLang="zh-CN" i="1" dirty="0"/>
              <a:t>positive overflow</a:t>
            </a:r>
            <a:r>
              <a:rPr lang="en-US" altLang="zh-CN" dirty="0"/>
              <a:t>) </a:t>
            </a:r>
          </a:p>
        </p:txBody>
      </p:sp>
      <p:sp>
        <p:nvSpPr>
          <p:cNvPr id="19460" name="Text Box 4"/>
          <p:cNvSpPr txBox="1">
            <a:spLocks noChangeArrowheads="1"/>
          </p:cNvSpPr>
          <p:nvPr/>
        </p:nvSpPr>
        <p:spPr bwMode="auto">
          <a:xfrm>
            <a:off x="517525" y="950913"/>
            <a:ext cx="5480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accent1"/>
                </a:solidFill>
                <a:latin typeface="Arial" charset="0"/>
                <a:ea typeface="宋体" charset="-122"/>
              </a:defRPr>
            </a:lvl1pPr>
            <a:lvl2pPr marL="742950" indent="-285750" eaLnBrk="0" hangingPunct="0">
              <a:defRPr>
                <a:solidFill>
                  <a:schemeClr val="accent1"/>
                </a:solidFill>
                <a:latin typeface="Arial" charset="0"/>
                <a:ea typeface="宋体" charset="-122"/>
              </a:defRPr>
            </a:lvl2pPr>
            <a:lvl3pPr marL="1143000" indent="-228600" eaLnBrk="0" hangingPunct="0">
              <a:defRPr>
                <a:solidFill>
                  <a:schemeClr val="accent1"/>
                </a:solidFill>
                <a:latin typeface="Arial" charset="0"/>
                <a:ea typeface="宋体" charset="-122"/>
              </a:defRPr>
            </a:lvl3pPr>
            <a:lvl4pPr marL="1600200" indent="-228600" eaLnBrk="0" hangingPunct="0">
              <a:defRPr>
                <a:solidFill>
                  <a:schemeClr val="accent1"/>
                </a:solidFill>
                <a:latin typeface="Arial" charset="0"/>
                <a:ea typeface="宋体" charset="-122"/>
              </a:defRPr>
            </a:lvl4pPr>
            <a:lvl5pPr marL="2057400" indent="-228600" eaLnBrk="0" hangingPunct="0">
              <a:defRPr>
                <a:solidFill>
                  <a:schemeClr val="accent1"/>
                </a:solidFill>
                <a:latin typeface="Arial" charset="0"/>
                <a:ea typeface="宋体" charset="-122"/>
              </a:defRPr>
            </a:lvl5pPr>
            <a:lvl6pPr marL="2514600" indent="-228600" eaLnBrk="0" fontAlgn="base" hangingPunct="0">
              <a:spcBef>
                <a:spcPct val="0"/>
              </a:spcBef>
              <a:spcAft>
                <a:spcPct val="0"/>
              </a:spcAft>
              <a:defRPr>
                <a:solidFill>
                  <a:schemeClr val="accent1"/>
                </a:solidFill>
                <a:latin typeface="Arial" charset="0"/>
                <a:ea typeface="宋体" charset="-122"/>
              </a:defRPr>
            </a:lvl6pPr>
            <a:lvl7pPr marL="2971800" indent="-228600" eaLnBrk="0" fontAlgn="base" hangingPunct="0">
              <a:spcBef>
                <a:spcPct val="0"/>
              </a:spcBef>
              <a:spcAft>
                <a:spcPct val="0"/>
              </a:spcAft>
              <a:defRPr>
                <a:solidFill>
                  <a:schemeClr val="accent1"/>
                </a:solidFill>
                <a:latin typeface="Arial" charset="0"/>
                <a:ea typeface="宋体" charset="-122"/>
              </a:defRPr>
            </a:lvl7pPr>
            <a:lvl8pPr marL="3429000" indent="-228600" eaLnBrk="0" fontAlgn="base" hangingPunct="0">
              <a:spcBef>
                <a:spcPct val="0"/>
              </a:spcBef>
              <a:spcAft>
                <a:spcPct val="0"/>
              </a:spcAft>
              <a:defRPr>
                <a:solidFill>
                  <a:schemeClr val="accent1"/>
                </a:solidFill>
                <a:latin typeface="Arial" charset="0"/>
                <a:ea typeface="宋体" charset="-122"/>
              </a:defRPr>
            </a:lvl8pPr>
            <a:lvl9pPr marL="3886200" indent="-228600" eaLnBrk="0" fontAlgn="base" hangingPunct="0">
              <a:spcBef>
                <a:spcPct val="0"/>
              </a:spcBef>
              <a:spcAft>
                <a:spcPct val="0"/>
              </a:spcAft>
              <a:defRPr>
                <a:solidFill>
                  <a:schemeClr val="accent1"/>
                </a:solidFill>
                <a:latin typeface="Arial" charset="0"/>
                <a:ea typeface="宋体" charset="-122"/>
              </a:defRPr>
            </a:lvl9pPr>
          </a:lstStyle>
          <a:p>
            <a:pPr eaLnBrk="1" hangingPunct="1">
              <a:buClr>
                <a:srgbClr val="CC0000"/>
              </a:buClr>
            </a:pPr>
            <a:r>
              <a:rPr lang="en-US" altLang="zh-CN">
                <a:solidFill>
                  <a:schemeClr val="tx1"/>
                </a:solidFill>
              </a:rPr>
              <a:t>Sign       Exponent                                         Fraction</a:t>
            </a:r>
          </a:p>
          <a:p>
            <a:pPr eaLnBrk="1" hangingPunct="1">
              <a:buClr>
                <a:srgbClr val="CC0000"/>
              </a:buClr>
            </a:pPr>
            <a:r>
              <a:rPr lang="en-US" altLang="zh-CN">
                <a:solidFill>
                  <a:schemeClr val="tx1"/>
                </a:solidFill>
              </a:rPr>
              <a:t>1 bit          8 bits                                              23 bits</a:t>
            </a:r>
          </a:p>
        </p:txBody>
      </p:sp>
      <p:sp>
        <p:nvSpPr>
          <p:cNvPr id="19461" name="Rectangle 5"/>
          <p:cNvSpPr>
            <a:spLocks noChangeArrowheads="1"/>
          </p:cNvSpPr>
          <p:nvPr/>
        </p:nvSpPr>
        <p:spPr bwMode="auto">
          <a:xfrm>
            <a:off x="609600" y="1524000"/>
            <a:ext cx="381000" cy="533400"/>
          </a:xfrm>
          <a:prstGeom prst="rect">
            <a:avLst/>
          </a:prstGeom>
          <a:solidFill>
            <a:schemeClr val="accent1"/>
          </a:solidFill>
          <a:ln w="9525">
            <a:solidFill>
              <a:schemeClr val="tx1"/>
            </a:solidFill>
            <a:miter lim="800000"/>
            <a:headEnd/>
            <a:tailEnd/>
          </a:ln>
        </p:spPr>
        <p:txBody>
          <a:bodyPr wrap="none" anchor="ctr"/>
          <a:lstStyle/>
          <a:p>
            <a:pPr algn="ctr"/>
            <a:r>
              <a:rPr lang="en-US" altLang="zh-CN">
                <a:solidFill>
                  <a:schemeClr val="tx1"/>
                </a:solidFill>
              </a:rPr>
              <a:t>S</a:t>
            </a:r>
          </a:p>
        </p:txBody>
      </p:sp>
      <p:sp>
        <p:nvSpPr>
          <p:cNvPr id="19462" name="Rectangle 6"/>
          <p:cNvSpPr>
            <a:spLocks noChangeArrowheads="1"/>
          </p:cNvSpPr>
          <p:nvPr/>
        </p:nvSpPr>
        <p:spPr bwMode="auto">
          <a:xfrm>
            <a:off x="1066800" y="1524000"/>
            <a:ext cx="1905000" cy="533400"/>
          </a:xfrm>
          <a:prstGeom prst="rect">
            <a:avLst/>
          </a:prstGeom>
          <a:solidFill>
            <a:srgbClr val="FFFF00"/>
          </a:solidFill>
          <a:ln w="9525">
            <a:solidFill>
              <a:schemeClr val="tx1"/>
            </a:solidFill>
            <a:miter lim="800000"/>
            <a:headEnd/>
            <a:tailEnd/>
          </a:ln>
        </p:spPr>
        <p:txBody>
          <a:bodyPr wrap="none" anchor="ctr"/>
          <a:lstStyle/>
          <a:p>
            <a:pPr algn="ctr"/>
            <a:r>
              <a:rPr lang="en-US" altLang="zh-CN">
                <a:solidFill>
                  <a:schemeClr val="tx1"/>
                </a:solidFill>
              </a:rPr>
              <a:t>E</a:t>
            </a:r>
          </a:p>
        </p:txBody>
      </p:sp>
      <p:sp>
        <p:nvSpPr>
          <p:cNvPr id="19463" name="Rectangle 7"/>
          <p:cNvSpPr>
            <a:spLocks noChangeArrowheads="1"/>
          </p:cNvSpPr>
          <p:nvPr/>
        </p:nvSpPr>
        <p:spPr bwMode="auto">
          <a:xfrm>
            <a:off x="3048000" y="1524000"/>
            <a:ext cx="495300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Tree>
    <p:extLst>
      <p:ext uri="{BB962C8B-B14F-4D97-AF65-F5344CB8AC3E}">
        <p14:creationId xmlns:p14="http://schemas.microsoft.com/office/powerpoint/2010/main" val="379759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715200" cy="6285312"/>
          </a:xfrm>
        </p:spPr>
        <p:txBody>
          <a:bodyPr>
            <a:normAutofit lnSpcReduction="10000"/>
          </a:bodyPr>
          <a:lstStyle/>
          <a:p>
            <a:r>
              <a:rPr lang="en-US" altLang="zh-CN" b="1" dirty="0" smtClean="0"/>
              <a:t>3.6.1</a:t>
            </a:r>
            <a:r>
              <a:rPr lang="en-US" altLang="zh-CN" dirty="0" smtClean="0"/>
              <a:t> As discussed in the text, one possible performance enhancement is to do a shift and add instead of an actual multiplication. Since 9×6, for example, can be written (2×2×2+1)×6</a:t>
            </a:r>
            <a:r>
              <a:rPr lang="zh-CN" altLang="en-US" dirty="0" smtClean="0"/>
              <a:t>， </a:t>
            </a:r>
            <a:r>
              <a:rPr lang="en-US" altLang="zh-CN" dirty="0" smtClean="0"/>
              <a:t>we can calculate 9×6 by shifting 6 to the left 3 times and then adding 6 to that result. Show the best way to calculate A×B using shifts and adds/subtracts. Assume that A and B are 8-bit unsigned integers.</a:t>
            </a:r>
          </a:p>
          <a:p>
            <a:r>
              <a:rPr lang="en-US" altLang="zh-CN" dirty="0" smtClean="0"/>
              <a:t>Solution:</a:t>
            </a:r>
          </a:p>
          <a:p>
            <a:pPr marL="0" indent="0">
              <a:buNone/>
            </a:pPr>
            <a:r>
              <a:rPr lang="en-US" altLang="zh-CN" dirty="0" smtClean="0"/>
              <a:t>    a.</a:t>
            </a:r>
          </a:p>
          <a:p>
            <a:pPr marL="0" indent="0">
              <a:buNone/>
            </a:pPr>
            <a:r>
              <a:rPr lang="en-US" altLang="zh-CN" dirty="0"/>
              <a:t> </a:t>
            </a:r>
            <a:r>
              <a:rPr lang="en-US" altLang="zh-CN" dirty="0" smtClean="0"/>
              <a:t>   0x33 </a:t>
            </a:r>
            <a:r>
              <a:rPr lang="en-US" altLang="zh-CN" dirty="0"/>
              <a:t>× 0x55 = 0x10EF. </a:t>
            </a:r>
            <a:endParaRPr lang="en-US" altLang="zh-CN" dirty="0" smtClean="0"/>
          </a:p>
          <a:p>
            <a:pPr marL="0" indent="0">
              <a:buNone/>
            </a:pPr>
            <a:r>
              <a:rPr lang="en-US" altLang="zh-CN" dirty="0" smtClean="0"/>
              <a:t>    0x33 </a:t>
            </a:r>
            <a:r>
              <a:rPr lang="en-US" altLang="zh-CN" dirty="0"/>
              <a:t>= 51, and 51 = 32 + 16 + 2 + 1. </a:t>
            </a:r>
            <a:endParaRPr lang="en-US" altLang="zh-CN" dirty="0" smtClean="0"/>
          </a:p>
          <a:p>
            <a:pPr marL="0" indent="0">
              <a:buNone/>
            </a:pPr>
            <a:r>
              <a:rPr lang="en-US" altLang="zh-CN" dirty="0" smtClean="0"/>
              <a:t>    We </a:t>
            </a:r>
            <a:r>
              <a:rPr lang="en-US" altLang="zh-CN" dirty="0"/>
              <a:t>can shift 0x55 left 5 </a:t>
            </a:r>
            <a:r>
              <a:rPr lang="en-US" altLang="zh-CN" dirty="0" smtClean="0"/>
              <a:t>places (0xAA0</a:t>
            </a:r>
            <a:r>
              <a:rPr lang="en-US" altLang="zh-CN" dirty="0"/>
              <a:t>), then add </a:t>
            </a:r>
            <a:r>
              <a:rPr lang="en-US" altLang="zh-CN" dirty="0" smtClean="0"/>
              <a:t>   0x55 </a:t>
            </a:r>
            <a:r>
              <a:rPr lang="en-US" altLang="zh-CN" dirty="0"/>
              <a:t>shifted left 4 places (0x550), then add 0x55 shifted left once (0xAA</a:t>
            </a:r>
            <a:r>
              <a:rPr lang="en-US" altLang="zh-CN" dirty="0" smtClean="0"/>
              <a:t>), then </a:t>
            </a:r>
            <a:r>
              <a:rPr lang="en-US" altLang="zh-CN" dirty="0"/>
              <a:t>add 0x55. 0xAA0 + 0x550 + 0xAA + 0x55 = 0x10EF. </a:t>
            </a:r>
            <a:endParaRPr lang="en-US" altLang="zh-CN" dirty="0" smtClean="0"/>
          </a:p>
          <a:p>
            <a:pPr marL="0" indent="0">
              <a:buNone/>
            </a:pPr>
            <a:r>
              <a:rPr lang="en-US" altLang="zh-CN" dirty="0"/>
              <a:t> </a:t>
            </a:r>
            <a:r>
              <a:rPr lang="en-US" altLang="zh-CN" dirty="0" smtClean="0"/>
              <a:t>   3 </a:t>
            </a:r>
            <a:r>
              <a:rPr lang="en-US" altLang="zh-CN" dirty="0"/>
              <a:t>shifts, 3 adds.</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940231495"/>
              </p:ext>
            </p:extLst>
          </p:nvPr>
        </p:nvGraphicFramePr>
        <p:xfrm>
          <a:off x="4788024" y="2996952"/>
          <a:ext cx="3744417" cy="1097280"/>
        </p:xfrm>
        <a:graphic>
          <a:graphicData uri="http://schemas.openxmlformats.org/drawingml/2006/table">
            <a:tbl>
              <a:tblPr firstRow="1" bandRow="1">
                <a:tableStyleId>{5C22544A-7EE6-4342-B048-85BDC9FD1C3A}</a:tableStyleId>
              </a:tblPr>
              <a:tblGrid>
                <a:gridCol w="1248139"/>
                <a:gridCol w="1248139"/>
                <a:gridCol w="1248139"/>
              </a:tblGrid>
              <a:tr h="216024">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216024">
                <a:tc>
                  <a:txBody>
                    <a:bodyPr/>
                    <a:lstStyle/>
                    <a:p>
                      <a:pPr algn="ctr"/>
                      <a:r>
                        <a:rPr lang="en-US" altLang="zh-CN" dirty="0" smtClean="0"/>
                        <a:t>a.</a:t>
                      </a:r>
                      <a:endParaRPr lang="zh-CN" altLang="en-US" dirty="0"/>
                    </a:p>
                  </a:txBody>
                  <a:tcPr/>
                </a:tc>
                <a:tc>
                  <a:txBody>
                    <a:bodyPr/>
                    <a:lstStyle/>
                    <a:p>
                      <a:pPr algn="ctr"/>
                      <a:r>
                        <a:rPr lang="en-US" altLang="zh-CN" dirty="0" smtClean="0"/>
                        <a:t>33</a:t>
                      </a:r>
                      <a:endParaRPr lang="zh-CN" altLang="en-US" dirty="0"/>
                    </a:p>
                  </a:txBody>
                  <a:tcPr/>
                </a:tc>
                <a:tc>
                  <a:txBody>
                    <a:bodyPr/>
                    <a:lstStyle/>
                    <a:p>
                      <a:pPr algn="ctr"/>
                      <a:r>
                        <a:rPr lang="en-US" altLang="zh-CN" dirty="0" smtClean="0"/>
                        <a:t>55</a:t>
                      </a:r>
                      <a:endParaRPr lang="zh-CN" altLang="en-US" dirty="0"/>
                    </a:p>
                  </a:txBody>
                  <a:tcPr/>
                </a:tc>
              </a:tr>
              <a:tr h="216024">
                <a:tc>
                  <a:txBody>
                    <a:bodyPr/>
                    <a:lstStyle/>
                    <a:p>
                      <a:pPr algn="ctr"/>
                      <a:r>
                        <a:rPr lang="en-US" altLang="zh-CN" dirty="0" smtClean="0"/>
                        <a:t>b.</a:t>
                      </a:r>
                      <a:endParaRPr lang="zh-CN" altLang="en-US" dirty="0"/>
                    </a:p>
                  </a:txBody>
                  <a:tcPr/>
                </a:tc>
                <a:tc>
                  <a:txBody>
                    <a:bodyPr/>
                    <a:lstStyle/>
                    <a:p>
                      <a:pPr algn="ctr"/>
                      <a:r>
                        <a:rPr lang="en-US" altLang="zh-CN" dirty="0" smtClean="0"/>
                        <a:t>8a</a:t>
                      </a:r>
                      <a:endParaRPr lang="zh-CN" altLang="en-US" dirty="0"/>
                    </a:p>
                  </a:txBody>
                  <a:tcPr/>
                </a:tc>
                <a:tc>
                  <a:txBody>
                    <a:bodyPr/>
                    <a:lstStyle/>
                    <a:p>
                      <a:pPr algn="ctr"/>
                      <a:r>
                        <a:rPr lang="en-US" altLang="zh-CN" dirty="0" smtClean="0"/>
                        <a:t>6d</a:t>
                      </a:r>
                      <a:endParaRPr lang="zh-CN" altLang="en-US" dirty="0"/>
                    </a:p>
                  </a:txBody>
                  <a:tcPr/>
                </a:tc>
              </a:tr>
            </a:tbl>
          </a:graphicData>
        </a:graphic>
      </p:graphicFrame>
    </p:spTree>
    <p:extLst>
      <p:ext uri="{BB962C8B-B14F-4D97-AF65-F5344CB8AC3E}">
        <p14:creationId xmlns:p14="http://schemas.microsoft.com/office/powerpoint/2010/main" val="577473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normAutofit/>
          </a:bodyPr>
          <a:lstStyle/>
          <a:p>
            <a:r>
              <a:rPr lang="en-US" altLang="zh-CN" sz="2000" dirty="0">
                <a:ea typeface="宋体" charset="-122"/>
              </a:rPr>
              <a:t>Representation range of IEEE </a:t>
            </a:r>
            <a:r>
              <a:rPr lang="en-US" altLang="zh-CN" sz="2000" dirty="0" smtClean="0">
                <a:ea typeface="宋体" charset="-122"/>
              </a:rPr>
              <a:t>754 Double Precision</a:t>
            </a:r>
            <a:endParaRPr lang="zh-CN" altLang="en-US" sz="2000" dirty="0" smtClean="0">
              <a:ea typeface="宋体" charset="-122"/>
            </a:endParaRPr>
          </a:p>
        </p:txBody>
      </p:sp>
      <p:sp>
        <p:nvSpPr>
          <p:cNvPr id="2253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6"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9" name="矩形 3"/>
          <p:cNvSpPr>
            <a:spLocks noChangeArrowheads="1"/>
          </p:cNvSpPr>
          <p:nvPr/>
        </p:nvSpPr>
        <p:spPr bwMode="auto">
          <a:xfrm>
            <a:off x="517525" y="2438400"/>
            <a:ext cx="7620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dirty="0"/>
              <a:t>Negative numbers less than -(</a:t>
            </a:r>
            <a:r>
              <a:rPr lang="en-US" altLang="zh-CN" dirty="0" smtClean="0"/>
              <a:t>2-2</a:t>
            </a:r>
            <a:r>
              <a:rPr lang="en-US" altLang="zh-CN" baseline="30000" dirty="0" smtClean="0"/>
              <a:t>-52</a:t>
            </a:r>
            <a:r>
              <a:rPr lang="en-US" altLang="zh-CN" dirty="0" smtClean="0"/>
              <a:t>) </a:t>
            </a:r>
            <a:r>
              <a:rPr lang="en-US" altLang="zh-CN" dirty="0"/>
              <a:t>× </a:t>
            </a:r>
            <a:r>
              <a:rPr lang="en-US" altLang="zh-CN" dirty="0" smtClean="0"/>
              <a:t>2</a:t>
            </a:r>
            <a:r>
              <a:rPr lang="en-US" altLang="zh-CN" baseline="30000" dirty="0" smtClean="0"/>
              <a:t>1023</a:t>
            </a:r>
            <a:r>
              <a:rPr lang="en-US" altLang="zh-CN" dirty="0" smtClean="0"/>
              <a:t> </a:t>
            </a:r>
            <a:r>
              <a:rPr lang="en-US" altLang="zh-CN" dirty="0"/>
              <a:t>(</a:t>
            </a:r>
            <a:r>
              <a:rPr lang="en-US" altLang="zh-CN" i="1" dirty="0"/>
              <a:t>negative overflow</a:t>
            </a:r>
            <a:r>
              <a:rPr lang="en-US" altLang="zh-CN" dirty="0"/>
              <a:t>) </a:t>
            </a:r>
          </a:p>
          <a:p>
            <a:r>
              <a:rPr lang="en-US" altLang="zh-CN" dirty="0" smtClean="0"/>
              <a:t>To  </a:t>
            </a:r>
            <a:r>
              <a:rPr lang="en-US" altLang="zh-CN" dirty="0"/>
              <a:t>-1 * </a:t>
            </a:r>
            <a:r>
              <a:rPr lang="en-US" altLang="zh-CN" dirty="0" smtClean="0"/>
              <a:t>2</a:t>
            </a:r>
            <a:r>
              <a:rPr lang="en-US" altLang="zh-CN" baseline="30000" dirty="0" smtClean="0"/>
              <a:t>1-1023 </a:t>
            </a:r>
            <a:r>
              <a:rPr lang="en-US" altLang="zh-CN" dirty="0"/>
              <a:t>(</a:t>
            </a:r>
            <a:r>
              <a:rPr lang="en-US" altLang="zh-CN" i="1" dirty="0"/>
              <a:t>negative underflow</a:t>
            </a:r>
            <a:r>
              <a:rPr lang="en-US" altLang="zh-CN" dirty="0"/>
              <a:t>) </a:t>
            </a:r>
            <a:r>
              <a:rPr lang="en-US" altLang="zh-CN" dirty="0" smtClean="0"/>
              <a:t> Normalized</a:t>
            </a:r>
            <a:endParaRPr lang="en-US" altLang="zh-CN" dirty="0"/>
          </a:p>
          <a:p>
            <a:r>
              <a:rPr lang="en-US" altLang="zh-CN" dirty="0"/>
              <a:t>Zero </a:t>
            </a:r>
          </a:p>
          <a:p>
            <a:r>
              <a:rPr lang="en-US" altLang="zh-CN" dirty="0"/>
              <a:t>Or 1 * </a:t>
            </a:r>
            <a:r>
              <a:rPr lang="en-US" altLang="zh-CN" dirty="0" smtClean="0"/>
              <a:t>2</a:t>
            </a:r>
            <a:r>
              <a:rPr lang="en-US" altLang="zh-CN" baseline="30000" dirty="0" smtClean="0"/>
              <a:t>1-1023 </a:t>
            </a:r>
            <a:r>
              <a:rPr lang="en-US" altLang="zh-CN" dirty="0"/>
              <a:t>(</a:t>
            </a:r>
            <a:r>
              <a:rPr lang="en-US" altLang="zh-CN" i="1" dirty="0"/>
              <a:t>positive underflow</a:t>
            </a:r>
            <a:r>
              <a:rPr lang="en-US" altLang="zh-CN" dirty="0" smtClean="0"/>
              <a:t>)  </a:t>
            </a:r>
            <a:r>
              <a:rPr lang="en-US" altLang="zh-CN" dirty="0"/>
              <a:t>Normalized</a:t>
            </a:r>
          </a:p>
          <a:p>
            <a:r>
              <a:rPr lang="en-US" altLang="zh-CN" dirty="0" smtClean="0"/>
              <a:t>Positive </a:t>
            </a:r>
            <a:r>
              <a:rPr lang="en-US" altLang="zh-CN" dirty="0"/>
              <a:t>numbers greater than (</a:t>
            </a:r>
            <a:r>
              <a:rPr lang="en-US" altLang="zh-CN" dirty="0" smtClean="0"/>
              <a:t>2-2</a:t>
            </a:r>
            <a:r>
              <a:rPr lang="en-US" altLang="zh-CN" baseline="30000" dirty="0" smtClean="0"/>
              <a:t>-52</a:t>
            </a:r>
            <a:r>
              <a:rPr lang="en-US" altLang="zh-CN" dirty="0" smtClean="0"/>
              <a:t>) </a:t>
            </a:r>
            <a:r>
              <a:rPr lang="en-US" altLang="zh-CN" dirty="0"/>
              <a:t>× </a:t>
            </a:r>
            <a:r>
              <a:rPr lang="en-US" altLang="zh-CN" dirty="0" smtClean="0"/>
              <a:t>2</a:t>
            </a:r>
            <a:r>
              <a:rPr lang="en-US" altLang="zh-CN" baseline="30000" dirty="0" smtClean="0"/>
              <a:t>1023</a:t>
            </a:r>
            <a:r>
              <a:rPr lang="en-US" altLang="zh-CN" dirty="0" smtClean="0"/>
              <a:t> </a:t>
            </a:r>
            <a:r>
              <a:rPr lang="en-US" altLang="zh-CN" dirty="0"/>
              <a:t>(</a:t>
            </a:r>
            <a:r>
              <a:rPr lang="en-US" altLang="zh-CN" i="1" dirty="0"/>
              <a:t>positive overflow</a:t>
            </a:r>
            <a:r>
              <a:rPr lang="en-US" altLang="zh-CN" dirty="0"/>
              <a:t>) </a:t>
            </a:r>
          </a:p>
        </p:txBody>
      </p:sp>
      <p:sp>
        <p:nvSpPr>
          <p:cNvPr id="8" name="灯片编号占位符 3"/>
          <p:cNvSpPr txBox="1">
            <a:spLocks/>
          </p:cNvSpPr>
          <p:nvPr/>
        </p:nvSpPr>
        <p:spPr bwMode="auto">
          <a:xfrm>
            <a:off x="6553200" y="1710407"/>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anchor="ctr"/>
          <a:lstStyle>
            <a:defPPr>
              <a:defRPr lang="zh-CN"/>
            </a:defPPr>
            <a:lvl1pPr marL="0" algn="ctr" defTabSz="914400" rtl="0" eaLnBrk="1" latinLnBrk="0" hangingPunct="1">
              <a:defRPr kumimoji="0" sz="1400" b="1" kern="1200">
                <a:solidFill>
                  <a:schemeClr val="accent1"/>
                </a:solidFill>
                <a:latin typeface="Arial" charset="0"/>
                <a:ea typeface="+mn-ea"/>
                <a:cs typeface="+mn-cs"/>
              </a:defRPr>
            </a:lvl1pPr>
            <a:lvl2pPr marL="742950" indent="-285750" algn="l" defTabSz="914400" rtl="0" eaLnBrk="1" latinLnBrk="0" hangingPunct="1">
              <a:defRPr sz="1800" kern="1200">
                <a:solidFill>
                  <a:schemeClr val="accent1"/>
                </a:solidFill>
                <a:latin typeface="Arial" charset="0"/>
                <a:ea typeface="+mn-ea"/>
                <a:cs typeface="+mn-cs"/>
              </a:defRPr>
            </a:lvl2pPr>
            <a:lvl3pPr marL="1143000" indent="-228600" algn="l" defTabSz="914400" rtl="0" eaLnBrk="1" latinLnBrk="0" hangingPunct="1">
              <a:defRPr sz="1800" kern="1200">
                <a:solidFill>
                  <a:schemeClr val="accent1"/>
                </a:solidFill>
                <a:latin typeface="Arial" charset="0"/>
                <a:ea typeface="+mn-ea"/>
                <a:cs typeface="+mn-cs"/>
              </a:defRPr>
            </a:lvl3pPr>
            <a:lvl4pPr marL="1600200" indent="-228600" algn="l" defTabSz="914400" rtl="0" eaLnBrk="1" latinLnBrk="0" hangingPunct="1">
              <a:defRPr sz="1800" kern="1200">
                <a:solidFill>
                  <a:schemeClr val="accent1"/>
                </a:solidFill>
                <a:latin typeface="Arial" charset="0"/>
                <a:ea typeface="+mn-ea"/>
                <a:cs typeface="+mn-cs"/>
              </a:defRPr>
            </a:lvl4pPr>
            <a:lvl5pPr marL="2057400" indent="-228600" algn="l" defTabSz="914400" rtl="0" eaLnBrk="1" latinLnBrk="0" hangingPunct="1">
              <a:defRPr sz="1800" kern="1200">
                <a:solidFill>
                  <a:schemeClr val="accent1"/>
                </a:solidFill>
                <a:latin typeface="Arial" charset="0"/>
                <a:ea typeface="+mn-ea"/>
                <a:cs typeface="+mn-cs"/>
              </a:defRPr>
            </a:lvl5pPr>
            <a:lvl6pPr marL="2514600" indent="-228600" algn="l" defTabSz="914400" rtl="0" eaLnBrk="0" fontAlgn="base" latinLnBrk="0" hangingPunct="0">
              <a:spcBef>
                <a:spcPct val="0"/>
              </a:spcBef>
              <a:spcAft>
                <a:spcPct val="0"/>
              </a:spcAft>
              <a:defRPr sz="1800" kern="1200">
                <a:solidFill>
                  <a:schemeClr val="accent1"/>
                </a:solidFill>
                <a:latin typeface="Arial" charset="0"/>
                <a:ea typeface="+mn-ea"/>
                <a:cs typeface="+mn-cs"/>
              </a:defRPr>
            </a:lvl6pPr>
            <a:lvl7pPr marL="2971800" indent="-228600" algn="l" defTabSz="914400" rtl="0" eaLnBrk="0" fontAlgn="base" latinLnBrk="0" hangingPunct="0">
              <a:spcBef>
                <a:spcPct val="0"/>
              </a:spcBef>
              <a:spcAft>
                <a:spcPct val="0"/>
              </a:spcAft>
              <a:defRPr sz="1800" kern="1200">
                <a:solidFill>
                  <a:schemeClr val="accent1"/>
                </a:solidFill>
                <a:latin typeface="Arial" charset="0"/>
                <a:ea typeface="+mn-ea"/>
                <a:cs typeface="+mn-cs"/>
              </a:defRPr>
            </a:lvl7pPr>
            <a:lvl8pPr marL="3429000" indent="-228600" algn="l" defTabSz="914400" rtl="0" eaLnBrk="0" fontAlgn="base" latinLnBrk="0" hangingPunct="0">
              <a:spcBef>
                <a:spcPct val="0"/>
              </a:spcBef>
              <a:spcAft>
                <a:spcPct val="0"/>
              </a:spcAft>
              <a:defRPr sz="1800" kern="1200">
                <a:solidFill>
                  <a:schemeClr val="accent1"/>
                </a:solidFill>
                <a:latin typeface="Arial" charset="0"/>
                <a:ea typeface="+mn-ea"/>
                <a:cs typeface="+mn-cs"/>
              </a:defRPr>
            </a:lvl8pPr>
            <a:lvl9pPr marL="3886200" indent="-228600" algn="l" defTabSz="914400" rtl="0" eaLnBrk="0" fontAlgn="base" latinLnBrk="0" hangingPunct="0">
              <a:spcBef>
                <a:spcPct val="0"/>
              </a:spcBef>
              <a:spcAft>
                <a:spcPct val="0"/>
              </a:spcAft>
              <a:defRPr sz="1800" kern="1200">
                <a:solidFill>
                  <a:schemeClr val="accent1"/>
                </a:solidFill>
                <a:latin typeface="Arial" charset="0"/>
                <a:ea typeface="+mn-ea"/>
                <a:cs typeface="+mn-cs"/>
              </a:defRPr>
            </a:lvl9pPr>
          </a:lstStyle>
          <a:p>
            <a:fld id="{7EE338E3-65D4-4225-8DFB-14E846E22ADB}" type="slidenum">
              <a:rPr lang="en-US" altLang="zh-CN" smtClean="0">
                <a:solidFill>
                  <a:schemeClr val="tx1"/>
                </a:solidFill>
                <a:ea typeface="宋体" charset="-122"/>
              </a:rPr>
              <a:pPr/>
              <a:t>30</a:t>
            </a:fld>
            <a:endParaRPr lang="en-US" altLang="zh-CN">
              <a:solidFill>
                <a:schemeClr val="tx1"/>
              </a:solidFill>
              <a:ea typeface="宋体" charset="-122"/>
            </a:endParaRPr>
          </a:p>
        </p:txBody>
      </p:sp>
      <p:sp>
        <p:nvSpPr>
          <p:cNvPr id="10" name="Text Box 9"/>
          <p:cNvSpPr txBox="1">
            <a:spLocks noChangeArrowheads="1"/>
          </p:cNvSpPr>
          <p:nvPr/>
        </p:nvSpPr>
        <p:spPr bwMode="auto">
          <a:xfrm>
            <a:off x="517525" y="908720"/>
            <a:ext cx="5518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accent1"/>
                </a:solidFill>
                <a:latin typeface="Arial" charset="0"/>
              </a:defRPr>
            </a:lvl1pPr>
            <a:lvl2pPr marL="742950" indent="-285750">
              <a:defRPr>
                <a:solidFill>
                  <a:schemeClr val="accent1"/>
                </a:solidFill>
                <a:latin typeface="Arial" charset="0"/>
              </a:defRPr>
            </a:lvl2pPr>
            <a:lvl3pPr marL="1143000" indent="-228600">
              <a:defRPr>
                <a:solidFill>
                  <a:schemeClr val="accent1"/>
                </a:solidFill>
                <a:latin typeface="Arial" charset="0"/>
              </a:defRPr>
            </a:lvl3pPr>
            <a:lvl4pPr marL="1600200" indent="-228600">
              <a:defRPr>
                <a:solidFill>
                  <a:schemeClr val="accent1"/>
                </a:solidFill>
                <a:latin typeface="Arial" charset="0"/>
              </a:defRPr>
            </a:lvl4pPr>
            <a:lvl5pPr marL="2057400" indent="-228600">
              <a:defRPr>
                <a:solidFill>
                  <a:schemeClr val="accent1"/>
                </a:solidFill>
                <a:latin typeface="Arial" charset="0"/>
              </a:defRPr>
            </a:lvl5pPr>
            <a:lvl6pPr marL="2514600" indent="-228600" eaLnBrk="0" fontAlgn="base" hangingPunct="0">
              <a:spcBef>
                <a:spcPct val="0"/>
              </a:spcBef>
              <a:spcAft>
                <a:spcPct val="0"/>
              </a:spcAft>
              <a:defRPr>
                <a:solidFill>
                  <a:schemeClr val="accent1"/>
                </a:solidFill>
                <a:latin typeface="Arial" charset="0"/>
              </a:defRPr>
            </a:lvl6pPr>
            <a:lvl7pPr marL="2971800" indent="-228600" eaLnBrk="0" fontAlgn="base" hangingPunct="0">
              <a:spcBef>
                <a:spcPct val="0"/>
              </a:spcBef>
              <a:spcAft>
                <a:spcPct val="0"/>
              </a:spcAft>
              <a:defRPr>
                <a:solidFill>
                  <a:schemeClr val="accent1"/>
                </a:solidFill>
                <a:latin typeface="Arial" charset="0"/>
              </a:defRPr>
            </a:lvl7pPr>
            <a:lvl8pPr marL="3429000" indent="-228600" eaLnBrk="0" fontAlgn="base" hangingPunct="0">
              <a:spcBef>
                <a:spcPct val="0"/>
              </a:spcBef>
              <a:spcAft>
                <a:spcPct val="0"/>
              </a:spcAft>
              <a:defRPr>
                <a:solidFill>
                  <a:schemeClr val="accent1"/>
                </a:solidFill>
                <a:latin typeface="Arial" charset="0"/>
              </a:defRPr>
            </a:lvl8pPr>
            <a:lvl9pPr marL="3886200" indent="-228600" eaLnBrk="0" fontAlgn="base" hangingPunct="0">
              <a:spcBef>
                <a:spcPct val="0"/>
              </a:spcBef>
              <a:spcAft>
                <a:spcPct val="0"/>
              </a:spcAft>
              <a:defRPr>
                <a:solidFill>
                  <a:schemeClr val="accent1"/>
                </a:solidFill>
                <a:latin typeface="Arial" charset="0"/>
              </a:defRPr>
            </a:lvl9pPr>
          </a:lstStyle>
          <a:p>
            <a:pPr>
              <a:buClr>
                <a:srgbClr val="CC0000"/>
              </a:buClr>
            </a:pPr>
            <a:r>
              <a:rPr lang="en-US" altLang="zh-CN">
                <a:solidFill>
                  <a:schemeClr val="tx1"/>
                </a:solidFill>
                <a:ea typeface="宋体" charset="-122"/>
              </a:rPr>
              <a:t>Sign       Exponent                                         Fraction</a:t>
            </a:r>
          </a:p>
          <a:p>
            <a:pPr>
              <a:buClr>
                <a:srgbClr val="CC0000"/>
              </a:buClr>
            </a:pPr>
            <a:r>
              <a:rPr lang="en-US" altLang="zh-CN">
                <a:solidFill>
                  <a:schemeClr val="tx1"/>
                </a:solidFill>
                <a:ea typeface="宋体" charset="-122"/>
              </a:rPr>
              <a:t>1 bit          11 bits                                              52 bits</a:t>
            </a:r>
          </a:p>
        </p:txBody>
      </p:sp>
      <p:sp>
        <p:nvSpPr>
          <p:cNvPr id="11" name="Rectangle 10"/>
          <p:cNvSpPr>
            <a:spLocks noChangeArrowheads="1"/>
          </p:cNvSpPr>
          <p:nvPr/>
        </p:nvSpPr>
        <p:spPr bwMode="auto">
          <a:xfrm>
            <a:off x="609600" y="1481807"/>
            <a:ext cx="381000" cy="533400"/>
          </a:xfrm>
          <a:prstGeom prst="rect">
            <a:avLst/>
          </a:prstGeom>
          <a:solidFill>
            <a:schemeClr val="accent1"/>
          </a:solidFill>
          <a:ln w="9525">
            <a:solidFill>
              <a:schemeClr val="tx1"/>
            </a:solidFill>
            <a:miter lim="800000"/>
            <a:headEnd/>
            <a:tailEnd/>
          </a:ln>
        </p:spPr>
        <p:txBody>
          <a:bodyPr wrap="none" anchor="ctr"/>
          <a:lstStyle/>
          <a:p>
            <a:pPr algn="ctr"/>
            <a:r>
              <a:rPr lang="en-US" altLang="zh-CN">
                <a:solidFill>
                  <a:schemeClr val="tx1"/>
                </a:solidFill>
                <a:ea typeface="宋体" charset="-122"/>
              </a:rPr>
              <a:t>S</a:t>
            </a:r>
          </a:p>
        </p:txBody>
      </p:sp>
      <p:sp>
        <p:nvSpPr>
          <p:cNvPr id="12" name="Rectangle 11"/>
          <p:cNvSpPr>
            <a:spLocks noChangeArrowheads="1"/>
          </p:cNvSpPr>
          <p:nvPr/>
        </p:nvSpPr>
        <p:spPr bwMode="auto">
          <a:xfrm>
            <a:off x="1066800" y="1481807"/>
            <a:ext cx="1905000" cy="533400"/>
          </a:xfrm>
          <a:prstGeom prst="rect">
            <a:avLst/>
          </a:prstGeom>
          <a:solidFill>
            <a:srgbClr val="FFFF00"/>
          </a:solidFill>
          <a:ln w="9525">
            <a:solidFill>
              <a:schemeClr val="tx1"/>
            </a:solidFill>
            <a:miter lim="800000"/>
            <a:headEnd/>
            <a:tailEnd/>
          </a:ln>
        </p:spPr>
        <p:txBody>
          <a:bodyPr wrap="none" anchor="ctr"/>
          <a:lstStyle/>
          <a:p>
            <a:pPr algn="ctr"/>
            <a:r>
              <a:rPr lang="en-US" altLang="zh-CN">
                <a:solidFill>
                  <a:schemeClr val="tx1"/>
                </a:solidFill>
                <a:ea typeface="宋体" charset="-122"/>
              </a:rPr>
              <a:t>E</a:t>
            </a:r>
          </a:p>
        </p:txBody>
      </p:sp>
      <p:sp>
        <p:nvSpPr>
          <p:cNvPr id="13" name="Rectangle 12"/>
          <p:cNvSpPr>
            <a:spLocks noChangeArrowheads="1"/>
          </p:cNvSpPr>
          <p:nvPr/>
        </p:nvSpPr>
        <p:spPr bwMode="auto">
          <a:xfrm>
            <a:off x="3048000" y="1481807"/>
            <a:ext cx="495300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ea typeface="宋体" charset="-122"/>
              </a:rPr>
              <a:t>F</a:t>
            </a:r>
          </a:p>
        </p:txBody>
      </p:sp>
    </p:spTree>
    <p:extLst>
      <p:ext uri="{BB962C8B-B14F-4D97-AF65-F5344CB8AC3E}">
        <p14:creationId xmlns:p14="http://schemas.microsoft.com/office/powerpoint/2010/main" val="13655099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p:txBody>
          <a:bodyPr>
            <a:normAutofit/>
          </a:bodyPr>
          <a:lstStyle/>
          <a:p>
            <a:r>
              <a:rPr lang="en-US" altLang="zh-CN" sz="2000" dirty="0">
                <a:ea typeface="宋体" charset="-122"/>
              </a:rPr>
              <a:t>Representation range </a:t>
            </a:r>
            <a:r>
              <a:rPr lang="en-US" altLang="zh-CN" sz="2000" dirty="0" smtClean="0">
                <a:ea typeface="宋体" charset="-122"/>
              </a:rPr>
              <a:t>of PDP-8</a:t>
            </a:r>
            <a:endParaRPr lang="zh-CN" altLang="en-US" sz="2000" dirty="0" smtClean="0">
              <a:ea typeface="宋体" charset="-122"/>
            </a:endParaRPr>
          </a:p>
        </p:txBody>
      </p:sp>
      <p:sp>
        <p:nvSpPr>
          <p:cNvPr id="22531" name="矩形 3"/>
          <p:cNvSpPr>
            <a:spLocks noChangeArrowheads="1"/>
          </p:cNvSpPr>
          <p:nvPr/>
        </p:nvSpPr>
        <p:spPr bwMode="auto">
          <a:xfrm>
            <a:off x="914400" y="3025983"/>
            <a:ext cx="7185992"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dirty="0" smtClean="0"/>
              <a:t>Exponent</a:t>
            </a:r>
            <a:r>
              <a:rPr lang="en-US" altLang="zh-CN" dirty="0" smtClean="0">
                <a:solidFill>
                  <a:schemeClr val="tx1"/>
                </a:solidFill>
              </a:rPr>
              <a:t>: -2</a:t>
            </a:r>
            <a:r>
              <a:rPr lang="en-US" altLang="zh-CN" baseline="30000" dirty="0" smtClean="0">
                <a:solidFill>
                  <a:schemeClr val="tx1"/>
                </a:solidFill>
              </a:rPr>
              <a:t>11</a:t>
            </a:r>
            <a:r>
              <a:rPr lang="en-US" altLang="zh-CN" dirty="0" smtClean="0">
                <a:solidFill>
                  <a:schemeClr val="tx1"/>
                </a:solidFill>
              </a:rPr>
              <a:t>  to  2</a:t>
            </a:r>
            <a:r>
              <a:rPr lang="en-US" altLang="zh-CN" baseline="30000" dirty="0" smtClean="0">
                <a:solidFill>
                  <a:schemeClr val="tx1"/>
                </a:solidFill>
              </a:rPr>
              <a:t>11</a:t>
            </a:r>
            <a:r>
              <a:rPr lang="en-US" altLang="zh-CN" dirty="0" smtClean="0">
                <a:solidFill>
                  <a:schemeClr val="tx1"/>
                </a:solidFill>
              </a:rPr>
              <a:t> -1 </a:t>
            </a:r>
          </a:p>
          <a:p>
            <a:r>
              <a:rPr lang="en-US" altLang="zh-CN" dirty="0" smtClean="0"/>
              <a:t>Mantissa:  </a:t>
            </a:r>
            <a:r>
              <a:rPr lang="en-US" altLang="zh-CN" dirty="0"/>
              <a:t>[-(2-2</a:t>
            </a:r>
            <a:r>
              <a:rPr lang="en-US" altLang="zh-CN" baseline="30000" dirty="0"/>
              <a:t>-22</a:t>
            </a:r>
            <a:r>
              <a:rPr lang="en-US" altLang="zh-CN" dirty="0"/>
              <a:t> ), </a:t>
            </a:r>
            <a:r>
              <a:rPr lang="en-US" altLang="zh-CN" dirty="0" smtClean="0"/>
              <a:t>-1]to  [1, 2-2</a:t>
            </a:r>
            <a:r>
              <a:rPr lang="en-US" altLang="zh-CN" baseline="30000" dirty="0" smtClean="0"/>
              <a:t>-22</a:t>
            </a:r>
            <a:r>
              <a:rPr lang="en-US" altLang="zh-CN" dirty="0" smtClean="0"/>
              <a:t> ]</a:t>
            </a:r>
          </a:p>
          <a:p>
            <a:r>
              <a:rPr lang="en-US" altLang="zh-CN" dirty="0" smtClean="0"/>
              <a:t>   </a:t>
            </a:r>
          </a:p>
          <a:p>
            <a:r>
              <a:rPr lang="en-US" altLang="zh-CN" dirty="0" smtClean="0">
                <a:solidFill>
                  <a:schemeClr val="tx1"/>
                </a:solidFill>
              </a:rPr>
              <a:t>Largest </a:t>
            </a:r>
            <a:r>
              <a:rPr lang="en-US" altLang="zh-CN" dirty="0">
                <a:solidFill>
                  <a:schemeClr val="tx1"/>
                </a:solidFill>
              </a:rPr>
              <a:t>number </a:t>
            </a:r>
            <a:r>
              <a:rPr lang="en-US" altLang="zh-CN" dirty="0" smtClean="0">
                <a:solidFill>
                  <a:schemeClr val="tx1"/>
                </a:solidFill>
              </a:rPr>
              <a:t>(</a:t>
            </a:r>
            <a:r>
              <a:rPr lang="en-US" altLang="zh-CN" dirty="0"/>
              <a:t>2-2</a:t>
            </a:r>
            <a:r>
              <a:rPr lang="en-US" altLang="zh-CN" baseline="30000" dirty="0"/>
              <a:t>-22</a:t>
            </a:r>
            <a:r>
              <a:rPr lang="en-US" altLang="zh-CN" dirty="0" smtClean="0">
                <a:solidFill>
                  <a:schemeClr val="tx1"/>
                </a:solidFill>
              </a:rPr>
              <a:t>)*2</a:t>
            </a:r>
            <a:r>
              <a:rPr lang="en-US" altLang="zh-CN" baseline="30000" dirty="0" smtClean="0"/>
              <a:t>2047</a:t>
            </a:r>
            <a:r>
              <a:rPr lang="en-US" altLang="zh-CN" dirty="0">
                <a:solidFill>
                  <a:schemeClr val="tx1"/>
                </a:solidFill>
              </a:rPr>
              <a:t>	 </a:t>
            </a:r>
          </a:p>
          <a:p>
            <a:r>
              <a:rPr lang="en-US" altLang="zh-CN" dirty="0" smtClean="0">
                <a:solidFill>
                  <a:schemeClr val="tx1"/>
                </a:solidFill>
              </a:rPr>
              <a:t>Smallest </a:t>
            </a:r>
            <a:r>
              <a:rPr lang="en-US" altLang="zh-CN" dirty="0">
                <a:solidFill>
                  <a:schemeClr val="tx1"/>
                </a:solidFill>
              </a:rPr>
              <a:t>positive number </a:t>
            </a:r>
            <a:r>
              <a:rPr lang="en-US" altLang="zh-CN" dirty="0" smtClean="0">
                <a:solidFill>
                  <a:schemeClr val="tx1"/>
                </a:solidFill>
              </a:rPr>
              <a:t>(1)* 2</a:t>
            </a:r>
            <a:r>
              <a:rPr lang="en-US" altLang="zh-CN" baseline="30000" dirty="0" smtClean="0">
                <a:solidFill>
                  <a:schemeClr val="tx1"/>
                </a:solidFill>
              </a:rPr>
              <a:t>-2048</a:t>
            </a:r>
            <a:endParaRPr lang="en-US" altLang="zh-CN" dirty="0">
              <a:solidFill>
                <a:schemeClr val="tx1"/>
              </a:solidFill>
            </a:endParaRPr>
          </a:p>
          <a:p>
            <a:r>
              <a:rPr lang="en-US" altLang="zh-CN" dirty="0" smtClean="0">
                <a:solidFill>
                  <a:schemeClr val="tx1"/>
                </a:solidFill>
              </a:rPr>
              <a:t>zero</a:t>
            </a:r>
            <a:endParaRPr lang="en-US" altLang="zh-CN" dirty="0">
              <a:solidFill>
                <a:schemeClr val="tx1"/>
              </a:solidFill>
            </a:endParaRPr>
          </a:p>
          <a:p>
            <a:r>
              <a:rPr lang="en-US" altLang="zh-CN" dirty="0" smtClean="0">
                <a:solidFill>
                  <a:schemeClr val="tx1"/>
                </a:solidFill>
              </a:rPr>
              <a:t>Largest </a:t>
            </a:r>
            <a:r>
              <a:rPr lang="en-US" altLang="zh-CN" dirty="0">
                <a:solidFill>
                  <a:schemeClr val="tx1"/>
                </a:solidFill>
              </a:rPr>
              <a:t>negative number </a:t>
            </a:r>
            <a:r>
              <a:rPr lang="en-US" altLang="zh-CN" dirty="0" smtClean="0">
                <a:solidFill>
                  <a:schemeClr val="tx1"/>
                </a:solidFill>
              </a:rPr>
              <a:t>(-1)* 2</a:t>
            </a:r>
            <a:r>
              <a:rPr lang="en-US" altLang="zh-CN" baseline="30000" dirty="0"/>
              <a:t>-2048</a:t>
            </a:r>
            <a:endParaRPr lang="en-US" altLang="zh-CN" dirty="0">
              <a:solidFill>
                <a:schemeClr val="tx1"/>
              </a:solidFill>
            </a:endParaRPr>
          </a:p>
          <a:p>
            <a:r>
              <a:rPr lang="en-US" altLang="zh-CN" dirty="0" smtClean="0">
                <a:solidFill>
                  <a:schemeClr val="tx1"/>
                </a:solidFill>
              </a:rPr>
              <a:t>Smallest </a:t>
            </a:r>
            <a:r>
              <a:rPr lang="en-US" altLang="zh-CN" dirty="0">
                <a:solidFill>
                  <a:schemeClr val="tx1"/>
                </a:solidFill>
              </a:rPr>
              <a:t>negative number - </a:t>
            </a:r>
            <a:r>
              <a:rPr lang="en-US" altLang="zh-CN" dirty="0" smtClean="0">
                <a:solidFill>
                  <a:schemeClr val="tx1"/>
                </a:solidFill>
              </a:rPr>
              <a:t>(</a:t>
            </a:r>
            <a:r>
              <a:rPr lang="en-US" altLang="zh-CN" dirty="0"/>
              <a:t>2-2</a:t>
            </a:r>
            <a:r>
              <a:rPr lang="en-US" altLang="zh-CN" baseline="30000" dirty="0"/>
              <a:t>-22</a:t>
            </a:r>
            <a:r>
              <a:rPr lang="en-US" altLang="zh-CN" dirty="0" smtClean="0">
                <a:solidFill>
                  <a:schemeClr val="tx1"/>
                </a:solidFill>
              </a:rPr>
              <a:t>)*2</a:t>
            </a:r>
            <a:r>
              <a:rPr lang="en-US" altLang="zh-CN" baseline="30000" dirty="0" smtClean="0">
                <a:solidFill>
                  <a:schemeClr val="tx1"/>
                </a:solidFill>
              </a:rPr>
              <a:t>2047</a:t>
            </a:r>
            <a:endParaRPr lang="en-US" altLang="zh-CN" dirty="0">
              <a:solidFill>
                <a:schemeClr val="tx1"/>
              </a:solidFill>
            </a:endParaRPr>
          </a:p>
          <a:p>
            <a:endParaRPr lang="en-US" altLang="zh-CN" dirty="0" smtClean="0">
              <a:solidFill>
                <a:schemeClr val="tx1"/>
              </a:solidFill>
            </a:endParaRPr>
          </a:p>
          <a:p>
            <a:r>
              <a:rPr lang="en-US" altLang="zh-CN" dirty="0" smtClean="0">
                <a:solidFill>
                  <a:schemeClr val="tx1"/>
                </a:solidFill>
              </a:rPr>
              <a:t>c</a:t>
            </a:r>
            <a:r>
              <a:rPr lang="en-US" altLang="zh-CN" dirty="0">
                <a:solidFill>
                  <a:schemeClr val="tx1"/>
                </a:solidFill>
              </a:rPr>
              <a:t>.  Exponent: </a:t>
            </a:r>
            <a:r>
              <a:rPr lang="en-US" altLang="zh-CN" dirty="0" smtClean="0">
                <a:solidFill>
                  <a:schemeClr val="tx1"/>
                </a:solidFill>
              </a:rPr>
              <a:t>127 </a:t>
            </a:r>
            <a:r>
              <a:rPr lang="en-US" altLang="zh-CN" dirty="0" err="1" smtClean="0">
                <a:solidFill>
                  <a:schemeClr val="tx1"/>
                </a:solidFill>
              </a:rPr>
              <a:t>vs</a:t>
            </a:r>
            <a:r>
              <a:rPr lang="en-US" altLang="zh-CN" dirty="0" smtClean="0">
                <a:solidFill>
                  <a:schemeClr val="tx1"/>
                </a:solidFill>
              </a:rPr>
              <a:t> 1023 </a:t>
            </a:r>
            <a:r>
              <a:rPr lang="en-US" altLang="zh-CN" dirty="0" err="1">
                <a:solidFill>
                  <a:schemeClr val="tx1"/>
                </a:solidFill>
              </a:rPr>
              <a:t>vs</a:t>
            </a:r>
            <a:r>
              <a:rPr lang="en-US" altLang="zh-CN" dirty="0">
                <a:solidFill>
                  <a:schemeClr val="tx1"/>
                </a:solidFill>
              </a:rPr>
              <a:t> </a:t>
            </a:r>
            <a:r>
              <a:rPr lang="en-US" altLang="zh-CN" dirty="0" smtClean="0"/>
              <a:t>2047 (or 8 bit </a:t>
            </a:r>
            <a:r>
              <a:rPr lang="en-US" altLang="zh-CN" dirty="0" err="1" smtClean="0"/>
              <a:t>vs</a:t>
            </a:r>
            <a:r>
              <a:rPr lang="en-US" altLang="zh-CN" dirty="0" smtClean="0"/>
              <a:t> 11 bit </a:t>
            </a:r>
            <a:r>
              <a:rPr lang="en-US" altLang="zh-CN" dirty="0" err="1" smtClean="0"/>
              <a:t>vs</a:t>
            </a:r>
            <a:r>
              <a:rPr lang="en-US" altLang="zh-CN" dirty="0" smtClean="0"/>
              <a:t> 12 bit)</a:t>
            </a:r>
            <a:endParaRPr lang="en-US" altLang="zh-CN" dirty="0">
              <a:solidFill>
                <a:schemeClr val="tx1"/>
              </a:solidFill>
            </a:endParaRPr>
          </a:p>
          <a:p>
            <a:r>
              <a:rPr lang="en-US" altLang="zh-CN" dirty="0">
                <a:solidFill>
                  <a:schemeClr val="tx1"/>
                </a:solidFill>
              </a:rPr>
              <a:t>     Significant: </a:t>
            </a:r>
            <a:r>
              <a:rPr lang="en-US" altLang="zh-CN" dirty="0" smtClean="0">
                <a:solidFill>
                  <a:schemeClr val="tx1"/>
                </a:solidFill>
              </a:rPr>
              <a:t>23 </a:t>
            </a:r>
            <a:r>
              <a:rPr lang="en-US" altLang="zh-CN" dirty="0" err="1" smtClean="0">
                <a:solidFill>
                  <a:schemeClr val="tx1"/>
                </a:solidFill>
              </a:rPr>
              <a:t>vs</a:t>
            </a:r>
            <a:r>
              <a:rPr lang="en-US" altLang="zh-CN" dirty="0" smtClean="0">
                <a:solidFill>
                  <a:schemeClr val="tx1"/>
                </a:solidFill>
              </a:rPr>
              <a:t> 52 </a:t>
            </a:r>
            <a:r>
              <a:rPr lang="en-US" altLang="zh-CN" dirty="0" err="1">
                <a:solidFill>
                  <a:schemeClr val="tx1"/>
                </a:solidFill>
              </a:rPr>
              <a:t>vs</a:t>
            </a:r>
            <a:r>
              <a:rPr lang="en-US" altLang="zh-CN" dirty="0">
                <a:solidFill>
                  <a:schemeClr val="tx1"/>
                </a:solidFill>
              </a:rPr>
              <a:t> </a:t>
            </a:r>
            <a:r>
              <a:rPr lang="en-US" altLang="zh-CN" dirty="0" smtClean="0"/>
              <a:t>23         (or 23 bit </a:t>
            </a:r>
            <a:r>
              <a:rPr lang="en-US" altLang="zh-CN" dirty="0" err="1" smtClean="0"/>
              <a:t>vs</a:t>
            </a:r>
            <a:r>
              <a:rPr lang="en-US" altLang="zh-CN" dirty="0" smtClean="0"/>
              <a:t> 52 bit </a:t>
            </a:r>
            <a:r>
              <a:rPr lang="en-US" altLang="zh-CN" dirty="0" err="1" smtClean="0"/>
              <a:t>vs</a:t>
            </a:r>
            <a:r>
              <a:rPr lang="en-US" altLang="zh-CN" dirty="0" smtClean="0"/>
              <a:t> 23 bit )</a:t>
            </a:r>
            <a:endParaRPr lang="en-US" altLang="zh-CN" dirty="0">
              <a:solidFill>
                <a:schemeClr val="tx1"/>
              </a:solidFill>
            </a:endParaRPr>
          </a:p>
        </p:txBody>
      </p:sp>
      <p:sp>
        <p:nvSpPr>
          <p:cNvPr id="2253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22536"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p>
        </p:txBody>
      </p:sp>
      <p:sp>
        <p:nvSpPr>
          <p:cNvPr id="9" name="Text Box 4"/>
          <p:cNvSpPr txBox="1">
            <a:spLocks noChangeArrowheads="1"/>
          </p:cNvSpPr>
          <p:nvPr/>
        </p:nvSpPr>
        <p:spPr bwMode="auto">
          <a:xfrm>
            <a:off x="517525" y="950913"/>
            <a:ext cx="55322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accent1"/>
                </a:solidFill>
                <a:latin typeface="Arial" charset="0"/>
                <a:ea typeface="宋体" charset="-122"/>
              </a:defRPr>
            </a:lvl1pPr>
            <a:lvl2pPr marL="742950" indent="-285750" eaLnBrk="0" hangingPunct="0">
              <a:defRPr>
                <a:solidFill>
                  <a:schemeClr val="accent1"/>
                </a:solidFill>
                <a:latin typeface="Arial" charset="0"/>
                <a:ea typeface="宋体" charset="-122"/>
              </a:defRPr>
            </a:lvl2pPr>
            <a:lvl3pPr marL="1143000" indent="-228600" eaLnBrk="0" hangingPunct="0">
              <a:defRPr>
                <a:solidFill>
                  <a:schemeClr val="accent1"/>
                </a:solidFill>
                <a:latin typeface="Arial" charset="0"/>
                <a:ea typeface="宋体" charset="-122"/>
              </a:defRPr>
            </a:lvl3pPr>
            <a:lvl4pPr marL="1600200" indent="-228600" eaLnBrk="0" hangingPunct="0">
              <a:defRPr>
                <a:solidFill>
                  <a:schemeClr val="accent1"/>
                </a:solidFill>
                <a:latin typeface="Arial" charset="0"/>
                <a:ea typeface="宋体" charset="-122"/>
              </a:defRPr>
            </a:lvl4pPr>
            <a:lvl5pPr marL="2057400" indent="-228600" eaLnBrk="0" hangingPunct="0">
              <a:defRPr>
                <a:solidFill>
                  <a:schemeClr val="accent1"/>
                </a:solidFill>
                <a:latin typeface="Arial" charset="0"/>
                <a:ea typeface="宋体" charset="-122"/>
              </a:defRPr>
            </a:lvl5pPr>
            <a:lvl6pPr marL="2514600" indent="-228600" eaLnBrk="0" fontAlgn="base" hangingPunct="0">
              <a:spcBef>
                <a:spcPct val="0"/>
              </a:spcBef>
              <a:spcAft>
                <a:spcPct val="0"/>
              </a:spcAft>
              <a:defRPr>
                <a:solidFill>
                  <a:schemeClr val="accent1"/>
                </a:solidFill>
                <a:latin typeface="Arial" charset="0"/>
                <a:ea typeface="宋体" charset="-122"/>
              </a:defRPr>
            </a:lvl6pPr>
            <a:lvl7pPr marL="2971800" indent="-228600" eaLnBrk="0" fontAlgn="base" hangingPunct="0">
              <a:spcBef>
                <a:spcPct val="0"/>
              </a:spcBef>
              <a:spcAft>
                <a:spcPct val="0"/>
              </a:spcAft>
              <a:defRPr>
                <a:solidFill>
                  <a:schemeClr val="accent1"/>
                </a:solidFill>
                <a:latin typeface="Arial" charset="0"/>
                <a:ea typeface="宋体" charset="-122"/>
              </a:defRPr>
            </a:lvl7pPr>
            <a:lvl8pPr marL="3429000" indent="-228600" eaLnBrk="0" fontAlgn="base" hangingPunct="0">
              <a:spcBef>
                <a:spcPct val="0"/>
              </a:spcBef>
              <a:spcAft>
                <a:spcPct val="0"/>
              </a:spcAft>
              <a:defRPr>
                <a:solidFill>
                  <a:schemeClr val="accent1"/>
                </a:solidFill>
                <a:latin typeface="Arial" charset="0"/>
                <a:ea typeface="宋体" charset="-122"/>
              </a:defRPr>
            </a:lvl8pPr>
            <a:lvl9pPr marL="3886200" indent="-228600" eaLnBrk="0" fontAlgn="base" hangingPunct="0">
              <a:spcBef>
                <a:spcPct val="0"/>
              </a:spcBef>
              <a:spcAft>
                <a:spcPct val="0"/>
              </a:spcAft>
              <a:defRPr>
                <a:solidFill>
                  <a:schemeClr val="accent1"/>
                </a:solidFill>
                <a:latin typeface="Arial" charset="0"/>
                <a:ea typeface="宋体" charset="-122"/>
              </a:defRPr>
            </a:lvl9pPr>
          </a:lstStyle>
          <a:p>
            <a:pPr eaLnBrk="1" hangingPunct="1">
              <a:buClr>
                <a:srgbClr val="CC0000"/>
              </a:buClr>
            </a:pPr>
            <a:r>
              <a:rPr lang="en-US" altLang="zh-CN" dirty="0">
                <a:solidFill>
                  <a:schemeClr val="tx1"/>
                </a:solidFill>
              </a:rPr>
              <a:t> </a:t>
            </a:r>
            <a:r>
              <a:rPr lang="en-US" altLang="zh-CN" dirty="0" smtClean="0">
                <a:solidFill>
                  <a:schemeClr val="tx1"/>
                </a:solidFill>
              </a:rPr>
              <a:t>             </a:t>
            </a:r>
            <a:r>
              <a:rPr lang="en-US" altLang="zh-CN" dirty="0">
                <a:solidFill>
                  <a:schemeClr val="tx1"/>
                </a:solidFill>
              </a:rPr>
              <a:t>Exponent                                         </a:t>
            </a:r>
            <a:r>
              <a:rPr lang="en-US" altLang="zh-CN" dirty="0" smtClean="0">
                <a:solidFill>
                  <a:schemeClr val="tx1"/>
                </a:solidFill>
              </a:rPr>
              <a:t>Fraction</a:t>
            </a:r>
          </a:p>
          <a:p>
            <a:pPr eaLnBrk="1" hangingPunct="1">
              <a:buClr>
                <a:srgbClr val="CC0000"/>
              </a:buClr>
            </a:pPr>
            <a:r>
              <a:rPr lang="en-US" altLang="zh-CN" dirty="0">
                <a:solidFill>
                  <a:schemeClr val="tx1"/>
                </a:solidFill>
              </a:rPr>
              <a:t> </a:t>
            </a:r>
            <a:r>
              <a:rPr lang="en-US" altLang="zh-CN" dirty="0" smtClean="0">
                <a:solidFill>
                  <a:schemeClr val="tx1"/>
                </a:solidFill>
              </a:rPr>
              <a:t>              12 </a:t>
            </a:r>
            <a:r>
              <a:rPr lang="en-US" altLang="zh-CN" dirty="0">
                <a:solidFill>
                  <a:schemeClr val="tx1"/>
                </a:solidFill>
              </a:rPr>
              <a:t>bits                                              </a:t>
            </a:r>
            <a:r>
              <a:rPr lang="en-US" altLang="zh-CN" dirty="0" smtClean="0">
                <a:solidFill>
                  <a:schemeClr val="tx1"/>
                </a:solidFill>
              </a:rPr>
              <a:t>24 </a:t>
            </a:r>
            <a:r>
              <a:rPr lang="en-US" altLang="zh-CN" dirty="0">
                <a:solidFill>
                  <a:schemeClr val="tx1"/>
                </a:solidFill>
              </a:rPr>
              <a:t>bits</a:t>
            </a:r>
          </a:p>
        </p:txBody>
      </p:sp>
      <p:sp>
        <p:nvSpPr>
          <p:cNvPr id="11" name="Rectangle 6"/>
          <p:cNvSpPr>
            <a:spLocks noChangeArrowheads="1"/>
          </p:cNvSpPr>
          <p:nvPr/>
        </p:nvSpPr>
        <p:spPr bwMode="auto">
          <a:xfrm>
            <a:off x="1066800" y="1524000"/>
            <a:ext cx="1905000" cy="533400"/>
          </a:xfrm>
          <a:prstGeom prst="rect">
            <a:avLst/>
          </a:prstGeom>
          <a:solidFill>
            <a:srgbClr val="FFFF00"/>
          </a:solidFill>
          <a:ln w="9525">
            <a:solidFill>
              <a:schemeClr val="tx1"/>
            </a:solidFill>
            <a:miter lim="800000"/>
            <a:headEnd/>
            <a:tailEnd/>
          </a:ln>
        </p:spPr>
        <p:txBody>
          <a:bodyPr wrap="none" anchor="ctr"/>
          <a:lstStyle/>
          <a:p>
            <a:pPr algn="ctr"/>
            <a:r>
              <a:rPr lang="en-US" altLang="zh-CN">
                <a:solidFill>
                  <a:schemeClr val="tx1"/>
                </a:solidFill>
              </a:rPr>
              <a:t>E</a:t>
            </a:r>
          </a:p>
        </p:txBody>
      </p:sp>
      <p:sp>
        <p:nvSpPr>
          <p:cNvPr id="12" name="Rectangle 7"/>
          <p:cNvSpPr>
            <a:spLocks noChangeArrowheads="1"/>
          </p:cNvSpPr>
          <p:nvPr/>
        </p:nvSpPr>
        <p:spPr bwMode="auto">
          <a:xfrm>
            <a:off x="3048000" y="1524000"/>
            <a:ext cx="495300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Tree>
    <p:extLst>
      <p:ext uri="{BB962C8B-B14F-4D97-AF65-F5344CB8AC3E}">
        <p14:creationId xmlns:p14="http://schemas.microsoft.com/office/powerpoint/2010/main" val="18162961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67544" y="260648"/>
            <a:ext cx="7643192" cy="6285312"/>
          </a:xfrm>
        </p:spPr>
        <p:txBody>
          <a:bodyPr/>
          <a:lstStyle/>
          <a:p>
            <a:r>
              <a:rPr lang="en-US" altLang="zh-CN" b="1" dirty="0" smtClean="0"/>
              <a:t>3.11.2</a:t>
            </a:r>
            <a:r>
              <a:rPr lang="en-US" altLang="zh-CN" dirty="0" smtClean="0"/>
              <a:t> NVIDIA has a “half” format, which is similar to IEEE 754 except that it is only 16 bits wide.</a:t>
            </a:r>
            <a:r>
              <a:rPr lang="zh-CN" altLang="en-US" dirty="0" smtClean="0"/>
              <a:t> </a:t>
            </a:r>
            <a:r>
              <a:rPr lang="en-US" altLang="zh-CN" dirty="0" smtClean="0"/>
              <a:t>The leftmost bit is still the sign bit, the exponent is 5 bits wide and stored in excess-56 format, and the mantissa is 10 bits long. A hidden 1 is assumed. Write down the bit pattern assuming a modified version of this format, which uses an excess-16 format to store the exponent. Comment on how the range and accuracy of this 16-bit floating point format compares to the single precision IEEE 754 standard.</a:t>
            </a:r>
            <a:endParaRPr lang="zh-CN" altLang="en-US" dirty="0"/>
          </a:p>
        </p:txBody>
      </p:sp>
    </p:spTree>
    <p:extLst>
      <p:ext uri="{BB962C8B-B14F-4D97-AF65-F5344CB8AC3E}">
        <p14:creationId xmlns:p14="http://schemas.microsoft.com/office/powerpoint/2010/main" val="18135289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685800" y="263525"/>
            <a:ext cx="7848600" cy="373063"/>
          </a:xfrm>
        </p:spPr>
        <p:txBody>
          <a:bodyPr>
            <a:normAutofit fontScale="90000"/>
          </a:bodyPr>
          <a:lstStyle/>
          <a:p>
            <a:r>
              <a:rPr lang="en-US" altLang="zh-CN" sz="2400" dirty="0" smtClean="0">
                <a:ea typeface="宋体" charset="-122"/>
              </a:rPr>
              <a:t>Representation range of NVIDIA</a:t>
            </a:r>
            <a:endParaRPr lang="zh-CN" altLang="en-US" sz="2400" dirty="0" smtClean="0">
              <a:ea typeface="宋体" charset="-122"/>
            </a:endParaRPr>
          </a:p>
        </p:txBody>
      </p:sp>
      <p:sp>
        <p:nvSpPr>
          <p:cNvPr id="19459" name="矩形 3"/>
          <p:cNvSpPr>
            <a:spLocks noChangeArrowheads="1"/>
          </p:cNvSpPr>
          <p:nvPr/>
        </p:nvSpPr>
        <p:spPr bwMode="auto">
          <a:xfrm>
            <a:off x="517525" y="2438400"/>
            <a:ext cx="7620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dirty="0" smtClean="0"/>
              <a:t>Negative </a:t>
            </a:r>
            <a:r>
              <a:rPr lang="en-US" altLang="zh-CN" dirty="0"/>
              <a:t>numbers less than -(</a:t>
            </a:r>
            <a:r>
              <a:rPr lang="en-US" altLang="zh-CN" dirty="0" smtClean="0"/>
              <a:t>2-2</a:t>
            </a:r>
            <a:r>
              <a:rPr lang="en-US" altLang="zh-CN" baseline="30000" dirty="0" smtClean="0"/>
              <a:t>-10</a:t>
            </a:r>
            <a:r>
              <a:rPr lang="en-US" altLang="zh-CN" dirty="0" smtClean="0"/>
              <a:t>) </a:t>
            </a:r>
            <a:r>
              <a:rPr lang="en-US" altLang="zh-CN" dirty="0"/>
              <a:t>× </a:t>
            </a:r>
            <a:r>
              <a:rPr lang="en-US" altLang="zh-CN" dirty="0" smtClean="0"/>
              <a:t>2</a:t>
            </a:r>
            <a:r>
              <a:rPr lang="en-US" altLang="zh-CN" baseline="30000" dirty="0" smtClean="0"/>
              <a:t>15</a:t>
            </a:r>
            <a:r>
              <a:rPr lang="en-US" altLang="zh-CN" dirty="0" smtClean="0"/>
              <a:t> </a:t>
            </a:r>
            <a:r>
              <a:rPr lang="en-US" altLang="zh-CN" dirty="0"/>
              <a:t>(</a:t>
            </a:r>
            <a:r>
              <a:rPr lang="en-US" altLang="zh-CN" i="1" dirty="0"/>
              <a:t>negative overflow</a:t>
            </a:r>
            <a:r>
              <a:rPr lang="en-US" altLang="zh-CN" dirty="0"/>
              <a:t>) </a:t>
            </a:r>
          </a:p>
          <a:p>
            <a:r>
              <a:rPr lang="en-US" altLang="zh-CN" dirty="0"/>
              <a:t>Negative numbers greater than </a:t>
            </a:r>
            <a:r>
              <a:rPr lang="en-US" altLang="zh-CN" dirty="0" smtClean="0"/>
              <a:t>-1*2</a:t>
            </a:r>
            <a:r>
              <a:rPr lang="en-US" altLang="zh-CN" baseline="30000" dirty="0" smtClean="0"/>
              <a:t>-15 </a:t>
            </a:r>
            <a:r>
              <a:rPr lang="en-US" altLang="zh-CN" dirty="0"/>
              <a:t>(</a:t>
            </a:r>
            <a:r>
              <a:rPr lang="en-US" altLang="zh-CN" i="1" dirty="0"/>
              <a:t>negative underflow</a:t>
            </a:r>
            <a:r>
              <a:rPr lang="en-US" altLang="zh-CN" dirty="0"/>
              <a:t>) </a:t>
            </a:r>
          </a:p>
          <a:p>
            <a:r>
              <a:rPr lang="en-US" altLang="zh-CN" dirty="0"/>
              <a:t>Zero </a:t>
            </a:r>
          </a:p>
          <a:p>
            <a:r>
              <a:rPr lang="en-US" altLang="zh-CN" dirty="0"/>
              <a:t>Positive numbers less than </a:t>
            </a:r>
            <a:r>
              <a:rPr lang="en-US" altLang="zh-CN" dirty="0" smtClean="0"/>
              <a:t>1*2</a:t>
            </a:r>
            <a:r>
              <a:rPr lang="en-US" altLang="zh-CN" baseline="30000" dirty="0" smtClean="0"/>
              <a:t>-15</a:t>
            </a:r>
            <a:r>
              <a:rPr lang="en-US" altLang="zh-CN" dirty="0" smtClean="0"/>
              <a:t> (</a:t>
            </a:r>
            <a:r>
              <a:rPr lang="en-US" altLang="zh-CN" i="1" dirty="0"/>
              <a:t>positive underflow</a:t>
            </a:r>
            <a:r>
              <a:rPr lang="en-US" altLang="zh-CN" dirty="0"/>
              <a:t>) </a:t>
            </a:r>
          </a:p>
          <a:p>
            <a:r>
              <a:rPr lang="en-US" altLang="zh-CN" dirty="0"/>
              <a:t>Positive numbers greater than (</a:t>
            </a:r>
            <a:r>
              <a:rPr lang="en-US" altLang="zh-CN" dirty="0" smtClean="0"/>
              <a:t>2-2</a:t>
            </a:r>
            <a:r>
              <a:rPr lang="en-US" altLang="zh-CN" baseline="30000" dirty="0" smtClean="0"/>
              <a:t>-10</a:t>
            </a:r>
            <a:r>
              <a:rPr lang="en-US" altLang="zh-CN" dirty="0" smtClean="0"/>
              <a:t>) </a:t>
            </a:r>
            <a:r>
              <a:rPr lang="en-US" altLang="zh-CN" dirty="0"/>
              <a:t>× </a:t>
            </a:r>
            <a:r>
              <a:rPr lang="en-US" altLang="zh-CN" dirty="0" smtClean="0"/>
              <a:t>2</a:t>
            </a:r>
            <a:r>
              <a:rPr lang="en-US" altLang="zh-CN" baseline="30000" dirty="0" smtClean="0"/>
              <a:t>15</a:t>
            </a:r>
            <a:r>
              <a:rPr lang="en-US" altLang="zh-CN" dirty="0" smtClean="0"/>
              <a:t> </a:t>
            </a:r>
            <a:r>
              <a:rPr lang="en-US" altLang="zh-CN" dirty="0"/>
              <a:t>(</a:t>
            </a:r>
            <a:r>
              <a:rPr lang="en-US" altLang="zh-CN" i="1" dirty="0"/>
              <a:t>positive overflow</a:t>
            </a:r>
            <a:r>
              <a:rPr lang="en-US" altLang="zh-CN" dirty="0"/>
              <a:t>) </a:t>
            </a:r>
          </a:p>
        </p:txBody>
      </p:sp>
      <p:sp>
        <p:nvSpPr>
          <p:cNvPr id="19460" name="Text Box 4"/>
          <p:cNvSpPr txBox="1">
            <a:spLocks noChangeArrowheads="1"/>
          </p:cNvSpPr>
          <p:nvPr/>
        </p:nvSpPr>
        <p:spPr bwMode="auto">
          <a:xfrm>
            <a:off x="517525" y="950913"/>
            <a:ext cx="5480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accent1"/>
                </a:solidFill>
                <a:latin typeface="Arial" charset="0"/>
                <a:ea typeface="宋体" charset="-122"/>
              </a:defRPr>
            </a:lvl1pPr>
            <a:lvl2pPr marL="742950" indent="-285750" eaLnBrk="0" hangingPunct="0">
              <a:defRPr>
                <a:solidFill>
                  <a:schemeClr val="accent1"/>
                </a:solidFill>
                <a:latin typeface="Arial" charset="0"/>
                <a:ea typeface="宋体" charset="-122"/>
              </a:defRPr>
            </a:lvl2pPr>
            <a:lvl3pPr marL="1143000" indent="-228600" eaLnBrk="0" hangingPunct="0">
              <a:defRPr>
                <a:solidFill>
                  <a:schemeClr val="accent1"/>
                </a:solidFill>
                <a:latin typeface="Arial" charset="0"/>
                <a:ea typeface="宋体" charset="-122"/>
              </a:defRPr>
            </a:lvl3pPr>
            <a:lvl4pPr marL="1600200" indent="-228600" eaLnBrk="0" hangingPunct="0">
              <a:defRPr>
                <a:solidFill>
                  <a:schemeClr val="accent1"/>
                </a:solidFill>
                <a:latin typeface="Arial" charset="0"/>
                <a:ea typeface="宋体" charset="-122"/>
              </a:defRPr>
            </a:lvl4pPr>
            <a:lvl5pPr marL="2057400" indent="-228600" eaLnBrk="0" hangingPunct="0">
              <a:defRPr>
                <a:solidFill>
                  <a:schemeClr val="accent1"/>
                </a:solidFill>
                <a:latin typeface="Arial" charset="0"/>
                <a:ea typeface="宋体" charset="-122"/>
              </a:defRPr>
            </a:lvl5pPr>
            <a:lvl6pPr marL="2514600" indent="-228600" eaLnBrk="0" fontAlgn="base" hangingPunct="0">
              <a:spcBef>
                <a:spcPct val="0"/>
              </a:spcBef>
              <a:spcAft>
                <a:spcPct val="0"/>
              </a:spcAft>
              <a:defRPr>
                <a:solidFill>
                  <a:schemeClr val="accent1"/>
                </a:solidFill>
                <a:latin typeface="Arial" charset="0"/>
                <a:ea typeface="宋体" charset="-122"/>
              </a:defRPr>
            </a:lvl6pPr>
            <a:lvl7pPr marL="2971800" indent="-228600" eaLnBrk="0" fontAlgn="base" hangingPunct="0">
              <a:spcBef>
                <a:spcPct val="0"/>
              </a:spcBef>
              <a:spcAft>
                <a:spcPct val="0"/>
              </a:spcAft>
              <a:defRPr>
                <a:solidFill>
                  <a:schemeClr val="accent1"/>
                </a:solidFill>
                <a:latin typeface="Arial" charset="0"/>
                <a:ea typeface="宋体" charset="-122"/>
              </a:defRPr>
            </a:lvl7pPr>
            <a:lvl8pPr marL="3429000" indent="-228600" eaLnBrk="0" fontAlgn="base" hangingPunct="0">
              <a:spcBef>
                <a:spcPct val="0"/>
              </a:spcBef>
              <a:spcAft>
                <a:spcPct val="0"/>
              </a:spcAft>
              <a:defRPr>
                <a:solidFill>
                  <a:schemeClr val="accent1"/>
                </a:solidFill>
                <a:latin typeface="Arial" charset="0"/>
                <a:ea typeface="宋体" charset="-122"/>
              </a:defRPr>
            </a:lvl8pPr>
            <a:lvl9pPr marL="3886200" indent="-228600" eaLnBrk="0" fontAlgn="base" hangingPunct="0">
              <a:spcBef>
                <a:spcPct val="0"/>
              </a:spcBef>
              <a:spcAft>
                <a:spcPct val="0"/>
              </a:spcAft>
              <a:defRPr>
                <a:solidFill>
                  <a:schemeClr val="accent1"/>
                </a:solidFill>
                <a:latin typeface="Arial" charset="0"/>
                <a:ea typeface="宋体" charset="-122"/>
              </a:defRPr>
            </a:lvl9pPr>
          </a:lstStyle>
          <a:p>
            <a:pPr eaLnBrk="1" hangingPunct="1">
              <a:buClr>
                <a:srgbClr val="CC0000"/>
              </a:buClr>
            </a:pPr>
            <a:r>
              <a:rPr lang="en-US" altLang="zh-CN" dirty="0">
                <a:solidFill>
                  <a:schemeClr val="tx1"/>
                </a:solidFill>
              </a:rPr>
              <a:t>Sign       Exponent                                         Fraction</a:t>
            </a:r>
          </a:p>
          <a:p>
            <a:pPr eaLnBrk="1" hangingPunct="1">
              <a:buClr>
                <a:srgbClr val="CC0000"/>
              </a:buClr>
            </a:pPr>
            <a:r>
              <a:rPr lang="en-US" altLang="zh-CN" dirty="0">
                <a:solidFill>
                  <a:schemeClr val="tx1"/>
                </a:solidFill>
              </a:rPr>
              <a:t>1 bit          5</a:t>
            </a:r>
            <a:r>
              <a:rPr lang="en-US" altLang="zh-CN" dirty="0" smtClean="0">
                <a:solidFill>
                  <a:schemeClr val="tx1"/>
                </a:solidFill>
              </a:rPr>
              <a:t> </a:t>
            </a:r>
            <a:r>
              <a:rPr lang="en-US" altLang="zh-CN" dirty="0">
                <a:solidFill>
                  <a:schemeClr val="tx1"/>
                </a:solidFill>
              </a:rPr>
              <a:t>bits                                              </a:t>
            </a:r>
            <a:r>
              <a:rPr lang="en-US" altLang="zh-CN" dirty="0" smtClean="0">
                <a:solidFill>
                  <a:schemeClr val="tx1"/>
                </a:solidFill>
              </a:rPr>
              <a:t>10 </a:t>
            </a:r>
            <a:r>
              <a:rPr lang="en-US" altLang="zh-CN" dirty="0">
                <a:solidFill>
                  <a:schemeClr val="tx1"/>
                </a:solidFill>
              </a:rPr>
              <a:t>bits</a:t>
            </a:r>
          </a:p>
        </p:txBody>
      </p:sp>
      <p:sp>
        <p:nvSpPr>
          <p:cNvPr id="19461" name="Rectangle 5"/>
          <p:cNvSpPr>
            <a:spLocks noChangeArrowheads="1"/>
          </p:cNvSpPr>
          <p:nvPr/>
        </p:nvSpPr>
        <p:spPr bwMode="auto">
          <a:xfrm>
            <a:off x="609600" y="1524000"/>
            <a:ext cx="381000" cy="533400"/>
          </a:xfrm>
          <a:prstGeom prst="rect">
            <a:avLst/>
          </a:prstGeom>
          <a:solidFill>
            <a:schemeClr val="accent1"/>
          </a:solidFill>
          <a:ln w="9525">
            <a:solidFill>
              <a:schemeClr val="tx1"/>
            </a:solidFill>
            <a:miter lim="800000"/>
            <a:headEnd/>
            <a:tailEnd/>
          </a:ln>
        </p:spPr>
        <p:txBody>
          <a:bodyPr wrap="none" anchor="ctr"/>
          <a:lstStyle/>
          <a:p>
            <a:pPr algn="ctr"/>
            <a:r>
              <a:rPr lang="en-US" altLang="zh-CN">
                <a:solidFill>
                  <a:schemeClr val="tx1"/>
                </a:solidFill>
              </a:rPr>
              <a:t>S</a:t>
            </a:r>
          </a:p>
        </p:txBody>
      </p:sp>
      <p:sp>
        <p:nvSpPr>
          <p:cNvPr id="19462" name="Rectangle 6"/>
          <p:cNvSpPr>
            <a:spLocks noChangeArrowheads="1"/>
          </p:cNvSpPr>
          <p:nvPr/>
        </p:nvSpPr>
        <p:spPr bwMode="auto">
          <a:xfrm>
            <a:off x="1066800" y="1524000"/>
            <a:ext cx="1905000" cy="533400"/>
          </a:xfrm>
          <a:prstGeom prst="rect">
            <a:avLst/>
          </a:prstGeom>
          <a:solidFill>
            <a:srgbClr val="FFFF00"/>
          </a:solidFill>
          <a:ln w="9525">
            <a:solidFill>
              <a:schemeClr val="tx1"/>
            </a:solidFill>
            <a:miter lim="800000"/>
            <a:headEnd/>
            <a:tailEnd/>
          </a:ln>
        </p:spPr>
        <p:txBody>
          <a:bodyPr wrap="none" anchor="ctr"/>
          <a:lstStyle/>
          <a:p>
            <a:pPr algn="ctr"/>
            <a:r>
              <a:rPr lang="en-US" altLang="zh-CN">
                <a:solidFill>
                  <a:schemeClr val="tx1"/>
                </a:solidFill>
              </a:rPr>
              <a:t>E</a:t>
            </a:r>
          </a:p>
        </p:txBody>
      </p:sp>
      <p:sp>
        <p:nvSpPr>
          <p:cNvPr id="19463" name="Rectangle 7"/>
          <p:cNvSpPr>
            <a:spLocks noChangeArrowheads="1"/>
          </p:cNvSpPr>
          <p:nvPr/>
        </p:nvSpPr>
        <p:spPr bwMode="auto">
          <a:xfrm>
            <a:off x="3048000" y="1524000"/>
            <a:ext cx="495300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Tree>
    <p:extLst>
      <p:ext uri="{BB962C8B-B14F-4D97-AF65-F5344CB8AC3E}">
        <p14:creationId xmlns:p14="http://schemas.microsoft.com/office/powerpoint/2010/main" val="484605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3.11.3</a:t>
            </a:r>
            <a:r>
              <a:rPr lang="en-US" altLang="zh-CN" dirty="0" smtClean="0"/>
              <a:t> The Hewlett-Packard 2114, 2115, and 2116 used a format with the leftmost 16 bits being the mantissa stored in two’s complement format, followed by another 16-bit field which had the leftmost 8 bits as an extension of the mantissa (making the mantissa 24 bits long), and the rightmost 8 bits representing the exponent. However, in an interesting twist, the exponent was stored in sign-magnitude format with the sign bit on the far right! Write down the bit pattern assuming this format. No hidden 1 is used. Comment on how the range and accuracy of this 32-bit pattern compares to the single precision IEEE 754 standard.</a:t>
            </a:r>
          </a:p>
          <a:p>
            <a:pPr marL="0" indent="0">
              <a:buNone/>
            </a:pPr>
            <a:endParaRPr lang="zh-CN" altLang="en-US" dirty="0"/>
          </a:p>
        </p:txBody>
      </p:sp>
    </p:spTree>
    <p:extLst>
      <p:ext uri="{BB962C8B-B14F-4D97-AF65-F5344CB8AC3E}">
        <p14:creationId xmlns:p14="http://schemas.microsoft.com/office/powerpoint/2010/main" val="36723837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685800" y="263525"/>
            <a:ext cx="7848600" cy="373063"/>
          </a:xfrm>
        </p:spPr>
        <p:txBody>
          <a:bodyPr>
            <a:normAutofit fontScale="90000"/>
          </a:bodyPr>
          <a:lstStyle/>
          <a:p>
            <a:r>
              <a:rPr lang="en-US" altLang="zh-CN" sz="2400" dirty="0" smtClean="0">
                <a:ea typeface="宋体" charset="-122"/>
              </a:rPr>
              <a:t>Representation range of HP</a:t>
            </a:r>
            <a:endParaRPr lang="zh-CN" altLang="en-US" sz="2400" dirty="0" smtClean="0">
              <a:ea typeface="宋体" charset="-122"/>
            </a:endParaRPr>
          </a:p>
        </p:txBody>
      </p:sp>
      <p:sp>
        <p:nvSpPr>
          <p:cNvPr id="19459" name="矩形 3"/>
          <p:cNvSpPr>
            <a:spLocks noChangeArrowheads="1"/>
          </p:cNvSpPr>
          <p:nvPr/>
        </p:nvSpPr>
        <p:spPr bwMode="auto">
          <a:xfrm>
            <a:off x="517525" y="2438400"/>
            <a:ext cx="7620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dirty="0"/>
              <a:t>Negative numbers less than -(2-2</a:t>
            </a:r>
            <a:r>
              <a:rPr lang="en-US" altLang="zh-CN" baseline="30000" dirty="0"/>
              <a:t>-22</a:t>
            </a:r>
            <a:r>
              <a:rPr lang="en-US" altLang="zh-CN" dirty="0" smtClean="0"/>
              <a:t>) </a:t>
            </a:r>
            <a:r>
              <a:rPr lang="en-US" altLang="zh-CN" dirty="0"/>
              <a:t>× </a:t>
            </a:r>
            <a:r>
              <a:rPr lang="en-US" altLang="zh-CN" dirty="0" smtClean="0"/>
              <a:t>2</a:t>
            </a:r>
            <a:r>
              <a:rPr lang="en-US" altLang="zh-CN" baseline="30000" dirty="0" smtClean="0"/>
              <a:t>128</a:t>
            </a:r>
            <a:r>
              <a:rPr lang="en-US" altLang="zh-CN" dirty="0" smtClean="0"/>
              <a:t> </a:t>
            </a:r>
            <a:r>
              <a:rPr lang="en-US" altLang="zh-CN" dirty="0"/>
              <a:t>(</a:t>
            </a:r>
            <a:r>
              <a:rPr lang="en-US" altLang="zh-CN" i="1" dirty="0"/>
              <a:t>negative overflow</a:t>
            </a:r>
            <a:r>
              <a:rPr lang="en-US" altLang="zh-CN" dirty="0"/>
              <a:t>) </a:t>
            </a:r>
          </a:p>
          <a:p>
            <a:r>
              <a:rPr lang="en-US" altLang="zh-CN" dirty="0"/>
              <a:t>Negative numbers greater than </a:t>
            </a:r>
            <a:r>
              <a:rPr lang="en-US" altLang="zh-CN" dirty="0" smtClean="0"/>
              <a:t>-1*2</a:t>
            </a:r>
            <a:r>
              <a:rPr lang="en-US" altLang="zh-CN" baseline="30000" dirty="0" smtClean="0"/>
              <a:t>-128 </a:t>
            </a:r>
            <a:r>
              <a:rPr lang="en-US" altLang="zh-CN" dirty="0"/>
              <a:t>(</a:t>
            </a:r>
            <a:r>
              <a:rPr lang="en-US" altLang="zh-CN" i="1" dirty="0"/>
              <a:t>negative underflow</a:t>
            </a:r>
            <a:r>
              <a:rPr lang="en-US" altLang="zh-CN" dirty="0"/>
              <a:t>) </a:t>
            </a:r>
          </a:p>
          <a:p>
            <a:r>
              <a:rPr lang="en-US" altLang="zh-CN" dirty="0"/>
              <a:t>Zero </a:t>
            </a:r>
          </a:p>
          <a:p>
            <a:r>
              <a:rPr lang="en-US" altLang="zh-CN" dirty="0"/>
              <a:t>Positive numbers less than </a:t>
            </a:r>
            <a:r>
              <a:rPr lang="en-US" altLang="zh-CN" dirty="0" smtClean="0"/>
              <a:t>1*2</a:t>
            </a:r>
            <a:r>
              <a:rPr lang="en-US" altLang="zh-CN" baseline="30000" dirty="0" smtClean="0"/>
              <a:t>-128</a:t>
            </a:r>
            <a:r>
              <a:rPr lang="en-US" altLang="zh-CN" dirty="0" smtClean="0"/>
              <a:t> (</a:t>
            </a:r>
            <a:r>
              <a:rPr lang="en-US" altLang="zh-CN" i="1" dirty="0"/>
              <a:t>positive underflow</a:t>
            </a:r>
            <a:r>
              <a:rPr lang="en-US" altLang="zh-CN" dirty="0"/>
              <a:t>) </a:t>
            </a:r>
          </a:p>
          <a:p>
            <a:r>
              <a:rPr lang="en-US" altLang="zh-CN" dirty="0"/>
              <a:t>Positive numbers greater than (2-2</a:t>
            </a:r>
            <a:r>
              <a:rPr lang="en-US" altLang="zh-CN" baseline="30000" dirty="0"/>
              <a:t>-22</a:t>
            </a:r>
            <a:r>
              <a:rPr lang="en-US" altLang="zh-CN" dirty="0" smtClean="0"/>
              <a:t>) </a:t>
            </a:r>
            <a:r>
              <a:rPr lang="en-US" altLang="zh-CN" dirty="0"/>
              <a:t>× </a:t>
            </a:r>
            <a:r>
              <a:rPr lang="en-US" altLang="zh-CN" dirty="0" smtClean="0"/>
              <a:t>2</a:t>
            </a:r>
            <a:r>
              <a:rPr lang="en-US" altLang="zh-CN" baseline="30000" dirty="0" smtClean="0"/>
              <a:t>128</a:t>
            </a:r>
            <a:r>
              <a:rPr lang="en-US" altLang="zh-CN" dirty="0" smtClean="0"/>
              <a:t> </a:t>
            </a:r>
            <a:r>
              <a:rPr lang="en-US" altLang="zh-CN" dirty="0"/>
              <a:t>(</a:t>
            </a:r>
            <a:r>
              <a:rPr lang="en-US" altLang="zh-CN" i="1" dirty="0"/>
              <a:t>positive overflow</a:t>
            </a:r>
            <a:r>
              <a:rPr lang="en-US" altLang="zh-CN" dirty="0"/>
              <a:t>) </a:t>
            </a:r>
          </a:p>
        </p:txBody>
      </p:sp>
      <p:sp>
        <p:nvSpPr>
          <p:cNvPr id="19461" name="Rectangle 5"/>
          <p:cNvSpPr>
            <a:spLocks noChangeArrowheads="1"/>
          </p:cNvSpPr>
          <p:nvPr/>
        </p:nvSpPr>
        <p:spPr bwMode="auto">
          <a:xfrm>
            <a:off x="6660232" y="1524000"/>
            <a:ext cx="381000" cy="533400"/>
          </a:xfrm>
          <a:prstGeom prst="rect">
            <a:avLst/>
          </a:prstGeom>
          <a:solidFill>
            <a:schemeClr val="accent1"/>
          </a:solidFill>
          <a:ln w="9525">
            <a:solidFill>
              <a:schemeClr val="tx1"/>
            </a:solidFill>
            <a:miter lim="800000"/>
            <a:headEnd/>
            <a:tailEnd/>
          </a:ln>
        </p:spPr>
        <p:txBody>
          <a:bodyPr wrap="none" anchor="ctr"/>
          <a:lstStyle/>
          <a:p>
            <a:pPr algn="ctr"/>
            <a:r>
              <a:rPr lang="en-US" altLang="zh-CN" dirty="0">
                <a:solidFill>
                  <a:schemeClr val="tx1"/>
                </a:solidFill>
              </a:rPr>
              <a:t>S</a:t>
            </a:r>
          </a:p>
        </p:txBody>
      </p:sp>
      <p:sp>
        <p:nvSpPr>
          <p:cNvPr id="19462" name="Rectangle 6"/>
          <p:cNvSpPr>
            <a:spLocks noChangeArrowheads="1"/>
          </p:cNvSpPr>
          <p:nvPr/>
        </p:nvSpPr>
        <p:spPr bwMode="auto">
          <a:xfrm>
            <a:off x="5364088" y="1524000"/>
            <a:ext cx="1296144" cy="533400"/>
          </a:xfrm>
          <a:prstGeom prst="rect">
            <a:avLst/>
          </a:prstGeom>
          <a:solidFill>
            <a:srgbClr val="FFFF00"/>
          </a:solidFill>
          <a:ln w="9525">
            <a:solidFill>
              <a:schemeClr val="tx1"/>
            </a:solidFill>
            <a:miter lim="800000"/>
            <a:headEnd/>
            <a:tailEnd/>
          </a:ln>
        </p:spPr>
        <p:txBody>
          <a:bodyPr wrap="none" anchor="ctr"/>
          <a:lstStyle/>
          <a:p>
            <a:pPr algn="ctr"/>
            <a:r>
              <a:rPr lang="en-US" altLang="zh-CN" dirty="0">
                <a:solidFill>
                  <a:schemeClr val="tx1"/>
                </a:solidFill>
              </a:rPr>
              <a:t>E</a:t>
            </a:r>
          </a:p>
        </p:txBody>
      </p:sp>
      <p:sp>
        <p:nvSpPr>
          <p:cNvPr id="19463" name="Rectangle 7"/>
          <p:cNvSpPr>
            <a:spLocks noChangeArrowheads="1"/>
          </p:cNvSpPr>
          <p:nvPr/>
        </p:nvSpPr>
        <p:spPr bwMode="auto">
          <a:xfrm>
            <a:off x="1115616" y="1526843"/>
            <a:ext cx="252028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
        <p:nvSpPr>
          <p:cNvPr id="8" name="Rectangle 7"/>
          <p:cNvSpPr>
            <a:spLocks noChangeArrowheads="1"/>
          </p:cNvSpPr>
          <p:nvPr/>
        </p:nvSpPr>
        <p:spPr bwMode="auto">
          <a:xfrm>
            <a:off x="3635896" y="1527411"/>
            <a:ext cx="1728192"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
        <p:nvSpPr>
          <p:cNvPr id="9" name="Text Box 4"/>
          <p:cNvSpPr txBox="1">
            <a:spLocks noChangeArrowheads="1"/>
          </p:cNvSpPr>
          <p:nvPr/>
        </p:nvSpPr>
        <p:spPr bwMode="auto">
          <a:xfrm>
            <a:off x="1252190" y="764704"/>
            <a:ext cx="61734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accent1"/>
                </a:solidFill>
                <a:latin typeface="Arial" charset="0"/>
                <a:ea typeface="宋体" charset="-122"/>
              </a:defRPr>
            </a:lvl1pPr>
            <a:lvl2pPr marL="742950" indent="-285750" eaLnBrk="0" hangingPunct="0">
              <a:defRPr>
                <a:solidFill>
                  <a:schemeClr val="accent1"/>
                </a:solidFill>
                <a:latin typeface="Arial" charset="0"/>
                <a:ea typeface="宋体" charset="-122"/>
              </a:defRPr>
            </a:lvl2pPr>
            <a:lvl3pPr marL="1143000" indent="-228600" eaLnBrk="0" hangingPunct="0">
              <a:defRPr>
                <a:solidFill>
                  <a:schemeClr val="accent1"/>
                </a:solidFill>
                <a:latin typeface="Arial" charset="0"/>
                <a:ea typeface="宋体" charset="-122"/>
              </a:defRPr>
            </a:lvl3pPr>
            <a:lvl4pPr marL="1600200" indent="-228600" eaLnBrk="0" hangingPunct="0">
              <a:defRPr>
                <a:solidFill>
                  <a:schemeClr val="accent1"/>
                </a:solidFill>
                <a:latin typeface="Arial" charset="0"/>
                <a:ea typeface="宋体" charset="-122"/>
              </a:defRPr>
            </a:lvl4pPr>
            <a:lvl5pPr marL="2057400" indent="-228600" eaLnBrk="0" hangingPunct="0">
              <a:defRPr>
                <a:solidFill>
                  <a:schemeClr val="accent1"/>
                </a:solidFill>
                <a:latin typeface="Arial" charset="0"/>
                <a:ea typeface="宋体" charset="-122"/>
              </a:defRPr>
            </a:lvl5pPr>
            <a:lvl6pPr marL="2514600" indent="-228600" eaLnBrk="0" fontAlgn="base" hangingPunct="0">
              <a:spcBef>
                <a:spcPct val="0"/>
              </a:spcBef>
              <a:spcAft>
                <a:spcPct val="0"/>
              </a:spcAft>
              <a:defRPr>
                <a:solidFill>
                  <a:schemeClr val="accent1"/>
                </a:solidFill>
                <a:latin typeface="Arial" charset="0"/>
                <a:ea typeface="宋体" charset="-122"/>
              </a:defRPr>
            </a:lvl6pPr>
            <a:lvl7pPr marL="2971800" indent="-228600" eaLnBrk="0" fontAlgn="base" hangingPunct="0">
              <a:spcBef>
                <a:spcPct val="0"/>
              </a:spcBef>
              <a:spcAft>
                <a:spcPct val="0"/>
              </a:spcAft>
              <a:defRPr>
                <a:solidFill>
                  <a:schemeClr val="accent1"/>
                </a:solidFill>
                <a:latin typeface="Arial" charset="0"/>
                <a:ea typeface="宋体" charset="-122"/>
              </a:defRPr>
            </a:lvl7pPr>
            <a:lvl8pPr marL="3429000" indent="-228600" eaLnBrk="0" fontAlgn="base" hangingPunct="0">
              <a:spcBef>
                <a:spcPct val="0"/>
              </a:spcBef>
              <a:spcAft>
                <a:spcPct val="0"/>
              </a:spcAft>
              <a:defRPr>
                <a:solidFill>
                  <a:schemeClr val="accent1"/>
                </a:solidFill>
                <a:latin typeface="Arial" charset="0"/>
                <a:ea typeface="宋体" charset="-122"/>
              </a:defRPr>
            </a:lvl8pPr>
            <a:lvl9pPr marL="3886200" indent="-228600" eaLnBrk="0" fontAlgn="base" hangingPunct="0">
              <a:spcBef>
                <a:spcPct val="0"/>
              </a:spcBef>
              <a:spcAft>
                <a:spcPct val="0"/>
              </a:spcAft>
              <a:defRPr>
                <a:solidFill>
                  <a:schemeClr val="accent1"/>
                </a:solidFill>
                <a:latin typeface="Arial" charset="0"/>
                <a:ea typeface="宋体" charset="-122"/>
              </a:defRPr>
            </a:lvl9pPr>
          </a:lstStyle>
          <a:p>
            <a:pPr eaLnBrk="1" hangingPunct="1">
              <a:buClr>
                <a:srgbClr val="CC0000"/>
              </a:buClr>
            </a:pPr>
            <a:r>
              <a:rPr lang="en-US" altLang="zh-CN" dirty="0" smtClean="0">
                <a:solidFill>
                  <a:schemeClr val="tx1"/>
                </a:solidFill>
              </a:rPr>
              <a:t>Fraction</a:t>
            </a:r>
            <a:r>
              <a:rPr lang="en-US" altLang="zh-CN" dirty="0">
                <a:solidFill>
                  <a:schemeClr val="tx1"/>
                </a:solidFill>
              </a:rPr>
              <a:t> </a:t>
            </a:r>
            <a:r>
              <a:rPr lang="en-US" altLang="zh-CN" dirty="0" smtClean="0">
                <a:solidFill>
                  <a:schemeClr val="tx1"/>
                </a:solidFill>
              </a:rPr>
              <a:t>                       </a:t>
            </a:r>
            <a:r>
              <a:rPr lang="en-US" altLang="zh-CN" dirty="0" err="1" smtClean="0">
                <a:solidFill>
                  <a:schemeClr val="tx1"/>
                </a:solidFill>
              </a:rPr>
              <a:t>Fraction</a:t>
            </a:r>
            <a:r>
              <a:rPr lang="en-US" altLang="zh-CN" dirty="0" smtClean="0">
                <a:solidFill>
                  <a:schemeClr val="tx1"/>
                </a:solidFill>
              </a:rPr>
              <a:t>                Exponent    Sign</a:t>
            </a:r>
            <a:endParaRPr lang="en-US" altLang="zh-CN" dirty="0">
              <a:solidFill>
                <a:schemeClr val="tx1"/>
              </a:solidFill>
            </a:endParaRPr>
          </a:p>
          <a:p>
            <a:pPr eaLnBrk="1" hangingPunct="1">
              <a:buClr>
                <a:srgbClr val="CC0000"/>
              </a:buClr>
            </a:pPr>
            <a:r>
              <a:rPr lang="en-US" altLang="zh-CN" dirty="0" smtClean="0">
                <a:solidFill>
                  <a:schemeClr val="tx1"/>
                </a:solidFill>
              </a:rPr>
              <a:t>16 </a:t>
            </a:r>
            <a:r>
              <a:rPr lang="en-US" altLang="zh-CN" dirty="0">
                <a:solidFill>
                  <a:schemeClr val="tx1"/>
                </a:solidFill>
              </a:rPr>
              <a:t>bit         </a:t>
            </a:r>
            <a:r>
              <a:rPr lang="en-US" altLang="zh-CN" dirty="0" smtClean="0">
                <a:solidFill>
                  <a:schemeClr val="tx1"/>
                </a:solidFill>
              </a:rPr>
              <a:t>                    </a:t>
            </a:r>
            <a:r>
              <a:rPr lang="en-US" altLang="zh-CN" dirty="0">
                <a:solidFill>
                  <a:schemeClr val="tx1"/>
                </a:solidFill>
              </a:rPr>
              <a:t>8</a:t>
            </a:r>
            <a:r>
              <a:rPr lang="en-US" altLang="zh-CN" dirty="0" smtClean="0">
                <a:solidFill>
                  <a:schemeClr val="tx1"/>
                </a:solidFill>
              </a:rPr>
              <a:t> </a:t>
            </a:r>
            <a:r>
              <a:rPr lang="en-US" altLang="zh-CN" dirty="0">
                <a:solidFill>
                  <a:schemeClr val="tx1"/>
                </a:solidFill>
              </a:rPr>
              <a:t>bits         </a:t>
            </a:r>
            <a:r>
              <a:rPr lang="en-US" altLang="zh-CN" dirty="0" smtClean="0">
                <a:solidFill>
                  <a:schemeClr val="tx1"/>
                </a:solidFill>
              </a:rPr>
              <a:t>              7 bits         1</a:t>
            </a:r>
            <a:endParaRPr lang="en-US" altLang="zh-CN" dirty="0">
              <a:solidFill>
                <a:schemeClr val="tx1"/>
              </a:solidFill>
            </a:endParaRPr>
          </a:p>
        </p:txBody>
      </p:sp>
      <p:sp>
        <p:nvSpPr>
          <p:cNvPr id="2" name="矩形 1"/>
          <p:cNvSpPr/>
          <p:nvPr/>
        </p:nvSpPr>
        <p:spPr>
          <a:xfrm>
            <a:off x="1728192" y="4222829"/>
            <a:ext cx="4572000" cy="646331"/>
          </a:xfrm>
          <a:prstGeom prst="rect">
            <a:avLst/>
          </a:prstGeom>
        </p:spPr>
        <p:txBody>
          <a:bodyPr>
            <a:spAutoFit/>
          </a:bodyPr>
          <a:lstStyle/>
          <a:p>
            <a:r>
              <a:rPr lang="en-US" altLang="zh-CN" dirty="0"/>
              <a:t>c.  Exponent:  </a:t>
            </a:r>
            <a:r>
              <a:rPr lang="en-US" altLang="zh-CN" dirty="0" smtClean="0"/>
              <a:t>7 bit  </a:t>
            </a:r>
            <a:r>
              <a:rPr lang="en-US" altLang="zh-CN" dirty="0" err="1"/>
              <a:t>vs</a:t>
            </a:r>
            <a:r>
              <a:rPr lang="en-US" altLang="zh-CN" dirty="0"/>
              <a:t> </a:t>
            </a:r>
            <a:r>
              <a:rPr lang="en-US" altLang="zh-CN" dirty="0" smtClean="0"/>
              <a:t>7 bit</a:t>
            </a:r>
            <a:endParaRPr lang="en-US" altLang="zh-CN" dirty="0"/>
          </a:p>
          <a:p>
            <a:r>
              <a:rPr lang="en-US" altLang="zh-CN" dirty="0"/>
              <a:t>     Significant: </a:t>
            </a:r>
            <a:r>
              <a:rPr lang="en-US" altLang="zh-CN" dirty="0" smtClean="0"/>
              <a:t>23 bit </a:t>
            </a:r>
            <a:r>
              <a:rPr lang="en-US" altLang="zh-CN" dirty="0" err="1" smtClean="0"/>
              <a:t>vs</a:t>
            </a:r>
            <a:r>
              <a:rPr lang="en-US" altLang="zh-CN" dirty="0" smtClean="0"/>
              <a:t> 22 bit</a:t>
            </a:r>
            <a:endParaRPr lang="en-US" altLang="zh-CN" dirty="0"/>
          </a:p>
        </p:txBody>
      </p:sp>
    </p:spTree>
    <p:extLst>
      <p:ext uri="{BB962C8B-B14F-4D97-AF65-F5344CB8AC3E}">
        <p14:creationId xmlns:p14="http://schemas.microsoft.com/office/powerpoint/2010/main" val="27916919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lstStyle/>
          <a:p>
            <a:r>
              <a:rPr lang="en-US" altLang="zh-CN" dirty="0" smtClean="0"/>
              <a:t>The following table shows pairs of decimal numbers.</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943858751"/>
              </p:ext>
            </p:extLst>
          </p:nvPr>
        </p:nvGraphicFramePr>
        <p:xfrm>
          <a:off x="1925672" y="1397000"/>
          <a:ext cx="4734560" cy="1112520"/>
        </p:xfrm>
        <a:graphic>
          <a:graphicData uri="http://schemas.openxmlformats.org/drawingml/2006/table">
            <a:tbl>
              <a:tblPr firstRow="1" bandRow="1">
                <a:tableStyleId>{5C22544A-7EE6-4342-B048-85BDC9FD1C3A}</a:tableStyleId>
              </a:tblPr>
              <a:tblGrid>
                <a:gridCol w="436880"/>
                <a:gridCol w="2032000"/>
                <a:gridCol w="226568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2.6125×10</a:t>
                      </a:r>
                      <a:r>
                        <a:rPr lang="en-US" altLang="zh-CN" baseline="30000" dirty="0" smtClean="0"/>
                        <a:t>-1</a:t>
                      </a:r>
                      <a:endParaRPr lang="zh-CN" altLang="en-US" baseline="30000" dirty="0"/>
                    </a:p>
                  </a:txBody>
                  <a:tcPr/>
                </a:tc>
                <a:tc>
                  <a:txBody>
                    <a:bodyPr/>
                    <a:lstStyle/>
                    <a:p>
                      <a:pPr algn="ctr"/>
                      <a:r>
                        <a:rPr lang="en-US" altLang="zh-CN" dirty="0" smtClean="0"/>
                        <a:t>4.150390625×10</a:t>
                      </a:r>
                      <a:r>
                        <a:rPr lang="en-US" altLang="zh-CN" baseline="30000" dirty="0" smtClean="0"/>
                        <a:t>-1</a:t>
                      </a:r>
                      <a:endParaRPr lang="zh-CN" altLang="en-US" baseline="30000"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-4.484375×10</a:t>
                      </a:r>
                      <a:r>
                        <a:rPr lang="en-US" altLang="zh-CN" baseline="30000" dirty="0" smtClean="0"/>
                        <a:t>1</a:t>
                      </a:r>
                      <a:endParaRPr lang="zh-CN" altLang="en-US" baseline="30000" dirty="0"/>
                    </a:p>
                  </a:txBody>
                  <a:tcPr/>
                </a:tc>
                <a:tc>
                  <a:txBody>
                    <a:bodyPr/>
                    <a:lstStyle/>
                    <a:p>
                      <a:pPr algn="ctr"/>
                      <a:r>
                        <a:rPr lang="en-US" altLang="zh-CN" dirty="0" smtClean="0"/>
                        <a:t>1.3953125×10</a:t>
                      </a:r>
                      <a:r>
                        <a:rPr lang="en-US" altLang="zh-CN" baseline="30000" dirty="0" smtClean="0"/>
                        <a:t>1</a:t>
                      </a:r>
                      <a:endParaRPr lang="zh-CN" altLang="en-US" baseline="30000" dirty="0"/>
                    </a:p>
                  </a:txBody>
                  <a:tcPr/>
                </a:tc>
              </a:tr>
            </a:tbl>
          </a:graphicData>
        </a:graphic>
      </p:graphicFrame>
    </p:spTree>
    <p:extLst>
      <p:ext uri="{BB962C8B-B14F-4D97-AF65-F5344CB8AC3E}">
        <p14:creationId xmlns:p14="http://schemas.microsoft.com/office/powerpoint/2010/main" val="20785086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lstStyle/>
          <a:p>
            <a:r>
              <a:rPr lang="en-US" altLang="zh-CN" b="1" dirty="0" smtClean="0"/>
              <a:t>3.11.4</a:t>
            </a:r>
            <a:r>
              <a:rPr lang="en-US" altLang="zh-CN" dirty="0" smtClean="0"/>
              <a:t>  Calculate the sum of A and B by hand, assuming A and B are stored in the modified 16-bit NVIDIA format described in 3.11.2. Assume 1 guard, 1 round bit, and 1 sticky bit, and round to the nearest even. Show all the steps.</a:t>
            </a:r>
          </a:p>
          <a:p>
            <a:endParaRPr lang="zh-CN" altLang="en-US" dirty="0"/>
          </a:p>
        </p:txBody>
      </p:sp>
      <p:sp>
        <p:nvSpPr>
          <p:cNvPr id="4" name="Text Box 4"/>
          <p:cNvSpPr txBox="1">
            <a:spLocks noChangeArrowheads="1"/>
          </p:cNvSpPr>
          <p:nvPr/>
        </p:nvSpPr>
        <p:spPr bwMode="auto">
          <a:xfrm>
            <a:off x="517525" y="3258617"/>
            <a:ext cx="5480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accent1"/>
                </a:solidFill>
                <a:latin typeface="Arial" charset="0"/>
                <a:ea typeface="宋体" charset="-122"/>
              </a:defRPr>
            </a:lvl1pPr>
            <a:lvl2pPr marL="742950" indent="-285750" eaLnBrk="0" hangingPunct="0">
              <a:defRPr>
                <a:solidFill>
                  <a:schemeClr val="accent1"/>
                </a:solidFill>
                <a:latin typeface="Arial" charset="0"/>
                <a:ea typeface="宋体" charset="-122"/>
              </a:defRPr>
            </a:lvl2pPr>
            <a:lvl3pPr marL="1143000" indent="-228600" eaLnBrk="0" hangingPunct="0">
              <a:defRPr>
                <a:solidFill>
                  <a:schemeClr val="accent1"/>
                </a:solidFill>
                <a:latin typeface="Arial" charset="0"/>
                <a:ea typeface="宋体" charset="-122"/>
              </a:defRPr>
            </a:lvl3pPr>
            <a:lvl4pPr marL="1600200" indent="-228600" eaLnBrk="0" hangingPunct="0">
              <a:defRPr>
                <a:solidFill>
                  <a:schemeClr val="accent1"/>
                </a:solidFill>
                <a:latin typeface="Arial" charset="0"/>
                <a:ea typeface="宋体" charset="-122"/>
              </a:defRPr>
            </a:lvl4pPr>
            <a:lvl5pPr marL="2057400" indent="-228600" eaLnBrk="0" hangingPunct="0">
              <a:defRPr>
                <a:solidFill>
                  <a:schemeClr val="accent1"/>
                </a:solidFill>
                <a:latin typeface="Arial" charset="0"/>
                <a:ea typeface="宋体" charset="-122"/>
              </a:defRPr>
            </a:lvl5pPr>
            <a:lvl6pPr marL="2514600" indent="-228600" eaLnBrk="0" fontAlgn="base" hangingPunct="0">
              <a:spcBef>
                <a:spcPct val="0"/>
              </a:spcBef>
              <a:spcAft>
                <a:spcPct val="0"/>
              </a:spcAft>
              <a:defRPr>
                <a:solidFill>
                  <a:schemeClr val="accent1"/>
                </a:solidFill>
                <a:latin typeface="Arial" charset="0"/>
                <a:ea typeface="宋体" charset="-122"/>
              </a:defRPr>
            </a:lvl6pPr>
            <a:lvl7pPr marL="2971800" indent="-228600" eaLnBrk="0" fontAlgn="base" hangingPunct="0">
              <a:spcBef>
                <a:spcPct val="0"/>
              </a:spcBef>
              <a:spcAft>
                <a:spcPct val="0"/>
              </a:spcAft>
              <a:defRPr>
                <a:solidFill>
                  <a:schemeClr val="accent1"/>
                </a:solidFill>
                <a:latin typeface="Arial" charset="0"/>
                <a:ea typeface="宋体" charset="-122"/>
              </a:defRPr>
            </a:lvl7pPr>
            <a:lvl8pPr marL="3429000" indent="-228600" eaLnBrk="0" fontAlgn="base" hangingPunct="0">
              <a:spcBef>
                <a:spcPct val="0"/>
              </a:spcBef>
              <a:spcAft>
                <a:spcPct val="0"/>
              </a:spcAft>
              <a:defRPr>
                <a:solidFill>
                  <a:schemeClr val="accent1"/>
                </a:solidFill>
                <a:latin typeface="Arial" charset="0"/>
                <a:ea typeface="宋体" charset="-122"/>
              </a:defRPr>
            </a:lvl8pPr>
            <a:lvl9pPr marL="3886200" indent="-228600" eaLnBrk="0" fontAlgn="base" hangingPunct="0">
              <a:spcBef>
                <a:spcPct val="0"/>
              </a:spcBef>
              <a:spcAft>
                <a:spcPct val="0"/>
              </a:spcAft>
              <a:defRPr>
                <a:solidFill>
                  <a:schemeClr val="accent1"/>
                </a:solidFill>
                <a:latin typeface="Arial" charset="0"/>
                <a:ea typeface="宋体" charset="-122"/>
              </a:defRPr>
            </a:lvl9pPr>
          </a:lstStyle>
          <a:p>
            <a:pPr eaLnBrk="1" hangingPunct="1">
              <a:buClr>
                <a:srgbClr val="CC0000"/>
              </a:buClr>
            </a:pPr>
            <a:r>
              <a:rPr lang="en-US" altLang="zh-CN" dirty="0">
                <a:solidFill>
                  <a:schemeClr val="tx1"/>
                </a:solidFill>
              </a:rPr>
              <a:t>Sign       Exponent                                         Fraction</a:t>
            </a:r>
          </a:p>
          <a:p>
            <a:pPr eaLnBrk="1" hangingPunct="1">
              <a:buClr>
                <a:srgbClr val="CC0000"/>
              </a:buClr>
            </a:pPr>
            <a:r>
              <a:rPr lang="en-US" altLang="zh-CN" dirty="0">
                <a:solidFill>
                  <a:schemeClr val="tx1"/>
                </a:solidFill>
              </a:rPr>
              <a:t>1 bit          5</a:t>
            </a:r>
            <a:r>
              <a:rPr lang="en-US" altLang="zh-CN" dirty="0" smtClean="0">
                <a:solidFill>
                  <a:schemeClr val="tx1"/>
                </a:solidFill>
              </a:rPr>
              <a:t> </a:t>
            </a:r>
            <a:r>
              <a:rPr lang="en-US" altLang="zh-CN" dirty="0">
                <a:solidFill>
                  <a:schemeClr val="tx1"/>
                </a:solidFill>
              </a:rPr>
              <a:t>bits                                              </a:t>
            </a:r>
            <a:r>
              <a:rPr lang="en-US" altLang="zh-CN" dirty="0" smtClean="0">
                <a:solidFill>
                  <a:schemeClr val="tx1"/>
                </a:solidFill>
              </a:rPr>
              <a:t>10 </a:t>
            </a:r>
            <a:r>
              <a:rPr lang="en-US" altLang="zh-CN" dirty="0">
                <a:solidFill>
                  <a:schemeClr val="tx1"/>
                </a:solidFill>
              </a:rPr>
              <a:t>bits</a:t>
            </a:r>
          </a:p>
        </p:txBody>
      </p:sp>
      <p:sp>
        <p:nvSpPr>
          <p:cNvPr id="5" name="Rectangle 5"/>
          <p:cNvSpPr>
            <a:spLocks noChangeArrowheads="1"/>
          </p:cNvSpPr>
          <p:nvPr/>
        </p:nvSpPr>
        <p:spPr bwMode="auto">
          <a:xfrm>
            <a:off x="609600" y="3831704"/>
            <a:ext cx="381000" cy="533400"/>
          </a:xfrm>
          <a:prstGeom prst="rect">
            <a:avLst/>
          </a:prstGeom>
          <a:solidFill>
            <a:schemeClr val="accent1"/>
          </a:solidFill>
          <a:ln w="9525">
            <a:solidFill>
              <a:schemeClr val="tx1"/>
            </a:solidFill>
            <a:miter lim="800000"/>
            <a:headEnd/>
            <a:tailEnd/>
          </a:ln>
        </p:spPr>
        <p:txBody>
          <a:bodyPr wrap="none" anchor="ctr"/>
          <a:lstStyle/>
          <a:p>
            <a:pPr algn="ctr"/>
            <a:r>
              <a:rPr lang="en-US" altLang="zh-CN">
                <a:solidFill>
                  <a:schemeClr val="tx1"/>
                </a:solidFill>
              </a:rPr>
              <a:t>S</a:t>
            </a:r>
          </a:p>
        </p:txBody>
      </p:sp>
      <p:sp>
        <p:nvSpPr>
          <p:cNvPr id="6" name="Rectangle 6"/>
          <p:cNvSpPr>
            <a:spLocks noChangeArrowheads="1"/>
          </p:cNvSpPr>
          <p:nvPr/>
        </p:nvSpPr>
        <p:spPr bwMode="auto">
          <a:xfrm>
            <a:off x="1066800" y="3831704"/>
            <a:ext cx="1905000" cy="533400"/>
          </a:xfrm>
          <a:prstGeom prst="rect">
            <a:avLst/>
          </a:prstGeom>
          <a:solidFill>
            <a:srgbClr val="FFFF00"/>
          </a:solidFill>
          <a:ln w="9525">
            <a:solidFill>
              <a:schemeClr val="tx1"/>
            </a:solidFill>
            <a:miter lim="800000"/>
            <a:headEnd/>
            <a:tailEnd/>
          </a:ln>
        </p:spPr>
        <p:txBody>
          <a:bodyPr wrap="none" anchor="ctr"/>
          <a:lstStyle/>
          <a:p>
            <a:pPr algn="ctr"/>
            <a:r>
              <a:rPr lang="en-US" altLang="zh-CN">
                <a:solidFill>
                  <a:schemeClr val="tx1"/>
                </a:solidFill>
              </a:rPr>
              <a:t>E</a:t>
            </a:r>
          </a:p>
        </p:txBody>
      </p:sp>
      <p:sp>
        <p:nvSpPr>
          <p:cNvPr id="7" name="Rectangle 7"/>
          <p:cNvSpPr>
            <a:spLocks noChangeArrowheads="1"/>
          </p:cNvSpPr>
          <p:nvPr/>
        </p:nvSpPr>
        <p:spPr bwMode="auto">
          <a:xfrm>
            <a:off x="3048000" y="3831704"/>
            <a:ext cx="4953000" cy="533400"/>
          </a:xfrm>
          <a:prstGeom prst="rect">
            <a:avLst/>
          </a:prstGeom>
          <a:solidFill>
            <a:schemeClr val="hlink"/>
          </a:solidFill>
          <a:ln w="9525">
            <a:solidFill>
              <a:schemeClr val="tx1"/>
            </a:solidFill>
            <a:miter lim="800000"/>
            <a:headEnd/>
            <a:tailEnd/>
          </a:ln>
        </p:spPr>
        <p:txBody>
          <a:bodyPr wrap="none" anchor="ctr"/>
          <a:lstStyle/>
          <a:p>
            <a:pPr algn="ctr"/>
            <a:r>
              <a:rPr lang="en-US" altLang="zh-CN">
                <a:solidFill>
                  <a:schemeClr val="tx1"/>
                </a:solidFill>
              </a:rPr>
              <a:t>F</a:t>
            </a:r>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8075240" cy="6213304"/>
          </a:xfrm>
        </p:spPr>
        <p:txBody>
          <a:bodyPr>
            <a:normAutofit fontScale="92500" lnSpcReduction="20000"/>
          </a:bodyPr>
          <a:lstStyle/>
          <a:p>
            <a:r>
              <a:rPr lang="en-US" altLang="zh-CN" dirty="0" smtClean="0"/>
              <a:t>Solution:</a:t>
            </a:r>
          </a:p>
          <a:p>
            <a:pPr marL="0" indent="0">
              <a:buNone/>
            </a:pPr>
            <a:r>
              <a:rPr lang="en-US" altLang="zh-CN" sz="2200" dirty="0" smtClean="0"/>
              <a:t>    </a:t>
            </a:r>
            <a:r>
              <a:rPr lang="en-US" altLang="zh-CN" dirty="0" smtClean="0"/>
              <a:t>a.</a:t>
            </a:r>
          </a:p>
          <a:p>
            <a:pPr marL="0" indent="0">
              <a:buNone/>
            </a:pPr>
            <a:r>
              <a:rPr lang="en-US" altLang="zh-CN" dirty="0" smtClean="0"/>
              <a:t>    2.6125×10</a:t>
            </a:r>
            <a:r>
              <a:rPr lang="en-US" altLang="zh-CN" baseline="30000" dirty="0" smtClean="0"/>
              <a:t>1</a:t>
            </a:r>
            <a:r>
              <a:rPr lang="en-US" altLang="zh-CN" dirty="0" smtClean="0"/>
              <a:t> </a:t>
            </a:r>
            <a:r>
              <a:rPr lang="en-US" altLang="zh-CN" dirty="0"/>
              <a:t>+ </a:t>
            </a:r>
            <a:r>
              <a:rPr lang="en-US" altLang="zh-CN" dirty="0" smtClean="0"/>
              <a:t>4.150390625×10</a:t>
            </a:r>
            <a:r>
              <a:rPr lang="en-US" altLang="zh-CN" baseline="30000" dirty="0" smtClean="0"/>
              <a:t>–1</a:t>
            </a:r>
          </a:p>
          <a:p>
            <a:pPr marL="0" indent="0">
              <a:buNone/>
            </a:pPr>
            <a:r>
              <a:rPr lang="en-US" altLang="zh-CN" dirty="0" smtClean="0"/>
              <a:t>    2.6125×10</a:t>
            </a:r>
            <a:r>
              <a:rPr lang="en-US" altLang="zh-CN" baseline="30000" dirty="0" smtClean="0"/>
              <a:t>1</a:t>
            </a:r>
            <a:r>
              <a:rPr lang="en-US" altLang="zh-CN" dirty="0" smtClean="0"/>
              <a:t> </a:t>
            </a:r>
            <a:r>
              <a:rPr lang="en-US" altLang="zh-CN" dirty="0"/>
              <a:t>= 26.125 = 11010.001 = </a:t>
            </a:r>
            <a:r>
              <a:rPr lang="en-US" altLang="zh-CN" dirty="0" smtClean="0"/>
              <a:t>1.1010001000×2</a:t>
            </a:r>
            <a:r>
              <a:rPr lang="en-US" altLang="zh-CN" baseline="30000" dirty="0" smtClean="0"/>
              <a:t>4</a:t>
            </a:r>
          </a:p>
          <a:p>
            <a:pPr marL="0" indent="0">
              <a:buNone/>
            </a:pPr>
            <a:r>
              <a:rPr lang="en-US" altLang="zh-CN" dirty="0" smtClean="0"/>
              <a:t>    4.150390625×10</a:t>
            </a:r>
            <a:r>
              <a:rPr lang="en-US" altLang="zh-CN" baseline="30000" dirty="0" smtClean="0"/>
              <a:t>–1</a:t>
            </a:r>
            <a:r>
              <a:rPr lang="en-US" altLang="zh-CN" dirty="0" smtClean="0"/>
              <a:t> </a:t>
            </a:r>
            <a:r>
              <a:rPr lang="en-US" altLang="zh-CN" dirty="0"/>
              <a:t>= .4150390625 = .011010100111 </a:t>
            </a:r>
            <a:endParaRPr lang="en-US" altLang="zh-CN" dirty="0" smtClean="0"/>
          </a:p>
          <a:p>
            <a:pPr marL="0" indent="0">
              <a:buNone/>
            </a:pPr>
            <a:r>
              <a:rPr lang="en-US" altLang="zh-CN" dirty="0" smtClean="0"/>
              <a:t>    =1.1010100111×2</a:t>
            </a:r>
            <a:r>
              <a:rPr lang="en-US" altLang="zh-CN" baseline="30000" dirty="0" smtClean="0"/>
              <a:t>–2</a:t>
            </a:r>
            <a:endParaRPr lang="en-US" altLang="zh-CN" baseline="30000" dirty="0"/>
          </a:p>
          <a:p>
            <a:pPr marL="0" indent="0">
              <a:buNone/>
            </a:pPr>
            <a:r>
              <a:rPr lang="en-US" altLang="zh-CN" dirty="0" smtClean="0"/>
              <a:t>    Shift </a:t>
            </a:r>
            <a:r>
              <a:rPr lang="en-US" altLang="zh-CN" dirty="0"/>
              <a:t>binary point 6 to the left to align exponents,</a:t>
            </a:r>
          </a:p>
          <a:p>
            <a:pPr marL="0" indent="0">
              <a:buNone/>
            </a:pPr>
            <a:r>
              <a:rPr lang="en-US" altLang="zh-CN" dirty="0"/>
              <a:t>                           GR</a:t>
            </a:r>
          </a:p>
          <a:p>
            <a:pPr marL="0" indent="0">
              <a:buNone/>
            </a:pPr>
            <a:r>
              <a:rPr lang="en-US" altLang="zh-CN" dirty="0"/>
              <a:t>    1.1010001000 00</a:t>
            </a:r>
          </a:p>
          <a:p>
            <a:pPr marL="0" indent="0">
              <a:buNone/>
            </a:pPr>
            <a:r>
              <a:rPr lang="en-US" altLang="zh-CN" dirty="0"/>
              <a:t>    +.0000011010 10 0111 (Guard = 1, Round = 0, Sticky = 1)</a:t>
            </a:r>
          </a:p>
          <a:p>
            <a:pPr marL="0" indent="0">
              <a:buNone/>
            </a:pPr>
            <a:r>
              <a:rPr lang="en-US" altLang="zh-CN" dirty="0"/>
              <a:t>    --------------------</a:t>
            </a:r>
          </a:p>
          <a:p>
            <a:pPr marL="0" indent="0">
              <a:buNone/>
            </a:pPr>
            <a:r>
              <a:rPr lang="en-US" altLang="zh-CN" dirty="0"/>
              <a:t>    1.1010100010 </a:t>
            </a:r>
            <a:r>
              <a:rPr lang="en-US" altLang="zh-CN" dirty="0" smtClean="0"/>
              <a:t>10</a:t>
            </a:r>
          </a:p>
          <a:p>
            <a:pPr marL="0" indent="0">
              <a:buNone/>
            </a:pPr>
            <a:r>
              <a:rPr lang="en-US" altLang="zh-CN" dirty="0" smtClean="0"/>
              <a:t>    In </a:t>
            </a:r>
            <a:r>
              <a:rPr lang="en-US" altLang="zh-CN" dirty="0"/>
              <a:t>this case the extra bits (G,R,S) are more than half of the least </a:t>
            </a:r>
            <a:r>
              <a:rPr lang="en-US" altLang="zh-CN" dirty="0" smtClean="0"/>
              <a:t>significant </a:t>
            </a:r>
            <a:r>
              <a:rPr lang="en-US" altLang="zh-CN" dirty="0"/>
              <a:t>bit (0).</a:t>
            </a:r>
          </a:p>
          <a:p>
            <a:pPr marL="0" indent="0">
              <a:buNone/>
            </a:pPr>
            <a:r>
              <a:rPr lang="en-US" altLang="zh-CN" dirty="0" smtClean="0"/>
              <a:t>    Thus</a:t>
            </a:r>
            <a:r>
              <a:rPr lang="en-US" altLang="zh-CN" dirty="0"/>
              <a:t>, the value is rounded up</a:t>
            </a:r>
            <a:r>
              <a:rPr lang="en-US" altLang="zh-CN" dirty="0" smtClean="0"/>
              <a:t>.</a:t>
            </a:r>
          </a:p>
          <a:p>
            <a:pPr marL="0" indent="0">
              <a:buNone/>
            </a:pPr>
            <a:r>
              <a:rPr lang="en-US" altLang="zh-CN" dirty="0" smtClean="0"/>
              <a:t>       1.1010100011 </a:t>
            </a:r>
            <a:r>
              <a:rPr lang="en-US" altLang="zh-CN" dirty="0"/>
              <a:t>× 2</a:t>
            </a:r>
            <a:r>
              <a:rPr lang="en-US" altLang="zh-CN" baseline="30000" dirty="0"/>
              <a:t>4</a:t>
            </a:r>
            <a:r>
              <a:rPr lang="en-US" altLang="zh-CN" dirty="0"/>
              <a:t> = 11010.100011 × 2</a:t>
            </a:r>
            <a:r>
              <a:rPr lang="en-US" altLang="zh-CN" baseline="30000" dirty="0"/>
              <a:t>0</a:t>
            </a:r>
            <a:r>
              <a:rPr lang="en-US" altLang="zh-CN" dirty="0"/>
              <a:t> = </a:t>
            </a:r>
            <a:r>
              <a:rPr lang="en-US" altLang="zh-CN" dirty="0" smtClean="0"/>
              <a:t>26.546875</a:t>
            </a:r>
          </a:p>
          <a:p>
            <a:pPr marL="0" indent="0">
              <a:buNone/>
            </a:pPr>
            <a:r>
              <a:rPr lang="en-US" altLang="zh-CN" dirty="0"/>
              <a:t> </a:t>
            </a:r>
            <a:r>
              <a:rPr lang="en-US" altLang="zh-CN" dirty="0" smtClean="0"/>
              <a:t>   = </a:t>
            </a:r>
            <a:r>
              <a:rPr lang="en-US" altLang="zh-CN" dirty="0"/>
              <a:t>2.6546875 × 10</a:t>
            </a:r>
            <a:r>
              <a:rPr lang="en-US" altLang="zh-CN" baseline="30000" dirty="0"/>
              <a:t>1</a:t>
            </a:r>
            <a:endParaRPr lang="zh-CN" altLang="en-US" baseline="30000" dirty="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8075240" cy="6213304"/>
          </a:xfrm>
        </p:spPr>
        <p:txBody>
          <a:bodyPr>
            <a:normAutofit lnSpcReduction="10000"/>
          </a:bodyPr>
          <a:lstStyle/>
          <a:p>
            <a:r>
              <a:rPr lang="en-US" altLang="zh-CN" dirty="0" smtClean="0"/>
              <a:t>Solution:</a:t>
            </a:r>
          </a:p>
          <a:p>
            <a:pPr marL="0" indent="0">
              <a:buNone/>
            </a:pPr>
            <a:r>
              <a:rPr lang="en-US" altLang="zh-CN" sz="2200" dirty="0" smtClean="0"/>
              <a:t>    b.</a:t>
            </a:r>
          </a:p>
          <a:p>
            <a:pPr marL="0" indent="0">
              <a:buNone/>
            </a:pPr>
            <a:r>
              <a:rPr lang="en-US" altLang="zh-CN" sz="2200" dirty="0" smtClean="0"/>
              <a:t>    –</a:t>
            </a:r>
            <a:r>
              <a:rPr lang="en-US" altLang="zh-CN" sz="2200" dirty="0"/>
              <a:t>4.484375 × 10</a:t>
            </a:r>
            <a:r>
              <a:rPr lang="en-US" altLang="zh-CN" sz="2200" baseline="30000" dirty="0"/>
              <a:t>1</a:t>
            </a:r>
            <a:r>
              <a:rPr lang="en-US" altLang="zh-CN" sz="2200" dirty="0"/>
              <a:t> + 1.3953125 × 10</a:t>
            </a:r>
            <a:r>
              <a:rPr lang="en-US" altLang="zh-CN" sz="2200" baseline="30000" dirty="0"/>
              <a:t>1</a:t>
            </a:r>
          </a:p>
          <a:p>
            <a:pPr marL="0" indent="0">
              <a:buNone/>
            </a:pPr>
            <a:r>
              <a:rPr lang="en-US" altLang="zh-CN" sz="2200" dirty="0" smtClean="0"/>
              <a:t>    –</a:t>
            </a:r>
            <a:r>
              <a:rPr lang="en-US" altLang="zh-CN" sz="2200" dirty="0"/>
              <a:t>4.484375 × 10</a:t>
            </a:r>
            <a:r>
              <a:rPr lang="en-US" altLang="zh-CN" sz="2200" baseline="30000" dirty="0"/>
              <a:t>1</a:t>
            </a:r>
            <a:r>
              <a:rPr lang="en-US" altLang="zh-CN" sz="2200" dirty="0"/>
              <a:t> = –44.84375 = –1.0110011011 × 2</a:t>
            </a:r>
            <a:r>
              <a:rPr lang="en-US" altLang="zh-CN" sz="2200" baseline="30000" dirty="0"/>
              <a:t>5</a:t>
            </a:r>
          </a:p>
          <a:p>
            <a:pPr marL="0" indent="0">
              <a:buNone/>
            </a:pPr>
            <a:r>
              <a:rPr lang="en-US" altLang="zh-CN" sz="2200" dirty="0" smtClean="0"/>
              <a:t>    1.1953125 </a:t>
            </a:r>
            <a:r>
              <a:rPr lang="en-US" altLang="zh-CN" sz="2200" dirty="0"/>
              <a:t>× 10</a:t>
            </a:r>
            <a:r>
              <a:rPr lang="en-US" altLang="zh-CN" sz="2200" baseline="30000" dirty="0"/>
              <a:t>1</a:t>
            </a:r>
            <a:r>
              <a:rPr lang="en-US" altLang="zh-CN" sz="2200" dirty="0"/>
              <a:t> = 11.953125 = 1.0111111010 × 2</a:t>
            </a:r>
            <a:r>
              <a:rPr lang="en-US" altLang="zh-CN" sz="2200" baseline="30000" dirty="0"/>
              <a:t>3</a:t>
            </a:r>
          </a:p>
          <a:p>
            <a:pPr marL="0" indent="0">
              <a:buNone/>
            </a:pPr>
            <a:r>
              <a:rPr lang="en-US" altLang="zh-CN" sz="2200" dirty="0" smtClean="0"/>
              <a:t>    Shift </a:t>
            </a:r>
            <a:r>
              <a:rPr lang="en-US" altLang="zh-CN" sz="2200" dirty="0"/>
              <a:t>binary point 2 to the left and align exponents</a:t>
            </a:r>
            <a:r>
              <a:rPr lang="en-US" altLang="zh-CN" sz="2200" dirty="0" smtClean="0"/>
              <a:t>,</a:t>
            </a:r>
          </a:p>
          <a:p>
            <a:pPr marL="0" indent="0">
              <a:buNone/>
            </a:pPr>
            <a:r>
              <a:rPr lang="en-US" altLang="zh-CN" sz="2200" dirty="0" smtClean="0"/>
              <a:t>                              GR</a:t>
            </a:r>
            <a:endParaRPr lang="en-US" altLang="zh-CN" sz="2200" dirty="0"/>
          </a:p>
          <a:p>
            <a:pPr marL="0" indent="0">
              <a:buNone/>
            </a:pPr>
            <a:r>
              <a:rPr lang="en-US" altLang="zh-CN" sz="2200" dirty="0" smtClean="0"/>
              <a:t>    –</a:t>
            </a:r>
            <a:r>
              <a:rPr lang="en-US" altLang="zh-CN" sz="2200" dirty="0"/>
              <a:t>1.0110011011 00</a:t>
            </a:r>
          </a:p>
          <a:p>
            <a:pPr marL="0" indent="0">
              <a:buNone/>
            </a:pPr>
            <a:r>
              <a:rPr lang="en-US" altLang="zh-CN" sz="2200" dirty="0" smtClean="0"/>
              <a:t>      0.0101111110 </a:t>
            </a:r>
            <a:r>
              <a:rPr lang="en-US" altLang="zh-CN" sz="2200" dirty="0"/>
              <a:t>10 (Guard = 1, Round = 0, Sticky = 0)</a:t>
            </a:r>
          </a:p>
          <a:p>
            <a:pPr marL="0" indent="0">
              <a:buNone/>
            </a:pPr>
            <a:r>
              <a:rPr lang="en-US" altLang="zh-CN" sz="2200" dirty="0" smtClean="0"/>
              <a:t>    ------------------</a:t>
            </a:r>
            <a:endParaRPr lang="en-US" altLang="zh-CN" sz="2200" dirty="0"/>
          </a:p>
          <a:p>
            <a:pPr marL="0" indent="0">
              <a:buNone/>
            </a:pPr>
            <a:r>
              <a:rPr lang="en-US" altLang="zh-CN" sz="2200" dirty="0" smtClean="0"/>
              <a:t>    –</a:t>
            </a:r>
            <a:r>
              <a:rPr lang="en-US" altLang="zh-CN" sz="2200" dirty="0"/>
              <a:t>1.0000011100 </a:t>
            </a:r>
            <a:r>
              <a:rPr lang="en-US" altLang="zh-CN" sz="2200" dirty="0" smtClean="0"/>
              <a:t>10</a:t>
            </a:r>
          </a:p>
          <a:p>
            <a:pPr marL="0" indent="0">
              <a:buNone/>
            </a:pPr>
            <a:r>
              <a:rPr lang="en-US" altLang="zh-CN" sz="2200" dirty="0" smtClean="0"/>
              <a:t>    In </a:t>
            </a:r>
            <a:r>
              <a:rPr lang="en-US" altLang="zh-CN" sz="2200" dirty="0"/>
              <a:t>this case, the Guard is 1 and the Round and Sticky bits are zero. This is the “exactly </a:t>
            </a:r>
            <a:r>
              <a:rPr lang="en-US" altLang="zh-CN" sz="2200" dirty="0" smtClean="0"/>
              <a:t>half” case—if </a:t>
            </a:r>
            <a:r>
              <a:rPr lang="en-US" altLang="zh-CN" sz="2200" dirty="0"/>
              <a:t>the LSB was odd (1) we would add, but since it is even (0) we do nothing</a:t>
            </a:r>
            <a:r>
              <a:rPr lang="en-US" altLang="zh-CN" sz="2200" dirty="0" smtClean="0"/>
              <a:t>.</a:t>
            </a:r>
          </a:p>
          <a:p>
            <a:pPr marL="0" indent="0">
              <a:buNone/>
            </a:pPr>
            <a:r>
              <a:rPr lang="en-US" altLang="zh-CN" sz="2200" dirty="0" smtClean="0"/>
              <a:t>        –</a:t>
            </a:r>
            <a:r>
              <a:rPr lang="en-US" altLang="zh-CN" sz="2200" dirty="0"/>
              <a:t>1.0000011100 × 2</a:t>
            </a:r>
            <a:r>
              <a:rPr lang="en-US" altLang="zh-CN" sz="2200" baseline="30000" dirty="0"/>
              <a:t>5</a:t>
            </a:r>
            <a:r>
              <a:rPr lang="en-US" altLang="zh-CN" sz="2200" dirty="0"/>
              <a:t> = –100000.11100 × 2</a:t>
            </a:r>
            <a:r>
              <a:rPr lang="en-US" altLang="zh-CN" sz="2200" baseline="30000" dirty="0"/>
              <a:t>0</a:t>
            </a:r>
            <a:r>
              <a:rPr lang="en-US" altLang="zh-CN" sz="2200" dirty="0"/>
              <a:t> = –</a:t>
            </a:r>
            <a:r>
              <a:rPr lang="en-US" altLang="zh-CN" sz="2200" dirty="0" smtClean="0"/>
              <a:t>32.875</a:t>
            </a:r>
          </a:p>
          <a:p>
            <a:pPr marL="0" indent="0">
              <a:buNone/>
            </a:pPr>
            <a:r>
              <a:rPr lang="en-US" altLang="zh-CN" sz="2200" dirty="0"/>
              <a:t>  </a:t>
            </a:r>
            <a:r>
              <a:rPr lang="en-US" altLang="zh-CN" sz="2200" dirty="0" smtClean="0"/>
              <a:t>   </a:t>
            </a:r>
            <a:r>
              <a:rPr lang="en-US" altLang="zh-CN" sz="2200" dirty="0"/>
              <a:t>= –3.2875 × 10</a:t>
            </a:r>
            <a:r>
              <a:rPr lang="en-US" altLang="zh-CN" sz="2200" baseline="30000" dirty="0"/>
              <a:t>1</a:t>
            </a:r>
            <a:endParaRPr lang="en-US" altLang="zh-CN" sz="2200" baseline="30000" dirty="0" smtClean="0"/>
          </a:p>
        </p:txBody>
      </p:sp>
    </p:spTree>
    <p:extLst>
      <p:ext uri="{BB962C8B-B14F-4D97-AF65-F5344CB8AC3E}">
        <p14:creationId xmlns:p14="http://schemas.microsoft.com/office/powerpoint/2010/main" val="2592009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dirty="0" smtClean="0"/>
              <a:t>Solution:</a:t>
            </a:r>
          </a:p>
          <a:p>
            <a:pPr marL="0" indent="0">
              <a:buNone/>
            </a:pPr>
            <a:r>
              <a:rPr lang="en-US" altLang="zh-CN" dirty="0"/>
              <a:t> </a:t>
            </a:r>
            <a:r>
              <a:rPr lang="en-US" altLang="zh-CN" dirty="0" smtClean="0"/>
              <a:t>   b.</a:t>
            </a:r>
          </a:p>
          <a:p>
            <a:pPr marL="0" indent="0">
              <a:buNone/>
            </a:pPr>
            <a:r>
              <a:rPr lang="en-US" altLang="zh-CN" dirty="0" smtClean="0"/>
              <a:t>    0x8A </a:t>
            </a:r>
            <a:r>
              <a:rPr lang="en-US" altLang="zh-CN" dirty="0"/>
              <a:t>× 0xED = 0x7FC2 </a:t>
            </a:r>
            <a:endParaRPr lang="en-US" altLang="zh-CN" dirty="0" smtClean="0"/>
          </a:p>
          <a:p>
            <a:pPr marL="0" indent="0">
              <a:buNone/>
            </a:pPr>
            <a:r>
              <a:rPr lang="en-US" altLang="zh-CN" dirty="0"/>
              <a:t> </a:t>
            </a:r>
            <a:r>
              <a:rPr lang="en-US" altLang="zh-CN" dirty="0" smtClean="0"/>
              <a:t>   0x8A </a:t>
            </a:r>
            <a:r>
              <a:rPr lang="en-US" altLang="zh-CN" dirty="0"/>
              <a:t>= 128 + 8 + </a:t>
            </a:r>
            <a:r>
              <a:rPr lang="en-US" altLang="zh-CN" dirty="0" smtClean="0"/>
              <a:t>2</a:t>
            </a:r>
          </a:p>
          <a:p>
            <a:pPr marL="0" indent="0">
              <a:buNone/>
            </a:pPr>
            <a:r>
              <a:rPr lang="en-US" altLang="zh-CN" dirty="0"/>
              <a:t> </a:t>
            </a:r>
            <a:r>
              <a:rPr lang="en-US" altLang="zh-CN" dirty="0" smtClean="0"/>
              <a:t>   0xED </a:t>
            </a:r>
            <a:r>
              <a:rPr lang="en-US" altLang="zh-CN" dirty="0"/>
              <a:t>= 128 + 64 + 32 + 8 + 4 + 1</a:t>
            </a:r>
            <a:r>
              <a:rPr lang="en-US" altLang="zh-CN" dirty="0" smtClean="0"/>
              <a:t>.</a:t>
            </a:r>
          </a:p>
          <a:p>
            <a:pPr marL="0" indent="0">
              <a:buNone/>
            </a:pPr>
            <a:r>
              <a:rPr lang="en-US" altLang="zh-CN" dirty="0"/>
              <a:t> </a:t>
            </a:r>
            <a:r>
              <a:rPr lang="en-US" altLang="zh-CN" dirty="0" smtClean="0"/>
              <a:t>    </a:t>
            </a:r>
            <a:r>
              <a:rPr lang="en-US" altLang="zh-CN" dirty="0"/>
              <a:t>Best way is </a:t>
            </a:r>
            <a:r>
              <a:rPr lang="en-US" altLang="zh-CN" dirty="0" smtClean="0"/>
              <a:t>to shift </a:t>
            </a:r>
            <a:r>
              <a:rPr lang="en-US" altLang="zh-CN" dirty="0"/>
              <a:t>0xED left 7 places (0x7680), then add to that 0xED shifted left 3 places (0x768), and </a:t>
            </a:r>
            <a:r>
              <a:rPr lang="en-US" altLang="zh-CN" dirty="0" smtClean="0"/>
              <a:t>then add </a:t>
            </a:r>
            <a:r>
              <a:rPr lang="en-US" altLang="zh-CN" dirty="0"/>
              <a:t>0xED shifted left 1 place (0x1DA). </a:t>
            </a:r>
            <a:endParaRPr lang="en-US" altLang="zh-CN" dirty="0" smtClean="0"/>
          </a:p>
          <a:p>
            <a:pPr marL="0" indent="0">
              <a:buNone/>
            </a:pPr>
            <a:r>
              <a:rPr lang="en-US" altLang="zh-CN" dirty="0"/>
              <a:t> </a:t>
            </a:r>
            <a:r>
              <a:rPr lang="en-US" altLang="zh-CN" dirty="0" smtClean="0"/>
              <a:t>   3 </a:t>
            </a:r>
            <a:r>
              <a:rPr lang="en-US" altLang="zh-CN" dirty="0"/>
              <a:t>shifts, 2 adds.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4149389182"/>
              </p:ext>
            </p:extLst>
          </p:nvPr>
        </p:nvGraphicFramePr>
        <p:xfrm>
          <a:off x="1475656" y="4221088"/>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33</a:t>
                      </a:r>
                      <a:endParaRPr lang="zh-CN" altLang="en-US" dirty="0"/>
                    </a:p>
                  </a:txBody>
                  <a:tcPr/>
                </a:tc>
                <a:tc>
                  <a:txBody>
                    <a:bodyPr/>
                    <a:lstStyle/>
                    <a:p>
                      <a:pPr algn="ctr"/>
                      <a:r>
                        <a:rPr lang="en-US" altLang="zh-CN" dirty="0" smtClean="0"/>
                        <a:t>55</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8a</a:t>
                      </a:r>
                      <a:endParaRPr lang="zh-CN" altLang="en-US" dirty="0"/>
                    </a:p>
                  </a:txBody>
                  <a:tcPr/>
                </a:tc>
                <a:tc>
                  <a:txBody>
                    <a:bodyPr/>
                    <a:lstStyle/>
                    <a:p>
                      <a:pPr algn="ctr"/>
                      <a:r>
                        <a:rPr lang="en-US" altLang="zh-CN" dirty="0" smtClean="0"/>
                        <a:t>6d</a:t>
                      </a:r>
                      <a:endParaRPr lang="zh-CN" altLang="en-US" dirty="0"/>
                    </a:p>
                  </a:txBody>
                  <a:tcPr/>
                </a:tc>
              </a:tr>
            </a:tbl>
          </a:graphicData>
        </a:graphic>
      </p:graphicFrame>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3.11.5</a:t>
            </a:r>
            <a:r>
              <a:rPr lang="en-US" altLang="zh-CN" dirty="0" smtClean="0"/>
              <a:t> Write an MIPS assembly language program to calculate the sum of A and B, assuming they are stored in the modified 16-bit NVIDIA format described in 3.11.2. Assume 1 guard, 1 round bit, and 1 sticky bit, and round to the nearest even.</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16538186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3.11.6</a:t>
            </a:r>
            <a:r>
              <a:rPr lang="en-US" altLang="zh-CN" dirty="0" smtClean="0"/>
              <a:t> Write an MIPS assembly language program to calculate the sum of A and B, assuming they are stored using the format described in 3.11.1. Now modify the program to calculate the sum assuming the format described in 3.11.3. Which format is easier for a programmer to deal with? How do they each compare to the IEEE 754 format? (Do not worry about  sticky bits for this question.)</a:t>
            </a:r>
          </a:p>
          <a:p>
            <a:r>
              <a:rPr lang="en-US" altLang="zh-CN" dirty="0" smtClean="0"/>
              <a:t>Solution:</a:t>
            </a:r>
          </a:p>
          <a:p>
            <a:pPr marL="0" indent="0">
              <a:buNone/>
            </a:pPr>
            <a:r>
              <a:rPr lang="en-US" altLang="zh-CN" dirty="0"/>
              <a:t> </a:t>
            </a:r>
            <a:r>
              <a:rPr lang="en-US" altLang="zh-CN" dirty="0" smtClean="0"/>
              <a:t>   No solution provided.</a:t>
            </a:r>
            <a:endParaRPr lang="zh-CN" altLang="en-US" dirty="0"/>
          </a:p>
        </p:txBody>
      </p:sp>
    </p:spTree>
    <p:extLst>
      <p:ext uri="{BB962C8B-B14F-4D97-AF65-F5344CB8AC3E}">
        <p14:creationId xmlns:p14="http://schemas.microsoft.com/office/powerpoint/2010/main" val="35267178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562074"/>
          </a:xfrm>
        </p:spPr>
        <p:txBody>
          <a:bodyPr/>
          <a:lstStyle/>
          <a:p>
            <a:r>
              <a:rPr lang="en-US" altLang="zh-CN" dirty="0" smtClean="0"/>
              <a:t>Exercise 3.14</a:t>
            </a:r>
            <a:endParaRPr lang="zh-CN" altLang="en-US" dirty="0"/>
          </a:p>
        </p:txBody>
      </p:sp>
      <p:sp>
        <p:nvSpPr>
          <p:cNvPr id="3" name="内容占位符 2"/>
          <p:cNvSpPr>
            <a:spLocks noGrp="1"/>
          </p:cNvSpPr>
          <p:nvPr>
            <p:ph sz="quarter" idx="1"/>
          </p:nvPr>
        </p:nvSpPr>
        <p:spPr>
          <a:xfrm>
            <a:off x="457200" y="908720"/>
            <a:ext cx="7467600" cy="2016224"/>
          </a:xfrm>
        </p:spPr>
        <p:txBody>
          <a:bodyPr/>
          <a:lstStyle/>
          <a:p>
            <a:r>
              <a:rPr lang="en-US" altLang="zh-CN" dirty="0" smtClean="0"/>
              <a:t>The associative law is not the only one that does not always hold in dealing with floating point numbers. There are other oddities that occur as well. The following table shows sets of decimal numbers.</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405717166"/>
              </p:ext>
            </p:extLst>
          </p:nvPr>
        </p:nvGraphicFramePr>
        <p:xfrm>
          <a:off x="579700" y="3036560"/>
          <a:ext cx="7952740" cy="1112520"/>
        </p:xfrm>
        <a:graphic>
          <a:graphicData uri="http://schemas.openxmlformats.org/drawingml/2006/table">
            <a:tbl>
              <a:tblPr firstRow="1" bandRow="1">
                <a:tableStyleId>{5C22544A-7EE6-4342-B048-85BDC9FD1C3A}</a:tableStyleId>
              </a:tblPr>
              <a:tblGrid>
                <a:gridCol w="1524000"/>
                <a:gridCol w="2125980"/>
                <a:gridCol w="2049780"/>
                <a:gridCol w="2252980"/>
              </a:tblGrid>
              <a:tr h="370840">
                <a:tc>
                  <a:txBody>
                    <a:bodyPr/>
                    <a:lstStyle/>
                    <a:p>
                      <a:endParaRPr lang="zh-CN" altLang="en-US" dirty="0"/>
                    </a:p>
                  </a:txBody>
                  <a:tcPr/>
                </a:tc>
                <a:tc>
                  <a:txBody>
                    <a:bodyPr/>
                    <a:lstStyle/>
                    <a:p>
                      <a:r>
                        <a:rPr lang="en-US" altLang="zh-CN" dirty="0" smtClean="0"/>
                        <a:t>A</a:t>
                      </a:r>
                      <a:endParaRPr lang="zh-CN" altLang="en-US" dirty="0"/>
                    </a:p>
                  </a:txBody>
                  <a:tcPr/>
                </a:tc>
                <a:tc>
                  <a:txBody>
                    <a:bodyPr/>
                    <a:lstStyle/>
                    <a:p>
                      <a:r>
                        <a:rPr lang="en-US" altLang="zh-CN" dirty="0" smtClean="0"/>
                        <a:t>B</a:t>
                      </a:r>
                      <a:endParaRPr lang="zh-CN" altLang="en-US" dirty="0"/>
                    </a:p>
                  </a:txBody>
                  <a:tcPr/>
                </a:tc>
                <a:tc>
                  <a:txBody>
                    <a:bodyPr/>
                    <a:lstStyle/>
                    <a:p>
                      <a:r>
                        <a:rPr lang="en-US" altLang="zh-CN" dirty="0" smtClean="0"/>
                        <a:t>C</a:t>
                      </a:r>
                      <a:endParaRPr lang="zh-CN" altLang="en-US" dirty="0"/>
                    </a:p>
                  </a:txBody>
                  <a:tcPr/>
                </a:tc>
              </a:tr>
              <a:tr h="370840">
                <a:tc>
                  <a:txBody>
                    <a:bodyPr/>
                    <a:lstStyle/>
                    <a:p>
                      <a:r>
                        <a:rPr lang="en-US" altLang="zh-CN" dirty="0" smtClean="0"/>
                        <a:t>a.</a:t>
                      </a:r>
                      <a:endParaRPr lang="zh-CN" altLang="en-US" dirty="0"/>
                    </a:p>
                  </a:txBody>
                  <a:tcPr/>
                </a:tc>
                <a:tc>
                  <a:txBody>
                    <a:bodyPr/>
                    <a:lstStyle/>
                    <a:p>
                      <a:r>
                        <a:rPr lang="en-US" altLang="zh-CN" dirty="0" smtClean="0"/>
                        <a:t>1.666015625×10</a:t>
                      </a:r>
                      <a:r>
                        <a:rPr lang="en-US" altLang="zh-CN" baseline="30000" dirty="0" smtClean="0"/>
                        <a:t>0</a:t>
                      </a:r>
                      <a:endParaRPr lang="zh-CN" altLang="en-US" baseline="30000" dirty="0"/>
                    </a:p>
                  </a:txBody>
                  <a:tcPr/>
                </a:tc>
                <a:tc>
                  <a:txBody>
                    <a:bodyPr/>
                    <a:lstStyle/>
                    <a:p>
                      <a:r>
                        <a:rPr lang="en-US" altLang="zh-CN" dirty="0" smtClean="0"/>
                        <a:t>1.9760×10</a:t>
                      </a:r>
                      <a:r>
                        <a:rPr lang="en-US" altLang="zh-CN" baseline="30000" dirty="0" smtClean="0"/>
                        <a:t>4</a:t>
                      </a:r>
                      <a:endParaRPr lang="zh-CN" altLang="en-US" baseline="30000" dirty="0"/>
                    </a:p>
                  </a:txBody>
                  <a:tcPr/>
                </a:tc>
                <a:tc>
                  <a:txBody>
                    <a:bodyPr/>
                    <a:lstStyle/>
                    <a:p>
                      <a:r>
                        <a:rPr lang="en-US" altLang="zh-CN" dirty="0" smtClean="0"/>
                        <a:t>-1.9744×10</a:t>
                      </a:r>
                      <a:r>
                        <a:rPr lang="en-US" altLang="zh-CN" baseline="30000" dirty="0" smtClean="0"/>
                        <a:t>4</a:t>
                      </a:r>
                      <a:endParaRPr lang="zh-CN" altLang="en-US" baseline="30000" dirty="0"/>
                    </a:p>
                  </a:txBody>
                  <a:tcPr/>
                </a:tc>
              </a:tr>
              <a:tr h="370840">
                <a:tc>
                  <a:txBody>
                    <a:bodyPr/>
                    <a:lstStyle/>
                    <a:p>
                      <a:r>
                        <a:rPr lang="en-US" altLang="zh-CN" dirty="0" smtClean="0"/>
                        <a:t>b.</a:t>
                      </a:r>
                      <a:endParaRPr lang="zh-CN" altLang="en-US" dirty="0"/>
                    </a:p>
                  </a:txBody>
                  <a:tcPr/>
                </a:tc>
                <a:tc>
                  <a:txBody>
                    <a:bodyPr/>
                    <a:lstStyle/>
                    <a:p>
                      <a:r>
                        <a:rPr lang="en-US" altLang="zh-CN" dirty="0" smtClean="0"/>
                        <a:t>3.48×10</a:t>
                      </a:r>
                      <a:r>
                        <a:rPr lang="en-US" altLang="zh-CN" baseline="30000" dirty="0" smtClean="0"/>
                        <a:t>2</a:t>
                      </a:r>
                      <a:endParaRPr lang="zh-CN" altLang="en-US" baseline="30000" dirty="0"/>
                    </a:p>
                  </a:txBody>
                  <a:tcPr/>
                </a:tc>
                <a:tc>
                  <a:txBody>
                    <a:bodyPr/>
                    <a:lstStyle/>
                    <a:p>
                      <a:r>
                        <a:rPr lang="en-US" altLang="zh-CN" dirty="0" smtClean="0"/>
                        <a:t>6.34765625×10</a:t>
                      </a:r>
                      <a:r>
                        <a:rPr lang="en-US" altLang="zh-CN" baseline="30000" dirty="0" smtClean="0"/>
                        <a:t>-2</a:t>
                      </a:r>
                      <a:endParaRPr lang="zh-CN" altLang="en-US" baseline="30000" dirty="0"/>
                    </a:p>
                  </a:txBody>
                  <a:tcPr/>
                </a:tc>
                <a:tc>
                  <a:txBody>
                    <a:bodyPr/>
                    <a:lstStyle/>
                    <a:p>
                      <a:r>
                        <a:rPr lang="en-US" altLang="zh-CN" dirty="0" smtClean="0"/>
                        <a:t>-4.052734375×10</a:t>
                      </a:r>
                      <a:r>
                        <a:rPr lang="en-US" altLang="zh-CN" baseline="30000" dirty="0" smtClean="0"/>
                        <a:t>-2</a:t>
                      </a:r>
                      <a:endParaRPr lang="zh-CN" altLang="en-US" baseline="30000" dirty="0"/>
                    </a:p>
                  </a:txBody>
                  <a:tcPr/>
                </a:tc>
              </a:tr>
            </a:tbl>
          </a:graphicData>
        </a:graphic>
      </p:graphicFrame>
    </p:spTree>
    <p:extLst>
      <p:ext uri="{BB962C8B-B14F-4D97-AF65-F5344CB8AC3E}">
        <p14:creationId xmlns:p14="http://schemas.microsoft.com/office/powerpoint/2010/main" val="19186563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lstStyle/>
          <a:p>
            <a:r>
              <a:rPr lang="en-US" altLang="zh-CN" b="1" dirty="0" smtClean="0"/>
              <a:t>3.14.1</a:t>
            </a:r>
            <a:r>
              <a:rPr lang="en-US" altLang="zh-CN" dirty="0" smtClean="0"/>
              <a:t> Calculate A×(B+C) by hand, assuming A, B, and C are stored in the modified 16-bit NVIDIA format described in 3.11.2 (and also described in the text). Assume 1 guard, 1 round bit, and 1 sticky bit, and round to the nearest even. Show all the steps, and write your answer in both the 16-bit floating point format and in decimal.</a:t>
            </a:r>
            <a:endParaRPr lang="zh-CN" altLang="en-US" dirty="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normAutofit/>
          </a:bodyPr>
          <a:lstStyle/>
          <a:p>
            <a:r>
              <a:rPr lang="en-US" altLang="zh-CN" dirty="0" smtClean="0"/>
              <a:t>Solution:</a:t>
            </a:r>
          </a:p>
          <a:p>
            <a:pPr marL="0" indent="0">
              <a:buNone/>
            </a:pPr>
            <a:r>
              <a:rPr lang="en-US" altLang="zh-CN" dirty="0" smtClean="0"/>
              <a:t>    a.</a:t>
            </a:r>
          </a:p>
          <a:p>
            <a:pPr marL="0" indent="0">
              <a:buNone/>
            </a:pPr>
            <a:r>
              <a:rPr lang="en-US" altLang="zh-CN" sz="2000" dirty="0" smtClean="0"/>
              <a:t>    1.666015625 </a:t>
            </a:r>
            <a:r>
              <a:rPr lang="en-US" altLang="zh-CN" sz="2000" dirty="0"/>
              <a:t>× 10</a:t>
            </a:r>
            <a:r>
              <a:rPr lang="en-US" altLang="zh-CN" sz="2000" baseline="30000" dirty="0"/>
              <a:t>0</a:t>
            </a:r>
            <a:r>
              <a:rPr lang="en-US" altLang="zh-CN" sz="2000" dirty="0"/>
              <a:t> × (1.9760 × 10</a:t>
            </a:r>
            <a:r>
              <a:rPr lang="en-US" altLang="zh-CN" sz="2000" baseline="30000" dirty="0"/>
              <a:t>4</a:t>
            </a:r>
            <a:r>
              <a:rPr lang="en-US" altLang="zh-CN" sz="2000" dirty="0"/>
              <a:t> – 1.9744 × 10</a:t>
            </a:r>
            <a:r>
              <a:rPr lang="en-US" altLang="zh-CN" sz="2000" baseline="30000" dirty="0"/>
              <a:t>4</a:t>
            </a:r>
            <a:r>
              <a:rPr lang="en-US" altLang="zh-CN" sz="2000" dirty="0"/>
              <a:t>)</a:t>
            </a:r>
          </a:p>
          <a:p>
            <a:pPr marL="0" indent="0">
              <a:buNone/>
            </a:pPr>
            <a:r>
              <a:rPr lang="pt-BR" altLang="zh-CN" sz="2000" dirty="0" smtClean="0"/>
              <a:t>    (</a:t>
            </a:r>
            <a:r>
              <a:rPr lang="pt-BR" altLang="zh-CN" sz="2000" dirty="0"/>
              <a:t>A) 1.666015625 × 10</a:t>
            </a:r>
            <a:r>
              <a:rPr lang="pt-BR" altLang="zh-CN" sz="2000" baseline="30000" dirty="0"/>
              <a:t>0</a:t>
            </a:r>
            <a:r>
              <a:rPr lang="pt-BR" altLang="zh-CN" sz="2000" dirty="0"/>
              <a:t> = 1.1010101010 × 2</a:t>
            </a:r>
            <a:r>
              <a:rPr lang="pt-BR" altLang="zh-CN" sz="2000" baseline="30000" dirty="0"/>
              <a:t>0</a:t>
            </a:r>
          </a:p>
          <a:p>
            <a:pPr marL="0" indent="0">
              <a:buNone/>
            </a:pPr>
            <a:r>
              <a:rPr lang="en-US" altLang="zh-CN" sz="2000" dirty="0" smtClean="0"/>
              <a:t>    </a:t>
            </a:r>
            <a:r>
              <a:rPr lang="pl-PL" altLang="zh-CN" sz="2000" dirty="0" smtClean="0"/>
              <a:t>(</a:t>
            </a:r>
            <a:r>
              <a:rPr lang="pl-PL" altLang="zh-CN" sz="2000" dirty="0"/>
              <a:t>B) 1.9760 × 10</a:t>
            </a:r>
            <a:r>
              <a:rPr lang="pl-PL" altLang="zh-CN" sz="2000" baseline="30000" dirty="0"/>
              <a:t>4</a:t>
            </a:r>
            <a:r>
              <a:rPr lang="pl-PL" altLang="zh-CN" sz="2000" dirty="0"/>
              <a:t> = 1.0011010011 × 2</a:t>
            </a:r>
            <a:r>
              <a:rPr lang="pl-PL" altLang="zh-CN" sz="2000" baseline="30000" dirty="0"/>
              <a:t>14</a:t>
            </a:r>
          </a:p>
          <a:p>
            <a:pPr marL="0" indent="0">
              <a:buNone/>
            </a:pPr>
            <a:r>
              <a:rPr lang="en-US" altLang="zh-CN" sz="2000" dirty="0" smtClean="0"/>
              <a:t>    (</a:t>
            </a:r>
            <a:r>
              <a:rPr lang="en-US" altLang="zh-CN" sz="2000" dirty="0"/>
              <a:t>C) –1.9744 × 10</a:t>
            </a:r>
            <a:r>
              <a:rPr lang="en-US" altLang="zh-CN" sz="2000" baseline="30000" dirty="0"/>
              <a:t>4</a:t>
            </a:r>
            <a:r>
              <a:rPr lang="en-US" altLang="zh-CN" sz="2000" dirty="0"/>
              <a:t> = –1.0011010010 × 2</a:t>
            </a:r>
            <a:r>
              <a:rPr lang="en-US" altLang="zh-CN" sz="2000" baseline="30000" dirty="0"/>
              <a:t>14</a:t>
            </a:r>
          </a:p>
          <a:p>
            <a:pPr marL="0" indent="0">
              <a:buNone/>
            </a:pPr>
            <a:r>
              <a:rPr lang="en-US" altLang="zh-CN" sz="2000" dirty="0" smtClean="0"/>
              <a:t>    Exponents </a:t>
            </a:r>
            <a:r>
              <a:rPr lang="en-US" altLang="zh-CN" sz="2000" dirty="0"/>
              <a:t>match, no shifting necessary</a:t>
            </a:r>
          </a:p>
          <a:p>
            <a:pPr marL="0" indent="0">
              <a:buNone/>
            </a:pPr>
            <a:r>
              <a:rPr lang="en-US" altLang="zh-CN" sz="2000" dirty="0" smtClean="0"/>
              <a:t>    (</a:t>
            </a:r>
            <a:r>
              <a:rPr lang="en-US" altLang="zh-CN" sz="2000" dirty="0"/>
              <a:t>B) 1.0011010011</a:t>
            </a:r>
          </a:p>
          <a:p>
            <a:pPr marL="0" indent="0">
              <a:buNone/>
            </a:pPr>
            <a:r>
              <a:rPr lang="en-US" altLang="zh-CN" sz="2000" dirty="0" smtClean="0"/>
              <a:t>    (</a:t>
            </a:r>
            <a:r>
              <a:rPr lang="en-US" altLang="zh-CN" sz="2000" dirty="0"/>
              <a:t>C) –1.0011010010</a:t>
            </a:r>
          </a:p>
          <a:p>
            <a:pPr marL="0" indent="0">
              <a:buNone/>
            </a:pPr>
            <a:r>
              <a:rPr lang="en-US" altLang="zh-CN" sz="2000" dirty="0" smtClean="0"/>
              <a:t>    ---------------</a:t>
            </a:r>
            <a:endParaRPr lang="en-US" altLang="zh-CN" sz="2000" dirty="0"/>
          </a:p>
          <a:p>
            <a:pPr marL="0" indent="0">
              <a:buNone/>
            </a:pPr>
            <a:r>
              <a:rPr lang="en-US" altLang="zh-CN" sz="2000" dirty="0" smtClean="0"/>
              <a:t>    (</a:t>
            </a:r>
            <a:r>
              <a:rPr lang="en-US" altLang="zh-CN" sz="2000" dirty="0"/>
              <a:t>B+C) 0.0000000001 × 2</a:t>
            </a:r>
            <a:r>
              <a:rPr lang="en-US" altLang="zh-CN" sz="2000" baseline="30000" dirty="0"/>
              <a:t>14</a:t>
            </a:r>
          </a:p>
          <a:p>
            <a:pPr marL="0" indent="0">
              <a:buNone/>
            </a:pPr>
            <a:r>
              <a:rPr lang="en-US" altLang="zh-CN" sz="2000" dirty="0" smtClean="0"/>
              <a:t>    (</a:t>
            </a:r>
            <a:r>
              <a:rPr lang="en-US" altLang="zh-CN" sz="2000" dirty="0"/>
              <a:t>B+C) 1.0000000000 × 2</a:t>
            </a:r>
            <a:r>
              <a:rPr lang="en-US" altLang="zh-CN" sz="2000" baseline="30000" dirty="0"/>
              <a:t>4</a:t>
            </a:r>
          </a:p>
          <a:p>
            <a:pPr marL="0" indent="0">
              <a:buNone/>
            </a:pPr>
            <a:r>
              <a:rPr lang="en-US" altLang="zh-CN" sz="2000" dirty="0" smtClean="0"/>
              <a:t>    </a:t>
            </a:r>
            <a:r>
              <a:rPr lang="en-US" altLang="zh-CN" sz="2000" dirty="0" err="1" smtClean="0"/>
              <a:t>Exp</a:t>
            </a:r>
            <a:r>
              <a:rPr lang="en-US" altLang="zh-CN" sz="2000" dirty="0"/>
              <a:t>: 0 + 4 = 4</a:t>
            </a:r>
          </a:p>
          <a:p>
            <a:pPr marL="0" indent="0">
              <a:buNone/>
            </a:pPr>
            <a:r>
              <a:rPr lang="en-US" altLang="zh-CN" sz="2000" dirty="0" smtClean="0"/>
              <a:t>    Signs</a:t>
            </a:r>
            <a:r>
              <a:rPr lang="en-US" altLang="zh-CN" sz="2000" dirty="0"/>
              <a:t>: both positive, result positive</a:t>
            </a:r>
            <a:endParaRPr lang="zh-CN" altLang="en-US" sz="2000" dirty="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normAutofit/>
          </a:bodyPr>
          <a:lstStyle/>
          <a:p>
            <a:r>
              <a:rPr lang="en-US" altLang="zh-CN" dirty="0" smtClean="0"/>
              <a:t>Solution:</a:t>
            </a:r>
          </a:p>
          <a:p>
            <a:pPr marL="0" indent="0">
              <a:buNone/>
            </a:pPr>
            <a:r>
              <a:rPr lang="en-US" altLang="zh-CN" dirty="0" smtClean="0"/>
              <a:t>    a.</a:t>
            </a:r>
          </a:p>
          <a:p>
            <a:pPr marL="0" indent="0">
              <a:buNone/>
            </a:pPr>
            <a:r>
              <a:rPr lang="en-US" altLang="zh-CN" dirty="0" smtClean="0"/>
              <a:t>    Mantissa</a:t>
            </a:r>
            <a:r>
              <a:rPr lang="en-US" altLang="zh-CN" dirty="0"/>
              <a:t>:</a:t>
            </a:r>
          </a:p>
          <a:p>
            <a:pPr marL="0" indent="0">
              <a:buNone/>
            </a:pPr>
            <a:r>
              <a:rPr lang="en-US" altLang="zh-CN" dirty="0" smtClean="0"/>
              <a:t>    (</a:t>
            </a:r>
            <a:r>
              <a:rPr lang="en-US" altLang="zh-CN" dirty="0"/>
              <a:t>A) </a:t>
            </a:r>
            <a:r>
              <a:rPr lang="en-US" altLang="zh-CN" dirty="0" smtClean="0"/>
              <a:t>                             1.1010101010</a:t>
            </a:r>
            <a:endParaRPr lang="en-US" altLang="zh-CN" dirty="0"/>
          </a:p>
          <a:p>
            <a:pPr marL="0" indent="0">
              <a:buNone/>
            </a:pPr>
            <a:r>
              <a:rPr lang="en-US" altLang="zh-CN" dirty="0" smtClean="0"/>
              <a:t>    (</a:t>
            </a:r>
            <a:r>
              <a:rPr lang="en-US" altLang="zh-CN" dirty="0"/>
              <a:t>B+C) </a:t>
            </a:r>
            <a:r>
              <a:rPr lang="en-US" altLang="zh-CN" dirty="0" smtClean="0"/>
              <a:t>                    × </a:t>
            </a:r>
            <a:r>
              <a:rPr lang="en-US" altLang="zh-CN" dirty="0"/>
              <a:t>1.0000000000</a:t>
            </a:r>
          </a:p>
          <a:p>
            <a:pPr marL="0" indent="0">
              <a:buNone/>
            </a:pPr>
            <a:r>
              <a:rPr lang="en-US" altLang="zh-CN" dirty="0" smtClean="0"/>
              <a:t>                                       ------------</a:t>
            </a:r>
            <a:endParaRPr lang="en-US" altLang="zh-CN" dirty="0"/>
          </a:p>
          <a:p>
            <a:pPr marL="0" indent="0">
              <a:buNone/>
            </a:pPr>
            <a:r>
              <a:rPr lang="en-US" altLang="zh-CN" dirty="0" smtClean="0"/>
              <a:t>                      11010101010</a:t>
            </a:r>
            <a:endParaRPr lang="en-US" altLang="zh-CN" dirty="0"/>
          </a:p>
          <a:p>
            <a:pPr marL="0" indent="0">
              <a:buNone/>
            </a:pPr>
            <a:r>
              <a:rPr lang="en-US" altLang="zh-CN" dirty="0" smtClean="0"/>
              <a:t>                      ----------------------</a:t>
            </a:r>
            <a:endParaRPr lang="en-US" altLang="zh-CN" dirty="0"/>
          </a:p>
          <a:p>
            <a:pPr marL="0" indent="0">
              <a:buNone/>
            </a:pPr>
            <a:r>
              <a:rPr lang="en-US" altLang="zh-CN" dirty="0" smtClean="0"/>
              <a:t>                     1.10101010100000000000</a:t>
            </a:r>
            <a:endParaRPr lang="en-US" altLang="zh-CN" dirty="0"/>
          </a:p>
          <a:p>
            <a:pPr marL="0" indent="0">
              <a:buNone/>
            </a:pPr>
            <a:r>
              <a:rPr lang="en-US" altLang="zh-CN" dirty="0" smtClean="0"/>
              <a:t>A</a:t>
            </a:r>
            <a:r>
              <a:rPr lang="en-US" altLang="zh-CN" dirty="0"/>
              <a:t>×(B+C) </a:t>
            </a:r>
            <a:r>
              <a:rPr lang="en-US" altLang="zh-CN" dirty="0" smtClean="0"/>
              <a:t>    1.1010101010 </a:t>
            </a:r>
            <a:r>
              <a:rPr lang="en-US" altLang="zh-CN" dirty="0"/>
              <a:t>0000000000 </a:t>
            </a:r>
            <a:endParaRPr lang="en-US" altLang="zh-CN" dirty="0" smtClean="0"/>
          </a:p>
          <a:p>
            <a:pPr marL="0" indent="0">
              <a:buNone/>
            </a:pPr>
            <a:r>
              <a:rPr lang="en-US" altLang="zh-CN" dirty="0"/>
              <a:t> </a:t>
            </a:r>
            <a:r>
              <a:rPr lang="en-US" altLang="zh-CN" dirty="0" smtClean="0"/>
              <a:t>   Guard=0</a:t>
            </a:r>
            <a:r>
              <a:rPr lang="en-US" altLang="zh-CN" dirty="0"/>
              <a:t>, Round=0, Sticky=0: No Round</a:t>
            </a:r>
          </a:p>
          <a:p>
            <a:pPr marL="0" indent="0">
              <a:buNone/>
            </a:pPr>
            <a:r>
              <a:rPr lang="pt-BR" altLang="zh-CN" dirty="0" smtClean="0"/>
              <a:t>    A </a:t>
            </a:r>
            <a:r>
              <a:rPr lang="pt-BR" altLang="zh-CN" dirty="0"/>
              <a:t>(</a:t>
            </a:r>
            <a:r>
              <a:rPr lang="pt-BR" altLang="zh-CN" dirty="0" smtClean="0"/>
              <a:t>B+C)  </a:t>
            </a:r>
            <a:r>
              <a:rPr lang="pt-BR" altLang="zh-CN" dirty="0"/>
              <a:t>1.1010101010 × 2</a:t>
            </a:r>
            <a:r>
              <a:rPr lang="pt-BR" altLang="zh-CN" baseline="30000" dirty="0"/>
              <a:t>4</a:t>
            </a:r>
            <a:endParaRPr lang="en-US" altLang="zh-CN" baseline="30000" dirty="0" smtClean="0"/>
          </a:p>
        </p:txBody>
      </p:sp>
    </p:spTree>
    <p:extLst>
      <p:ext uri="{BB962C8B-B14F-4D97-AF65-F5344CB8AC3E}">
        <p14:creationId xmlns:p14="http://schemas.microsoft.com/office/powerpoint/2010/main" val="23112115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323528" y="260648"/>
            <a:ext cx="8568952" cy="6213304"/>
          </a:xfrm>
        </p:spPr>
        <p:txBody>
          <a:bodyPr>
            <a:normAutofit/>
          </a:bodyPr>
          <a:lstStyle/>
          <a:p>
            <a:r>
              <a:rPr lang="en-US" altLang="zh-CN" dirty="0" smtClean="0"/>
              <a:t>Solution:</a:t>
            </a:r>
          </a:p>
          <a:p>
            <a:pPr marL="0" indent="0">
              <a:buNone/>
            </a:pPr>
            <a:r>
              <a:rPr lang="en-US" altLang="zh-CN" sz="2200" dirty="0" smtClean="0"/>
              <a:t>    b.</a:t>
            </a:r>
          </a:p>
          <a:p>
            <a:pPr marL="0" indent="0">
              <a:buNone/>
            </a:pPr>
            <a:r>
              <a:rPr lang="en-US" altLang="zh-CN" sz="2200" dirty="0" smtClean="0"/>
              <a:t>    3.48 </a:t>
            </a:r>
            <a:r>
              <a:rPr lang="en-US" altLang="zh-CN" sz="2200" dirty="0"/>
              <a:t>× 10</a:t>
            </a:r>
            <a:r>
              <a:rPr lang="en-US" altLang="zh-CN" sz="2200" baseline="30000" dirty="0"/>
              <a:t>2</a:t>
            </a:r>
            <a:r>
              <a:rPr lang="en-US" altLang="zh-CN" sz="2200" dirty="0"/>
              <a:t> × (6.34765625 × 10</a:t>
            </a:r>
            <a:r>
              <a:rPr lang="en-US" altLang="zh-CN" sz="2200" baseline="30000" dirty="0"/>
              <a:t>–2</a:t>
            </a:r>
            <a:r>
              <a:rPr lang="en-US" altLang="zh-CN" sz="2200" dirty="0"/>
              <a:t> – 4.052734375 × 10</a:t>
            </a:r>
            <a:r>
              <a:rPr lang="en-US" altLang="zh-CN" sz="2200" baseline="30000" dirty="0"/>
              <a:t>–2</a:t>
            </a:r>
            <a:r>
              <a:rPr lang="en-US" altLang="zh-CN" sz="2200" dirty="0"/>
              <a:t>)</a:t>
            </a:r>
          </a:p>
          <a:p>
            <a:pPr marL="0" indent="0">
              <a:buNone/>
            </a:pPr>
            <a:r>
              <a:rPr lang="pt-BR" altLang="zh-CN" sz="2200" dirty="0" smtClean="0"/>
              <a:t>    (</a:t>
            </a:r>
            <a:r>
              <a:rPr lang="pt-BR" altLang="zh-CN" sz="2200" dirty="0"/>
              <a:t>A) 3.48 × 10</a:t>
            </a:r>
            <a:r>
              <a:rPr lang="pt-BR" altLang="zh-CN" sz="2200" baseline="30000" dirty="0"/>
              <a:t>2</a:t>
            </a:r>
            <a:r>
              <a:rPr lang="pt-BR" altLang="zh-CN" sz="2200" dirty="0"/>
              <a:t> = 1.0101110000 × 2</a:t>
            </a:r>
            <a:r>
              <a:rPr lang="pt-BR" altLang="zh-CN" sz="2200" baseline="30000" dirty="0"/>
              <a:t>8</a:t>
            </a:r>
          </a:p>
          <a:p>
            <a:pPr marL="0" indent="0">
              <a:buNone/>
            </a:pPr>
            <a:r>
              <a:rPr lang="en-US" altLang="zh-CN" sz="2200" dirty="0" smtClean="0"/>
              <a:t>    </a:t>
            </a:r>
            <a:r>
              <a:rPr lang="pl-PL" altLang="zh-CN" sz="2200" dirty="0" smtClean="0"/>
              <a:t>(</a:t>
            </a:r>
            <a:r>
              <a:rPr lang="pl-PL" altLang="zh-CN" sz="2200" dirty="0"/>
              <a:t>B) 6.34765625 × 10</a:t>
            </a:r>
            <a:r>
              <a:rPr lang="pl-PL" altLang="zh-CN" sz="2200" baseline="30000" dirty="0"/>
              <a:t>–2</a:t>
            </a:r>
            <a:r>
              <a:rPr lang="pl-PL" altLang="zh-CN" sz="2200" dirty="0"/>
              <a:t> = 1.0000010000 × 2</a:t>
            </a:r>
            <a:r>
              <a:rPr lang="pl-PL" altLang="zh-CN" sz="2200" baseline="30000" dirty="0"/>
              <a:t>–4</a:t>
            </a:r>
          </a:p>
          <a:p>
            <a:pPr marL="0" indent="0">
              <a:buNone/>
            </a:pPr>
            <a:r>
              <a:rPr lang="en-US" altLang="zh-CN" sz="2200" dirty="0" smtClean="0"/>
              <a:t>    (</a:t>
            </a:r>
            <a:r>
              <a:rPr lang="en-US" altLang="zh-CN" sz="2200" dirty="0"/>
              <a:t>C) –4.052734375 × 10</a:t>
            </a:r>
            <a:r>
              <a:rPr lang="en-US" altLang="zh-CN" sz="2200" baseline="30000" dirty="0"/>
              <a:t>–2</a:t>
            </a:r>
            <a:r>
              <a:rPr lang="en-US" altLang="zh-CN" sz="2200" dirty="0"/>
              <a:t> = 1.0100110000 × 2</a:t>
            </a:r>
            <a:r>
              <a:rPr lang="en-US" altLang="zh-CN" sz="2200" baseline="30000" dirty="0"/>
              <a:t>–5</a:t>
            </a:r>
          </a:p>
          <a:p>
            <a:pPr marL="0" indent="0">
              <a:buNone/>
            </a:pPr>
            <a:r>
              <a:rPr lang="en-US" altLang="zh-CN" sz="2200" dirty="0" smtClean="0"/>
              <a:t>    Shift </a:t>
            </a:r>
            <a:r>
              <a:rPr lang="en-US" altLang="zh-CN" sz="2200" dirty="0"/>
              <a:t>binary point of smaller left 1 so exponents match</a:t>
            </a:r>
          </a:p>
          <a:p>
            <a:pPr marL="0" indent="0">
              <a:buNone/>
            </a:pPr>
            <a:r>
              <a:rPr lang="en-US" altLang="zh-CN" sz="2200" dirty="0" smtClean="0"/>
              <a:t>    (</a:t>
            </a:r>
            <a:r>
              <a:rPr lang="en-US" altLang="zh-CN" sz="2200" dirty="0"/>
              <a:t>B) </a:t>
            </a:r>
            <a:r>
              <a:rPr lang="en-US" altLang="zh-CN" sz="2200" dirty="0" smtClean="0"/>
              <a:t>          1.0000010000 </a:t>
            </a:r>
            <a:r>
              <a:rPr lang="en-US" altLang="zh-CN" sz="2200" dirty="0"/>
              <a:t>× 2</a:t>
            </a:r>
            <a:r>
              <a:rPr lang="en-US" altLang="zh-CN" sz="2200" baseline="30000" dirty="0"/>
              <a:t>–4</a:t>
            </a:r>
          </a:p>
          <a:p>
            <a:pPr marL="0" indent="0">
              <a:buNone/>
            </a:pPr>
            <a:r>
              <a:rPr lang="en-US" altLang="zh-CN" sz="2200" dirty="0" smtClean="0"/>
              <a:t>    (</a:t>
            </a:r>
            <a:r>
              <a:rPr lang="en-US" altLang="zh-CN" sz="2200" dirty="0"/>
              <a:t>C</a:t>
            </a:r>
            <a:r>
              <a:rPr lang="en-US" altLang="zh-CN" sz="2200" dirty="0" smtClean="0"/>
              <a:t>)           </a:t>
            </a:r>
            <a:r>
              <a:rPr lang="en-US" altLang="zh-CN" sz="2200" dirty="0"/>
              <a:t>–.1010011000 0 × 2</a:t>
            </a:r>
            <a:r>
              <a:rPr lang="en-US" altLang="zh-CN" sz="2200" baseline="30000" dirty="0"/>
              <a:t>–4</a:t>
            </a:r>
          </a:p>
          <a:p>
            <a:pPr marL="0" indent="0">
              <a:buNone/>
            </a:pPr>
            <a:r>
              <a:rPr lang="en-US" altLang="zh-CN" sz="2200" dirty="0" smtClean="0"/>
              <a:t>                    ---------------</a:t>
            </a:r>
            <a:endParaRPr lang="en-US" altLang="zh-CN" sz="2200" dirty="0"/>
          </a:p>
          <a:p>
            <a:pPr marL="0" indent="0">
              <a:buNone/>
            </a:pPr>
            <a:r>
              <a:rPr lang="en-US" altLang="zh-CN" sz="2200" dirty="0" smtClean="0"/>
              <a:t>    (</a:t>
            </a:r>
            <a:r>
              <a:rPr lang="en-US" altLang="zh-CN" sz="2200" dirty="0"/>
              <a:t>B+C</a:t>
            </a:r>
            <a:r>
              <a:rPr lang="en-US" altLang="zh-CN" sz="2200" dirty="0" smtClean="0"/>
              <a:t>)        .</a:t>
            </a:r>
            <a:r>
              <a:rPr lang="en-US" altLang="zh-CN" sz="2200" dirty="0"/>
              <a:t>0101111000 Normalize, subtract 2 </a:t>
            </a:r>
            <a:r>
              <a:rPr lang="en-US" altLang="zh-CN" sz="2200" dirty="0" smtClean="0"/>
              <a:t>from exponent</a:t>
            </a:r>
            <a:endParaRPr lang="en-US" altLang="zh-CN" sz="2200" dirty="0"/>
          </a:p>
          <a:p>
            <a:pPr marL="0" indent="0">
              <a:buNone/>
            </a:pPr>
            <a:r>
              <a:rPr lang="en-US" altLang="zh-CN" sz="2200" dirty="0" smtClean="0"/>
              <a:t>    (B+C</a:t>
            </a:r>
            <a:r>
              <a:rPr lang="en-US" altLang="zh-CN" sz="2200" dirty="0"/>
              <a:t>) </a:t>
            </a:r>
            <a:r>
              <a:rPr lang="en-US" altLang="zh-CN" sz="2200" dirty="0" smtClean="0"/>
              <a:t>     1.0111100000 </a:t>
            </a:r>
            <a:r>
              <a:rPr lang="en-US" altLang="zh-CN" sz="2200" dirty="0"/>
              <a:t>× 2</a:t>
            </a:r>
            <a:r>
              <a:rPr lang="en-US" altLang="zh-CN" sz="2200" baseline="30000" dirty="0"/>
              <a:t>–6</a:t>
            </a:r>
          </a:p>
          <a:p>
            <a:pPr marL="0" indent="0">
              <a:buNone/>
            </a:pPr>
            <a:r>
              <a:rPr lang="en-US" altLang="zh-CN" sz="2200" dirty="0" smtClean="0"/>
              <a:t>    </a:t>
            </a:r>
            <a:r>
              <a:rPr lang="en-US" altLang="zh-CN" sz="2200" dirty="0" err="1" smtClean="0"/>
              <a:t>Exp</a:t>
            </a:r>
            <a:r>
              <a:rPr lang="en-US" altLang="zh-CN" sz="2200" dirty="0"/>
              <a:t>: 8 – 6 = 2</a:t>
            </a:r>
          </a:p>
          <a:p>
            <a:pPr marL="0" indent="0">
              <a:buNone/>
            </a:pPr>
            <a:r>
              <a:rPr lang="en-US" altLang="zh-CN" sz="2200" dirty="0" smtClean="0"/>
              <a:t>    Signs</a:t>
            </a:r>
            <a:r>
              <a:rPr lang="en-US" altLang="zh-CN" sz="2200" dirty="0"/>
              <a:t>: both positive, result positive</a:t>
            </a:r>
            <a:endParaRPr lang="en-US" altLang="zh-CN" sz="2200" dirty="0" smtClean="0"/>
          </a:p>
        </p:txBody>
      </p:sp>
    </p:spTree>
    <p:extLst>
      <p:ext uri="{BB962C8B-B14F-4D97-AF65-F5344CB8AC3E}">
        <p14:creationId xmlns:p14="http://schemas.microsoft.com/office/powerpoint/2010/main" val="21594696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normAutofit/>
          </a:bodyPr>
          <a:lstStyle/>
          <a:p>
            <a:r>
              <a:rPr lang="en-US" altLang="zh-CN" dirty="0" smtClean="0"/>
              <a:t>Solution:</a:t>
            </a:r>
          </a:p>
          <a:p>
            <a:pPr marL="0" indent="0">
              <a:buNone/>
            </a:pPr>
            <a:r>
              <a:rPr lang="en-US" altLang="zh-CN" dirty="0" smtClean="0"/>
              <a:t>    b.</a:t>
            </a:r>
          </a:p>
          <a:p>
            <a:pPr marL="0" indent="0">
              <a:buNone/>
            </a:pPr>
            <a:r>
              <a:rPr lang="en-US" altLang="zh-CN" dirty="0" smtClean="0"/>
              <a:t>    Mantissa</a:t>
            </a:r>
            <a:r>
              <a:rPr lang="en-US" altLang="zh-CN" dirty="0"/>
              <a:t>:</a:t>
            </a:r>
          </a:p>
          <a:p>
            <a:pPr marL="0" indent="0">
              <a:buNone/>
            </a:pPr>
            <a:r>
              <a:rPr lang="en-US" altLang="zh-CN" dirty="0" smtClean="0"/>
              <a:t>    (</a:t>
            </a:r>
            <a:r>
              <a:rPr lang="en-US" altLang="zh-CN" dirty="0"/>
              <a:t>A) </a:t>
            </a:r>
            <a:r>
              <a:rPr lang="en-US" altLang="zh-CN" dirty="0" smtClean="0"/>
              <a:t>                                         1.0101110000</a:t>
            </a:r>
            <a:endParaRPr lang="en-US" altLang="zh-CN" dirty="0"/>
          </a:p>
          <a:p>
            <a:pPr marL="0" indent="0">
              <a:buNone/>
            </a:pPr>
            <a:r>
              <a:rPr lang="en-US" altLang="zh-CN" dirty="0" smtClean="0"/>
              <a:t>  (B + C</a:t>
            </a:r>
            <a:r>
              <a:rPr lang="en-US" altLang="zh-CN" dirty="0"/>
              <a:t>) </a:t>
            </a:r>
            <a:r>
              <a:rPr lang="en-US" altLang="zh-CN" dirty="0" smtClean="0"/>
              <a:t>                             ×    1.0111100000</a:t>
            </a:r>
            <a:endParaRPr lang="en-US" altLang="zh-CN" dirty="0"/>
          </a:p>
          <a:p>
            <a:pPr marL="0" indent="0">
              <a:buNone/>
            </a:pPr>
            <a:r>
              <a:rPr lang="en-US" altLang="zh-CN" dirty="0" smtClean="0"/>
              <a:t>                                                    ------------</a:t>
            </a:r>
            <a:endParaRPr lang="en-US" altLang="zh-CN" dirty="0"/>
          </a:p>
          <a:p>
            <a:pPr marL="0" indent="0">
              <a:buNone/>
            </a:pPr>
            <a:r>
              <a:rPr lang="en-US" altLang="zh-CN" dirty="0" smtClean="0"/>
              <a:t>                                            10101110000</a:t>
            </a:r>
            <a:endParaRPr lang="en-US" altLang="zh-CN" dirty="0"/>
          </a:p>
          <a:p>
            <a:pPr marL="0" indent="0">
              <a:buNone/>
            </a:pPr>
            <a:r>
              <a:rPr lang="en-US" altLang="zh-CN" dirty="0" smtClean="0"/>
              <a:t>                                          10101110000</a:t>
            </a:r>
            <a:endParaRPr lang="en-US" altLang="zh-CN" dirty="0"/>
          </a:p>
          <a:p>
            <a:pPr marL="0" indent="0">
              <a:buNone/>
            </a:pPr>
            <a:r>
              <a:rPr lang="en-US" altLang="zh-CN" dirty="0" smtClean="0"/>
              <a:t>                                        10101110000</a:t>
            </a:r>
            <a:endParaRPr lang="en-US" altLang="zh-CN" dirty="0"/>
          </a:p>
          <a:p>
            <a:pPr marL="0" indent="0">
              <a:buNone/>
            </a:pPr>
            <a:r>
              <a:rPr lang="en-US" altLang="zh-CN" dirty="0" smtClean="0"/>
              <a:t>                                       10101110000</a:t>
            </a:r>
            <a:endParaRPr lang="en-US" altLang="zh-CN" dirty="0"/>
          </a:p>
          <a:p>
            <a:pPr marL="0" indent="0">
              <a:buNone/>
            </a:pPr>
            <a:r>
              <a:rPr lang="en-US" altLang="zh-CN" dirty="0" smtClean="0"/>
              <a:t>                                   10101110000</a:t>
            </a:r>
            <a:endParaRPr lang="en-US" altLang="zh-CN" dirty="0"/>
          </a:p>
          <a:p>
            <a:pPr marL="0" indent="0">
              <a:buNone/>
            </a:pPr>
            <a:r>
              <a:rPr lang="en-US" altLang="zh-CN" dirty="0" smtClean="0"/>
              <a:t>    A</a:t>
            </a:r>
            <a:r>
              <a:rPr lang="en-US" altLang="zh-CN" dirty="0"/>
              <a:t>×(B+C) </a:t>
            </a:r>
            <a:r>
              <a:rPr lang="en-US" altLang="zh-CN" dirty="0" smtClean="0"/>
              <a:t>              1.1111111100 10000000000</a:t>
            </a:r>
          </a:p>
          <a:p>
            <a:pPr marL="0" indent="0">
              <a:buNone/>
            </a:pPr>
            <a:r>
              <a:rPr lang="en-US" altLang="zh-CN" dirty="0" smtClean="0"/>
              <a:t>    Guard=1</a:t>
            </a:r>
            <a:r>
              <a:rPr lang="en-US" altLang="zh-CN" dirty="0"/>
              <a:t>, Round=0, </a:t>
            </a:r>
            <a:r>
              <a:rPr lang="en-US" altLang="zh-CN" dirty="0" smtClean="0"/>
              <a:t>Sticky=0:Round </a:t>
            </a:r>
            <a:r>
              <a:rPr lang="en-US" altLang="zh-CN" dirty="0"/>
              <a:t>to even</a:t>
            </a:r>
          </a:p>
          <a:p>
            <a:pPr marL="0" indent="0">
              <a:buNone/>
            </a:pPr>
            <a:r>
              <a:rPr lang="pt-BR" altLang="zh-CN" dirty="0" smtClean="0"/>
              <a:t>    A </a:t>
            </a:r>
            <a:r>
              <a:rPr lang="pt-BR" altLang="zh-CN" dirty="0"/>
              <a:t>× (B + C) </a:t>
            </a:r>
            <a:r>
              <a:rPr lang="pt-BR" altLang="zh-CN" dirty="0" smtClean="0"/>
              <a:t>    1.1111111100 </a:t>
            </a:r>
            <a:r>
              <a:rPr lang="pt-BR" altLang="zh-CN" dirty="0"/>
              <a:t>× 2</a:t>
            </a:r>
            <a:r>
              <a:rPr lang="pt-BR" altLang="zh-CN" baseline="30000" dirty="0"/>
              <a:t>2</a:t>
            </a:r>
            <a:endParaRPr lang="en-US" altLang="zh-CN" baseline="30000" dirty="0" smtClean="0"/>
          </a:p>
        </p:txBody>
      </p:sp>
    </p:spTree>
    <p:extLst>
      <p:ext uri="{BB962C8B-B14F-4D97-AF65-F5344CB8AC3E}">
        <p14:creationId xmlns:p14="http://schemas.microsoft.com/office/powerpoint/2010/main" val="16223194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6213304"/>
          </a:xfrm>
        </p:spPr>
        <p:txBody>
          <a:bodyPr/>
          <a:lstStyle/>
          <a:p>
            <a:r>
              <a:rPr lang="en-US" altLang="zh-CN" b="1" dirty="0" smtClean="0"/>
              <a:t>3.14.2</a:t>
            </a:r>
            <a:r>
              <a:rPr lang="en-US" altLang="zh-CN" dirty="0" smtClean="0"/>
              <a:t> Calculate (A×B)+</a:t>
            </a:r>
            <a:r>
              <a:rPr lang="en-US" altLang="zh-CN" dirty="0"/>
              <a:t>(</a:t>
            </a:r>
            <a:r>
              <a:rPr lang="en-US" altLang="zh-CN" dirty="0" smtClean="0"/>
              <a:t>A×C</a:t>
            </a:r>
            <a:r>
              <a:rPr lang="en-US" altLang="zh-CN" dirty="0"/>
              <a:t>)</a:t>
            </a:r>
            <a:r>
              <a:rPr lang="zh-CN" altLang="en-US" dirty="0" smtClean="0"/>
              <a:t> </a:t>
            </a:r>
            <a:r>
              <a:rPr lang="en-US" altLang="zh-CN" dirty="0" smtClean="0"/>
              <a:t>by hand, assuming A, B, and C are stored in the modified 16-bit NVIDIA format described in 3.11.2 (and also described in the text). Assume 1 guard, 1 round bit, and 1 sticky bit, and round to the nearest even. Show all the steps, and write your answer in both the 16-bit floating point format and in decimal.</a:t>
            </a:r>
            <a:endParaRPr lang="zh-CN" altLang="en-US" dirty="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a.</a:t>
            </a:r>
          </a:p>
          <a:p>
            <a:pPr marL="0" indent="0">
              <a:buNone/>
            </a:pPr>
            <a:endParaRPr lang="en-US" altLang="zh-CN" dirty="0" smtClean="0"/>
          </a:p>
          <a:p>
            <a:endParaRPr lang="zh-CN"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96752"/>
            <a:ext cx="7704856"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3422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3.6.2</a:t>
            </a:r>
            <a:r>
              <a:rPr lang="en-US" altLang="zh-CN" dirty="0" smtClean="0"/>
              <a:t> Show the best way to calculate A×B using shifts and add, if A and B are 8-bit signed integers stored in sign-magnitude format.</a:t>
            </a:r>
          </a:p>
          <a:p>
            <a:r>
              <a:rPr lang="en-US" altLang="zh-CN" dirty="0" smtClean="0"/>
              <a:t>Solution:</a:t>
            </a:r>
          </a:p>
          <a:p>
            <a:pPr marL="0" indent="0">
              <a:buNone/>
            </a:pPr>
            <a:r>
              <a:rPr lang="en-US" altLang="zh-CN" dirty="0" smtClean="0"/>
              <a:t>    a.</a:t>
            </a:r>
          </a:p>
          <a:p>
            <a:pPr marL="0" indent="0">
              <a:buNone/>
            </a:pPr>
            <a:r>
              <a:rPr lang="en-US" altLang="zh-CN" dirty="0" smtClean="0"/>
              <a:t>    0x33 </a:t>
            </a:r>
            <a:r>
              <a:rPr lang="en-US" altLang="zh-CN" dirty="0"/>
              <a:t>× 0x55 = 0x10EF. </a:t>
            </a:r>
            <a:endParaRPr lang="en-US" altLang="zh-CN" dirty="0" smtClean="0"/>
          </a:p>
          <a:p>
            <a:pPr marL="0" indent="0">
              <a:buNone/>
            </a:pPr>
            <a:r>
              <a:rPr lang="en-US" altLang="zh-CN" dirty="0"/>
              <a:t> </a:t>
            </a:r>
            <a:r>
              <a:rPr lang="en-US" altLang="zh-CN" dirty="0" smtClean="0"/>
              <a:t>   0x33 </a:t>
            </a:r>
            <a:r>
              <a:rPr lang="en-US" altLang="zh-CN" dirty="0"/>
              <a:t>= 51, and 51 = 32 + 16 + 2 + 1. </a:t>
            </a:r>
            <a:endParaRPr lang="en-US" altLang="zh-CN" dirty="0" smtClean="0"/>
          </a:p>
          <a:p>
            <a:pPr marL="0" indent="0">
              <a:buNone/>
            </a:pPr>
            <a:r>
              <a:rPr lang="en-US" altLang="zh-CN" dirty="0"/>
              <a:t> </a:t>
            </a:r>
            <a:r>
              <a:rPr lang="en-US" altLang="zh-CN" dirty="0" smtClean="0"/>
              <a:t>   We </a:t>
            </a:r>
            <a:r>
              <a:rPr lang="en-US" altLang="zh-CN" dirty="0"/>
              <a:t>can shift 0x55 left 5 </a:t>
            </a:r>
            <a:r>
              <a:rPr lang="en-US" altLang="zh-CN" dirty="0" smtClean="0"/>
              <a:t>places (0xAA0</a:t>
            </a:r>
            <a:r>
              <a:rPr lang="en-US" altLang="zh-CN" dirty="0"/>
              <a:t>), then add 0x55 shifted left 4 places (0x550), then add 0x55 shifted left once (0xAA</a:t>
            </a:r>
            <a:r>
              <a:rPr lang="en-US" altLang="zh-CN" dirty="0" smtClean="0"/>
              <a:t>), then </a:t>
            </a:r>
            <a:r>
              <a:rPr lang="en-US" altLang="zh-CN" dirty="0"/>
              <a:t>add 0x55. </a:t>
            </a:r>
            <a:endParaRPr lang="en-US" altLang="zh-CN" dirty="0" smtClean="0"/>
          </a:p>
          <a:p>
            <a:pPr marL="0" indent="0">
              <a:buNone/>
            </a:pPr>
            <a:r>
              <a:rPr lang="en-US" altLang="zh-CN" dirty="0"/>
              <a:t> </a:t>
            </a:r>
            <a:r>
              <a:rPr lang="en-US" altLang="zh-CN" dirty="0" smtClean="0"/>
              <a:t>   0xAA0 </a:t>
            </a:r>
            <a:r>
              <a:rPr lang="en-US" altLang="zh-CN" dirty="0"/>
              <a:t>+ 0x550 + 0xAA + 0x55 = 0x10EF. </a:t>
            </a:r>
            <a:endParaRPr lang="en-US" altLang="zh-CN" dirty="0" smtClean="0"/>
          </a:p>
          <a:p>
            <a:pPr marL="0" indent="0">
              <a:buNone/>
            </a:pPr>
            <a:r>
              <a:rPr lang="en-US" altLang="zh-CN" dirty="0"/>
              <a:t> </a:t>
            </a:r>
            <a:r>
              <a:rPr lang="en-US" altLang="zh-CN" dirty="0" smtClean="0"/>
              <a:t>   3 </a:t>
            </a:r>
            <a:r>
              <a:rPr lang="en-US" altLang="zh-CN" dirty="0"/>
              <a:t>shifts, 3 adds.</a:t>
            </a:r>
            <a:endParaRPr lang="en-US" altLang="zh-CN" dirty="0" smtClean="0"/>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187336243"/>
              </p:ext>
            </p:extLst>
          </p:nvPr>
        </p:nvGraphicFramePr>
        <p:xfrm>
          <a:off x="1547664" y="5301208"/>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33</a:t>
                      </a:r>
                      <a:endParaRPr lang="zh-CN" altLang="en-US" dirty="0"/>
                    </a:p>
                  </a:txBody>
                  <a:tcPr/>
                </a:tc>
                <a:tc>
                  <a:txBody>
                    <a:bodyPr/>
                    <a:lstStyle/>
                    <a:p>
                      <a:pPr algn="ctr"/>
                      <a:r>
                        <a:rPr lang="en-US" altLang="zh-CN" dirty="0" smtClean="0"/>
                        <a:t>55</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8a</a:t>
                      </a:r>
                      <a:endParaRPr lang="zh-CN" altLang="en-US" dirty="0"/>
                    </a:p>
                  </a:txBody>
                  <a:tcPr/>
                </a:tc>
                <a:tc>
                  <a:txBody>
                    <a:bodyPr/>
                    <a:lstStyle/>
                    <a:p>
                      <a:pPr algn="ctr"/>
                      <a:r>
                        <a:rPr lang="en-US" altLang="zh-CN" dirty="0" smtClean="0"/>
                        <a:t>6d</a:t>
                      </a:r>
                      <a:endParaRPr lang="zh-CN" altLang="en-US" dirty="0"/>
                    </a:p>
                  </a:txBody>
                  <a:tcPr/>
                </a:tc>
              </a:tr>
            </a:tbl>
          </a:graphicData>
        </a:graphic>
      </p:graphicFrame>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a.</a:t>
            </a:r>
          </a:p>
          <a:p>
            <a:pPr marL="0" indent="0">
              <a:buNone/>
            </a:pPr>
            <a:endParaRPr lang="en-US" altLang="zh-CN" dirty="0" smtClean="0"/>
          </a:p>
          <a:p>
            <a:endParaRPr lang="zh-CN"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24744"/>
            <a:ext cx="860495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a.</a:t>
            </a:r>
          </a:p>
          <a:p>
            <a:pPr marL="0" indent="0">
              <a:buNone/>
            </a:pPr>
            <a:endParaRPr lang="en-US" altLang="zh-CN" dirty="0" smtClean="0"/>
          </a:p>
          <a:p>
            <a:endParaRPr lang="zh-CN"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68760"/>
            <a:ext cx="8388423" cy="4557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87176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b.</a:t>
            </a:r>
          </a:p>
          <a:p>
            <a:pPr marL="0" indent="0">
              <a:buNone/>
            </a:pPr>
            <a:endParaRPr lang="en-US" altLang="zh-CN" dirty="0" smtClean="0"/>
          </a:p>
          <a:p>
            <a:endParaRPr lang="zh-CN"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268761"/>
            <a:ext cx="8064896" cy="2484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6769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b.</a:t>
            </a:r>
          </a:p>
          <a:p>
            <a:pPr marL="0" indent="0">
              <a:buNone/>
            </a:pPr>
            <a:endParaRPr lang="en-US" altLang="zh-CN" dirty="0" smtClean="0"/>
          </a:p>
          <a:p>
            <a:endParaRPr lang="zh-CN" alt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196752"/>
            <a:ext cx="8618889"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52841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936104"/>
          </a:xfrm>
        </p:spPr>
        <p:txBody>
          <a:bodyPr/>
          <a:lstStyle/>
          <a:p>
            <a:r>
              <a:rPr lang="en-US" altLang="zh-CN" dirty="0" smtClean="0"/>
              <a:t>Solution:</a:t>
            </a:r>
          </a:p>
          <a:p>
            <a:pPr marL="0" indent="0">
              <a:buNone/>
            </a:pPr>
            <a:r>
              <a:rPr lang="en-US" altLang="zh-CN" dirty="0" smtClean="0"/>
              <a:t>    b.</a:t>
            </a:r>
          </a:p>
          <a:p>
            <a:pPr marL="0" indent="0">
              <a:buNone/>
            </a:pPr>
            <a:endParaRPr lang="en-US" altLang="zh-CN" dirty="0" smtClean="0"/>
          </a:p>
          <a:p>
            <a:endParaRPr lang="zh-CN" alt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124744"/>
            <a:ext cx="8381347"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24841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715200" cy="6213304"/>
          </a:xfrm>
        </p:spPr>
        <p:txBody>
          <a:bodyPr/>
          <a:lstStyle/>
          <a:p>
            <a:r>
              <a:rPr lang="en-US" altLang="zh-CN" b="1" dirty="0" smtClean="0"/>
              <a:t>3.14.3</a:t>
            </a:r>
            <a:r>
              <a:rPr lang="en-US" altLang="zh-CN" dirty="0" smtClean="0"/>
              <a:t> Based on your answers to 3.14.1 and 3.14.2, does (A×B)+(A×C) = A×(B+C)?</a:t>
            </a:r>
          </a:p>
          <a:p>
            <a:r>
              <a:rPr lang="en-US" altLang="zh-CN" dirty="0" smtClean="0"/>
              <a:t>Solution:</a:t>
            </a:r>
          </a:p>
          <a:p>
            <a:pPr marL="0" indent="0">
              <a:buNone/>
            </a:pPr>
            <a:r>
              <a:rPr lang="en-US" altLang="zh-CN" dirty="0" smtClean="0"/>
              <a:t>    a.</a:t>
            </a:r>
            <a:r>
              <a:rPr lang="en-US" altLang="zh-CN" dirty="0"/>
              <a:t> </a:t>
            </a:r>
            <a:r>
              <a:rPr lang="en-US" altLang="zh-CN" dirty="0" smtClean="0"/>
              <a:t>No</a:t>
            </a:r>
            <a:endParaRPr lang="en-US" altLang="zh-CN" dirty="0"/>
          </a:p>
          <a:p>
            <a:pPr marL="0" indent="0">
              <a:buNone/>
            </a:pPr>
            <a:r>
              <a:rPr lang="pt-BR" altLang="zh-CN" dirty="0"/>
              <a:t>A × (B + C) = 1.1010101010 × 2</a:t>
            </a:r>
            <a:r>
              <a:rPr lang="pt-BR" altLang="zh-CN" baseline="30000" dirty="0"/>
              <a:t>4</a:t>
            </a:r>
            <a:r>
              <a:rPr lang="pt-BR" altLang="zh-CN" dirty="0"/>
              <a:t> = </a:t>
            </a:r>
            <a:r>
              <a:rPr lang="pt-BR" altLang="zh-CN" dirty="0" smtClean="0"/>
              <a:t>26.65625</a:t>
            </a:r>
          </a:p>
          <a:p>
            <a:pPr marL="0" indent="0">
              <a:buNone/>
            </a:pPr>
            <a:r>
              <a:rPr lang="en-US" altLang="zh-CN" dirty="0" smtClean="0"/>
              <a:t>(</a:t>
            </a:r>
            <a:r>
              <a:rPr lang="en-US" altLang="zh-CN" dirty="0"/>
              <a:t>A × B) + (A × C) = 1.0000000000 × 2</a:t>
            </a:r>
            <a:r>
              <a:rPr lang="en-US" altLang="zh-CN" baseline="30000" dirty="0"/>
              <a:t>5</a:t>
            </a:r>
            <a:r>
              <a:rPr lang="en-US" altLang="zh-CN" dirty="0"/>
              <a:t> = </a:t>
            </a:r>
            <a:r>
              <a:rPr lang="en-US" altLang="zh-CN" dirty="0" smtClean="0"/>
              <a:t>32</a:t>
            </a:r>
          </a:p>
          <a:p>
            <a:pPr marL="0" indent="0">
              <a:buNone/>
            </a:pPr>
            <a:r>
              <a:rPr lang="en-US" altLang="zh-CN" dirty="0"/>
              <a:t>Exact: </a:t>
            </a:r>
            <a:r>
              <a:rPr lang="en-US" altLang="zh-CN" dirty="0" smtClean="0"/>
              <a:t>1.666015625 </a:t>
            </a:r>
            <a:r>
              <a:rPr lang="en-US" altLang="zh-CN" dirty="0"/>
              <a:t>× (19760 – 19744) = </a:t>
            </a:r>
            <a:r>
              <a:rPr lang="en-US" altLang="zh-CN" dirty="0" smtClean="0"/>
              <a:t>26.65625</a:t>
            </a:r>
          </a:p>
          <a:p>
            <a:pPr marL="0" indent="0">
              <a:buNone/>
            </a:pPr>
            <a:r>
              <a:rPr lang="en-US" altLang="zh-CN" dirty="0" smtClean="0"/>
              <a:t>    b.</a:t>
            </a:r>
            <a:r>
              <a:rPr lang="en-US" altLang="zh-CN" dirty="0"/>
              <a:t> </a:t>
            </a:r>
            <a:r>
              <a:rPr lang="en-US" altLang="zh-CN" dirty="0" smtClean="0"/>
              <a:t>No</a:t>
            </a:r>
          </a:p>
          <a:p>
            <a:pPr marL="0" indent="0">
              <a:buNone/>
            </a:pPr>
            <a:r>
              <a:rPr lang="pt-BR" altLang="zh-CN" dirty="0"/>
              <a:t>A × B + A × C = 1.0000000000 × 2</a:t>
            </a:r>
            <a:r>
              <a:rPr lang="pt-BR" altLang="zh-CN" baseline="30000" dirty="0"/>
              <a:t>3</a:t>
            </a:r>
            <a:r>
              <a:rPr lang="pt-BR" altLang="zh-CN" dirty="0"/>
              <a:t> = </a:t>
            </a:r>
            <a:r>
              <a:rPr lang="pt-BR" altLang="zh-CN" dirty="0" smtClean="0"/>
              <a:t>8</a:t>
            </a:r>
          </a:p>
          <a:p>
            <a:pPr marL="0" indent="0">
              <a:buNone/>
            </a:pPr>
            <a:r>
              <a:rPr lang="en-US" altLang="zh-CN" dirty="0" smtClean="0"/>
              <a:t>A </a:t>
            </a:r>
            <a:r>
              <a:rPr lang="en-US" altLang="zh-CN" dirty="0"/>
              <a:t>× (B + C) = 1.1111111100 × 2</a:t>
            </a:r>
            <a:r>
              <a:rPr lang="en-US" altLang="zh-CN" baseline="30000" dirty="0"/>
              <a:t>2</a:t>
            </a:r>
            <a:r>
              <a:rPr lang="en-US" altLang="zh-CN" dirty="0"/>
              <a:t> = </a:t>
            </a:r>
            <a:r>
              <a:rPr lang="en-US" altLang="zh-CN" dirty="0" smtClean="0"/>
              <a:t>7.984375</a:t>
            </a:r>
          </a:p>
          <a:p>
            <a:pPr marL="0" indent="0">
              <a:buNone/>
            </a:pPr>
            <a:r>
              <a:rPr lang="en-US" altLang="zh-CN" dirty="0"/>
              <a:t>Exact: 348 × (.0634765625 – .04052734375) = </a:t>
            </a:r>
            <a:r>
              <a:rPr lang="en-US" altLang="zh-CN" dirty="0" smtClean="0"/>
              <a:t> 7.986328125</a:t>
            </a:r>
          </a:p>
          <a:p>
            <a:pPr marL="0" indent="0">
              <a:buNone/>
            </a:pPr>
            <a:endParaRPr lang="en-US" altLang="zh-CN" dirty="0" smtClean="0"/>
          </a:p>
          <a:p>
            <a:pPr marL="0" indent="0">
              <a:buNone/>
            </a:pPr>
            <a:endParaRPr lang="zh-CN" altLang="en-US" dirty="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864096"/>
          </a:xfrm>
        </p:spPr>
        <p:txBody>
          <a:bodyPr/>
          <a:lstStyle/>
          <a:p>
            <a:r>
              <a:rPr lang="en-US" altLang="zh-CN" dirty="0" smtClean="0"/>
              <a:t>The following table shows pairs, each consisting of a fraction and an integer.</a:t>
            </a:r>
          </a:p>
          <a:p>
            <a:endParaRPr lang="zh-CN" altLang="en-US" dirty="0"/>
          </a:p>
        </p:txBody>
      </p:sp>
      <p:graphicFrame>
        <p:nvGraphicFramePr>
          <p:cNvPr id="2" name="表格 1"/>
          <p:cNvGraphicFramePr>
            <a:graphicFrameLocks noGrp="1"/>
          </p:cNvGraphicFramePr>
          <p:nvPr>
            <p:extLst>
              <p:ext uri="{D42A27DB-BD31-4B8C-83A1-F6EECF244321}">
                <p14:modId xmlns:p14="http://schemas.microsoft.com/office/powerpoint/2010/main" val="176141880"/>
              </p:ext>
            </p:extLst>
          </p:nvPr>
        </p:nvGraphicFramePr>
        <p:xfrm>
          <a:off x="1187624" y="126876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-1/4</a:t>
                      </a:r>
                      <a:endParaRPr lang="zh-CN" altLang="en-US" dirty="0"/>
                    </a:p>
                  </a:txBody>
                  <a:tcPr/>
                </a:tc>
                <a:tc>
                  <a:txBody>
                    <a:bodyPr/>
                    <a:lstStyle/>
                    <a:p>
                      <a:pPr algn="ctr"/>
                      <a:r>
                        <a:rPr lang="en-US" altLang="zh-CN" dirty="0" smtClean="0"/>
                        <a:t>4</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1/10</a:t>
                      </a:r>
                      <a:endParaRPr lang="zh-CN" altLang="en-US" dirty="0"/>
                    </a:p>
                  </a:txBody>
                  <a:tcPr/>
                </a:tc>
                <a:tc>
                  <a:txBody>
                    <a:bodyPr/>
                    <a:lstStyle/>
                    <a:p>
                      <a:pPr algn="ctr"/>
                      <a:r>
                        <a:rPr lang="en-US" altLang="zh-CN" dirty="0" smtClean="0"/>
                        <a:t>10</a:t>
                      </a:r>
                      <a:endParaRPr lang="zh-CN" altLang="en-US" dirty="0"/>
                    </a:p>
                  </a:txBody>
                  <a:tcPr/>
                </a:tc>
              </a:tr>
            </a:tbl>
          </a:graphicData>
        </a:graphic>
      </p:graphicFrame>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1656184"/>
          </a:xfrm>
        </p:spPr>
        <p:txBody>
          <a:bodyPr/>
          <a:lstStyle/>
          <a:p>
            <a:r>
              <a:rPr lang="en-US" altLang="zh-CN" b="1" dirty="0" smtClean="0"/>
              <a:t>3.14.4</a:t>
            </a:r>
            <a:r>
              <a:rPr lang="en-US" altLang="zh-CN" dirty="0" smtClean="0"/>
              <a:t> Using the IEEE 754 floating point format, write down the bit pattern that would represent A. </a:t>
            </a:r>
            <a:r>
              <a:rPr lang="en-US" altLang="zh-CN" dirty="0"/>
              <a:t>C</a:t>
            </a:r>
            <a:r>
              <a:rPr lang="en-US" altLang="zh-CN" dirty="0" smtClean="0"/>
              <a:t>an you represent A exactly?</a:t>
            </a:r>
          </a:p>
          <a:p>
            <a:r>
              <a:rPr lang="en-US" altLang="zh-CN" dirty="0" smtClean="0"/>
              <a:t>Solution:</a:t>
            </a:r>
          </a:p>
        </p:txBody>
      </p:sp>
      <p:graphicFrame>
        <p:nvGraphicFramePr>
          <p:cNvPr id="2" name="表格 1"/>
          <p:cNvGraphicFramePr>
            <a:graphicFrameLocks noGrp="1"/>
          </p:cNvGraphicFramePr>
          <p:nvPr>
            <p:extLst>
              <p:ext uri="{D42A27DB-BD31-4B8C-83A1-F6EECF244321}">
                <p14:modId xmlns:p14="http://schemas.microsoft.com/office/powerpoint/2010/main" val="71993104"/>
              </p:ext>
            </p:extLst>
          </p:nvPr>
        </p:nvGraphicFramePr>
        <p:xfrm>
          <a:off x="971600" y="1988840"/>
          <a:ext cx="7407276" cy="1112520"/>
        </p:xfrm>
        <a:graphic>
          <a:graphicData uri="http://schemas.openxmlformats.org/drawingml/2006/table">
            <a:tbl>
              <a:tblPr firstRow="1" bandRow="1">
                <a:tableStyleId>{5C22544A-7EE6-4342-B048-85BDC9FD1C3A}</a:tableStyleId>
              </a:tblPr>
              <a:tblGrid>
                <a:gridCol w="436880"/>
                <a:gridCol w="4437380"/>
                <a:gridCol w="781368"/>
                <a:gridCol w="713105"/>
                <a:gridCol w="1038543"/>
              </a:tblGrid>
              <a:tr h="370840">
                <a:tc>
                  <a:txBody>
                    <a:bodyPr/>
                    <a:lstStyle/>
                    <a:p>
                      <a:pPr algn="ctr"/>
                      <a:endParaRPr lang="zh-CN" altLang="en-US" dirty="0"/>
                    </a:p>
                  </a:txBody>
                  <a:tcPr/>
                </a:tc>
                <a:tc>
                  <a:txBody>
                    <a:bodyPr/>
                    <a:lstStyle/>
                    <a:p>
                      <a:pPr algn="ctr"/>
                      <a:r>
                        <a:rPr kumimoji="0" lang="en-US" altLang="zh-CN" sz="1800" b="1" i="0" u="none" strike="noStrike" kern="1200" baseline="0" dirty="0" smtClean="0">
                          <a:solidFill>
                            <a:schemeClr val="lt1"/>
                          </a:solidFill>
                          <a:latin typeface="+mn-lt"/>
                          <a:ea typeface="+mn-ea"/>
                          <a:cs typeface="+mn-cs"/>
                        </a:rPr>
                        <a:t>Answer</a:t>
                      </a:r>
                      <a:endParaRPr lang="zh-CN" altLang="en-US" dirty="0"/>
                    </a:p>
                  </a:txBody>
                  <a:tcPr/>
                </a:tc>
                <a:tc>
                  <a:txBody>
                    <a:bodyPr/>
                    <a:lstStyle/>
                    <a:p>
                      <a:pPr algn="ctr"/>
                      <a:r>
                        <a:rPr kumimoji="0" lang="en-US" altLang="zh-CN" sz="1800" b="1" i="0" u="none" strike="noStrike" kern="1200" baseline="0" dirty="0" smtClean="0">
                          <a:solidFill>
                            <a:schemeClr val="lt1"/>
                          </a:solidFill>
                          <a:latin typeface="+mn-lt"/>
                          <a:ea typeface="+mn-ea"/>
                          <a:cs typeface="+mn-cs"/>
                        </a:rPr>
                        <a:t>Sign</a:t>
                      </a:r>
                      <a:endParaRPr lang="zh-CN" altLang="en-US" dirty="0"/>
                    </a:p>
                  </a:txBody>
                  <a:tcPr/>
                </a:tc>
                <a:tc>
                  <a:txBody>
                    <a:bodyPr/>
                    <a:lstStyle/>
                    <a:p>
                      <a:pPr algn="ctr"/>
                      <a:r>
                        <a:rPr kumimoji="0" lang="en-US" altLang="zh-CN" sz="1800" b="1" i="0" u="none" strike="noStrike" kern="1200" baseline="0" dirty="0" err="1" smtClean="0">
                          <a:solidFill>
                            <a:schemeClr val="lt1"/>
                          </a:solidFill>
                          <a:latin typeface="+mn-lt"/>
                          <a:ea typeface="+mn-ea"/>
                          <a:cs typeface="+mn-cs"/>
                        </a:rPr>
                        <a:t>Exp</a:t>
                      </a:r>
                      <a:endParaRPr lang="zh-CN" altLang="en-US" dirty="0"/>
                    </a:p>
                  </a:txBody>
                  <a:tcPr/>
                </a:tc>
                <a:tc>
                  <a:txBody>
                    <a:bodyPr/>
                    <a:lstStyle/>
                    <a:p>
                      <a:pPr algn="ctr"/>
                      <a:r>
                        <a:rPr kumimoji="0" lang="en-US" altLang="zh-CN" sz="1800" b="1" i="0" u="none" strike="noStrike" kern="1200" baseline="0" dirty="0" smtClean="0">
                          <a:solidFill>
                            <a:schemeClr val="lt1"/>
                          </a:solidFill>
                          <a:latin typeface="+mn-lt"/>
                          <a:ea typeface="+mn-ea"/>
                          <a:cs typeface="+mn-cs"/>
                        </a:rPr>
                        <a:t>Exact?</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kumimoji="0" lang="en-US" altLang="zh-CN" sz="1800" b="0" i="0" u="none" strike="noStrike" kern="1200" baseline="0" dirty="0" smtClean="0">
                          <a:solidFill>
                            <a:schemeClr val="dk1"/>
                          </a:solidFill>
                          <a:latin typeface="+mn-lt"/>
                          <a:ea typeface="+mn-ea"/>
                          <a:cs typeface="+mn-cs"/>
                        </a:rPr>
                        <a:t>1 01111101 00000000000000000000000</a:t>
                      </a:r>
                      <a:endParaRPr lang="zh-CN" altLang="en-US" dirty="0"/>
                    </a:p>
                  </a:txBody>
                  <a:tcPr/>
                </a:tc>
                <a:tc>
                  <a:txBody>
                    <a:bodyPr/>
                    <a:lstStyle/>
                    <a:p>
                      <a:pPr algn="ctr"/>
                      <a:r>
                        <a:rPr lang="en-US" altLang="zh-CN" dirty="0" smtClean="0"/>
                        <a:t>-</a:t>
                      </a:r>
                      <a:endParaRPr lang="zh-CN" altLang="en-US" dirty="0"/>
                    </a:p>
                  </a:txBody>
                  <a:tcPr/>
                </a:tc>
                <a:tc>
                  <a:txBody>
                    <a:bodyPr/>
                    <a:lstStyle/>
                    <a:p>
                      <a:pPr algn="ctr"/>
                      <a:r>
                        <a:rPr lang="en-US" altLang="zh-CN" dirty="0" smtClean="0"/>
                        <a:t>-2</a:t>
                      </a:r>
                      <a:endParaRPr lang="zh-CN" altLang="en-US" dirty="0"/>
                    </a:p>
                  </a:txBody>
                  <a:tcPr/>
                </a:tc>
                <a:tc>
                  <a:txBody>
                    <a:bodyPr/>
                    <a:lstStyle/>
                    <a:p>
                      <a:pPr algn="ctr"/>
                      <a:r>
                        <a:rPr kumimoji="0" lang="en-US" altLang="zh-CN" sz="1800" b="0" i="0" u="none" strike="noStrike" kern="1200" baseline="0" dirty="0" smtClean="0">
                          <a:solidFill>
                            <a:schemeClr val="dk1"/>
                          </a:solidFill>
                          <a:latin typeface="+mn-lt"/>
                          <a:ea typeface="+mn-ea"/>
                          <a:cs typeface="+mn-cs"/>
                        </a:rPr>
                        <a:t>Yes</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kumimoji="0" lang="en-US" altLang="zh-CN" sz="1800" b="0" i="0" u="none" strike="noStrike" kern="1200" baseline="0" dirty="0" smtClean="0">
                          <a:solidFill>
                            <a:schemeClr val="dk1"/>
                          </a:solidFill>
                          <a:latin typeface="+mn-lt"/>
                          <a:ea typeface="+mn-ea"/>
                          <a:cs typeface="+mn-cs"/>
                        </a:rPr>
                        <a:t>0 01111011 10011001100110011001101</a:t>
                      </a:r>
                      <a:endParaRPr lang="zh-CN" altLang="en-US" dirty="0"/>
                    </a:p>
                  </a:txBody>
                  <a:tcPr/>
                </a:tc>
                <a:tc>
                  <a:txBody>
                    <a:bodyPr/>
                    <a:lstStyle/>
                    <a:p>
                      <a:pPr algn="ctr"/>
                      <a:r>
                        <a:rPr lang="en-US" altLang="zh-CN" dirty="0" smtClean="0"/>
                        <a:t>+</a:t>
                      </a:r>
                      <a:endParaRPr lang="zh-CN" altLang="en-US" dirty="0"/>
                    </a:p>
                  </a:txBody>
                  <a:tcPr/>
                </a:tc>
                <a:tc>
                  <a:txBody>
                    <a:bodyPr/>
                    <a:lstStyle/>
                    <a:p>
                      <a:pPr algn="ctr"/>
                      <a:r>
                        <a:rPr lang="en-US" altLang="zh-CN" dirty="0" smtClean="0"/>
                        <a:t>-4</a:t>
                      </a:r>
                      <a:endParaRPr lang="zh-CN" altLang="en-US" dirty="0"/>
                    </a:p>
                  </a:txBody>
                  <a:tcPr/>
                </a:tc>
                <a:tc>
                  <a:txBody>
                    <a:bodyPr/>
                    <a:lstStyle/>
                    <a:p>
                      <a:pPr algn="ctr"/>
                      <a:r>
                        <a:rPr kumimoji="0" lang="en-US" altLang="zh-CN" sz="1800" b="0" i="0" u="none" strike="noStrike" kern="1200" baseline="0" dirty="0" smtClean="0">
                          <a:solidFill>
                            <a:schemeClr val="dk1"/>
                          </a:solidFill>
                          <a:latin typeface="+mn-lt"/>
                          <a:ea typeface="+mn-ea"/>
                          <a:cs typeface="+mn-cs"/>
                        </a:rPr>
                        <a:t>No</a:t>
                      </a:r>
                      <a:endParaRPr lang="zh-CN" altLang="en-US" dirty="0"/>
                    </a:p>
                  </a:txBody>
                  <a:tcPr/>
                </a:tc>
              </a:tr>
            </a:tbl>
          </a:graphicData>
        </a:graphic>
      </p:graphicFrame>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260648"/>
            <a:ext cx="7467600" cy="5832648"/>
          </a:xfrm>
        </p:spPr>
        <p:txBody>
          <a:bodyPr/>
          <a:lstStyle/>
          <a:p>
            <a:r>
              <a:rPr lang="en-US" altLang="zh-CN" b="1" dirty="0" smtClean="0"/>
              <a:t>3.14.5</a:t>
            </a:r>
            <a:r>
              <a:rPr lang="en-US" altLang="zh-CN" dirty="0" smtClean="0"/>
              <a:t> What do you get if you add A to itself B times? What is A×B? Are they the same? What should they be?</a:t>
            </a:r>
          </a:p>
          <a:p>
            <a:r>
              <a:rPr lang="en-US" altLang="zh-CN" dirty="0" smtClean="0"/>
              <a:t>Solution</a:t>
            </a:r>
            <a:r>
              <a:rPr lang="zh-CN" altLang="en-US" dirty="0" smtClean="0"/>
              <a:t>：</a:t>
            </a:r>
            <a:endParaRPr lang="en-US" altLang="zh-CN" dirty="0" smtClean="0"/>
          </a:p>
          <a:p>
            <a:pPr marL="0" indent="0">
              <a:buNone/>
            </a:pPr>
            <a:r>
              <a:rPr lang="en-US" altLang="zh-CN" dirty="0" smtClean="0"/>
              <a:t>    a.</a:t>
            </a:r>
          </a:p>
          <a:p>
            <a:pPr marL="0" indent="0">
              <a:buNone/>
            </a:pPr>
            <a:r>
              <a:rPr lang="en-US" altLang="zh-CN" dirty="0" smtClean="0"/>
              <a:t>    b </a:t>
            </a:r>
            <a:r>
              <a:rPr lang="en-US" altLang="zh-CN" dirty="0"/>
              <a:t>+ b + b + b = –1</a:t>
            </a:r>
          </a:p>
          <a:p>
            <a:pPr marL="0" indent="0">
              <a:buNone/>
            </a:pPr>
            <a:r>
              <a:rPr lang="en-US" altLang="zh-CN" dirty="0" smtClean="0"/>
              <a:t>    b </a:t>
            </a:r>
            <a:r>
              <a:rPr lang="en-US" altLang="zh-CN" dirty="0"/>
              <a:t>× 4 = –1</a:t>
            </a:r>
          </a:p>
          <a:p>
            <a:pPr marL="0" indent="0">
              <a:buNone/>
            </a:pPr>
            <a:r>
              <a:rPr lang="en-US" altLang="zh-CN" dirty="0" smtClean="0"/>
              <a:t>    They </a:t>
            </a:r>
            <a:r>
              <a:rPr lang="en-US" altLang="zh-CN" dirty="0"/>
              <a:t>are the </a:t>
            </a:r>
            <a:r>
              <a:rPr lang="en-US" altLang="zh-CN" dirty="0" smtClean="0"/>
              <a:t>same</a:t>
            </a:r>
          </a:p>
          <a:p>
            <a:pPr marL="0" indent="0">
              <a:buNone/>
            </a:pPr>
            <a:r>
              <a:rPr lang="en-US" altLang="zh-CN" dirty="0" smtClean="0"/>
              <a:t>    b.</a:t>
            </a:r>
          </a:p>
          <a:p>
            <a:pPr marL="0" indent="0">
              <a:buNone/>
            </a:pPr>
            <a:r>
              <a:rPr lang="en-US" altLang="zh-CN" dirty="0" smtClean="0"/>
              <a:t>    e </a:t>
            </a:r>
            <a:r>
              <a:rPr lang="en-US" altLang="zh-CN" dirty="0"/>
              <a:t>+ e + e + e + e + e + e + e + e + e </a:t>
            </a:r>
            <a:endParaRPr lang="en-US" altLang="zh-CN" dirty="0" smtClean="0"/>
          </a:p>
          <a:p>
            <a:pPr marL="0" indent="0">
              <a:buNone/>
            </a:pPr>
            <a:r>
              <a:rPr lang="en-US" altLang="zh-CN" dirty="0" smtClean="0"/>
              <a:t>    =  1.000000000000000000000100</a:t>
            </a:r>
            <a:endParaRPr lang="en-US" altLang="zh-CN" dirty="0"/>
          </a:p>
          <a:p>
            <a:pPr marL="0" indent="0">
              <a:buNone/>
            </a:pPr>
            <a:r>
              <a:rPr lang="en-US" altLang="zh-CN" dirty="0" smtClean="0"/>
              <a:t>    e </a:t>
            </a:r>
            <a:r>
              <a:rPr lang="en-US" altLang="zh-CN" dirty="0"/>
              <a:t>× 10 = </a:t>
            </a:r>
            <a:r>
              <a:rPr lang="en-US" altLang="zh-CN" dirty="0" smtClean="0"/>
              <a:t>1.000000000000000000000100</a:t>
            </a:r>
          </a:p>
          <a:p>
            <a:pPr marL="0" indent="0">
              <a:buNone/>
            </a:pPr>
            <a:endParaRPr lang="en-US" altLang="zh-CN" dirty="0" smtClean="0"/>
          </a:p>
        </p:txBody>
      </p:sp>
    </p:spTree>
    <p:extLst>
      <p:ext uri="{BB962C8B-B14F-4D97-AF65-F5344CB8AC3E}">
        <p14:creationId xmlns:p14="http://schemas.microsoft.com/office/powerpoint/2010/main" val="40943956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16632"/>
            <a:ext cx="7467600" cy="6357320"/>
          </a:xfrm>
        </p:spPr>
        <p:txBody>
          <a:bodyPr/>
          <a:lstStyle/>
          <a:p>
            <a:r>
              <a:rPr lang="en-US" altLang="zh-CN" b="1" dirty="0" smtClean="0"/>
              <a:t>3.14.6</a:t>
            </a:r>
            <a:r>
              <a:rPr lang="en-US" altLang="zh-CN" dirty="0" smtClean="0"/>
              <a:t> What do you get if you take the square root of B and then multiply that value by itself? What should you get? Do for both single and double precision </a:t>
            </a:r>
            <a:r>
              <a:rPr lang="en-US" altLang="zh-CN" dirty="0" err="1" smtClean="0"/>
              <a:t>floting</a:t>
            </a:r>
            <a:r>
              <a:rPr lang="en-US" altLang="zh-CN" dirty="0" smtClean="0"/>
              <a:t> point numbers. (Write a program to do these calculations.)</a:t>
            </a:r>
          </a:p>
          <a:p>
            <a:r>
              <a:rPr lang="en-US" altLang="zh-CN" dirty="0" smtClean="0"/>
              <a:t>Solution:</a:t>
            </a:r>
          </a:p>
          <a:p>
            <a:pPr marL="0" indent="0">
              <a:buNone/>
            </a:pPr>
            <a:r>
              <a:rPr lang="en-US" altLang="zh-CN" dirty="0"/>
              <a:t> </a:t>
            </a:r>
            <a:r>
              <a:rPr lang="en-US" altLang="zh-CN" dirty="0" smtClean="0"/>
              <a:t>   No </a:t>
            </a:r>
            <a:r>
              <a:rPr lang="en-US" altLang="zh-CN" smtClean="0"/>
              <a:t>solution provided.</a:t>
            </a:r>
            <a:endParaRPr lang="en-US" altLang="zh-CN" dirty="0"/>
          </a:p>
        </p:txBody>
      </p:sp>
    </p:spTree>
    <p:extLst>
      <p:ext uri="{BB962C8B-B14F-4D97-AF65-F5344CB8AC3E}">
        <p14:creationId xmlns:p14="http://schemas.microsoft.com/office/powerpoint/2010/main" val="16138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dirty="0" smtClean="0"/>
              <a:t>Solution:</a:t>
            </a:r>
          </a:p>
          <a:p>
            <a:pPr marL="0" indent="0">
              <a:buNone/>
            </a:pPr>
            <a:r>
              <a:rPr lang="en-US" altLang="zh-CN" dirty="0"/>
              <a:t> </a:t>
            </a:r>
            <a:r>
              <a:rPr lang="en-US" altLang="zh-CN" dirty="0" smtClean="0"/>
              <a:t>   b.</a:t>
            </a:r>
          </a:p>
          <a:p>
            <a:pPr marL="0" indent="0">
              <a:buNone/>
            </a:pPr>
            <a:r>
              <a:rPr lang="en-US" altLang="zh-CN" dirty="0" smtClean="0"/>
              <a:t>    0x8A </a:t>
            </a:r>
            <a:r>
              <a:rPr lang="en-US" altLang="zh-CN" dirty="0"/>
              <a:t>× 0xED = –0x0A × –0x6D = 0x442 </a:t>
            </a:r>
            <a:endParaRPr lang="en-US" altLang="zh-CN" dirty="0" smtClean="0"/>
          </a:p>
          <a:p>
            <a:pPr marL="0" indent="0">
              <a:buNone/>
            </a:pPr>
            <a:r>
              <a:rPr lang="en-US" altLang="zh-CN" dirty="0"/>
              <a:t> </a:t>
            </a:r>
            <a:r>
              <a:rPr lang="en-US" altLang="zh-CN" dirty="0" smtClean="0"/>
              <a:t>   0x0A </a:t>
            </a:r>
            <a:r>
              <a:rPr lang="en-US" altLang="zh-CN" dirty="0"/>
              <a:t>= 8 + 2, </a:t>
            </a:r>
            <a:endParaRPr lang="en-US" altLang="zh-CN" dirty="0" smtClean="0"/>
          </a:p>
          <a:p>
            <a:pPr marL="0" indent="0">
              <a:buNone/>
            </a:pPr>
            <a:r>
              <a:rPr lang="en-US" altLang="zh-CN" dirty="0"/>
              <a:t> </a:t>
            </a:r>
            <a:r>
              <a:rPr lang="en-US" altLang="zh-CN" dirty="0" smtClean="0"/>
              <a:t>   0x6D </a:t>
            </a:r>
            <a:r>
              <a:rPr lang="en-US" altLang="zh-CN" dirty="0"/>
              <a:t>= 64 + 32 + 8 + 4 + 1. </a:t>
            </a:r>
            <a:endParaRPr lang="en-US" altLang="zh-CN" dirty="0" smtClean="0"/>
          </a:p>
          <a:p>
            <a:pPr marL="0" indent="0">
              <a:buNone/>
            </a:pPr>
            <a:r>
              <a:rPr lang="en-US" altLang="zh-CN" dirty="0"/>
              <a:t> </a:t>
            </a:r>
            <a:r>
              <a:rPr lang="en-US" altLang="zh-CN" dirty="0" smtClean="0"/>
              <a:t>   Best </a:t>
            </a:r>
            <a:r>
              <a:rPr lang="en-US" altLang="zh-CN" dirty="0"/>
              <a:t>way is </a:t>
            </a:r>
            <a:r>
              <a:rPr lang="en-US" altLang="zh-CN" dirty="0" smtClean="0"/>
              <a:t>to shift </a:t>
            </a:r>
            <a:r>
              <a:rPr lang="en-US" altLang="zh-CN" dirty="0"/>
              <a:t>0x6D left 3 places (0x368), </a:t>
            </a:r>
            <a:r>
              <a:rPr lang="en-US" altLang="zh-CN" dirty="0" smtClean="0"/>
              <a:t>then </a:t>
            </a:r>
            <a:r>
              <a:rPr lang="en-US" altLang="zh-CN" dirty="0"/>
              <a:t>add to that 0x6D shifted left 1 place (0xDA). </a:t>
            </a:r>
            <a:endParaRPr lang="en-US" altLang="zh-CN" dirty="0" smtClean="0"/>
          </a:p>
          <a:p>
            <a:pPr marL="0" indent="0">
              <a:buNone/>
            </a:pPr>
            <a:r>
              <a:rPr lang="en-US" altLang="zh-CN" dirty="0"/>
              <a:t> </a:t>
            </a:r>
            <a:r>
              <a:rPr lang="en-US" altLang="zh-CN" dirty="0" smtClean="0"/>
              <a:t>   2 </a:t>
            </a:r>
            <a:r>
              <a:rPr lang="en-US" altLang="zh-CN" dirty="0"/>
              <a:t>shifts, 1 add.</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126427352"/>
              </p:ext>
            </p:extLst>
          </p:nvPr>
        </p:nvGraphicFramePr>
        <p:xfrm>
          <a:off x="1403648" y="3861048"/>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33</a:t>
                      </a:r>
                      <a:endParaRPr lang="zh-CN" altLang="en-US" dirty="0"/>
                    </a:p>
                  </a:txBody>
                  <a:tcPr/>
                </a:tc>
                <a:tc>
                  <a:txBody>
                    <a:bodyPr/>
                    <a:lstStyle/>
                    <a:p>
                      <a:pPr algn="ctr"/>
                      <a:r>
                        <a:rPr lang="en-US" altLang="zh-CN" dirty="0" smtClean="0"/>
                        <a:t>55</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8a</a:t>
                      </a:r>
                      <a:endParaRPr lang="zh-CN" altLang="en-US" dirty="0"/>
                    </a:p>
                  </a:txBody>
                  <a:tcPr/>
                </a:tc>
                <a:tc>
                  <a:txBody>
                    <a:bodyPr/>
                    <a:lstStyle/>
                    <a:p>
                      <a:pPr algn="ctr"/>
                      <a:r>
                        <a:rPr lang="en-US" altLang="zh-CN" dirty="0" smtClean="0"/>
                        <a:t>6d</a:t>
                      </a:r>
                      <a:endParaRPr lang="zh-CN" altLang="en-US" dirty="0"/>
                    </a:p>
                  </a:txBody>
                  <a:tcPr/>
                </a:tc>
              </a:tr>
            </a:tbl>
          </a:graphicData>
        </a:graphic>
      </p:graphicFrame>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b="1" dirty="0" smtClean="0"/>
              <a:t>3.6.3</a:t>
            </a:r>
            <a:r>
              <a:rPr lang="en-US" altLang="zh-CN" dirty="0" smtClean="0"/>
              <a:t> Write an MIPS assembly language program that perform a multiplication on signed integers using shifts and adds, using the approach described in 3.6.1.</a:t>
            </a:r>
          </a:p>
          <a:p>
            <a:r>
              <a:rPr lang="en-US" altLang="zh-CN" dirty="0" smtClean="0"/>
              <a:t>Solution:</a:t>
            </a:r>
          </a:p>
          <a:p>
            <a:pPr marL="0" indent="0">
              <a:buNone/>
            </a:pPr>
            <a:r>
              <a:rPr lang="en-US" altLang="zh-CN" dirty="0" smtClean="0"/>
              <a:t>    </a:t>
            </a:r>
            <a:r>
              <a:rPr lang="en-US" altLang="zh-CN" smtClean="0"/>
              <a:t>No solution </a:t>
            </a:r>
            <a:r>
              <a:rPr lang="en-US" altLang="zh-CN" dirty="0" smtClean="0"/>
              <a:t>provided.</a:t>
            </a:r>
            <a:endParaRPr lang="zh-CN" altLang="en-US" dirty="0"/>
          </a:p>
        </p:txBody>
      </p:sp>
    </p:spTree>
    <p:extLst>
      <p:ext uri="{BB962C8B-B14F-4D97-AF65-F5344CB8AC3E}">
        <p14:creationId xmlns:p14="http://schemas.microsoft.com/office/powerpoint/2010/main" val="2040524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7467600" cy="6285312"/>
          </a:xfrm>
        </p:spPr>
        <p:txBody>
          <a:bodyPr/>
          <a:lstStyle/>
          <a:p>
            <a:r>
              <a:rPr lang="en-US" altLang="zh-CN" dirty="0" smtClean="0"/>
              <a:t>The following table shows further pairs of hexadecimal numbers.</a:t>
            </a:r>
          </a:p>
          <a:p>
            <a:endParaRPr lang="en-US" altLang="zh-CN" dirty="0"/>
          </a:p>
          <a:p>
            <a:endParaRPr lang="en-US" altLang="zh-CN" dirty="0" smtClean="0"/>
          </a:p>
          <a:p>
            <a:endParaRPr lang="en-US" altLang="zh-CN" dirty="0"/>
          </a:p>
          <a:p>
            <a:endParaRPr lang="en-US" altLang="zh-CN" dirty="0" smtClean="0"/>
          </a:p>
          <a:p>
            <a:pPr marL="0" indent="0">
              <a:buNone/>
            </a:pPr>
            <a:endParaRPr lang="en-US" altLang="zh-CN" dirty="0" smtClean="0"/>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546501280"/>
              </p:ext>
            </p:extLst>
          </p:nvPr>
        </p:nvGraphicFramePr>
        <p:xfrm>
          <a:off x="1403648" y="1340768"/>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endParaRPr lang="zh-CN" altLang="en-US" dirty="0"/>
                    </a:p>
                  </a:txBody>
                  <a:tcPr/>
                </a:tc>
                <a:tc>
                  <a:txBody>
                    <a:bodyPr/>
                    <a:lstStyle/>
                    <a:p>
                      <a:pPr algn="ctr"/>
                      <a:r>
                        <a:rPr lang="en-US" altLang="zh-CN" dirty="0" smtClean="0"/>
                        <a:t>A</a:t>
                      </a:r>
                      <a:endParaRPr lang="zh-CN" altLang="en-US" dirty="0"/>
                    </a:p>
                  </a:txBody>
                  <a:tcPr/>
                </a:tc>
                <a:tc>
                  <a:txBody>
                    <a:bodyPr/>
                    <a:lstStyle/>
                    <a:p>
                      <a:pPr algn="ctr"/>
                      <a:r>
                        <a:rPr lang="en-US" altLang="zh-CN" dirty="0" smtClean="0"/>
                        <a:t>B</a:t>
                      </a:r>
                      <a:endParaRPr lang="zh-CN" altLang="en-US" dirty="0"/>
                    </a:p>
                  </a:txBody>
                  <a:tcPr/>
                </a:tc>
              </a:tr>
              <a:tr h="370840">
                <a:tc>
                  <a:txBody>
                    <a:bodyPr/>
                    <a:lstStyle/>
                    <a:p>
                      <a:pPr algn="ctr"/>
                      <a:r>
                        <a:rPr lang="en-US" altLang="zh-CN" dirty="0" smtClean="0"/>
                        <a:t>a.</a:t>
                      </a:r>
                      <a:endParaRPr lang="zh-CN" altLang="en-US" dirty="0"/>
                    </a:p>
                  </a:txBody>
                  <a:tcPr/>
                </a:tc>
                <a:tc>
                  <a:txBody>
                    <a:bodyPr/>
                    <a:lstStyle/>
                    <a:p>
                      <a:pPr algn="ctr"/>
                      <a:r>
                        <a:rPr lang="en-US" altLang="zh-CN" dirty="0" smtClean="0"/>
                        <a:t>f6</a:t>
                      </a:r>
                      <a:endParaRPr lang="zh-CN" altLang="en-US" dirty="0"/>
                    </a:p>
                  </a:txBody>
                  <a:tcPr/>
                </a:tc>
                <a:tc>
                  <a:txBody>
                    <a:bodyPr/>
                    <a:lstStyle/>
                    <a:p>
                      <a:pPr algn="ctr"/>
                      <a:r>
                        <a:rPr lang="en-US" altLang="zh-CN" dirty="0" smtClean="0"/>
                        <a:t>7f</a:t>
                      </a:r>
                      <a:endParaRPr lang="zh-CN" altLang="en-US" dirty="0"/>
                    </a:p>
                  </a:txBody>
                  <a:tcPr/>
                </a:tc>
              </a:tr>
              <a:tr h="370840">
                <a:tc>
                  <a:txBody>
                    <a:bodyPr/>
                    <a:lstStyle/>
                    <a:p>
                      <a:pPr algn="ctr"/>
                      <a:r>
                        <a:rPr lang="en-US" altLang="zh-CN" dirty="0" smtClean="0"/>
                        <a:t>b.</a:t>
                      </a:r>
                      <a:endParaRPr lang="zh-CN" altLang="en-US" dirty="0"/>
                    </a:p>
                  </a:txBody>
                  <a:tcPr/>
                </a:tc>
                <a:tc>
                  <a:txBody>
                    <a:bodyPr/>
                    <a:lstStyle/>
                    <a:p>
                      <a:pPr algn="ctr"/>
                      <a:r>
                        <a:rPr lang="en-US" altLang="zh-CN" dirty="0" smtClean="0"/>
                        <a:t>08</a:t>
                      </a:r>
                      <a:endParaRPr lang="zh-CN" altLang="en-US" dirty="0"/>
                    </a:p>
                  </a:txBody>
                  <a:tcPr/>
                </a:tc>
                <a:tc>
                  <a:txBody>
                    <a:bodyPr/>
                    <a:lstStyle/>
                    <a:p>
                      <a:pPr algn="ctr"/>
                      <a:r>
                        <a:rPr lang="en-US" altLang="zh-CN" dirty="0" smtClean="0"/>
                        <a:t>55</a:t>
                      </a:r>
                      <a:endParaRPr lang="zh-CN" altLang="en-US" dirty="0"/>
                    </a:p>
                  </a:txBody>
                  <a:tcPr/>
                </a:tc>
              </a:tr>
            </a:tbl>
          </a:graphicData>
        </a:graphic>
      </p:graphicFrame>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57200" y="188640"/>
            <a:ext cx="8219256" cy="6285312"/>
          </a:xfrm>
        </p:spPr>
        <p:txBody>
          <a:bodyPr>
            <a:normAutofit/>
          </a:bodyPr>
          <a:lstStyle/>
          <a:p>
            <a:pPr algn="just"/>
            <a:r>
              <a:rPr lang="en-US" altLang="zh-CN" b="1" dirty="0" smtClean="0">
                <a:latin typeface="Times New Roman" pitchFamily="18" charset="0"/>
                <a:cs typeface="Times New Roman" pitchFamily="18" charset="0"/>
              </a:rPr>
              <a:t>3.6.4</a:t>
            </a:r>
            <a:r>
              <a:rPr lang="en-US" altLang="zh-CN" dirty="0" smtClean="0">
                <a:latin typeface="Times New Roman" pitchFamily="18" charset="0"/>
                <a:cs typeface="Times New Roman" pitchFamily="18" charset="0"/>
              </a:rPr>
              <a:t> Booth’s algorithm is another approach to reducing the number of arithmetic operations necessary to perform a multiplication. This algorithm has been around for years and involves identifying runs of ones and zeros and performing only shifts instead of shifts and adds during the runs. </a:t>
            </a:r>
            <a:r>
              <a:rPr lang="en-US" altLang="zh-CN" dirty="0" err="1" smtClean="0">
                <a:latin typeface="Times New Roman" pitchFamily="18" charset="0"/>
                <a:cs typeface="Times New Roman" pitchFamily="18" charset="0"/>
              </a:rPr>
              <a:t>Fing</a:t>
            </a:r>
            <a:r>
              <a:rPr lang="en-US" altLang="zh-CN" dirty="0" smtClean="0">
                <a:latin typeface="Times New Roman" pitchFamily="18" charset="0"/>
                <a:cs typeface="Times New Roman" pitchFamily="18" charset="0"/>
              </a:rPr>
              <a:t> a description of the algorithm on the web and explain in detail how it works.</a:t>
            </a:r>
          </a:p>
          <a:p>
            <a:pPr algn="just"/>
            <a:endParaRPr lang="en-US" altLang="zh-CN" dirty="0" smtClean="0">
              <a:latin typeface="Times New Roman" pitchFamily="18" charset="0"/>
              <a:cs typeface="Times New Roman" pitchFamily="18" charset="0"/>
            </a:endParaRPr>
          </a:p>
          <a:p>
            <a:pPr algn="just"/>
            <a:r>
              <a:rPr lang="en-US" altLang="zh-CN" dirty="0" smtClean="0">
                <a:latin typeface="Times New Roman" pitchFamily="18" charset="0"/>
                <a:cs typeface="Times New Roman" pitchFamily="18" charset="0"/>
              </a:rPr>
              <a:t>Solution:</a:t>
            </a:r>
          </a:p>
          <a:p>
            <a:pPr marL="0" indent="0" algn="just">
              <a:buNone/>
            </a:pPr>
            <a:r>
              <a:rPr lang="en-US" altLang="zh-CN" dirty="0" smtClean="0">
                <a:latin typeface="Times New Roman" pitchFamily="18" charset="0"/>
                <a:cs typeface="Times New Roman" pitchFamily="18" charset="0"/>
              </a:rPr>
              <a:t>    Quoting </a:t>
            </a:r>
            <a:r>
              <a:rPr lang="en-US" altLang="zh-CN" dirty="0">
                <a:latin typeface="Times New Roman" pitchFamily="18" charset="0"/>
                <a:cs typeface="Times New Roman" pitchFamily="18" charset="0"/>
              </a:rPr>
              <a:t>the Wikipedia entry directly</a:t>
            </a:r>
            <a:r>
              <a:rPr lang="en-US" altLang="zh-CN" dirty="0" smtClean="0">
                <a:latin typeface="Times New Roman" pitchFamily="18" charset="0"/>
                <a:cs typeface="Times New Roman" pitchFamily="18" charset="0"/>
              </a:rPr>
              <a:t>:</a:t>
            </a:r>
          </a:p>
          <a:p>
            <a:pPr marL="0" indent="0" algn="just">
              <a:buNone/>
            </a:pPr>
            <a:r>
              <a:rPr lang="en-US" altLang="zh-CN" dirty="0" smtClean="0">
                <a:latin typeface="Times New Roman" pitchFamily="18" charset="0"/>
                <a:cs typeface="Times New Roman" pitchFamily="18" charset="0"/>
              </a:rPr>
              <a:t>    Booth’s </a:t>
            </a:r>
            <a:r>
              <a:rPr lang="en-US" altLang="zh-CN" dirty="0">
                <a:latin typeface="Times New Roman" pitchFamily="18" charset="0"/>
                <a:cs typeface="Times New Roman" pitchFamily="18" charset="0"/>
              </a:rPr>
              <a:t>algorithm involves repeatedly adding one of two predetermined values </a:t>
            </a:r>
            <a:r>
              <a:rPr lang="en-US" altLang="zh-CN" dirty="0" smtClean="0">
                <a:latin typeface="Times New Roman" pitchFamily="18" charset="0"/>
                <a:cs typeface="Times New Roman" pitchFamily="18" charset="0"/>
              </a:rPr>
              <a:t>A and </a:t>
            </a:r>
            <a:r>
              <a:rPr lang="en-US" altLang="zh-CN" dirty="0">
                <a:latin typeface="Times New Roman" pitchFamily="18" charset="0"/>
                <a:cs typeface="Times New Roman" pitchFamily="18" charset="0"/>
              </a:rPr>
              <a:t>S to a product P, then performing a rightward arithmetic shift on P. Let x </a:t>
            </a:r>
            <a:r>
              <a:rPr lang="en-US" altLang="zh-CN" dirty="0" smtClean="0">
                <a:latin typeface="Times New Roman" pitchFamily="18" charset="0"/>
                <a:cs typeface="Times New Roman" pitchFamily="18" charset="0"/>
              </a:rPr>
              <a:t>and y </a:t>
            </a:r>
            <a:r>
              <a:rPr lang="en-US" altLang="zh-CN" dirty="0">
                <a:latin typeface="Times New Roman" pitchFamily="18" charset="0"/>
                <a:cs typeface="Times New Roman" pitchFamily="18" charset="0"/>
              </a:rPr>
              <a:t>be the multiplicand and multiplier, </a:t>
            </a:r>
            <a:r>
              <a:rPr lang="en-US" altLang="zh-CN" dirty="0" smtClean="0">
                <a:latin typeface="Times New Roman" pitchFamily="18" charset="0"/>
                <a:cs typeface="Times New Roman" pitchFamily="18" charset="0"/>
              </a:rPr>
              <a:t>respectively</a:t>
            </a:r>
            <a:r>
              <a:rPr lang="en-US" altLang="zh-CN" dirty="0">
                <a:latin typeface="Times New Roman" pitchFamily="18" charset="0"/>
                <a:cs typeface="Times New Roman" pitchFamily="18" charset="0"/>
              </a:rPr>
              <a:t>; and let x and y represent </a:t>
            </a:r>
            <a:r>
              <a:rPr lang="en-US" altLang="zh-CN" dirty="0" smtClean="0">
                <a:latin typeface="Times New Roman" pitchFamily="18" charset="0"/>
                <a:cs typeface="Times New Roman" pitchFamily="18" charset="0"/>
              </a:rPr>
              <a:t>the number </a:t>
            </a:r>
            <a:r>
              <a:rPr lang="en-US" altLang="zh-CN" dirty="0">
                <a:latin typeface="Times New Roman" pitchFamily="18" charset="0"/>
                <a:cs typeface="Times New Roman" pitchFamily="18" charset="0"/>
              </a:rPr>
              <a:t>of bits in x and y.</a:t>
            </a:r>
            <a:endParaRPr lang="zh-CN"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41701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2695</TotalTime>
  <Words>3905</Words>
  <Application>Microsoft Office PowerPoint</Application>
  <PresentationFormat>全屏显示(4:3)</PresentationFormat>
  <Paragraphs>530</Paragraphs>
  <Slides>59</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59</vt:i4>
      </vt:variant>
    </vt:vector>
  </HeadingPairs>
  <TitlesOfParts>
    <vt:vector size="70" baseType="lpstr">
      <vt:lpstr>黑体</vt:lpstr>
      <vt:lpstr>华文楷体</vt:lpstr>
      <vt:lpstr>华文新魏</vt:lpstr>
      <vt:lpstr>宋体</vt:lpstr>
      <vt:lpstr>Arial</vt:lpstr>
      <vt:lpstr>Calibri</vt:lpstr>
      <vt:lpstr>Century Schoolbook</vt:lpstr>
      <vt:lpstr>Times New Roman</vt:lpstr>
      <vt:lpstr>Wingdings</vt:lpstr>
      <vt:lpstr>Wingdings 2</vt:lpstr>
      <vt:lpstr>凸显</vt:lpstr>
      <vt:lpstr>Solutions Chapter 3</vt:lpstr>
      <vt:lpstr>Exercise 3.6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Booth's Algorithm- why?</vt:lpstr>
      <vt:lpstr>Points to remember</vt:lpstr>
      <vt:lpstr>PowerPoint 演示文稿</vt:lpstr>
      <vt:lpstr>PowerPoint 演示文稿</vt:lpstr>
      <vt:lpstr>PowerPoint 演示文稿</vt:lpstr>
      <vt:lpstr>PowerPoint 演示文稿</vt:lpstr>
      <vt:lpstr>Exercise 3.8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Exercise 3.11</vt:lpstr>
      <vt:lpstr>PowerPoint 演示文稿</vt:lpstr>
      <vt:lpstr>Representation range of IEEE 754 single precision</vt:lpstr>
      <vt:lpstr>Representation range of IEEE 754 Double Precision</vt:lpstr>
      <vt:lpstr>Representation range of PDP-8</vt:lpstr>
      <vt:lpstr>PowerPoint 演示文稿</vt:lpstr>
      <vt:lpstr>Representation range of NVIDIA</vt:lpstr>
      <vt:lpstr>PowerPoint 演示文稿</vt:lpstr>
      <vt:lpstr>Representation range of HP</vt:lpstr>
      <vt:lpstr>PowerPoint 演示文稿</vt:lpstr>
      <vt:lpstr>PowerPoint 演示文稿</vt:lpstr>
      <vt:lpstr>PowerPoint 演示文稿</vt:lpstr>
      <vt:lpstr>PowerPoint 演示文稿</vt:lpstr>
      <vt:lpstr>PowerPoint 演示文稿</vt:lpstr>
      <vt:lpstr>PowerPoint 演示文稿</vt:lpstr>
      <vt:lpstr>Exercise 3.14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Solutions Chapter 3</dc:title>
  <dc:creator>Haojin Zhu</dc:creator>
  <cp:lastModifiedBy>Haojin Zhu</cp:lastModifiedBy>
  <cp:revision>167</cp:revision>
  <dcterms:modified xsi:type="dcterms:W3CDTF">2013-12-26T04:15:37Z</dcterms:modified>
</cp:coreProperties>
</file>