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8"/>
  </p:notesMasterIdLst>
  <p:handoutMasterIdLst>
    <p:handoutMasterId r:id="rId39"/>
  </p:handoutMasterIdLst>
  <p:sldIdLst>
    <p:sldId id="478" r:id="rId2"/>
    <p:sldId id="508" r:id="rId3"/>
    <p:sldId id="510" r:id="rId4"/>
    <p:sldId id="511" r:id="rId5"/>
    <p:sldId id="513" r:id="rId6"/>
    <p:sldId id="514" r:id="rId7"/>
    <p:sldId id="515" r:id="rId8"/>
    <p:sldId id="516" r:id="rId9"/>
    <p:sldId id="517" r:id="rId10"/>
    <p:sldId id="416" r:id="rId11"/>
    <p:sldId id="427" r:id="rId12"/>
    <p:sldId id="488" r:id="rId13"/>
    <p:sldId id="433" r:id="rId14"/>
    <p:sldId id="440" r:id="rId15"/>
    <p:sldId id="490" r:id="rId16"/>
    <p:sldId id="491" r:id="rId17"/>
    <p:sldId id="492" r:id="rId18"/>
    <p:sldId id="493" r:id="rId19"/>
    <p:sldId id="494" r:id="rId20"/>
    <p:sldId id="495" r:id="rId21"/>
    <p:sldId id="497" r:id="rId22"/>
    <p:sldId id="527" r:id="rId23"/>
    <p:sldId id="428" r:id="rId24"/>
    <p:sldId id="436" r:id="rId25"/>
    <p:sldId id="418" r:id="rId26"/>
    <p:sldId id="434" r:id="rId27"/>
    <p:sldId id="438" r:id="rId28"/>
    <p:sldId id="528" r:id="rId29"/>
    <p:sldId id="529" r:id="rId30"/>
    <p:sldId id="429" r:id="rId31"/>
    <p:sldId id="435" r:id="rId32"/>
    <p:sldId id="439" r:id="rId33"/>
    <p:sldId id="419" r:id="rId34"/>
    <p:sldId id="420" r:id="rId35"/>
    <p:sldId id="437" r:id="rId36"/>
    <p:sldId id="530" r:id="rId37"/>
  </p:sldIdLst>
  <p:sldSz cx="9144000" cy="6858000" type="letter"/>
  <p:notesSz cx="9979025" cy="6834188"/>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kern="1200">
        <a:solidFill>
          <a:schemeClr val="accent1"/>
        </a:solidFill>
        <a:latin typeface="Arial" charset="0"/>
        <a:ea typeface="+mn-ea"/>
        <a:cs typeface="+mn-cs"/>
      </a:defRPr>
    </a:lvl1pPr>
    <a:lvl2pPr marL="457200" algn="l" rtl="0" eaLnBrk="0" fontAlgn="base" hangingPunct="0">
      <a:spcBef>
        <a:spcPct val="0"/>
      </a:spcBef>
      <a:spcAft>
        <a:spcPct val="0"/>
      </a:spcAft>
      <a:defRPr kern="1200">
        <a:solidFill>
          <a:schemeClr val="accent1"/>
        </a:solidFill>
        <a:latin typeface="Arial" charset="0"/>
        <a:ea typeface="+mn-ea"/>
        <a:cs typeface="+mn-cs"/>
      </a:defRPr>
    </a:lvl2pPr>
    <a:lvl3pPr marL="914400" algn="l" rtl="0" eaLnBrk="0" fontAlgn="base" hangingPunct="0">
      <a:spcBef>
        <a:spcPct val="0"/>
      </a:spcBef>
      <a:spcAft>
        <a:spcPct val="0"/>
      </a:spcAft>
      <a:defRPr kern="1200">
        <a:solidFill>
          <a:schemeClr val="accent1"/>
        </a:solidFill>
        <a:latin typeface="Arial" charset="0"/>
        <a:ea typeface="+mn-ea"/>
        <a:cs typeface="+mn-cs"/>
      </a:defRPr>
    </a:lvl3pPr>
    <a:lvl4pPr marL="1371600" algn="l" rtl="0" eaLnBrk="0" fontAlgn="base" hangingPunct="0">
      <a:spcBef>
        <a:spcPct val="0"/>
      </a:spcBef>
      <a:spcAft>
        <a:spcPct val="0"/>
      </a:spcAft>
      <a:defRPr kern="1200">
        <a:solidFill>
          <a:schemeClr val="accent1"/>
        </a:solidFill>
        <a:latin typeface="Arial" charset="0"/>
        <a:ea typeface="+mn-ea"/>
        <a:cs typeface="+mn-cs"/>
      </a:defRPr>
    </a:lvl4pPr>
    <a:lvl5pPr marL="1828800" algn="l" rtl="0" eaLnBrk="0" fontAlgn="base" hangingPunct="0">
      <a:spcBef>
        <a:spcPct val="0"/>
      </a:spcBef>
      <a:spcAft>
        <a:spcPct val="0"/>
      </a:spcAft>
      <a:defRPr kern="1200">
        <a:solidFill>
          <a:schemeClr val="accent1"/>
        </a:solidFill>
        <a:latin typeface="Arial" charset="0"/>
        <a:ea typeface="+mn-ea"/>
        <a:cs typeface="+mn-cs"/>
      </a:defRPr>
    </a:lvl5pPr>
    <a:lvl6pPr marL="2286000" algn="l" defTabSz="914400" rtl="0" eaLnBrk="1" latinLnBrk="0" hangingPunct="1">
      <a:defRPr kern="1200">
        <a:solidFill>
          <a:schemeClr val="accent1"/>
        </a:solidFill>
        <a:latin typeface="Arial" charset="0"/>
        <a:ea typeface="+mn-ea"/>
        <a:cs typeface="+mn-cs"/>
      </a:defRPr>
    </a:lvl6pPr>
    <a:lvl7pPr marL="2743200" algn="l" defTabSz="914400" rtl="0" eaLnBrk="1" latinLnBrk="0" hangingPunct="1">
      <a:defRPr kern="1200">
        <a:solidFill>
          <a:schemeClr val="accent1"/>
        </a:solidFill>
        <a:latin typeface="Arial" charset="0"/>
        <a:ea typeface="+mn-ea"/>
        <a:cs typeface="+mn-cs"/>
      </a:defRPr>
    </a:lvl7pPr>
    <a:lvl8pPr marL="3200400" algn="l" defTabSz="914400" rtl="0" eaLnBrk="1" latinLnBrk="0" hangingPunct="1">
      <a:defRPr kern="1200">
        <a:solidFill>
          <a:schemeClr val="accent1"/>
        </a:solidFill>
        <a:latin typeface="Arial" charset="0"/>
        <a:ea typeface="+mn-ea"/>
        <a:cs typeface="+mn-cs"/>
      </a:defRPr>
    </a:lvl8pPr>
    <a:lvl9pPr marL="3657600" algn="l" defTabSz="914400" rtl="0" eaLnBrk="1" latinLnBrk="0" hangingPunct="1">
      <a:defRPr kern="1200">
        <a:solidFill>
          <a:schemeClr val="accent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1584">
          <p15:clr>
            <a:srgbClr val="A4A3A4"/>
          </p15:clr>
        </p15:guide>
      </p15:sldGuideLst>
    </p:ext>
    <p:ext uri="{2D200454-40CA-4A62-9FC3-DE9A4176ACB9}">
      <p15:notesGuideLst xmlns:p15="http://schemas.microsoft.com/office/powerpoint/2012/main">
        <p15:guide id="1" orient="horz" pos="2151" userDrawn="1">
          <p15:clr>
            <a:srgbClr val="A4A3A4"/>
          </p15:clr>
        </p15:guide>
        <p15:guide id="2" pos="3143"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901F3"/>
    <a:srgbClr val="009900"/>
    <a:srgbClr val="00A091"/>
    <a:srgbClr val="51DC00"/>
    <a:srgbClr val="5A11FD"/>
    <a:srgbClr val="000000"/>
    <a:srgbClr val="CC3399"/>
    <a:srgbClr val="00827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76" autoAdjust="0"/>
    <p:restoredTop sz="56835" autoAdjust="0"/>
  </p:normalViewPr>
  <p:slideViewPr>
    <p:cSldViewPr>
      <p:cViewPr varScale="1">
        <p:scale>
          <a:sx n="37" d="100"/>
          <a:sy n="37" d="100"/>
        </p:scale>
        <p:origin x="2115" y="12"/>
      </p:cViewPr>
      <p:guideLst>
        <p:guide orient="horz" pos="2160"/>
        <p:guide pos="158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44"/>
    </p:cViewPr>
  </p:sorterViewPr>
  <p:notesViewPr>
    <p:cSldViewPr>
      <p:cViewPr varScale="1">
        <p:scale>
          <a:sx n="84" d="100"/>
          <a:sy n="84" d="100"/>
        </p:scale>
        <p:origin x="-1932" y="-84"/>
      </p:cViewPr>
      <p:guideLst>
        <p:guide orient="horz" pos="2151"/>
        <p:guide pos="3143"/>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475254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idx="2"/>
          </p:nvPr>
        </p:nvSpPr>
        <p:spPr bwMode="auto">
          <a:xfrm>
            <a:off x="3298825" y="439738"/>
            <a:ext cx="3405188" cy="2552700"/>
          </a:xfrm>
          <a:prstGeom prst="rect">
            <a:avLst/>
          </a:prstGeom>
          <a:noFill/>
          <a:ln w="12700">
            <a:noFill/>
            <a:miter lim="800000"/>
            <a:headEnd/>
            <a:tailEnd/>
          </a:ln>
        </p:spPr>
      </p:sp>
      <p:sp>
        <p:nvSpPr>
          <p:cNvPr id="2051" name="Rectangle 3"/>
          <p:cNvSpPr>
            <a:spLocks noGrp="1" noChangeArrowheads="1"/>
          </p:cNvSpPr>
          <p:nvPr>
            <p:ph type="body" sz="quarter" idx="3"/>
          </p:nvPr>
        </p:nvSpPr>
        <p:spPr bwMode="auto">
          <a:xfrm>
            <a:off x="750738" y="3245053"/>
            <a:ext cx="8599978" cy="3075385"/>
          </a:xfrm>
          <a:prstGeom prst="rect">
            <a:avLst/>
          </a:prstGeom>
          <a:noFill/>
          <a:ln w="12700">
            <a:solidFill>
              <a:schemeClr val="tx1"/>
            </a:solidFill>
            <a:miter lim="800000"/>
            <a:headEnd/>
            <a:tailEnd/>
          </a:ln>
          <a:effectLst/>
        </p:spPr>
        <p:txBody>
          <a:bodyPr vert="horz" wrap="square" lIns="98054" tIns="48166" rIns="98054" bIns="48166" numCol="1" anchor="t" anchorCtr="0" compatLnSpc="1">
            <a:prstTxWarp prst="textNoShape">
              <a:avLst/>
            </a:prstTxWarp>
          </a:bodyPr>
          <a:lstStyle/>
          <a:p>
            <a:pPr lvl="0"/>
            <a:r>
              <a:rPr lang="en-US" noProof="0" smtClean="0"/>
              <a:t>we want this to be in font 11 and justify.</a:t>
            </a:r>
          </a:p>
        </p:txBody>
      </p:sp>
    </p:spTree>
    <p:extLst>
      <p:ext uri="{BB962C8B-B14F-4D97-AF65-F5344CB8AC3E}">
        <p14:creationId xmlns:p14="http://schemas.microsoft.com/office/powerpoint/2010/main" val="1155502777"/>
      </p:ext>
    </p:extLst>
  </p:cSld>
  <p:clrMap bg1="lt1" tx1="dk1" bg2="lt2" tx2="dk2" accent1="accent1" accent2="accent2" accent3="accent3" accent4="accent4" accent5="accent5" accent6="accent6" hlink="hlink" folHlink="folHlink"/>
  <p:notesStyle>
    <a:lvl1pPr algn="just" rtl="0" eaLnBrk="0" fontAlgn="base" hangingPunct="0">
      <a:lnSpc>
        <a:spcPct val="90000"/>
      </a:lnSpc>
      <a:spcBef>
        <a:spcPct val="40000"/>
      </a:spcBef>
      <a:spcAft>
        <a:spcPct val="0"/>
      </a:spcAft>
      <a:defRPr sz="1100" kern="1200">
        <a:solidFill>
          <a:schemeClr val="tx1"/>
        </a:solidFill>
        <a:latin typeface="Arial" charset="0"/>
        <a:ea typeface="+mn-ea"/>
        <a:cs typeface="+mn-cs"/>
      </a:defRPr>
    </a:lvl1pPr>
    <a:lvl2pPr marL="742950" indent="-28575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1143000" indent="-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600200" indent="-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2057400" indent="-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79758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Rot="1" noChangeAspect="1" noChangeArrowheads="1" noTextEdit="1"/>
          </p:cNvSpPr>
          <p:nvPr>
            <p:ph type="sldImg"/>
          </p:nvPr>
        </p:nvSpPr>
        <p:spPr>
          <a:xfrm>
            <a:off x="3282950" y="512763"/>
            <a:ext cx="3413125" cy="2560637"/>
          </a:xfrm>
        </p:spPr>
      </p:sp>
      <p:sp>
        <p:nvSpPr>
          <p:cNvPr id="106499" name="Rectangle 3"/>
          <p:cNvSpPr>
            <a:spLocks noGrp="1" noChangeArrowheads="1"/>
          </p:cNvSpPr>
          <p:nvPr>
            <p:ph type="body" idx="1"/>
          </p:nvPr>
        </p:nvSpPr>
        <p:spPr>
          <a:xfrm>
            <a:off x="1329943" y="3245896"/>
            <a:ext cx="7319141" cy="3075226"/>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665" tIns="47332" rIns="94665" bIns="47332"/>
          <a:lstStyle/>
          <a:p>
            <a:r>
              <a:rPr lang="en-US" altLang="zh-CN" smtClean="0"/>
              <a:t>If we know the value of an number, how to represent it in floating-point form? Here is an exercise. Please spend 4 minutes to try it.</a:t>
            </a:r>
          </a:p>
          <a:p>
            <a:r>
              <a:rPr lang="en-US" altLang="zh-CN" smtClean="0"/>
              <a:t>Let’s check your answers. Firstly,  then, and then, finally, the result is C14C0000H. Have you got that? Any question?  </a:t>
            </a:r>
          </a:p>
        </p:txBody>
      </p:sp>
    </p:spTree>
    <p:extLst>
      <p:ext uri="{BB962C8B-B14F-4D97-AF65-F5344CB8AC3E}">
        <p14:creationId xmlns:p14="http://schemas.microsoft.com/office/powerpoint/2010/main" val="42414929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Rot="1" noChangeAspect="1" noChangeArrowheads="1" noTextEdit="1"/>
          </p:cNvSpPr>
          <p:nvPr>
            <p:ph type="sldImg"/>
          </p:nvPr>
        </p:nvSpPr>
        <p:spPr>
          <a:xfrm>
            <a:off x="3282950" y="512763"/>
            <a:ext cx="3413125" cy="2560637"/>
          </a:xfrm>
        </p:spPr>
      </p:sp>
      <p:sp>
        <p:nvSpPr>
          <p:cNvPr id="108547" name="Rectangle 3"/>
          <p:cNvSpPr>
            <a:spLocks noGrp="1" noChangeArrowheads="1"/>
          </p:cNvSpPr>
          <p:nvPr>
            <p:ph type="body" idx="1"/>
          </p:nvPr>
        </p:nvSpPr>
        <p:spPr>
          <a:xfrm>
            <a:off x="1329943" y="3245896"/>
            <a:ext cx="7319141" cy="3075226"/>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665" tIns="47332" rIns="94665" bIns="47332"/>
          <a:lstStyle/>
          <a:p>
            <a:r>
              <a:rPr lang="en-US" altLang="zh-CN" smtClean="0"/>
              <a:t>If exponent and significand bits are all zeros, it means the value is 0. It could be positive 0 or negative 0. They are equal.</a:t>
            </a:r>
          </a:p>
        </p:txBody>
      </p:sp>
    </p:spTree>
    <p:extLst>
      <p:ext uri="{BB962C8B-B14F-4D97-AF65-F5344CB8AC3E}">
        <p14:creationId xmlns:p14="http://schemas.microsoft.com/office/powerpoint/2010/main" val="34128159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Rot="1" noChangeAspect="1" noChangeArrowheads="1" noTextEdit="1"/>
          </p:cNvSpPr>
          <p:nvPr>
            <p:ph type="sldImg"/>
          </p:nvPr>
        </p:nvSpPr>
        <p:spPr>
          <a:xfrm>
            <a:off x="3282950" y="512763"/>
            <a:ext cx="3413125" cy="2560637"/>
          </a:xfrm>
        </p:spPr>
      </p:sp>
      <p:sp>
        <p:nvSpPr>
          <p:cNvPr id="109571" name="Rectangle 3"/>
          <p:cNvSpPr>
            <a:spLocks noGrp="1" noChangeArrowheads="1"/>
          </p:cNvSpPr>
          <p:nvPr>
            <p:ph type="body" idx="1"/>
          </p:nvPr>
        </p:nvSpPr>
        <p:spPr>
          <a:xfrm>
            <a:off x="1329943" y="3245896"/>
            <a:ext cx="7319141" cy="3075226"/>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665" tIns="47332" rIns="94665" bIns="47332"/>
          <a:lstStyle/>
          <a:p>
            <a:r>
              <a:rPr lang="en-US" altLang="zh-CN" smtClean="0"/>
              <a:t>Do you know the infinity symbol </a:t>
            </a:r>
            <a:r>
              <a:rPr lang="en-US" altLang="zh-CN" sz="1000">
                <a:solidFill>
                  <a:srgbClr val="063DE9"/>
                </a:solidFill>
                <a:latin typeface="宋体" pitchFamily="2" charset="-122"/>
              </a:rPr>
              <a:t>∞? Who can tell me the meaning of this symbol? As we know, if x!=0, when y tend to 0, then x/y tend to ∞. So IEEE 754 suggested x/0 (any finite number divided by 0)should produce infinity, not overflow. Because we can do further computations with infinity, For example, if a program have comparison X/0 &gt; Y, it won’t produce overflow, it can be a valid comparison.   </a:t>
            </a:r>
          </a:p>
          <a:p>
            <a:r>
              <a:rPr lang="en-US" altLang="zh-CN" smtClean="0"/>
              <a:t>If exponent bits are all ones and significand bits are all zeros, the value is infinity. It could be positive infinity or negative infinity. They are not equal. There are some operations with infinity. Any finite number add infinity will be infinity. </a:t>
            </a:r>
            <a:endParaRPr lang="en-US" altLang="zh-CN" sz="1000">
              <a:solidFill>
                <a:srgbClr val="063DE9"/>
              </a:solidFill>
              <a:latin typeface="宋体" pitchFamily="2" charset="-122"/>
            </a:endParaRPr>
          </a:p>
          <a:p>
            <a:endParaRPr lang="zh-CN" altLang="en-US" sz="1000">
              <a:solidFill>
                <a:srgbClr val="063DE9"/>
              </a:solidFill>
              <a:latin typeface="宋体" pitchFamily="2" charset="-122"/>
            </a:endParaRPr>
          </a:p>
        </p:txBody>
      </p:sp>
    </p:spTree>
    <p:extLst>
      <p:ext uri="{BB962C8B-B14F-4D97-AF65-F5344CB8AC3E}">
        <p14:creationId xmlns:p14="http://schemas.microsoft.com/office/powerpoint/2010/main" val="17916279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Rot="1" noChangeAspect="1" noChangeArrowheads="1" noTextEdit="1"/>
          </p:cNvSpPr>
          <p:nvPr>
            <p:ph type="sldImg"/>
          </p:nvPr>
        </p:nvSpPr>
        <p:spPr>
          <a:xfrm>
            <a:off x="3282950" y="512763"/>
            <a:ext cx="3413125" cy="2560637"/>
          </a:xfrm>
        </p:spPr>
      </p:sp>
      <p:sp>
        <p:nvSpPr>
          <p:cNvPr id="110595" name="Rectangle 3"/>
          <p:cNvSpPr>
            <a:spLocks noGrp="1" noChangeArrowheads="1"/>
          </p:cNvSpPr>
          <p:nvPr>
            <p:ph type="body" idx="1"/>
          </p:nvPr>
        </p:nvSpPr>
        <p:spPr>
          <a:xfrm>
            <a:off x="1329943" y="3245896"/>
            <a:ext cx="7319141" cy="3075226"/>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665" tIns="47332" rIns="94665" bIns="47332"/>
          <a:lstStyle/>
          <a:p>
            <a:r>
              <a:rPr lang="en-US" altLang="zh-CN" smtClean="0"/>
              <a:t>Who can tell me what is the result of the square root of –4.0 ? Yes, the result is undefined. 0 divided by 0, infinity divided by infinity are all the same. If infinity is not an error, these should not be either. We call them Not a Number. We read it NaN. In this situation,  the exponent bits will be all ones, the significand will be nonzero bit pattern.    </a:t>
            </a:r>
          </a:p>
          <a:p>
            <a:r>
              <a:rPr lang="en-US" altLang="zh-CN" smtClean="0"/>
              <a:t>We can use NaN to help with debugging. If the calculating result is NaN, we can set some test point to see what happened. </a:t>
            </a:r>
          </a:p>
          <a:p>
            <a:r>
              <a:rPr lang="en-US" altLang="zh-CN" smtClean="0"/>
              <a:t>There are some operations which may produce NaN. We can define any finite number operate with NaN will produce NaN. Infinity minus infinity will produce NaN, and so on.</a:t>
            </a:r>
          </a:p>
        </p:txBody>
      </p:sp>
    </p:spTree>
    <p:extLst>
      <p:ext uri="{BB962C8B-B14F-4D97-AF65-F5344CB8AC3E}">
        <p14:creationId xmlns:p14="http://schemas.microsoft.com/office/powerpoint/2010/main" val="825022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spect="1" noChangeArrowheads="1" noTextEdit="1"/>
          </p:cNvSpPr>
          <p:nvPr>
            <p:ph type="sldImg"/>
          </p:nvPr>
        </p:nvSpPr>
        <p:spPr>
          <a:xfrm>
            <a:off x="3282950" y="512763"/>
            <a:ext cx="3413125" cy="2560637"/>
          </a:xfrm>
        </p:spPr>
      </p:sp>
      <p:sp>
        <p:nvSpPr>
          <p:cNvPr id="111619" name="Rectangle 3"/>
          <p:cNvSpPr>
            <a:spLocks noGrp="1" noChangeArrowheads="1"/>
          </p:cNvSpPr>
          <p:nvPr>
            <p:ph type="body" idx="1"/>
          </p:nvPr>
        </p:nvSpPr>
        <p:spPr>
          <a:xfrm>
            <a:off x="1329943" y="3245896"/>
            <a:ext cx="7319141" cy="3075226"/>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665" tIns="47332" rIns="94665" bIns="47332"/>
          <a:lstStyle/>
          <a:p>
            <a:r>
              <a:rPr lang="en-US" altLang="zh-CN" smtClean="0"/>
              <a:t>We have defined normalized number, we briefly call them norms, we also  have defined 0, infinity and NaN, we have know that: …….. we have used all combination except for this one, we can use this combination to represent denormalized numbers.  </a:t>
            </a:r>
          </a:p>
        </p:txBody>
      </p:sp>
    </p:spTree>
    <p:extLst>
      <p:ext uri="{BB962C8B-B14F-4D97-AF65-F5344CB8AC3E}">
        <p14:creationId xmlns:p14="http://schemas.microsoft.com/office/powerpoint/2010/main" val="29065028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Rot="1" noChangeAspect="1" noChangeArrowheads="1" noTextEdit="1"/>
          </p:cNvSpPr>
          <p:nvPr>
            <p:ph type="sldImg"/>
          </p:nvPr>
        </p:nvSpPr>
        <p:spPr>
          <a:xfrm>
            <a:off x="3282950" y="512763"/>
            <a:ext cx="3413125" cy="2560637"/>
          </a:xfrm>
        </p:spPr>
      </p:sp>
      <p:sp>
        <p:nvSpPr>
          <p:cNvPr id="113667" name="Rectangle 3"/>
          <p:cNvSpPr>
            <a:spLocks noGrp="1" noChangeArrowheads="1"/>
          </p:cNvSpPr>
          <p:nvPr>
            <p:ph type="body" idx="1"/>
          </p:nvPr>
        </p:nvSpPr>
        <p:spPr>
          <a:xfrm>
            <a:off x="1329943" y="3245896"/>
            <a:ext cx="7319141" cy="3075226"/>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665" tIns="47332" rIns="94665" bIns="47332"/>
          <a:lstStyle/>
          <a:p>
            <a:pPr marL="230520" indent="-230520"/>
            <a:r>
              <a:rPr lang="en-US" altLang="zh-CN" dirty="0" smtClean="0"/>
              <a:t>Any questions so far? After this class, we should think of some important questions. Here are some examples:</a:t>
            </a:r>
          </a:p>
          <a:p>
            <a:pPr marL="230520" indent="-230520">
              <a:buFontTx/>
              <a:buAutoNum type="arabicPeriod"/>
            </a:pPr>
            <a:r>
              <a:rPr lang="en-US" altLang="zh-CN" dirty="0" smtClean="0"/>
              <a:t>We should know what’s the range of expressible value for single-precision and double-precision. We consider this question by finding the largest number form. For normalized form, we know the largest one is that the </a:t>
            </a:r>
            <a:r>
              <a:rPr lang="en-US" altLang="zh-CN" dirty="0" err="1" smtClean="0"/>
              <a:t>significand</a:t>
            </a:r>
            <a:r>
              <a:rPr lang="en-US" altLang="zh-CN" dirty="0" smtClean="0"/>
              <a:t> should be all ones, exponent should be 11111110, which is 254, the true value is 254-127=127, so the value of the largest number is …., which is about +1.99…99x2</a:t>
            </a:r>
            <a:r>
              <a:rPr lang="en-US" altLang="zh-CN" baseline="30000" dirty="0" smtClean="0"/>
              <a:t>7</a:t>
            </a:r>
            <a:r>
              <a:rPr lang="en-US" altLang="zh-CN" dirty="0" smtClean="0"/>
              <a:t>x2</a:t>
            </a:r>
            <a:r>
              <a:rPr lang="en-US" altLang="zh-CN" baseline="30000" dirty="0" smtClean="0"/>
              <a:t>120</a:t>
            </a:r>
            <a:r>
              <a:rPr lang="en-US" altLang="zh-CN" dirty="0" smtClean="0"/>
              <a:t> = +1.99…99x2</a:t>
            </a:r>
            <a:r>
              <a:rPr lang="en-US" altLang="zh-CN" baseline="30000" dirty="0" smtClean="0"/>
              <a:t>7</a:t>
            </a:r>
            <a:r>
              <a:rPr lang="en-US" altLang="zh-CN" dirty="0" smtClean="0"/>
              <a:t>x(2</a:t>
            </a:r>
            <a:r>
              <a:rPr lang="en-US" altLang="zh-CN" baseline="30000" dirty="0" smtClean="0"/>
              <a:t>10</a:t>
            </a:r>
            <a:r>
              <a:rPr lang="en-US" altLang="zh-CN" dirty="0" smtClean="0"/>
              <a:t>)</a:t>
            </a:r>
            <a:r>
              <a:rPr lang="en-US" altLang="zh-CN" baseline="30000" dirty="0" smtClean="0"/>
              <a:t>12</a:t>
            </a:r>
            <a:r>
              <a:rPr lang="en-US" altLang="zh-CN" dirty="0" smtClean="0"/>
              <a:t> ~ +1.99…99x1.28x10</a:t>
            </a:r>
            <a:r>
              <a:rPr lang="en-US" altLang="zh-CN" baseline="30000" dirty="0" smtClean="0"/>
              <a:t>2</a:t>
            </a:r>
            <a:r>
              <a:rPr lang="en-US" altLang="zh-CN" dirty="0" smtClean="0"/>
              <a:t>x(10</a:t>
            </a:r>
            <a:r>
              <a:rPr lang="en-US" altLang="zh-CN" baseline="30000" dirty="0" smtClean="0"/>
              <a:t>3</a:t>
            </a:r>
            <a:r>
              <a:rPr lang="en-US" altLang="zh-CN" dirty="0" smtClean="0"/>
              <a:t>)</a:t>
            </a:r>
            <a:r>
              <a:rPr lang="en-US" altLang="zh-CN" baseline="30000" dirty="0" smtClean="0"/>
              <a:t>12</a:t>
            </a:r>
            <a:r>
              <a:rPr lang="en-US" altLang="zh-CN" dirty="0" smtClean="0"/>
              <a:t> ~ +2.0x10</a:t>
            </a:r>
            <a:r>
              <a:rPr lang="en-US" altLang="zh-CN" baseline="30000" dirty="0" smtClean="0"/>
              <a:t>38</a:t>
            </a:r>
            <a:r>
              <a:rPr lang="en-US" altLang="zh-CN" dirty="0" smtClean="0"/>
              <a:t> </a:t>
            </a:r>
          </a:p>
          <a:p>
            <a:pPr marL="230520" indent="-230520">
              <a:buFontTx/>
              <a:buAutoNum type="arabicPeriod"/>
            </a:pPr>
            <a:r>
              <a:rPr lang="en-US" altLang="zh-CN" dirty="0" smtClean="0"/>
              <a:t>We should know why use biased exponent. Considering the addition operation for two scientific notation numbers, 3.12x10</a:t>
            </a:r>
            <a:r>
              <a:rPr lang="en-US" altLang="zh-CN" baseline="30000" dirty="0" smtClean="0"/>
              <a:t>3 </a:t>
            </a:r>
            <a:r>
              <a:rPr lang="en-US" altLang="zh-CN" dirty="0" smtClean="0"/>
              <a:t>4.28x10</a:t>
            </a:r>
            <a:r>
              <a:rPr lang="en-US" altLang="zh-CN" baseline="30000" dirty="0" smtClean="0"/>
              <a:t>-2</a:t>
            </a:r>
            <a:r>
              <a:rPr lang="en-US" altLang="zh-CN" dirty="0" smtClean="0"/>
              <a:t>, before adding the fractions, we must adjust the exponents to make them the same. We always convert the smaller one. Here 4.28x10</a:t>
            </a:r>
            <a:r>
              <a:rPr lang="en-US" altLang="zh-CN" baseline="30000" dirty="0" smtClean="0"/>
              <a:t>-2 </a:t>
            </a:r>
            <a:r>
              <a:rPr lang="en-US" altLang="zh-CN" dirty="0" smtClean="0"/>
              <a:t>should be convert to 0.0000428x10</a:t>
            </a:r>
            <a:r>
              <a:rPr lang="en-US" altLang="zh-CN" baseline="30000" dirty="0" smtClean="0"/>
              <a:t>3 </a:t>
            </a:r>
            <a:r>
              <a:rPr lang="en-US" altLang="zh-CN" dirty="0" smtClean="0"/>
              <a:t>. So we want to know which is larger and which is smaller. Inside the computer, we compare two numbers by seeing the digits from left to right. If we express the exponent using two’s complement form, the negative numbers will seem to be larger than positive numbers. For example(suppose N=4): –2=&gt;1110</a:t>
            </a:r>
            <a:r>
              <a:rPr lang="en-US" altLang="zh-CN" baseline="-25000" dirty="0" smtClean="0"/>
              <a:t>2</a:t>
            </a:r>
            <a:r>
              <a:rPr lang="en-US" altLang="zh-CN" dirty="0" smtClean="0"/>
              <a:t>, +3=&gt;0011</a:t>
            </a:r>
            <a:r>
              <a:rPr lang="en-US" altLang="zh-CN" baseline="-25000" dirty="0" smtClean="0"/>
              <a:t>2</a:t>
            </a:r>
            <a:r>
              <a:rPr lang="en-US" altLang="zh-CN" dirty="0" smtClean="0"/>
              <a:t>. If we use biased exponent which add certain excess(here say 8=1000</a:t>
            </a:r>
            <a:r>
              <a:rPr lang="en-US" altLang="zh-CN" baseline="-25000" dirty="0" smtClean="0"/>
              <a:t>2</a:t>
            </a:r>
            <a:r>
              <a:rPr lang="en-US" altLang="zh-CN" dirty="0" smtClean="0"/>
              <a:t>), we will have:  –2=&gt;0110</a:t>
            </a:r>
            <a:r>
              <a:rPr lang="en-US" altLang="zh-CN" baseline="-25000" dirty="0" smtClean="0"/>
              <a:t>2</a:t>
            </a:r>
            <a:r>
              <a:rPr lang="en-US" altLang="zh-CN" dirty="0" smtClean="0"/>
              <a:t>, +3=&gt;1011</a:t>
            </a:r>
            <a:r>
              <a:rPr lang="en-US" altLang="zh-CN" baseline="-25000" dirty="0" smtClean="0"/>
              <a:t>2</a:t>
            </a:r>
            <a:r>
              <a:rPr lang="en-US" altLang="zh-CN" dirty="0" smtClean="0"/>
              <a:t> It is obvious that 1011 is larger than 0110. Generally, we always choose 2</a:t>
            </a:r>
            <a:r>
              <a:rPr lang="en-US" altLang="zh-CN" baseline="30000" dirty="0" smtClean="0"/>
              <a:t>N-1 </a:t>
            </a:r>
            <a:r>
              <a:rPr lang="en-US" altLang="zh-CN" dirty="0" smtClean="0"/>
              <a:t>as the excess(or bias)  for N bits number. Before IEEE 754 standard, Almost all the computer did in this way. IEEE 754 chose 2</a:t>
            </a:r>
            <a:r>
              <a:rPr lang="en-US" altLang="zh-CN" baseline="30000" dirty="0" smtClean="0"/>
              <a:t>N-1</a:t>
            </a:r>
            <a:r>
              <a:rPr lang="en-US" altLang="zh-CN" dirty="0" smtClean="0"/>
              <a:t> –1, it’s a clever selection, because it can enlarge the range of the expressible value.  Say N=4, if we choose 1000 as bias, the largest number is +7 (=&gt;1111</a:t>
            </a:r>
            <a:r>
              <a:rPr lang="en-US" altLang="zh-CN" baseline="-25000" dirty="0" smtClean="0"/>
              <a:t>2</a:t>
            </a:r>
            <a:r>
              <a:rPr lang="en-US" altLang="zh-CN" dirty="0" smtClean="0"/>
              <a:t>), if we choose 0111 as bias, the largest number can be +8 (=&gt;1111</a:t>
            </a:r>
            <a:r>
              <a:rPr lang="en-US" altLang="zh-CN" baseline="-25000" dirty="0" smtClean="0"/>
              <a:t>2</a:t>
            </a:r>
            <a:r>
              <a:rPr lang="en-US" altLang="zh-CN" dirty="0" smtClean="0"/>
              <a:t>)</a:t>
            </a:r>
          </a:p>
          <a:p>
            <a:pPr marL="230520" indent="-230520">
              <a:buFontTx/>
              <a:buAutoNum type="arabicPeriod"/>
            </a:pPr>
            <a:r>
              <a:rPr lang="en-US" altLang="zh-CN" dirty="0" smtClean="0"/>
              <a:t>For the first case, we convert </a:t>
            </a:r>
            <a:r>
              <a:rPr lang="en-US" altLang="zh-CN" dirty="0" err="1" smtClean="0"/>
              <a:t>i</a:t>
            </a:r>
            <a:r>
              <a:rPr lang="en-US" altLang="zh-CN" dirty="0" smtClean="0"/>
              <a:t> from </a:t>
            </a:r>
            <a:r>
              <a:rPr lang="en-US" altLang="zh-CN" dirty="0" err="1" smtClean="0"/>
              <a:t>int</a:t>
            </a:r>
            <a:r>
              <a:rPr lang="en-US" altLang="zh-CN" dirty="0" smtClean="0"/>
              <a:t> to float and then to int. If </a:t>
            </a:r>
            <a:r>
              <a:rPr lang="en-US" altLang="zh-CN" dirty="0" err="1" smtClean="0"/>
              <a:t>i</a:t>
            </a:r>
            <a:r>
              <a:rPr lang="en-US" altLang="zh-CN" dirty="0" smtClean="0"/>
              <a:t> is a very large integer, it will lose some lower significant digits when converting to float (because 31&gt;24). So it will be not true. How about Double?  (it’s OK, because 31&lt;53). For the second case, we convert f from float to </a:t>
            </a:r>
            <a:r>
              <a:rPr lang="en-US" altLang="zh-CN" dirty="0" err="1" smtClean="0"/>
              <a:t>int</a:t>
            </a:r>
            <a:r>
              <a:rPr lang="en-US" altLang="zh-CN" dirty="0" smtClean="0"/>
              <a:t> and then to float. If f is a very small number (&lt;1), it will have no integer representation when converting to int. So it will be not always true. How about Double? The situation is the same, so it’s also not always true.</a:t>
            </a:r>
          </a:p>
          <a:p>
            <a:pPr marL="230520" indent="-230520">
              <a:buFontTx/>
              <a:buAutoNum type="arabicPeriod"/>
            </a:pPr>
            <a:r>
              <a:rPr lang="en-US" altLang="zh-CN" dirty="0" smtClean="0"/>
              <a:t>When we add a very small number to a very large number, we will get the result which is exact the larger number. Because we should adjust the exponents to make them the same, so for very small exponent, the </a:t>
            </a:r>
            <a:r>
              <a:rPr lang="en-US" altLang="zh-CN" dirty="0" err="1" smtClean="0"/>
              <a:t>significand</a:t>
            </a:r>
            <a:r>
              <a:rPr lang="en-US" altLang="zh-CN" dirty="0" smtClean="0"/>
              <a:t> will be lost after moving the point to left and truncating the lower significant digits.   </a:t>
            </a:r>
          </a:p>
        </p:txBody>
      </p:sp>
    </p:spTree>
    <p:extLst>
      <p:ext uri="{BB962C8B-B14F-4D97-AF65-F5344CB8AC3E}">
        <p14:creationId xmlns:p14="http://schemas.microsoft.com/office/powerpoint/2010/main" val="18437517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Rot="1" noChangeAspect="1" noChangeArrowheads="1" noTextEdit="1"/>
          </p:cNvSpPr>
          <p:nvPr>
            <p:ph type="sldImg"/>
          </p:nvPr>
        </p:nvSpPr>
        <p:spPr>
          <a:xfrm>
            <a:off x="3282950" y="512763"/>
            <a:ext cx="3413125" cy="2560637"/>
          </a:xfrm>
        </p:spPr>
      </p:sp>
      <p:sp>
        <p:nvSpPr>
          <p:cNvPr id="113667" name="Rectangle 3"/>
          <p:cNvSpPr>
            <a:spLocks noGrp="1" noChangeArrowheads="1"/>
          </p:cNvSpPr>
          <p:nvPr>
            <p:ph type="body" idx="1"/>
          </p:nvPr>
        </p:nvSpPr>
        <p:spPr>
          <a:xfrm>
            <a:off x="1329943" y="3245896"/>
            <a:ext cx="7319141" cy="3075226"/>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665" tIns="47332" rIns="94665" bIns="47332"/>
          <a:lstStyle/>
          <a:p>
            <a:pPr marL="230520" indent="-230520"/>
            <a:r>
              <a:rPr lang="en-US" altLang="zh-CN" dirty="0" smtClean="0"/>
              <a:t>Any questions so far? After this class, we should think of some important questions. Here are some examples:</a:t>
            </a:r>
          </a:p>
          <a:p>
            <a:pPr marL="230520" indent="-230520">
              <a:buFontTx/>
              <a:buAutoNum type="arabicPeriod"/>
            </a:pPr>
            <a:r>
              <a:rPr lang="en-US" altLang="zh-CN" dirty="0" smtClean="0"/>
              <a:t>We should know what’s the range of expressible value for single-precision and double-precision. We consider this question by finding the largest number form. For normalized form, we know the largest one is that the </a:t>
            </a:r>
            <a:r>
              <a:rPr lang="en-US" altLang="zh-CN" dirty="0" err="1" smtClean="0"/>
              <a:t>significand</a:t>
            </a:r>
            <a:r>
              <a:rPr lang="en-US" altLang="zh-CN" dirty="0" smtClean="0"/>
              <a:t> should be all ones, exponent should be 11111110, which is 254, the true value is 254-127=127, so the value of the largest number is …., which is about +1.99…99x2</a:t>
            </a:r>
            <a:r>
              <a:rPr lang="en-US" altLang="zh-CN" baseline="30000" dirty="0" smtClean="0"/>
              <a:t>7</a:t>
            </a:r>
            <a:r>
              <a:rPr lang="en-US" altLang="zh-CN" dirty="0" smtClean="0"/>
              <a:t>x2</a:t>
            </a:r>
            <a:r>
              <a:rPr lang="en-US" altLang="zh-CN" baseline="30000" dirty="0" smtClean="0"/>
              <a:t>120</a:t>
            </a:r>
            <a:r>
              <a:rPr lang="en-US" altLang="zh-CN" dirty="0" smtClean="0"/>
              <a:t> = +1.99…99x2</a:t>
            </a:r>
            <a:r>
              <a:rPr lang="en-US" altLang="zh-CN" baseline="30000" dirty="0" smtClean="0"/>
              <a:t>7</a:t>
            </a:r>
            <a:r>
              <a:rPr lang="en-US" altLang="zh-CN" dirty="0" smtClean="0"/>
              <a:t>x(2</a:t>
            </a:r>
            <a:r>
              <a:rPr lang="en-US" altLang="zh-CN" baseline="30000" dirty="0" smtClean="0"/>
              <a:t>10</a:t>
            </a:r>
            <a:r>
              <a:rPr lang="en-US" altLang="zh-CN" dirty="0" smtClean="0"/>
              <a:t>)</a:t>
            </a:r>
            <a:r>
              <a:rPr lang="en-US" altLang="zh-CN" baseline="30000" dirty="0" smtClean="0"/>
              <a:t>12</a:t>
            </a:r>
            <a:r>
              <a:rPr lang="en-US" altLang="zh-CN" dirty="0" smtClean="0"/>
              <a:t> ~ +1.99…99x1.28x10</a:t>
            </a:r>
            <a:r>
              <a:rPr lang="en-US" altLang="zh-CN" baseline="30000" dirty="0" smtClean="0"/>
              <a:t>2</a:t>
            </a:r>
            <a:r>
              <a:rPr lang="en-US" altLang="zh-CN" dirty="0" smtClean="0"/>
              <a:t>x(10</a:t>
            </a:r>
            <a:r>
              <a:rPr lang="en-US" altLang="zh-CN" baseline="30000" dirty="0" smtClean="0"/>
              <a:t>3</a:t>
            </a:r>
            <a:r>
              <a:rPr lang="en-US" altLang="zh-CN" dirty="0" smtClean="0"/>
              <a:t>)</a:t>
            </a:r>
            <a:r>
              <a:rPr lang="en-US" altLang="zh-CN" baseline="30000" dirty="0" smtClean="0"/>
              <a:t>12</a:t>
            </a:r>
            <a:r>
              <a:rPr lang="en-US" altLang="zh-CN" dirty="0" smtClean="0"/>
              <a:t> ~ +2.0x10</a:t>
            </a:r>
            <a:r>
              <a:rPr lang="en-US" altLang="zh-CN" baseline="30000" dirty="0" smtClean="0"/>
              <a:t>38</a:t>
            </a:r>
            <a:r>
              <a:rPr lang="en-US" altLang="zh-CN" dirty="0" smtClean="0"/>
              <a:t> </a:t>
            </a:r>
          </a:p>
          <a:p>
            <a:pPr marL="230520" indent="-230520">
              <a:buFontTx/>
              <a:buAutoNum type="arabicPeriod"/>
            </a:pPr>
            <a:r>
              <a:rPr lang="en-US" altLang="zh-CN" dirty="0" smtClean="0"/>
              <a:t>We should know why use biased exponent. Considering the addition operation for two scientific notation numbers, 3.12x10</a:t>
            </a:r>
            <a:r>
              <a:rPr lang="en-US" altLang="zh-CN" baseline="30000" dirty="0" smtClean="0"/>
              <a:t>3 </a:t>
            </a:r>
            <a:r>
              <a:rPr lang="en-US" altLang="zh-CN" dirty="0" smtClean="0"/>
              <a:t>4.28x10</a:t>
            </a:r>
            <a:r>
              <a:rPr lang="en-US" altLang="zh-CN" baseline="30000" dirty="0" smtClean="0"/>
              <a:t>-2</a:t>
            </a:r>
            <a:r>
              <a:rPr lang="en-US" altLang="zh-CN" dirty="0" smtClean="0"/>
              <a:t>, before adding the fractions, we must adjust the exponents to make them the same. We always convert the smaller one. Here 4.28x10</a:t>
            </a:r>
            <a:r>
              <a:rPr lang="en-US" altLang="zh-CN" baseline="30000" dirty="0" smtClean="0"/>
              <a:t>-2 </a:t>
            </a:r>
            <a:r>
              <a:rPr lang="en-US" altLang="zh-CN" dirty="0" smtClean="0"/>
              <a:t>should be convert to 0.0000428x10</a:t>
            </a:r>
            <a:r>
              <a:rPr lang="en-US" altLang="zh-CN" baseline="30000" dirty="0" smtClean="0"/>
              <a:t>3 </a:t>
            </a:r>
            <a:r>
              <a:rPr lang="en-US" altLang="zh-CN" dirty="0" smtClean="0"/>
              <a:t>. So we want to know which is larger and which is smaller. Inside the computer, we compare two numbers by seeing the digits from left to right. If we express the exponent using two’s complement form, the negative numbers will seem to be larger than positive numbers. For example(suppose N=4): –2=&gt;1110</a:t>
            </a:r>
            <a:r>
              <a:rPr lang="en-US" altLang="zh-CN" baseline="-25000" dirty="0" smtClean="0"/>
              <a:t>2</a:t>
            </a:r>
            <a:r>
              <a:rPr lang="en-US" altLang="zh-CN" dirty="0" smtClean="0"/>
              <a:t>, +3=&gt;0011</a:t>
            </a:r>
            <a:r>
              <a:rPr lang="en-US" altLang="zh-CN" baseline="-25000" dirty="0" smtClean="0"/>
              <a:t>2</a:t>
            </a:r>
            <a:r>
              <a:rPr lang="en-US" altLang="zh-CN" dirty="0" smtClean="0"/>
              <a:t>. If we use biased exponent which add certain excess(here say 8=1000</a:t>
            </a:r>
            <a:r>
              <a:rPr lang="en-US" altLang="zh-CN" baseline="-25000" dirty="0" smtClean="0"/>
              <a:t>2</a:t>
            </a:r>
            <a:r>
              <a:rPr lang="en-US" altLang="zh-CN" dirty="0" smtClean="0"/>
              <a:t>), we will have:  –2=&gt;0110</a:t>
            </a:r>
            <a:r>
              <a:rPr lang="en-US" altLang="zh-CN" baseline="-25000" dirty="0" smtClean="0"/>
              <a:t>2</a:t>
            </a:r>
            <a:r>
              <a:rPr lang="en-US" altLang="zh-CN" dirty="0" smtClean="0"/>
              <a:t>, +3=&gt;1011</a:t>
            </a:r>
            <a:r>
              <a:rPr lang="en-US" altLang="zh-CN" baseline="-25000" dirty="0" smtClean="0"/>
              <a:t>2</a:t>
            </a:r>
            <a:r>
              <a:rPr lang="en-US" altLang="zh-CN" dirty="0" smtClean="0"/>
              <a:t> It is obvious that 1011 is larger than 0110. Generally, we always choose 2</a:t>
            </a:r>
            <a:r>
              <a:rPr lang="en-US" altLang="zh-CN" baseline="30000" dirty="0" smtClean="0"/>
              <a:t>N-1 </a:t>
            </a:r>
            <a:r>
              <a:rPr lang="en-US" altLang="zh-CN" dirty="0" smtClean="0"/>
              <a:t>as the excess(or bias)  for N bits number. Before IEEE 754 standard, Almost all the computer did in this way. IEEE 754 chose 2</a:t>
            </a:r>
            <a:r>
              <a:rPr lang="en-US" altLang="zh-CN" baseline="30000" dirty="0" smtClean="0"/>
              <a:t>N-1</a:t>
            </a:r>
            <a:r>
              <a:rPr lang="en-US" altLang="zh-CN" dirty="0" smtClean="0"/>
              <a:t> –1, it’s a clever selection, because it can enlarge the range of the expressible value.  Say N=4, if we choose 1000 as bias, the largest number is +7 (=&gt;1111</a:t>
            </a:r>
            <a:r>
              <a:rPr lang="en-US" altLang="zh-CN" baseline="-25000" dirty="0" smtClean="0"/>
              <a:t>2</a:t>
            </a:r>
            <a:r>
              <a:rPr lang="en-US" altLang="zh-CN" dirty="0" smtClean="0"/>
              <a:t>), if we choose 0111 as bias, the largest number can be +8 (=&gt;1111</a:t>
            </a:r>
            <a:r>
              <a:rPr lang="en-US" altLang="zh-CN" baseline="-25000" dirty="0" smtClean="0"/>
              <a:t>2</a:t>
            </a:r>
            <a:r>
              <a:rPr lang="en-US" altLang="zh-CN" dirty="0" smtClean="0"/>
              <a:t>)</a:t>
            </a:r>
          </a:p>
          <a:p>
            <a:pPr marL="230520" indent="-230520">
              <a:buFontTx/>
              <a:buAutoNum type="arabicPeriod"/>
            </a:pPr>
            <a:r>
              <a:rPr lang="en-US" altLang="zh-CN" dirty="0" smtClean="0"/>
              <a:t>For the first case, we convert </a:t>
            </a:r>
            <a:r>
              <a:rPr lang="en-US" altLang="zh-CN" dirty="0" err="1" smtClean="0"/>
              <a:t>i</a:t>
            </a:r>
            <a:r>
              <a:rPr lang="en-US" altLang="zh-CN" dirty="0" smtClean="0"/>
              <a:t> from </a:t>
            </a:r>
            <a:r>
              <a:rPr lang="en-US" altLang="zh-CN" dirty="0" err="1" smtClean="0"/>
              <a:t>int</a:t>
            </a:r>
            <a:r>
              <a:rPr lang="en-US" altLang="zh-CN" dirty="0" smtClean="0"/>
              <a:t> to float and then to int. If </a:t>
            </a:r>
            <a:r>
              <a:rPr lang="en-US" altLang="zh-CN" dirty="0" err="1" smtClean="0"/>
              <a:t>i</a:t>
            </a:r>
            <a:r>
              <a:rPr lang="en-US" altLang="zh-CN" dirty="0" smtClean="0"/>
              <a:t> is a very large integer, it will lose some lower significant digits when converting to float (because 31&gt;24). So it will be not true. How about Double?  (it’s OK, because 31&lt;53). For the second case, we convert f from float to </a:t>
            </a:r>
            <a:r>
              <a:rPr lang="en-US" altLang="zh-CN" dirty="0" err="1" smtClean="0"/>
              <a:t>int</a:t>
            </a:r>
            <a:r>
              <a:rPr lang="en-US" altLang="zh-CN" dirty="0" smtClean="0"/>
              <a:t> and then to float. If f is a very small number (&lt;1), it will have no integer representation when converting to int. So it will be not always true. How about Double? The situation is the same, so it’s also not always true.</a:t>
            </a:r>
          </a:p>
          <a:p>
            <a:pPr marL="230520" indent="-230520">
              <a:buFontTx/>
              <a:buAutoNum type="arabicPeriod"/>
            </a:pPr>
            <a:r>
              <a:rPr lang="en-US" altLang="zh-CN" dirty="0" smtClean="0"/>
              <a:t>When we add a very small number to a very large number, we will get the result which is exact the larger number. Because we should adjust the exponents to make them the same, so for very small exponent, the </a:t>
            </a:r>
            <a:r>
              <a:rPr lang="en-US" altLang="zh-CN" dirty="0" err="1" smtClean="0"/>
              <a:t>significand</a:t>
            </a:r>
            <a:r>
              <a:rPr lang="en-US" altLang="zh-CN" dirty="0" smtClean="0"/>
              <a:t> will be lost after moving the point to left and truncating the lower significant digits.   </a:t>
            </a:r>
          </a:p>
        </p:txBody>
      </p:sp>
    </p:spTree>
    <p:extLst>
      <p:ext uri="{BB962C8B-B14F-4D97-AF65-F5344CB8AC3E}">
        <p14:creationId xmlns:p14="http://schemas.microsoft.com/office/powerpoint/2010/main" val="140541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4914" name="Rectangle 2"/>
          <p:cNvSpPr>
            <a:spLocks noGrp="1" noRot="1" noChangeAspect="1" noChangeArrowheads="1" noTextEdit="1"/>
          </p:cNvSpPr>
          <p:nvPr>
            <p:ph type="sldImg"/>
          </p:nvPr>
        </p:nvSpPr>
        <p:spPr/>
      </p:sp>
      <p:sp>
        <p:nvSpPr>
          <p:cNvPr id="934915" name="Rectangle 3"/>
          <p:cNvSpPr>
            <a:spLocks noGrp="1" noChangeArrowheads="1"/>
          </p:cNvSpPr>
          <p:nvPr>
            <p:ph type="body" idx="1"/>
          </p:nvPr>
        </p:nvSpPr>
        <p:spPr>
          <a:ln/>
        </p:spPr>
        <p:txBody>
          <a:bodyPr/>
          <a:lstStyle/>
          <a:p>
            <a:r>
              <a:rPr lang="en-US" dirty="0" smtClean="0"/>
              <a:t>The E notations</a:t>
            </a:r>
            <a:r>
              <a:rPr lang="en-US" baseline="0" dirty="0" smtClean="0"/>
              <a:t> must not be given in bias, but in unsigned binary form in the book?  I decided it was less confusing to give the bias representations (i.e., the unsigned number minus the bias).</a:t>
            </a:r>
          </a:p>
          <a:p>
            <a:endParaRPr lang="en-US" baseline="0" dirty="0" smtClean="0"/>
          </a:p>
          <a:p>
            <a:r>
              <a:rPr lang="en-US" baseline="0" dirty="0" smtClean="0"/>
              <a:t>Note that the # value for </a:t>
            </a:r>
            <a:r>
              <a:rPr lang="en-US" baseline="0" dirty="0" err="1" smtClean="0"/>
              <a:t>denorms</a:t>
            </a:r>
            <a:r>
              <a:rPr lang="en-US" baseline="0" dirty="0" smtClean="0"/>
              <a:t> is interpreted to be -126 to give a smooth </a:t>
            </a:r>
            <a:r>
              <a:rPr lang="en-US" baseline="0" dirty="0" err="1" smtClean="0"/>
              <a:t>transistion</a:t>
            </a:r>
            <a:r>
              <a:rPr lang="en-US" baseline="0" dirty="0" smtClean="0"/>
              <a:t> into the </a:t>
            </a:r>
            <a:r>
              <a:rPr lang="en-US" baseline="0" dirty="0" err="1" smtClean="0"/>
              <a:t>denorm</a:t>
            </a:r>
            <a:r>
              <a:rPr lang="en-US" baseline="0" dirty="0" smtClean="0"/>
              <a:t> space (not as -127)</a:t>
            </a:r>
            <a:endParaRPr lang="en-US" dirty="0"/>
          </a:p>
        </p:txBody>
      </p:sp>
    </p:spTree>
    <p:extLst>
      <p:ext uri="{BB962C8B-B14F-4D97-AF65-F5344CB8AC3E}">
        <p14:creationId xmlns:p14="http://schemas.microsoft.com/office/powerpoint/2010/main" val="5134156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0818" name="Rectangle 2"/>
          <p:cNvSpPr>
            <a:spLocks noGrp="1" noRot="1" noChangeAspect="1" noChangeArrowheads="1" noTextEdit="1"/>
          </p:cNvSpPr>
          <p:nvPr>
            <p:ph type="sldImg"/>
          </p:nvPr>
        </p:nvSpPr>
        <p:spPr>
          <a:xfrm>
            <a:off x="3254375" y="508000"/>
            <a:ext cx="3459163" cy="2593975"/>
          </a:xfrm>
        </p:spPr>
      </p:sp>
      <p:sp>
        <p:nvSpPr>
          <p:cNvPr id="930819" name="Rectangle 3"/>
          <p:cNvSpPr>
            <a:spLocks noGrp="1" noChangeArrowheads="1"/>
          </p:cNvSpPr>
          <p:nvPr>
            <p:ph type="body" idx="1"/>
          </p:nvPr>
        </p:nvSpPr>
        <p:spPr>
          <a:xfrm>
            <a:off x="1314514" y="3271327"/>
            <a:ext cx="7337008" cy="3045327"/>
          </a:xfrm>
          <a:ln/>
        </p:spPr>
        <p:txBody>
          <a:bodyPr/>
          <a:lstStyle/>
          <a:p>
            <a:r>
              <a:rPr lang="en-US" dirty="0" smtClean="0"/>
              <a:t>Note that the smaller fraction</a:t>
            </a:r>
            <a:r>
              <a:rPr lang="en-US" baseline="0" dirty="0" smtClean="0"/>
              <a:t> is the one shifted (while increasing its exponent until it is equal to the larger exponent)</a:t>
            </a:r>
            <a:endParaRPr lang="en-US" dirty="0"/>
          </a:p>
        </p:txBody>
      </p:sp>
    </p:spTree>
    <p:extLst>
      <p:ext uri="{BB962C8B-B14F-4D97-AF65-F5344CB8AC3E}">
        <p14:creationId xmlns:p14="http://schemas.microsoft.com/office/powerpoint/2010/main" val="35110032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0818" name="Rectangle 2"/>
          <p:cNvSpPr>
            <a:spLocks noGrp="1" noRot="1" noChangeAspect="1" noChangeArrowheads="1" noTextEdit="1"/>
          </p:cNvSpPr>
          <p:nvPr>
            <p:ph type="sldImg"/>
          </p:nvPr>
        </p:nvSpPr>
        <p:spPr>
          <a:xfrm>
            <a:off x="3254375" y="508000"/>
            <a:ext cx="3459163" cy="2593975"/>
          </a:xfrm>
        </p:spPr>
      </p:sp>
      <p:sp>
        <p:nvSpPr>
          <p:cNvPr id="930819" name="Rectangle 3"/>
          <p:cNvSpPr>
            <a:spLocks noGrp="1" noChangeArrowheads="1"/>
          </p:cNvSpPr>
          <p:nvPr>
            <p:ph type="body" idx="1"/>
          </p:nvPr>
        </p:nvSpPr>
        <p:spPr>
          <a:xfrm>
            <a:off x="1314514" y="3271327"/>
            <a:ext cx="7337008" cy="3045327"/>
          </a:xfrm>
          <a:ln/>
        </p:spPr>
        <p:txBody>
          <a:bodyPr/>
          <a:lstStyle/>
          <a:p>
            <a:r>
              <a:rPr lang="en-US" dirty="0" smtClean="0"/>
              <a:t>For class handout</a:t>
            </a:r>
            <a:endParaRPr lang="en-US" dirty="0"/>
          </a:p>
        </p:txBody>
      </p:sp>
    </p:spTree>
    <p:extLst>
      <p:ext uri="{BB962C8B-B14F-4D97-AF65-F5344CB8AC3E}">
        <p14:creationId xmlns:p14="http://schemas.microsoft.com/office/powerpoint/2010/main" val="31059906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109557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0818" name="Rectangle 2"/>
          <p:cNvSpPr>
            <a:spLocks noGrp="1" noRot="1" noChangeAspect="1" noChangeArrowheads="1" noTextEdit="1"/>
          </p:cNvSpPr>
          <p:nvPr>
            <p:ph type="sldImg"/>
          </p:nvPr>
        </p:nvSpPr>
        <p:spPr>
          <a:xfrm>
            <a:off x="3254375" y="508000"/>
            <a:ext cx="3459163" cy="2593975"/>
          </a:xfrm>
        </p:spPr>
      </p:sp>
      <p:sp>
        <p:nvSpPr>
          <p:cNvPr id="930819" name="Rectangle 3"/>
          <p:cNvSpPr>
            <a:spLocks noGrp="1" noChangeArrowheads="1"/>
          </p:cNvSpPr>
          <p:nvPr>
            <p:ph type="body" idx="1"/>
          </p:nvPr>
        </p:nvSpPr>
        <p:spPr>
          <a:xfrm>
            <a:off x="1314514" y="3271327"/>
            <a:ext cx="7337008" cy="3045327"/>
          </a:xfrm>
          <a:ln/>
        </p:spPr>
        <p:txBody>
          <a:bodyPr/>
          <a:lstStyle/>
          <a:p>
            <a:r>
              <a:rPr lang="en-US" dirty="0" smtClean="0"/>
              <a:t>For lecture</a:t>
            </a:r>
          </a:p>
          <a:p>
            <a:r>
              <a:rPr lang="en-US" dirty="0" smtClean="0"/>
              <a:t>Note that these</a:t>
            </a:r>
            <a:r>
              <a:rPr lang="en-US" baseline="0" dirty="0" smtClean="0"/>
              <a:t> are the same examples as used in the book.  Would be good to use a different example, but I ran out of energy/time to do that.</a:t>
            </a:r>
            <a:endParaRPr lang="en-US" dirty="0"/>
          </a:p>
        </p:txBody>
      </p:sp>
    </p:spTree>
    <p:extLst>
      <p:ext uri="{BB962C8B-B14F-4D97-AF65-F5344CB8AC3E}">
        <p14:creationId xmlns:p14="http://schemas.microsoft.com/office/powerpoint/2010/main" val="23268317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0818" name="Rectangle 2"/>
          <p:cNvSpPr>
            <a:spLocks noGrp="1" noRot="1" noChangeAspect="1" noChangeArrowheads="1" noTextEdit="1"/>
          </p:cNvSpPr>
          <p:nvPr>
            <p:ph type="sldImg"/>
          </p:nvPr>
        </p:nvSpPr>
        <p:spPr>
          <a:xfrm>
            <a:off x="3254375" y="508000"/>
            <a:ext cx="3459163" cy="2593975"/>
          </a:xfrm>
        </p:spPr>
      </p:sp>
      <p:sp>
        <p:nvSpPr>
          <p:cNvPr id="930819" name="Rectangle 3"/>
          <p:cNvSpPr>
            <a:spLocks noGrp="1" noChangeArrowheads="1"/>
          </p:cNvSpPr>
          <p:nvPr>
            <p:ph type="body" idx="1"/>
          </p:nvPr>
        </p:nvSpPr>
        <p:spPr>
          <a:xfrm>
            <a:off x="1314514" y="3271327"/>
            <a:ext cx="7337008" cy="3045327"/>
          </a:xfrm>
          <a:ln/>
        </p:spPr>
        <p:txBody>
          <a:bodyPr/>
          <a:lstStyle/>
          <a:p>
            <a:endParaRPr lang="en-US" dirty="0"/>
          </a:p>
        </p:txBody>
      </p:sp>
    </p:spTree>
    <p:extLst>
      <p:ext uri="{BB962C8B-B14F-4D97-AF65-F5344CB8AC3E}">
        <p14:creationId xmlns:p14="http://schemas.microsoft.com/office/powerpoint/2010/main" val="326180186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0818" name="Rectangle 2"/>
          <p:cNvSpPr>
            <a:spLocks noGrp="1" noRot="1" noChangeAspect="1" noChangeArrowheads="1" noTextEdit="1"/>
          </p:cNvSpPr>
          <p:nvPr>
            <p:ph type="sldImg"/>
          </p:nvPr>
        </p:nvSpPr>
        <p:spPr>
          <a:xfrm>
            <a:off x="3254375" y="508000"/>
            <a:ext cx="3459163" cy="2593975"/>
          </a:xfrm>
        </p:spPr>
      </p:sp>
      <p:sp>
        <p:nvSpPr>
          <p:cNvPr id="930819" name="Rectangle 3"/>
          <p:cNvSpPr>
            <a:spLocks noGrp="1" noChangeArrowheads="1"/>
          </p:cNvSpPr>
          <p:nvPr>
            <p:ph type="body" idx="1"/>
          </p:nvPr>
        </p:nvSpPr>
        <p:spPr>
          <a:xfrm>
            <a:off x="1314514" y="3271327"/>
            <a:ext cx="7337008" cy="3045327"/>
          </a:xfrm>
          <a:ln/>
        </p:spPr>
        <p:txBody>
          <a:bodyPr/>
          <a:lstStyle/>
          <a:p>
            <a:r>
              <a:rPr lang="en-US" dirty="0" smtClean="0"/>
              <a:t>For class handout</a:t>
            </a:r>
            <a:endParaRPr lang="en-US" dirty="0"/>
          </a:p>
        </p:txBody>
      </p:sp>
    </p:spTree>
    <p:extLst>
      <p:ext uri="{BB962C8B-B14F-4D97-AF65-F5344CB8AC3E}">
        <p14:creationId xmlns:p14="http://schemas.microsoft.com/office/powerpoint/2010/main" val="246689811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0818" name="Rectangle 2"/>
          <p:cNvSpPr>
            <a:spLocks noGrp="1" noRot="1" noChangeAspect="1" noChangeArrowheads="1" noTextEdit="1"/>
          </p:cNvSpPr>
          <p:nvPr>
            <p:ph type="sldImg"/>
          </p:nvPr>
        </p:nvSpPr>
        <p:spPr>
          <a:xfrm>
            <a:off x="3254375" y="508000"/>
            <a:ext cx="3459163" cy="2593975"/>
          </a:xfrm>
        </p:spPr>
      </p:sp>
      <p:sp>
        <p:nvSpPr>
          <p:cNvPr id="930819" name="Rectangle 3"/>
          <p:cNvSpPr>
            <a:spLocks noGrp="1" noChangeArrowheads="1"/>
          </p:cNvSpPr>
          <p:nvPr>
            <p:ph type="body" idx="1"/>
          </p:nvPr>
        </p:nvSpPr>
        <p:spPr>
          <a:xfrm>
            <a:off x="1314514" y="3271327"/>
            <a:ext cx="7337008" cy="3045327"/>
          </a:xfrm>
          <a:ln/>
        </p:spPr>
        <p:txBody>
          <a:bodyPr/>
          <a:lstStyle/>
          <a:p>
            <a:r>
              <a:rPr lang="en-US" dirty="0" smtClean="0"/>
              <a:t>For lecture</a:t>
            </a:r>
            <a:endParaRPr lang="en-US" dirty="0"/>
          </a:p>
        </p:txBody>
      </p:sp>
    </p:spTree>
    <p:extLst>
      <p:ext uri="{BB962C8B-B14F-4D97-AF65-F5344CB8AC3E}">
        <p14:creationId xmlns:p14="http://schemas.microsoft.com/office/powerpoint/2010/main" val="272912861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benefits of separate floating point registers are having twice as many registers without using up more bits in</a:t>
            </a:r>
            <a:r>
              <a:rPr lang="en-US" baseline="0" dirty="0" smtClean="0"/>
              <a:t> the instruction format, having twice the registers bandwidth by having separate integer and floating point register sets, and being able to customize registers for floating point.</a:t>
            </a:r>
          </a:p>
          <a:p>
            <a:r>
              <a:rPr lang="en-US" baseline="0" dirty="0" smtClean="0"/>
              <a:t>The major impact is having to create a separate set of data transfer instructions to move data between the floating point registers and memory</a:t>
            </a:r>
            <a:endParaRPr lang="en-US" dirty="0"/>
          </a:p>
        </p:txBody>
      </p:sp>
    </p:spTree>
    <p:extLst>
      <p:ext uri="{BB962C8B-B14F-4D97-AF65-F5344CB8AC3E}">
        <p14:creationId xmlns:p14="http://schemas.microsoft.com/office/powerpoint/2010/main" val="161827250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8755797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09455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59950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7746" name="Rectangle 2"/>
          <p:cNvSpPr>
            <a:spLocks noGrp="1" noRot="1" noChangeAspect="1" noChangeArrowheads="1" noTextEdit="1"/>
          </p:cNvSpPr>
          <p:nvPr>
            <p:ph type="sldImg"/>
          </p:nvPr>
        </p:nvSpPr>
        <p:spPr/>
      </p:sp>
      <p:sp>
        <p:nvSpPr>
          <p:cNvPr id="927747" name="Rectangle 3"/>
          <p:cNvSpPr>
            <a:spLocks noGrp="1" noChangeArrowheads="1"/>
          </p:cNvSpPr>
          <p:nvPr>
            <p:ph type="body" idx="1"/>
          </p:nvPr>
        </p:nvSpPr>
        <p:spPr>
          <a:ln/>
        </p:spPr>
        <p:txBody>
          <a:bodyPr/>
          <a:lstStyle/>
          <a:p>
            <a:r>
              <a:rPr lang="en-US"/>
              <a:t>Notice that in scientific notation the mantissa is represented in normalized form (no leading zeros)</a:t>
            </a:r>
          </a:p>
        </p:txBody>
      </p:sp>
    </p:spTree>
    <p:extLst>
      <p:ext uri="{BB962C8B-B14F-4D97-AF65-F5344CB8AC3E}">
        <p14:creationId xmlns:p14="http://schemas.microsoft.com/office/powerpoint/2010/main" val="3647768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9570" name="Rectangle 2"/>
          <p:cNvSpPr>
            <a:spLocks noGrp="1" noRot="1" noChangeAspect="1" noChangeArrowheads="1" noTextEdit="1"/>
          </p:cNvSpPr>
          <p:nvPr>
            <p:ph type="sldImg"/>
          </p:nvPr>
        </p:nvSpPr>
        <p:spPr>
          <a:xfrm>
            <a:off x="3294063" y="438150"/>
            <a:ext cx="3406775" cy="2554288"/>
          </a:xfrm>
        </p:spPr>
      </p:sp>
      <p:sp>
        <p:nvSpPr>
          <p:cNvPr id="2029571" name="Rectangle 3"/>
          <p:cNvSpPr>
            <a:spLocks noGrp="1" noChangeArrowheads="1"/>
          </p:cNvSpPr>
          <p:nvPr>
            <p:ph type="body" idx="1"/>
          </p:nvPr>
        </p:nvSpPr>
        <p:spPr>
          <a:xfrm>
            <a:off x="751135" y="3245776"/>
            <a:ext cx="8598564" cy="3075617"/>
          </a:xfrm>
        </p:spPr>
        <p:txBody>
          <a:bodyPr lIns="97464" tIns="48731" rIns="97464" bIns="48731"/>
          <a:lstStyle/>
          <a:p>
            <a:r>
              <a:rPr lang="en-US" altLang="zh-CN"/>
              <a:t>1:30 in</a:t>
            </a:r>
          </a:p>
        </p:txBody>
      </p:sp>
    </p:spTree>
    <p:extLst>
      <p:ext uri="{BB962C8B-B14F-4D97-AF65-F5344CB8AC3E}">
        <p14:creationId xmlns:p14="http://schemas.microsoft.com/office/powerpoint/2010/main" val="31521289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4914" name="Rectangle 2"/>
          <p:cNvSpPr>
            <a:spLocks noGrp="1" noRot="1" noChangeAspect="1" noChangeArrowheads="1" noTextEdit="1"/>
          </p:cNvSpPr>
          <p:nvPr>
            <p:ph type="sldImg"/>
          </p:nvPr>
        </p:nvSpPr>
        <p:spPr/>
      </p:sp>
      <p:sp>
        <p:nvSpPr>
          <p:cNvPr id="934915" name="Rectangle 3"/>
          <p:cNvSpPr>
            <a:spLocks noGrp="1" noChangeArrowheads="1"/>
          </p:cNvSpPr>
          <p:nvPr>
            <p:ph type="body" idx="1"/>
          </p:nvPr>
        </p:nvSpPr>
        <p:spPr>
          <a:ln/>
        </p:spPr>
        <p:txBody>
          <a:bodyPr/>
          <a:lstStyle/>
          <a:p>
            <a:r>
              <a:rPr lang="en-US" dirty="0" smtClean="0"/>
              <a:t>For class handout</a:t>
            </a:r>
          </a:p>
        </p:txBody>
      </p:sp>
    </p:spTree>
    <p:extLst>
      <p:ext uri="{BB962C8B-B14F-4D97-AF65-F5344CB8AC3E}">
        <p14:creationId xmlns:p14="http://schemas.microsoft.com/office/powerpoint/2010/main" val="10623480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4914" name="Rectangle 2"/>
          <p:cNvSpPr>
            <a:spLocks noGrp="1" noRot="1" noChangeAspect="1" noChangeArrowheads="1" noTextEdit="1"/>
          </p:cNvSpPr>
          <p:nvPr>
            <p:ph type="sldImg"/>
          </p:nvPr>
        </p:nvSpPr>
        <p:spPr/>
      </p:sp>
      <p:sp>
        <p:nvSpPr>
          <p:cNvPr id="934915" name="Rectangle 3"/>
          <p:cNvSpPr>
            <a:spLocks noGrp="1" noChangeArrowheads="1"/>
          </p:cNvSpPr>
          <p:nvPr>
            <p:ph type="body" idx="1"/>
          </p:nvPr>
        </p:nvSpPr>
        <p:spPr>
          <a:ln/>
        </p:spPr>
        <p:txBody>
          <a:bodyPr/>
          <a:lstStyle/>
          <a:p>
            <a:r>
              <a:rPr lang="en-US" dirty="0"/>
              <a:t>Book distinguishes between the representation with the hidden bit there – </a:t>
            </a:r>
            <a:r>
              <a:rPr lang="en-US" dirty="0" err="1"/>
              <a:t>significand</a:t>
            </a:r>
            <a:r>
              <a:rPr lang="en-US" dirty="0"/>
              <a:t> (the 24 bit version) , and the one with the hidden bit removed – fraction (the 23 bit version</a:t>
            </a:r>
            <a:r>
              <a:rPr lang="en-US" dirty="0" smtClean="0"/>
              <a:t>)</a:t>
            </a:r>
          </a:p>
          <a:p>
            <a:endParaRPr lang="en-US" dirty="0" smtClean="0"/>
          </a:p>
          <a:p>
            <a:r>
              <a:rPr lang="en-US" dirty="0" smtClean="0"/>
              <a:t>.75 = 0.11</a:t>
            </a:r>
            <a:r>
              <a:rPr lang="en-US" baseline="0" dirty="0" smtClean="0"/>
              <a:t> base 2 = 1.1 and decrement the exponent base 2</a:t>
            </a:r>
            <a:endParaRPr lang="en-US" dirty="0" smtClean="0"/>
          </a:p>
          <a:p>
            <a:endParaRPr lang="en-US" dirty="0" smtClean="0"/>
          </a:p>
          <a:p>
            <a:r>
              <a:rPr lang="en-US" dirty="0" smtClean="0"/>
              <a:t>Excess</a:t>
            </a:r>
            <a:r>
              <a:rPr lang="en-US" baseline="0" dirty="0" smtClean="0"/>
              <a:t> exponents (128 64 32 16   8 4 2 1)</a:t>
            </a:r>
          </a:p>
          <a:p>
            <a:r>
              <a:rPr lang="en-US" baseline="0" dirty="0" smtClean="0"/>
              <a:t>0000 0000  reserved for true zero (with F=0) or </a:t>
            </a:r>
            <a:r>
              <a:rPr lang="en-US" baseline="0" dirty="0" err="1" smtClean="0"/>
              <a:t>denorms</a:t>
            </a:r>
            <a:r>
              <a:rPr lang="en-US" baseline="0" dirty="0" smtClean="0"/>
              <a:t> (with F != 0)</a:t>
            </a:r>
          </a:p>
          <a:p>
            <a:r>
              <a:rPr lang="en-US" baseline="0" dirty="0" smtClean="0"/>
              <a:t>0000 0001  1-127 so -126</a:t>
            </a:r>
          </a:p>
          <a:p>
            <a:r>
              <a:rPr lang="en-US" baseline="0" dirty="0" smtClean="0"/>
              <a:t>0000 0010  2-127 so -125</a:t>
            </a:r>
          </a:p>
          <a:p>
            <a:r>
              <a:rPr lang="en-US" baseline="0" dirty="0" smtClean="0"/>
              <a:t>…</a:t>
            </a:r>
          </a:p>
          <a:p>
            <a:r>
              <a:rPr lang="en-US" baseline="0" dirty="0" smtClean="0"/>
              <a:t>0111 1101  125-127 so -2</a:t>
            </a:r>
          </a:p>
          <a:p>
            <a:r>
              <a:rPr lang="en-US" baseline="0" dirty="0" smtClean="0"/>
              <a:t>0111 1110  126-127 so -1</a:t>
            </a:r>
          </a:p>
          <a:p>
            <a:r>
              <a:rPr lang="en-US" baseline="0" dirty="0" smtClean="0"/>
              <a:t>0111 1111  127-127 so 0 (e.g., so can represent 1 x 2^0 )</a:t>
            </a:r>
          </a:p>
          <a:p>
            <a:r>
              <a:rPr lang="en-US" baseline="0" dirty="0" smtClean="0"/>
              <a:t>1000 0000  128-127 so +1</a:t>
            </a:r>
          </a:p>
          <a:p>
            <a:r>
              <a:rPr lang="en-US" baseline="0" dirty="0" smtClean="0"/>
              <a:t>1000 0001  129-127 so +2</a:t>
            </a:r>
          </a:p>
          <a:p>
            <a:r>
              <a:rPr lang="en-US" baseline="0" dirty="0" smtClean="0"/>
              <a:t>1000 0010  130-127 so +3</a:t>
            </a:r>
          </a:p>
          <a:p>
            <a:r>
              <a:rPr lang="en-US" baseline="0" dirty="0" smtClean="0"/>
              <a:t>…</a:t>
            </a:r>
          </a:p>
          <a:p>
            <a:r>
              <a:rPr lang="en-US" baseline="0" dirty="0" smtClean="0"/>
              <a:t>1111 1110  254-127 so +127</a:t>
            </a:r>
          </a:p>
          <a:p>
            <a:r>
              <a:rPr lang="en-US" baseline="0" dirty="0" smtClean="0"/>
              <a:t>1111 1111  255-127 so +128, but reserved for infinity with F = 0 and NAN with F != 0</a:t>
            </a:r>
            <a:endParaRPr lang="en-US" dirty="0" smtClean="0"/>
          </a:p>
        </p:txBody>
      </p:sp>
    </p:spTree>
    <p:extLst>
      <p:ext uri="{BB962C8B-B14F-4D97-AF65-F5344CB8AC3E}">
        <p14:creationId xmlns:p14="http://schemas.microsoft.com/office/powerpoint/2010/main" val="32638635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Rot="1" noChangeAspect="1" noChangeArrowheads="1" noTextEdit="1"/>
          </p:cNvSpPr>
          <p:nvPr>
            <p:ph type="sldImg"/>
          </p:nvPr>
        </p:nvSpPr>
        <p:spPr>
          <a:xfrm>
            <a:off x="3282950" y="512763"/>
            <a:ext cx="3413125" cy="2560637"/>
          </a:xfrm>
        </p:spPr>
      </p:sp>
      <p:sp>
        <p:nvSpPr>
          <p:cNvPr id="105475" name="Rectangle 3"/>
          <p:cNvSpPr>
            <a:spLocks noGrp="1" noChangeArrowheads="1"/>
          </p:cNvSpPr>
          <p:nvPr>
            <p:ph type="body" idx="1"/>
          </p:nvPr>
        </p:nvSpPr>
        <p:spPr>
          <a:xfrm>
            <a:off x="1329943" y="3245896"/>
            <a:ext cx="7319141" cy="3075226"/>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665" tIns="47332" rIns="94665" bIns="47332"/>
          <a:lstStyle/>
          <a:p>
            <a:r>
              <a:rPr lang="en-US" altLang="zh-CN" smtClean="0"/>
              <a:t>If we know the hexadecimal representation of an IEEE 754 single precision number, how to calculate the actual value of this number?  Here is an example. Suppose the hex form is BEE00000H. At first, we should convert the hex form to binary form, we get the binary form 1011 1110 1110 0000 0000 …0000, and for single precision, we have 1 sign bit, which is 1, 8 bits for exponent, which is 0111 11101, and the remainder is 23-bit significand. Then we can use the formula to calculate the value. </a:t>
            </a:r>
          </a:p>
          <a:p>
            <a:r>
              <a:rPr lang="en-US" altLang="zh-CN" smtClean="0"/>
              <a:t>Step 1: sign bit is 1, it means the number is negative</a:t>
            </a:r>
          </a:p>
          <a:p>
            <a:r>
              <a:rPr lang="en-US" altLang="zh-CN" smtClean="0"/>
              <a:t>Step 2: exponent is 01111101=2</a:t>
            </a:r>
            <a:r>
              <a:rPr lang="en-US" altLang="zh-CN" baseline="30000" smtClean="0"/>
              <a:t>6 </a:t>
            </a:r>
            <a:r>
              <a:rPr lang="en-US" altLang="zh-CN" smtClean="0"/>
              <a:t>+2</a:t>
            </a:r>
            <a:r>
              <a:rPr lang="en-US" altLang="zh-CN" baseline="30000" smtClean="0"/>
              <a:t>5 </a:t>
            </a:r>
            <a:r>
              <a:rPr lang="en-US" altLang="zh-CN" smtClean="0"/>
              <a:t>+</a:t>
            </a:r>
            <a:r>
              <a:rPr lang="en-US" altLang="zh-CN" baseline="-25000" smtClean="0"/>
              <a:t> </a:t>
            </a:r>
            <a:r>
              <a:rPr lang="en-US" altLang="zh-CN" smtClean="0"/>
              <a:t>2</a:t>
            </a:r>
            <a:r>
              <a:rPr lang="en-US" altLang="zh-CN" baseline="30000" smtClean="0"/>
              <a:t>4 </a:t>
            </a:r>
            <a:r>
              <a:rPr lang="en-US" altLang="zh-CN" smtClean="0"/>
              <a:t>+2</a:t>
            </a:r>
            <a:r>
              <a:rPr lang="en-US" altLang="zh-CN" baseline="30000" smtClean="0"/>
              <a:t>3 </a:t>
            </a:r>
            <a:r>
              <a:rPr lang="en-US" altLang="zh-CN" smtClean="0"/>
              <a:t>+2</a:t>
            </a:r>
            <a:r>
              <a:rPr lang="en-US" altLang="zh-CN" baseline="30000" smtClean="0"/>
              <a:t>1 </a:t>
            </a:r>
            <a:r>
              <a:rPr lang="en-US" altLang="zh-CN" smtClean="0"/>
              <a:t>=64+32+16+8+1=125, because we use excess 127, so we should subtract 127 to get the actual value of exponent. 125-127=-2</a:t>
            </a:r>
          </a:p>
          <a:p>
            <a:r>
              <a:rPr lang="en-US" altLang="zh-CN" smtClean="0"/>
              <a:t>Step 3: here actual mantissa is 1.1100..0, so the value should be 1+….,  ….  The result is 1.75</a:t>
            </a:r>
          </a:p>
          <a:p>
            <a:r>
              <a:rPr lang="en-US" altLang="zh-CN" smtClean="0"/>
              <a:t>Step 4: So the actual value is  </a:t>
            </a:r>
          </a:p>
          <a:p>
            <a:endParaRPr lang="en-US" altLang="zh-CN" smtClean="0"/>
          </a:p>
          <a:p>
            <a:r>
              <a:rPr lang="en-US" altLang="zh-CN" smtClean="0"/>
              <a:t>Any question about that?</a:t>
            </a:r>
          </a:p>
        </p:txBody>
      </p:sp>
    </p:spTree>
    <p:extLst>
      <p:ext uri="{BB962C8B-B14F-4D97-AF65-F5344CB8AC3E}">
        <p14:creationId xmlns:p14="http://schemas.microsoft.com/office/powerpoint/2010/main" val="1778036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8450" y="304800"/>
            <a:ext cx="2038350" cy="30035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304800"/>
            <a:ext cx="5962650" cy="30035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153400" cy="422275"/>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533400" y="914400"/>
            <a:ext cx="8153400" cy="2393950"/>
          </a:xfrm>
        </p:spPr>
        <p:txBody>
          <a:bodyPr/>
          <a:lstStyle/>
          <a:p>
            <a:pPr lvl="0"/>
            <a:endParaRPr lang="en-US" noProof="0" smtClean="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153400" cy="42227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533400" y="914400"/>
            <a:ext cx="4000500" cy="24542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914400"/>
            <a:ext cx="4000500" cy="24542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ClipArt">
  <p:cSld name="标题，文本与剪贴画">
    <p:spTree>
      <p:nvGrpSpPr>
        <p:cNvPr id="1" name=""/>
        <p:cNvGrpSpPr/>
        <p:nvPr/>
      </p:nvGrpSpPr>
      <p:grpSpPr>
        <a:xfrm>
          <a:off x="0" y="0"/>
          <a:ext cx="0" cy="0"/>
          <a:chOff x="0" y="0"/>
          <a:chExt cx="0" cy="0"/>
        </a:xfrm>
      </p:grpSpPr>
      <p:sp>
        <p:nvSpPr>
          <p:cNvPr id="2" name="标题 1"/>
          <p:cNvSpPr>
            <a:spLocks noGrp="1"/>
          </p:cNvSpPr>
          <p:nvPr>
            <p:ph type="title"/>
          </p:nvPr>
        </p:nvSpPr>
        <p:spPr>
          <a:xfrm>
            <a:off x="762000" y="152400"/>
            <a:ext cx="5727700" cy="474663"/>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685800" y="1143000"/>
            <a:ext cx="3848100" cy="213836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剪贴画占位符 3"/>
          <p:cNvSpPr>
            <a:spLocks noGrp="1"/>
          </p:cNvSpPr>
          <p:nvPr>
            <p:ph type="clipArt" sz="half" idx="2"/>
          </p:nvPr>
        </p:nvSpPr>
        <p:spPr>
          <a:xfrm>
            <a:off x="4686300" y="1143000"/>
            <a:ext cx="3848100" cy="2138363"/>
          </a:xfrm>
        </p:spPr>
        <p:txBody>
          <a:bodyPr/>
          <a:lstStyle/>
          <a:p>
            <a:endParaRPr lang="zh-CN" altLang="en-US"/>
          </a:p>
        </p:txBody>
      </p:sp>
    </p:spTree>
    <p:extLst>
      <p:ext uri="{BB962C8B-B14F-4D97-AF65-F5344CB8AC3E}">
        <p14:creationId xmlns:p14="http://schemas.microsoft.com/office/powerpoint/2010/main" val="2326478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914400"/>
            <a:ext cx="4000500" cy="2393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914400"/>
            <a:ext cx="4000500" cy="2393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533400" y="304800"/>
            <a:ext cx="8153400" cy="422275"/>
          </a:xfrm>
          <a:prstGeom prst="rect">
            <a:avLst/>
          </a:prstGeom>
          <a:noFill/>
          <a:ln w="12700">
            <a:noFill/>
            <a:miter lim="800000"/>
            <a:headEnd/>
            <a:tailEnd/>
          </a:ln>
        </p:spPr>
        <p:txBody>
          <a:bodyPr vert="horz" wrap="square" lIns="63500" tIns="25400" rIns="63500" bIns="25400" numCol="1" anchor="t" anchorCtr="0" compatLnSpc="1">
            <a:prstTxWarp prst="textNoShape">
              <a:avLst/>
            </a:prstTxWarp>
            <a:spAutoFit/>
          </a:bodyPr>
          <a:lstStyle/>
          <a:p>
            <a:pPr lvl="0"/>
            <a:r>
              <a:rPr lang="en-US" smtClean="0"/>
              <a:t>Title goes here</a:t>
            </a:r>
          </a:p>
        </p:txBody>
      </p:sp>
      <p:sp>
        <p:nvSpPr>
          <p:cNvPr id="1027" name="Rectangle 3"/>
          <p:cNvSpPr>
            <a:spLocks noChangeArrowheads="1"/>
          </p:cNvSpPr>
          <p:nvPr/>
        </p:nvSpPr>
        <p:spPr bwMode="auto">
          <a:xfrm>
            <a:off x="381000" y="6553200"/>
            <a:ext cx="1370568" cy="205184"/>
          </a:xfrm>
          <a:prstGeom prst="rect">
            <a:avLst/>
          </a:prstGeom>
          <a:noFill/>
          <a:ln w="12700">
            <a:noFill/>
            <a:miter lim="800000"/>
            <a:headEnd/>
            <a:tailEnd/>
          </a:ln>
          <a:effectLst/>
        </p:spPr>
        <p:txBody>
          <a:bodyPr wrap="none" lIns="63500" tIns="25400" rIns="63500" bIns="25400">
            <a:spAutoFit/>
          </a:bodyPr>
          <a:lstStyle/>
          <a:p>
            <a:pPr>
              <a:defRPr/>
            </a:pPr>
            <a:r>
              <a:rPr lang="en-US" altLang="zh-CN" sz="1000" b="1" dirty="0" smtClean="0">
                <a:solidFill>
                  <a:schemeClr val="tx1"/>
                </a:solidFill>
              </a:rPr>
              <a:t>CS 314</a:t>
            </a:r>
            <a:r>
              <a:rPr lang="en-US" sz="1000" b="1" dirty="0" smtClean="0">
                <a:solidFill>
                  <a:schemeClr val="tx1"/>
                </a:solidFill>
              </a:rPr>
              <a:t> Chapter 3.</a:t>
            </a:r>
            <a:fld id="{327C39B5-FA07-4B49-B681-61EEE696D883}" type="slidenum">
              <a:rPr lang="en-US" sz="1000" b="1" smtClean="0">
                <a:solidFill>
                  <a:schemeClr val="tx1"/>
                </a:solidFill>
              </a:rPr>
              <a:pPr>
                <a:defRPr/>
              </a:pPr>
              <a:t>‹#›</a:t>
            </a:fld>
            <a:endParaRPr lang="en-US" sz="1000" b="1" dirty="0">
              <a:solidFill>
                <a:schemeClr val="tx1"/>
              </a:solidFill>
            </a:endParaRPr>
          </a:p>
        </p:txBody>
      </p:sp>
      <p:sp>
        <p:nvSpPr>
          <p:cNvPr id="1028" name="Rectangle 4"/>
          <p:cNvSpPr>
            <a:spLocks noChangeArrowheads="1"/>
          </p:cNvSpPr>
          <p:nvPr/>
        </p:nvSpPr>
        <p:spPr bwMode="auto">
          <a:xfrm>
            <a:off x="7620000" y="6553200"/>
            <a:ext cx="743793" cy="359073"/>
          </a:xfrm>
          <a:prstGeom prst="rect">
            <a:avLst/>
          </a:prstGeom>
          <a:noFill/>
          <a:ln w="12700">
            <a:noFill/>
            <a:miter lim="800000"/>
            <a:headEnd/>
            <a:tailEnd/>
          </a:ln>
          <a:effectLst/>
        </p:spPr>
        <p:txBody>
          <a:bodyPr wrap="none" lIns="63500" tIns="25400" rIns="63500" bIns="25400">
            <a:spAutoFit/>
          </a:bodyPr>
          <a:lstStyle/>
          <a:p>
            <a:pPr>
              <a:defRPr/>
            </a:pPr>
            <a:r>
              <a:rPr lang="en-US" sz="1000" b="1" dirty="0" smtClean="0">
                <a:solidFill>
                  <a:schemeClr val="tx1"/>
                </a:solidFill>
              </a:rPr>
              <a:t>CSE, 201</a:t>
            </a:r>
            <a:r>
              <a:rPr lang="en-US" altLang="zh-CN" sz="1000" b="1" dirty="0" smtClean="0">
                <a:solidFill>
                  <a:schemeClr val="tx1"/>
                </a:solidFill>
              </a:rPr>
              <a:t>7</a:t>
            </a:r>
            <a:endParaRPr lang="en-US" sz="1000" b="1" dirty="0">
              <a:solidFill>
                <a:schemeClr val="tx1"/>
              </a:solidFill>
            </a:endParaRPr>
          </a:p>
          <a:p>
            <a:pPr>
              <a:defRPr/>
            </a:pPr>
            <a:endParaRPr lang="en-US" sz="1000" b="1" dirty="0">
              <a:solidFill>
                <a:schemeClr val="tx1"/>
              </a:solidFill>
            </a:endParaRPr>
          </a:p>
        </p:txBody>
      </p:sp>
      <p:sp>
        <p:nvSpPr>
          <p:cNvPr id="4101" name="Rectangle 5"/>
          <p:cNvSpPr>
            <a:spLocks noGrp="1" noChangeArrowheads="1"/>
          </p:cNvSpPr>
          <p:nvPr>
            <p:ph type="body" idx="1"/>
          </p:nvPr>
        </p:nvSpPr>
        <p:spPr bwMode="auto">
          <a:xfrm>
            <a:off x="533400" y="914400"/>
            <a:ext cx="8153400" cy="2393950"/>
          </a:xfrm>
          <a:prstGeom prst="rect">
            <a:avLst/>
          </a:prstGeom>
          <a:noFill/>
          <a:ln w="12700">
            <a:noFill/>
            <a:miter lim="800000"/>
            <a:headEnd/>
            <a:tailEnd/>
          </a:ln>
        </p:spPr>
        <p:txBody>
          <a:bodyPr vert="horz" wrap="square" lIns="63500" tIns="25400" rIns="63500" bIns="25400" numCol="1" anchor="t" anchorCtr="0" compatLnSpc="1">
            <a:prstTxWarp prst="textNoShape">
              <a:avLst/>
            </a:prstTxWarp>
            <a:spAutoFit/>
          </a:bodyPr>
          <a:lstStyle/>
          <a:p>
            <a:pPr lvl="0"/>
            <a:r>
              <a:rPr lang="en-US" dirty="0" smtClean="0"/>
              <a:t>This is our 1st Level Bullet</a:t>
            </a:r>
          </a:p>
          <a:p>
            <a:pPr lvl="1"/>
            <a:r>
              <a:rPr lang="en-US" dirty="0" smtClean="0"/>
              <a:t>this is our 2nd level bullet</a:t>
            </a:r>
          </a:p>
          <a:p>
            <a:pPr lvl="2"/>
            <a:r>
              <a:rPr lang="en-US" dirty="0" smtClean="0"/>
              <a:t>this is our 3rd level bullet</a:t>
            </a:r>
          </a:p>
          <a:p>
            <a:pPr lvl="0"/>
            <a:r>
              <a:rPr lang="en-US" dirty="0" smtClean="0"/>
              <a:t>This is our next 1st Level Bullet</a:t>
            </a:r>
          </a:p>
          <a:p>
            <a:pPr lvl="1"/>
            <a:r>
              <a:rPr lang="en-US" dirty="0" smtClean="0"/>
              <a:t>this is our 2nd level bullet</a:t>
            </a:r>
          </a:p>
          <a:p>
            <a:pPr lvl="2"/>
            <a:r>
              <a:rPr lang="en-US" dirty="0" smtClean="0"/>
              <a:t>this is our 3rd level bullet</a:t>
            </a:r>
          </a:p>
        </p:txBody>
      </p:sp>
      <p:sp>
        <p:nvSpPr>
          <p:cNvPr id="1030" name="Line 6"/>
          <p:cNvSpPr>
            <a:spLocks noChangeShapeType="1"/>
          </p:cNvSpPr>
          <p:nvPr/>
        </p:nvSpPr>
        <p:spPr bwMode="auto">
          <a:xfrm>
            <a:off x="533400" y="685800"/>
            <a:ext cx="8153400" cy="0"/>
          </a:xfrm>
          <a:prstGeom prst="line">
            <a:avLst/>
          </a:prstGeom>
          <a:noFill/>
          <a:ln w="57150" cmpd="thickThin">
            <a:solidFill>
              <a:schemeClr val="accent2"/>
            </a:solidFill>
            <a:round/>
            <a:headEnd/>
            <a:tailEnd/>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3" r:id="rId14"/>
  </p:sldLayoutIdLst>
  <p:timing>
    <p:tnLst>
      <p:par>
        <p:cTn id="1" dur="indefinite" restart="never" nodeType="tmRoot"/>
      </p:par>
    </p:tnLst>
  </p:timing>
  <p:txStyles>
    <p:titleStyle>
      <a:lvl1pPr algn="l" rtl="0" eaLnBrk="0" fontAlgn="base" hangingPunct="0">
        <a:lnSpc>
          <a:spcPct val="87000"/>
        </a:lnSpc>
        <a:spcBef>
          <a:spcPct val="0"/>
        </a:spcBef>
        <a:spcAft>
          <a:spcPct val="0"/>
        </a:spcAft>
        <a:defRPr sz="2800" b="1">
          <a:solidFill>
            <a:schemeClr val="accent2"/>
          </a:solidFill>
          <a:latin typeface="+mj-lt"/>
          <a:ea typeface="+mj-ea"/>
          <a:cs typeface="+mj-cs"/>
        </a:defRPr>
      </a:lvl1pPr>
      <a:lvl2pPr algn="l" rtl="0" eaLnBrk="0" fontAlgn="base" hangingPunct="0">
        <a:lnSpc>
          <a:spcPct val="87000"/>
        </a:lnSpc>
        <a:spcBef>
          <a:spcPct val="0"/>
        </a:spcBef>
        <a:spcAft>
          <a:spcPct val="0"/>
        </a:spcAft>
        <a:defRPr sz="2800" b="1">
          <a:solidFill>
            <a:schemeClr val="accent2"/>
          </a:solidFill>
          <a:latin typeface="Arial" charset="0"/>
        </a:defRPr>
      </a:lvl2pPr>
      <a:lvl3pPr algn="l" rtl="0" eaLnBrk="0" fontAlgn="base" hangingPunct="0">
        <a:lnSpc>
          <a:spcPct val="87000"/>
        </a:lnSpc>
        <a:spcBef>
          <a:spcPct val="0"/>
        </a:spcBef>
        <a:spcAft>
          <a:spcPct val="0"/>
        </a:spcAft>
        <a:defRPr sz="2800" b="1">
          <a:solidFill>
            <a:schemeClr val="accent2"/>
          </a:solidFill>
          <a:latin typeface="Arial" charset="0"/>
        </a:defRPr>
      </a:lvl3pPr>
      <a:lvl4pPr algn="l" rtl="0" eaLnBrk="0" fontAlgn="base" hangingPunct="0">
        <a:lnSpc>
          <a:spcPct val="87000"/>
        </a:lnSpc>
        <a:spcBef>
          <a:spcPct val="0"/>
        </a:spcBef>
        <a:spcAft>
          <a:spcPct val="0"/>
        </a:spcAft>
        <a:defRPr sz="2800" b="1">
          <a:solidFill>
            <a:schemeClr val="accent2"/>
          </a:solidFill>
          <a:latin typeface="Arial" charset="0"/>
        </a:defRPr>
      </a:lvl4pPr>
      <a:lvl5pPr algn="l" rtl="0" eaLnBrk="0" fontAlgn="base" hangingPunct="0">
        <a:lnSpc>
          <a:spcPct val="87000"/>
        </a:lnSpc>
        <a:spcBef>
          <a:spcPct val="0"/>
        </a:spcBef>
        <a:spcAft>
          <a:spcPct val="0"/>
        </a:spcAft>
        <a:defRPr sz="2800" b="1">
          <a:solidFill>
            <a:schemeClr val="accent2"/>
          </a:solidFill>
          <a:latin typeface="Arial" charset="0"/>
        </a:defRPr>
      </a:lvl5pPr>
      <a:lvl6pPr marL="457200" algn="l" rtl="0" eaLnBrk="0" fontAlgn="base" hangingPunct="0">
        <a:lnSpc>
          <a:spcPct val="87000"/>
        </a:lnSpc>
        <a:spcBef>
          <a:spcPct val="0"/>
        </a:spcBef>
        <a:spcAft>
          <a:spcPct val="0"/>
        </a:spcAft>
        <a:defRPr sz="2800" b="1">
          <a:solidFill>
            <a:schemeClr val="accent2"/>
          </a:solidFill>
          <a:latin typeface="Arial" charset="0"/>
        </a:defRPr>
      </a:lvl6pPr>
      <a:lvl7pPr marL="914400" algn="l" rtl="0" eaLnBrk="0" fontAlgn="base" hangingPunct="0">
        <a:lnSpc>
          <a:spcPct val="87000"/>
        </a:lnSpc>
        <a:spcBef>
          <a:spcPct val="0"/>
        </a:spcBef>
        <a:spcAft>
          <a:spcPct val="0"/>
        </a:spcAft>
        <a:defRPr sz="2800" b="1">
          <a:solidFill>
            <a:schemeClr val="accent2"/>
          </a:solidFill>
          <a:latin typeface="Arial" charset="0"/>
        </a:defRPr>
      </a:lvl7pPr>
      <a:lvl8pPr marL="1371600" algn="l" rtl="0" eaLnBrk="0" fontAlgn="base" hangingPunct="0">
        <a:lnSpc>
          <a:spcPct val="87000"/>
        </a:lnSpc>
        <a:spcBef>
          <a:spcPct val="0"/>
        </a:spcBef>
        <a:spcAft>
          <a:spcPct val="0"/>
        </a:spcAft>
        <a:defRPr sz="2800" b="1">
          <a:solidFill>
            <a:schemeClr val="accent2"/>
          </a:solidFill>
          <a:latin typeface="Arial" charset="0"/>
        </a:defRPr>
      </a:lvl8pPr>
      <a:lvl9pPr marL="1828800" algn="l" rtl="0" eaLnBrk="0" fontAlgn="base" hangingPunct="0">
        <a:lnSpc>
          <a:spcPct val="87000"/>
        </a:lnSpc>
        <a:spcBef>
          <a:spcPct val="0"/>
        </a:spcBef>
        <a:spcAft>
          <a:spcPct val="0"/>
        </a:spcAft>
        <a:defRPr sz="2800" b="1">
          <a:solidFill>
            <a:schemeClr val="accent2"/>
          </a:solidFill>
          <a:latin typeface="Arial" charset="0"/>
        </a:defRPr>
      </a:lvl9pPr>
    </p:titleStyle>
    <p:bodyStyle>
      <a:lvl1pPr marL="287338" indent="-287338" algn="l" rtl="0" eaLnBrk="0" fontAlgn="base" hangingPunct="0">
        <a:lnSpc>
          <a:spcPct val="90000"/>
        </a:lnSpc>
        <a:spcBef>
          <a:spcPct val="65000"/>
        </a:spcBef>
        <a:spcAft>
          <a:spcPct val="0"/>
        </a:spcAft>
        <a:buClr>
          <a:schemeClr val="accent1"/>
        </a:buClr>
        <a:buSzPct val="75000"/>
        <a:buFont typeface="Wingdings" pitchFamily="2" charset="2"/>
        <a:buChar char="q"/>
        <a:defRPr sz="2400">
          <a:solidFill>
            <a:schemeClr val="tx1"/>
          </a:solidFill>
          <a:latin typeface="+mn-lt"/>
          <a:ea typeface="+mn-ea"/>
          <a:cs typeface="+mn-cs"/>
        </a:defRPr>
      </a:lvl1pPr>
      <a:lvl2pPr marL="741363" indent="-246063" algn="l" rtl="0" eaLnBrk="0" fontAlgn="base" hangingPunct="0">
        <a:lnSpc>
          <a:spcPct val="85000"/>
        </a:lnSpc>
        <a:spcBef>
          <a:spcPct val="40000"/>
        </a:spcBef>
        <a:spcAft>
          <a:spcPct val="0"/>
        </a:spcAft>
        <a:buClr>
          <a:schemeClr val="accent1"/>
        </a:buClr>
        <a:buSzPct val="75000"/>
        <a:buFont typeface="Monotype Sorts" pitchFamily="2" charset="2"/>
        <a:buChar char="l"/>
        <a:defRPr sz="2000">
          <a:solidFill>
            <a:schemeClr val="tx1"/>
          </a:solidFill>
          <a:latin typeface="+mn-lt"/>
        </a:defRPr>
      </a:lvl2pPr>
      <a:lvl3pPr marL="1146175" indent="-176213" algn="l" rtl="0" eaLnBrk="0" fontAlgn="base" hangingPunct="0">
        <a:lnSpc>
          <a:spcPct val="85000"/>
        </a:lnSpc>
        <a:spcBef>
          <a:spcPct val="40000"/>
        </a:spcBef>
        <a:spcAft>
          <a:spcPct val="0"/>
        </a:spcAft>
        <a:buClr>
          <a:schemeClr val="accent1"/>
        </a:buClr>
        <a:buSzPct val="100000"/>
        <a:buChar char="-"/>
        <a:defRPr>
          <a:solidFill>
            <a:schemeClr val="tx1"/>
          </a:solidFill>
          <a:latin typeface="+mn-lt"/>
        </a:defRPr>
      </a:lvl3pPr>
      <a:lvl4pPr marL="1714500" indent="-342900" algn="l" rtl="0" eaLnBrk="0" fontAlgn="base" hangingPunct="0">
        <a:spcBef>
          <a:spcPct val="20000"/>
        </a:spcBef>
        <a:spcAft>
          <a:spcPct val="0"/>
        </a:spcAft>
        <a:buChar char="–"/>
        <a:defRPr sz="2000">
          <a:solidFill>
            <a:schemeClr val="tx1"/>
          </a:solidFill>
          <a:latin typeface="Times New Roman" pitchFamily="18" charset="0"/>
        </a:defRPr>
      </a:lvl4pPr>
      <a:lvl5pPr marL="2171700" indent="-342900" algn="l" rtl="0" eaLnBrk="0" fontAlgn="base" hangingPunct="0">
        <a:spcBef>
          <a:spcPct val="20000"/>
        </a:spcBef>
        <a:spcAft>
          <a:spcPct val="0"/>
        </a:spcAft>
        <a:buChar char="»"/>
        <a:defRPr sz="2000">
          <a:solidFill>
            <a:schemeClr val="tx1"/>
          </a:solidFill>
          <a:latin typeface="Times New Roman" pitchFamily="18" charset="0"/>
        </a:defRPr>
      </a:lvl5pPr>
      <a:lvl6pPr marL="2628900" indent="-342900" algn="l" rtl="0" eaLnBrk="0" fontAlgn="base" hangingPunct="0">
        <a:spcBef>
          <a:spcPct val="20000"/>
        </a:spcBef>
        <a:spcAft>
          <a:spcPct val="0"/>
        </a:spcAft>
        <a:buChar char="»"/>
        <a:defRPr sz="2000">
          <a:solidFill>
            <a:schemeClr val="tx1"/>
          </a:solidFill>
          <a:latin typeface="Times New Roman" pitchFamily="18" charset="0"/>
        </a:defRPr>
      </a:lvl6pPr>
      <a:lvl7pPr marL="3086100" indent="-342900" algn="l" rtl="0" eaLnBrk="0" fontAlgn="base" hangingPunct="0">
        <a:spcBef>
          <a:spcPct val="20000"/>
        </a:spcBef>
        <a:spcAft>
          <a:spcPct val="0"/>
        </a:spcAft>
        <a:buChar char="»"/>
        <a:defRPr sz="2000">
          <a:solidFill>
            <a:schemeClr val="tx1"/>
          </a:solidFill>
          <a:latin typeface="Times New Roman" pitchFamily="18" charset="0"/>
        </a:defRPr>
      </a:lvl7pPr>
      <a:lvl8pPr marL="3543300" indent="-342900" algn="l" rtl="0" eaLnBrk="0" fontAlgn="base" hangingPunct="0">
        <a:spcBef>
          <a:spcPct val="20000"/>
        </a:spcBef>
        <a:spcAft>
          <a:spcPct val="0"/>
        </a:spcAft>
        <a:buChar char="»"/>
        <a:defRPr sz="2000">
          <a:solidFill>
            <a:schemeClr val="tx1"/>
          </a:solidFill>
          <a:latin typeface="Times New Roman" pitchFamily="18" charset="0"/>
        </a:defRPr>
      </a:lvl8pPr>
      <a:lvl9pPr marL="4000500" indent="-342900" algn="l" rtl="0" eaLnBrk="0" fontAlgn="base" hangingPunct="0">
        <a:spcBef>
          <a:spcPct val="20000"/>
        </a:spcBef>
        <a:spcAft>
          <a:spcPct val="0"/>
        </a:spcAft>
        <a:buChar char="»"/>
        <a:defRPr sz="2000">
          <a:solidFill>
            <a:schemeClr val="tx1"/>
          </a:solidFill>
          <a:latin typeface="Times New Roman" pitchFamily="18"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7346" name="Rectangle 2"/>
          <p:cNvSpPr>
            <a:spLocks noGrp="1" noChangeArrowheads="1"/>
          </p:cNvSpPr>
          <p:nvPr>
            <p:ph type="title"/>
          </p:nvPr>
        </p:nvSpPr>
        <p:spPr>
          <a:xfrm>
            <a:off x="762000" y="152400"/>
            <a:ext cx="3333750" cy="474663"/>
          </a:xfrm>
        </p:spPr>
        <p:txBody>
          <a:bodyPr/>
          <a:lstStyle/>
          <a:p>
            <a:r>
              <a:rPr lang="en-US" altLang="zh-CN">
                <a:ea typeface="宋体" pitchFamily="2" charset="-122"/>
              </a:rPr>
              <a:t>Quote of the day</a:t>
            </a:r>
          </a:p>
        </p:txBody>
      </p:sp>
      <p:sp>
        <p:nvSpPr>
          <p:cNvPr id="1977347" name="Rectangle 3"/>
          <p:cNvSpPr>
            <a:spLocks noGrp="1" noChangeArrowheads="1"/>
          </p:cNvSpPr>
          <p:nvPr>
            <p:ph type="body" idx="1"/>
          </p:nvPr>
        </p:nvSpPr>
        <p:spPr>
          <a:xfrm>
            <a:off x="228600" y="1143000"/>
            <a:ext cx="8610600" cy="5494325"/>
          </a:xfrm>
        </p:spPr>
        <p:txBody>
          <a:bodyPr/>
          <a:lstStyle/>
          <a:p>
            <a:pPr algn="ctr">
              <a:buFont typeface="Times" pitchFamily="124" charset="0"/>
              <a:buNone/>
            </a:pPr>
            <a:r>
              <a:rPr lang="en-US" altLang="zh-CN" sz="4800" dirty="0">
                <a:ea typeface="宋体" pitchFamily="2" charset="-122"/>
              </a:rPr>
              <a:t>“</a:t>
            </a:r>
            <a:r>
              <a:rPr lang="en-US" altLang="zh-CN" sz="4800" dirty="0">
                <a:solidFill>
                  <a:schemeClr val="accent2"/>
                </a:solidFill>
                <a:ea typeface="宋体" pitchFamily="2" charset="-122"/>
              </a:rPr>
              <a:t>95%</a:t>
            </a:r>
            <a:r>
              <a:rPr lang="en-US" altLang="zh-CN" sz="4800" dirty="0">
                <a:ea typeface="宋体" pitchFamily="2" charset="-122"/>
              </a:rPr>
              <a:t> of the</a:t>
            </a:r>
            <a:br>
              <a:rPr lang="en-US" altLang="zh-CN" sz="4800" dirty="0">
                <a:ea typeface="宋体" pitchFamily="2" charset="-122"/>
              </a:rPr>
            </a:br>
            <a:r>
              <a:rPr lang="en-US" altLang="zh-CN" sz="4800" dirty="0">
                <a:ea typeface="宋体" pitchFamily="2" charset="-122"/>
              </a:rPr>
              <a:t>folks out there are</a:t>
            </a:r>
            <a:br>
              <a:rPr lang="en-US" altLang="zh-CN" sz="4800" dirty="0">
                <a:ea typeface="宋体" pitchFamily="2" charset="-122"/>
              </a:rPr>
            </a:br>
            <a:r>
              <a:rPr lang="en-US" altLang="zh-CN" sz="4800" dirty="0">
                <a:solidFill>
                  <a:schemeClr val="accent2"/>
                </a:solidFill>
                <a:ea typeface="宋体" pitchFamily="2" charset="-122"/>
              </a:rPr>
              <a:t>completely clueless</a:t>
            </a:r>
            <a:r>
              <a:rPr lang="en-US" altLang="zh-CN" sz="4800" dirty="0">
                <a:ea typeface="宋体" pitchFamily="2" charset="-122"/>
              </a:rPr>
              <a:t> about floating-point.”</a:t>
            </a:r>
          </a:p>
          <a:p>
            <a:pPr>
              <a:buFont typeface="Times" pitchFamily="124" charset="0"/>
              <a:buNone/>
            </a:pPr>
            <a:r>
              <a:rPr lang="en-US" altLang="zh-CN" sz="5400" b="0" dirty="0">
                <a:ea typeface="宋体" pitchFamily="2" charset="-122"/>
              </a:rPr>
              <a:t>		</a:t>
            </a:r>
            <a:r>
              <a:rPr lang="en-US" altLang="zh-CN" sz="3600" dirty="0">
                <a:ea typeface="宋体" pitchFamily="2" charset="-122"/>
              </a:rPr>
              <a:t>James Gosling</a:t>
            </a:r>
            <a:br>
              <a:rPr lang="en-US" altLang="zh-CN" sz="3600" dirty="0">
                <a:ea typeface="宋体" pitchFamily="2" charset="-122"/>
              </a:rPr>
            </a:br>
            <a:r>
              <a:rPr lang="en-US" altLang="zh-CN" sz="3600" dirty="0">
                <a:ea typeface="宋体" pitchFamily="2" charset="-122"/>
              </a:rPr>
              <a:t>	Sun Fellow</a:t>
            </a:r>
            <a:br>
              <a:rPr lang="en-US" altLang="zh-CN" sz="3600" dirty="0">
                <a:ea typeface="宋体" pitchFamily="2" charset="-122"/>
              </a:rPr>
            </a:br>
            <a:r>
              <a:rPr lang="en-US" altLang="zh-CN" sz="3600" dirty="0">
                <a:ea typeface="宋体" pitchFamily="2" charset="-122"/>
              </a:rPr>
              <a:t>	Java Inventor</a:t>
            </a:r>
            <a:br>
              <a:rPr lang="en-US" altLang="zh-CN" sz="3600" dirty="0">
                <a:ea typeface="宋体" pitchFamily="2" charset="-122"/>
              </a:rPr>
            </a:br>
            <a:r>
              <a:rPr lang="en-US" altLang="zh-CN" sz="3600" dirty="0">
                <a:ea typeface="宋体" pitchFamily="2" charset="-122"/>
              </a:rPr>
              <a:t>	1998-02-28</a:t>
            </a:r>
            <a:endParaRPr lang="en-US" altLang="zh-CN" sz="5400" dirty="0">
              <a:ea typeface="宋体" pitchFamily="2" charset="-122"/>
            </a:endParaRPr>
          </a:p>
        </p:txBody>
      </p:sp>
      <p:pic>
        <p:nvPicPr>
          <p:cNvPr id="1977348"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l="3934" t="10550"/>
          <a:stretch>
            <a:fillRect/>
          </a:stretch>
        </p:blipFill>
        <p:spPr bwMode="auto">
          <a:xfrm>
            <a:off x="6172200" y="3886200"/>
            <a:ext cx="1860550" cy="2584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5468699"/>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6722" name="Rectangle 2"/>
          <p:cNvSpPr>
            <a:spLocks noGrp="1" noChangeArrowheads="1"/>
          </p:cNvSpPr>
          <p:nvPr>
            <p:ph type="title"/>
          </p:nvPr>
        </p:nvSpPr>
        <p:spPr/>
        <p:txBody>
          <a:bodyPr/>
          <a:lstStyle/>
          <a:p>
            <a:r>
              <a:rPr lang="en-US" dirty="0"/>
              <a:t>Representing Big (and Small) Numbers</a:t>
            </a:r>
          </a:p>
        </p:txBody>
      </p:sp>
      <p:sp>
        <p:nvSpPr>
          <p:cNvPr id="926723" name="Rectangle 3"/>
          <p:cNvSpPr>
            <a:spLocks noGrp="1" noChangeArrowheads="1"/>
          </p:cNvSpPr>
          <p:nvPr>
            <p:ph type="body" idx="1"/>
          </p:nvPr>
        </p:nvSpPr>
        <p:spPr>
          <a:xfrm>
            <a:off x="533400" y="838200"/>
            <a:ext cx="8153400" cy="2532063"/>
          </a:xfrm>
        </p:spPr>
        <p:txBody>
          <a:bodyPr/>
          <a:lstStyle/>
          <a:p>
            <a:pPr>
              <a:spcBef>
                <a:spcPct val="40000"/>
              </a:spcBef>
            </a:pPr>
            <a:r>
              <a:rPr lang="en-US"/>
              <a:t>What if we want to encode the approx. age of the earth?</a:t>
            </a:r>
          </a:p>
          <a:p>
            <a:pPr lvl="1">
              <a:buFont typeface="Monotype Sorts" pitchFamily="2" charset="2"/>
              <a:buNone/>
            </a:pPr>
            <a:r>
              <a:rPr lang="en-US"/>
              <a:t>             4,600,000,000     or    4.6 x 10</a:t>
            </a:r>
            <a:r>
              <a:rPr lang="en-US" baseline="30000"/>
              <a:t>9</a:t>
            </a:r>
          </a:p>
          <a:p>
            <a:pPr>
              <a:spcBef>
                <a:spcPct val="40000"/>
              </a:spcBef>
              <a:buFont typeface="Wingdings" pitchFamily="2" charset="2"/>
              <a:buNone/>
            </a:pPr>
            <a:r>
              <a:rPr lang="en-US" baseline="30000"/>
              <a:t>    </a:t>
            </a:r>
            <a:r>
              <a:rPr lang="en-US"/>
              <a:t>or the weight in kg of one a.m.u. (atomic mass unit)</a:t>
            </a:r>
          </a:p>
          <a:p>
            <a:pPr lvl="1">
              <a:buFont typeface="Monotype Sorts" pitchFamily="2" charset="2"/>
              <a:buNone/>
            </a:pPr>
            <a:r>
              <a:rPr lang="en-US"/>
              <a:t>             0.0000000000000000000000000166    or   1.6 x 10</a:t>
            </a:r>
            <a:r>
              <a:rPr lang="en-US" baseline="30000"/>
              <a:t>-27</a:t>
            </a:r>
          </a:p>
          <a:p>
            <a:pPr>
              <a:spcBef>
                <a:spcPct val="40000"/>
              </a:spcBef>
              <a:buFont typeface="Wingdings" pitchFamily="2" charset="2"/>
              <a:buNone/>
            </a:pPr>
            <a:r>
              <a:rPr lang="en-US" sz="2800"/>
              <a:t>   </a:t>
            </a:r>
            <a:r>
              <a:rPr lang="en-US"/>
              <a:t>There is no way we can encode either of the above in a 32-bit integer.</a:t>
            </a:r>
          </a:p>
        </p:txBody>
      </p:sp>
      <p:sp>
        <p:nvSpPr>
          <p:cNvPr id="926724" name="Rectangle 4"/>
          <p:cNvSpPr>
            <a:spLocks noChangeArrowheads="1"/>
          </p:cNvSpPr>
          <p:nvPr/>
        </p:nvSpPr>
        <p:spPr bwMode="auto">
          <a:xfrm>
            <a:off x="609600" y="3581400"/>
            <a:ext cx="8153400" cy="776288"/>
          </a:xfrm>
          <a:prstGeom prst="rect">
            <a:avLst/>
          </a:prstGeom>
          <a:noFill/>
          <a:ln w="12700">
            <a:noFill/>
            <a:miter lim="800000"/>
            <a:headEnd/>
            <a:tailEnd/>
          </a:ln>
          <a:effectLst/>
        </p:spPr>
        <p:txBody>
          <a:bodyPr lIns="63500" tIns="25400" rIns="63500" bIns="25400">
            <a:spAutoFit/>
          </a:bodyPr>
          <a:lstStyle/>
          <a:p>
            <a:pPr marL="287338" indent="-287338">
              <a:lnSpc>
                <a:spcPct val="90000"/>
              </a:lnSpc>
              <a:spcBef>
                <a:spcPct val="65000"/>
              </a:spcBef>
              <a:buClr>
                <a:schemeClr val="accent1"/>
              </a:buClr>
              <a:buSzPct val="75000"/>
              <a:buFont typeface="Wingdings" pitchFamily="2" charset="2"/>
              <a:buChar char="q"/>
            </a:pPr>
            <a:r>
              <a:rPr lang="en-US" sz="2400" dirty="0">
                <a:solidFill>
                  <a:schemeClr val="tx1"/>
                </a:solidFill>
              </a:rPr>
              <a:t>Floating point representation      (-1)</a:t>
            </a:r>
            <a:r>
              <a:rPr lang="en-US" sz="2400" baseline="30000" dirty="0">
                <a:solidFill>
                  <a:schemeClr val="tx1"/>
                </a:solidFill>
              </a:rPr>
              <a:t>sign</a:t>
            </a:r>
            <a:r>
              <a:rPr lang="en-US" sz="2400" dirty="0">
                <a:solidFill>
                  <a:schemeClr val="tx1"/>
                </a:solidFill>
              </a:rPr>
              <a:t> x </a:t>
            </a:r>
            <a:r>
              <a:rPr lang="en-US" sz="2400" dirty="0" smtClean="0">
                <a:solidFill>
                  <a:schemeClr val="tx1"/>
                </a:solidFill>
              </a:rPr>
              <a:t> F </a:t>
            </a:r>
            <a:r>
              <a:rPr lang="en-US" sz="2400" dirty="0">
                <a:solidFill>
                  <a:schemeClr val="tx1"/>
                </a:solidFill>
              </a:rPr>
              <a:t>x 2</a:t>
            </a:r>
            <a:r>
              <a:rPr lang="en-US" sz="2400" baseline="30000" dirty="0">
                <a:solidFill>
                  <a:schemeClr val="tx1"/>
                </a:solidFill>
              </a:rPr>
              <a:t>E</a:t>
            </a:r>
          </a:p>
          <a:p>
            <a:pPr marL="741363" lvl="1" indent="-246063">
              <a:lnSpc>
                <a:spcPct val="90000"/>
              </a:lnSpc>
              <a:spcBef>
                <a:spcPct val="40000"/>
              </a:spcBef>
              <a:buClr>
                <a:schemeClr val="accent1"/>
              </a:buClr>
              <a:buSzPct val="75000"/>
              <a:buFont typeface="Monotype Sorts" pitchFamily="2" charset="2"/>
              <a:buChar char="l"/>
            </a:pPr>
            <a:r>
              <a:rPr lang="en-US" sz="2000" dirty="0">
                <a:solidFill>
                  <a:schemeClr val="tx1"/>
                </a:solidFill>
              </a:rPr>
              <a:t>Still have to fit everything in 32 bits (single precision)</a:t>
            </a:r>
          </a:p>
        </p:txBody>
      </p:sp>
      <p:grpSp>
        <p:nvGrpSpPr>
          <p:cNvPr id="2" name="Group 14"/>
          <p:cNvGrpSpPr>
            <a:grpSpLocks/>
          </p:cNvGrpSpPr>
          <p:nvPr/>
        </p:nvGrpSpPr>
        <p:grpSpPr bwMode="auto">
          <a:xfrm>
            <a:off x="1295400" y="4495800"/>
            <a:ext cx="6019800" cy="641350"/>
            <a:chOff x="816" y="2880"/>
            <a:chExt cx="3792" cy="404"/>
          </a:xfrm>
        </p:grpSpPr>
        <p:sp>
          <p:nvSpPr>
            <p:cNvPr id="926726" name="Rectangle 6"/>
            <p:cNvSpPr>
              <a:spLocks noChangeArrowheads="1"/>
            </p:cNvSpPr>
            <p:nvPr/>
          </p:nvSpPr>
          <p:spPr bwMode="auto">
            <a:xfrm>
              <a:off x="960" y="2880"/>
              <a:ext cx="3648" cy="184"/>
            </a:xfrm>
            <a:prstGeom prst="rect">
              <a:avLst/>
            </a:prstGeom>
            <a:noFill/>
            <a:ln w="12700">
              <a:solidFill>
                <a:schemeClr val="tx1"/>
              </a:solidFill>
              <a:miter lim="800000"/>
              <a:headEnd/>
              <a:tailEnd/>
            </a:ln>
            <a:effectLst/>
          </p:spPr>
          <p:txBody>
            <a:bodyPr wrap="none" anchor="ctr"/>
            <a:lstStyle/>
            <a:p>
              <a:endParaRPr lang="en-US"/>
            </a:p>
          </p:txBody>
        </p:sp>
        <p:sp>
          <p:nvSpPr>
            <p:cNvPr id="926727" name="Line 7"/>
            <p:cNvSpPr>
              <a:spLocks noChangeShapeType="1"/>
            </p:cNvSpPr>
            <p:nvPr/>
          </p:nvSpPr>
          <p:spPr bwMode="auto">
            <a:xfrm>
              <a:off x="1104" y="2880"/>
              <a:ext cx="0" cy="183"/>
            </a:xfrm>
            <a:prstGeom prst="line">
              <a:avLst/>
            </a:prstGeom>
            <a:noFill/>
            <a:ln w="12700">
              <a:solidFill>
                <a:schemeClr val="tx1"/>
              </a:solidFill>
              <a:round/>
              <a:headEnd/>
              <a:tailEnd/>
            </a:ln>
            <a:effectLst/>
          </p:spPr>
          <p:txBody>
            <a:bodyPr/>
            <a:lstStyle/>
            <a:p>
              <a:endParaRPr lang="en-US"/>
            </a:p>
          </p:txBody>
        </p:sp>
        <p:sp>
          <p:nvSpPr>
            <p:cNvPr id="926729" name="Line 9"/>
            <p:cNvSpPr>
              <a:spLocks noChangeShapeType="1"/>
            </p:cNvSpPr>
            <p:nvPr/>
          </p:nvSpPr>
          <p:spPr bwMode="auto">
            <a:xfrm>
              <a:off x="2064" y="2881"/>
              <a:ext cx="0" cy="183"/>
            </a:xfrm>
            <a:prstGeom prst="line">
              <a:avLst/>
            </a:prstGeom>
            <a:noFill/>
            <a:ln w="12700">
              <a:solidFill>
                <a:schemeClr val="tx1"/>
              </a:solidFill>
              <a:round/>
              <a:headEnd/>
              <a:tailEnd/>
            </a:ln>
            <a:effectLst/>
          </p:spPr>
          <p:txBody>
            <a:bodyPr/>
            <a:lstStyle/>
            <a:p>
              <a:endParaRPr lang="en-US"/>
            </a:p>
          </p:txBody>
        </p:sp>
        <p:sp>
          <p:nvSpPr>
            <p:cNvPr id="926732" name="Text Box 12"/>
            <p:cNvSpPr txBox="1">
              <a:spLocks noChangeArrowheads="1"/>
            </p:cNvSpPr>
            <p:nvPr/>
          </p:nvSpPr>
          <p:spPr bwMode="auto">
            <a:xfrm>
              <a:off x="960" y="2880"/>
              <a:ext cx="3028" cy="231"/>
            </a:xfrm>
            <a:prstGeom prst="rect">
              <a:avLst/>
            </a:prstGeom>
            <a:noFill/>
            <a:ln w="12700">
              <a:noFill/>
              <a:miter lim="800000"/>
              <a:headEnd/>
              <a:tailEnd/>
            </a:ln>
            <a:effectLst/>
          </p:spPr>
          <p:txBody>
            <a:bodyPr wrap="none">
              <a:spAutoFit/>
            </a:bodyPr>
            <a:lstStyle/>
            <a:p>
              <a:r>
                <a:rPr lang="en-US"/>
                <a:t>s  E (exponent)                               F (fraction)</a:t>
              </a:r>
            </a:p>
          </p:txBody>
        </p:sp>
        <p:sp>
          <p:nvSpPr>
            <p:cNvPr id="926733" name="Text Box 13"/>
            <p:cNvSpPr txBox="1">
              <a:spLocks noChangeArrowheads="1"/>
            </p:cNvSpPr>
            <p:nvPr/>
          </p:nvSpPr>
          <p:spPr bwMode="auto">
            <a:xfrm>
              <a:off x="816" y="3072"/>
              <a:ext cx="2877" cy="212"/>
            </a:xfrm>
            <a:prstGeom prst="rect">
              <a:avLst/>
            </a:prstGeom>
            <a:noFill/>
            <a:ln w="12700">
              <a:noFill/>
              <a:miter lim="800000"/>
              <a:headEnd/>
              <a:tailEnd/>
            </a:ln>
            <a:effectLst/>
          </p:spPr>
          <p:txBody>
            <a:bodyPr wrap="none">
              <a:spAutoFit/>
            </a:bodyPr>
            <a:lstStyle/>
            <a:p>
              <a:r>
                <a:rPr lang="en-US" sz="1600">
                  <a:solidFill>
                    <a:schemeClr val="tx1"/>
                  </a:solidFill>
                </a:rPr>
                <a:t>1 bit         8 bits                                          23 bits</a:t>
              </a:r>
            </a:p>
          </p:txBody>
        </p:sp>
      </p:grpSp>
      <p:sp>
        <p:nvSpPr>
          <p:cNvPr id="926735" name="Rectangle 15"/>
          <p:cNvSpPr>
            <a:spLocks noChangeArrowheads="1"/>
          </p:cNvSpPr>
          <p:nvPr/>
        </p:nvSpPr>
        <p:spPr bwMode="auto">
          <a:xfrm>
            <a:off x="609600" y="5205413"/>
            <a:ext cx="8153400" cy="1271587"/>
          </a:xfrm>
          <a:prstGeom prst="rect">
            <a:avLst/>
          </a:prstGeom>
          <a:noFill/>
          <a:ln w="12700">
            <a:noFill/>
            <a:miter lim="800000"/>
            <a:headEnd/>
            <a:tailEnd/>
          </a:ln>
          <a:effectLst/>
        </p:spPr>
        <p:txBody>
          <a:bodyPr lIns="63500" tIns="25400" rIns="63500" bIns="25400">
            <a:spAutoFit/>
          </a:bodyPr>
          <a:lstStyle/>
          <a:p>
            <a:pPr marL="741363" lvl="1" indent="-246063">
              <a:lnSpc>
                <a:spcPct val="90000"/>
              </a:lnSpc>
              <a:spcBef>
                <a:spcPct val="40000"/>
              </a:spcBef>
              <a:buClr>
                <a:schemeClr val="accent1"/>
              </a:buClr>
              <a:buSzPct val="75000"/>
              <a:buFont typeface="Monotype Sorts" pitchFamily="2" charset="2"/>
              <a:buChar char="l"/>
            </a:pPr>
            <a:r>
              <a:rPr lang="en-US" sz="2000">
                <a:solidFill>
                  <a:schemeClr val="tx1"/>
                </a:solidFill>
              </a:rPr>
              <a:t>The base (2, </a:t>
            </a:r>
            <a:r>
              <a:rPr lang="en-US" sz="2000" i="1">
                <a:solidFill>
                  <a:schemeClr val="tx1"/>
                </a:solidFill>
              </a:rPr>
              <a:t>not</a:t>
            </a:r>
            <a:r>
              <a:rPr lang="en-US" sz="2000">
                <a:solidFill>
                  <a:schemeClr val="tx1"/>
                </a:solidFill>
              </a:rPr>
              <a:t> 10) is hardwired in the design of the FPALU</a:t>
            </a:r>
          </a:p>
          <a:p>
            <a:pPr marL="741363" lvl="1" indent="-246063">
              <a:lnSpc>
                <a:spcPct val="90000"/>
              </a:lnSpc>
              <a:spcBef>
                <a:spcPct val="40000"/>
              </a:spcBef>
              <a:buClr>
                <a:schemeClr val="accent1"/>
              </a:buClr>
              <a:buSzPct val="75000"/>
              <a:buFont typeface="Monotype Sorts" pitchFamily="2" charset="2"/>
              <a:buChar char="l"/>
            </a:pPr>
            <a:r>
              <a:rPr lang="en-US" sz="2000">
                <a:solidFill>
                  <a:schemeClr val="tx1"/>
                </a:solidFill>
              </a:rPr>
              <a:t>More bits in the fraction (F) or the exponent (E) is a trade-off between </a:t>
            </a:r>
            <a:r>
              <a:rPr lang="en-US" sz="2000"/>
              <a:t>precision</a:t>
            </a:r>
            <a:r>
              <a:rPr lang="en-US" sz="2000">
                <a:solidFill>
                  <a:schemeClr val="tx1"/>
                </a:solidFill>
              </a:rPr>
              <a:t> (accuracy of the number) and </a:t>
            </a:r>
            <a:r>
              <a:rPr lang="en-US" sz="2000"/>
              <a:t>range</a:t>
            </a:r>
            <a:r>
              <a:rPr lang="en-US" sz="2000">
                <a:solidFill>
                  <a:schemeClr val="tx1"/>
                </a:solidFill>
              </a:rPr>
              <a:t> (size of the number)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6724"/>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2"/>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9267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6724" grpId="0"/>
      <p:bldP spid="92673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Exception Events in Floating Point</a:t>
            </a:r>
            <a:endParaRPr lang="en-US" dirty="0"/>
          </a:p>
        </p:txBody>
      </p:sp>
      <p:sp>
        <p:nvSpPr>
          <p:cNvPr id="3" name="Content Placeholder 2"/>
          <p:cNvSpPr>
            <a:spLocks noGrp="1"/>
          </p:cNvSpPr>
          <p:nvPr>
            <p:ph idx="1"/>
          </p:nvPr>
        </p:nvSpPr>
        <p:spPr>
          <a:xfrm>
            <a:off x="533400" y="838200"/>
            <a:ext cx="8153400" cy="1620957"/>
          </a:xfrm>
        </p:spPr>
        <p:txBody>
          <a:bodyPr/>
          <a:lstStyle/>
          <a:p>
            <a:r>
              <a:rPr lang="en-US" dirty="0" smtClean="0">
                <a:solidFill>
                  <a:schemeClr val="accent1"/>
                </a:solidFill>
              </a:rPr>
              <a:t>Overflow</a:t>
            </a:r>
            <a:r>
              <a:rPr lang="en-US" dirty="0" smtClean="0"/>
              <a:t> (floating point) happens when a positive exponent becomes too large to fit in the exponent field</a:t>
            </a:r>
          </a:p>
          <a:p>
            <a:r>
              <a:rPr lang="en-US" dirty="0" smtClean="0">
                <a:solidFill>
                  <a:schemeClr val="accent2"/>
                </a:solidFill>
              </a:rPr>
              <a:t>Underflow</a:t>
            </a:r>
            <a:r>
              <a:rPr lang="en-US" dirty="0" smtClean="0"/>
              <a:t> (floating point) happens when a negative exponent becomes too large to fit in the exponent field</a:t>
            </a:r>
          </a:p>
        </p:txBody>
      </p:sp>
      <p:grpSp>
        <p:nvGrpSpPr>
          <p:cNvPr id="4" name="Group 14"/>
          <p:cNvGrpSpPr>
            <a:grpSpLocks/>
          </p:cNvGrpSpPr>
          <p:nvPr/>
        </p:nvGrpSpPr>
        <p:grpSpPr bwMode="auto">
          <a:xfrm>
            <a:off x="1600200" y="5257799"/>
            <a:ext cx="5867400" cy="685801"/>
            <a:chOff x="912" y="2880"/>
            <a:chExt cx="3696" cy="432"/>
          </a:xfrm>
        </p:grpSpPr>
        <p:sp>
          <p:nvSpPr>
            <p:cNvPr id="5" name="Rectangle 6"/>
            <p:cNvSpPr>
              <a:spLocks noChangeArrowheads="1"/>
            </p:cNvSpPr>
            <p:nvPr/>
          </p:nvSpPr>
          <p:spPr bwMode="auto">
            <a:xfrm>
              <a:off x="960" y="2880"/>
              <a:ext cx="3648" cy="184"/>
            </a:xfrm>
            <a:prstGeom prst="rect">
              <a:avLst/>
            </a:prstGeom>
            <a:noFill/>
            <a:ln w="12700">
              <a:solidFill>
                <a:schemeClr val="tx1"/>
              </a:solidFill>
              <a:miter lim="800000"/>
              <a:headEnd/>
              <a:tailEnd/>
            </a:ln>
            <a:effectLst/>
          </p:spPr>
          <p:txBody>
            <a:bodyPr wrap="none" anchor="ctr"/>
            <a:lstStyle/>
            <a:p>
              <a:endParaRPr lang="en-US"/>
            </a:p>
          </p:txBody>
        </p:sp>
        <p:sp>
          <p:nvSpPr>
            <p:cNvPr id="6" name="Line 7"/>
            <p:cNvSpPr>
              <a:spLocks noChangeShapeType="1"/>
            </p:cNvSpPr>
            <p:nvPr/>
          </p:nvSpPr>
          <p:spPr bwMode="auto">
            <a:xfrm>
              <a:off x="1104" y="2880"/>
              <a:ext cx="0" cy="183"/>
            </a:xfrm>
            <a:prstGeom prst="line">
              <a:avLst/>
            </a:prstGeom>
            <a:noFill/>
            <a:ln w="12700">
              <a:solidFill>
                <a:schemeClr val="tx1"/>
              </a:solidFill>
              <a:round/>
              <a:headEnd/>
              <a:tailEnd/>
            </a:ln>
            <a:effectLst/>
          </p:spPr>
          <p:txBody>
            <a:bodyPr/>
            <a:lstStyle/>
            <a:p>
              <a:endParaRPr lang="en-US"/>
            </a:p>
          </p:txBody>
        </p:sp>
        <p:sp>
          <p:nvSpPr>
            <p:cNvPr id="7" name="Line 9"/>
            <p:cNvSpPr>
              <a:spLocks noChangeShapeType="1"/>
            </p:cNvSpPr>
            <p:nvPr/>
          </p:nvSpPr>
          <p:spPr bwMode="auto">
            <a:xfrm>
              <a:off x="2304" y="2880"/>
              <a:ext cx="0" cy="183"/>
            </a:xfrm>
            <a:prstGeom prst="line">
              <a:avLst/>
            </a:prstGeom>
            <a:noFill/>
            <a:ln w="12700">
              <a:solidFill>
                <a:schemeClr val="tx1"/>
              </a:solidFill>
              <a:round/>
              <a:headEnd/>
              <a:tailEnd/>
            </a:ln>
            <a:effectLst/>
          </p:spPr>
          <p:txBody>
            <a:bodyPr/>
            <a:lstStyle/>
            <a:p>
              <a:endParaRPr lang="en-US"/>
            </a:p>
          </p:txBody>
        </p:sp>
        <p:sp>
          <p:nvSpPr>
            <p:cNvPr id="8" name="Text Box 12"/>
            <p:cNvSpPr txBox="1">
              <a:spLocks noChangeArrowheads="1"/>
            </p:cNvSpPr>
            <p:nvPr/>
          </p:nvSpPr>
          <p:spPr bwMode="auto">
            <a:xfrm>
              <a:off x="960" y="2880"/>
              <a:ext cx="3028" cy="231"/>
            </a:xfrm>
            <a:prstGeom prst="rect">
              <a:avLst/>
            </a:prstGeom>
            <a:noFill/>
            <a:ln w="12700">
              <a:noFill/>
              <a:miter lim="800000"/>
              <a:headEnd/>
              <a:tailEnd/>
            </a:ln>
            <a:effectLst/>
          </p:spPr>
          <p:txBody>
            <a:bodyPr wrap="none">
              <a:spAutoFit/>
            </a:bodyPr>
            <a:lstStyle/>
            <a:p>
              <a:r>
                <a:rPr lang="en-US" dirty="0"/>
                <a:t>s  E (exponent)                               F (fraction)</a:t>
              </a:r>
            </a:p>
          </p:txBody>
        </p:sp>
        <p:sp>
          <p:nvSpPr>
            <p:cNvPr id="9" name="Text Box 13"/>
            <p:cNvSpPr txBox="1">
              <a:spLocks noChangeArrowheads="1"/>
            </p:cNvSpPr>
            <p:nvPr/>
          </p:nvSpPr>
          <p:spPr bwMode="auto">
            <a:xfrm>
              <a:off x="912" y="3099"/>
              <a:ext cx="2966" cy="213"/>
            </a:xfrm>
            <a:prstGeom prst="rect">
              <a:avLst/>
            </a:prstGeom>
            <a:noFill/>
            <a:ln w="12700">
              <a:noFill/>
              <a:miter lim="800000"/>
              <a:headEnd/>
              <a:tailEnd/>
            </a:ln>
            <a:effectLst/>
          </p:spPr>
          <p:txBody>
            <a:bodyPr wrap="none">
              <a:spAutoFit/>
            </a:bodyPr>
            <a:lstStyle/>
            <a:p>
              <a:r>
                <a:rPr lang="en-US" sz="1600" dirty="0">
                  <a:solidFill>
                    <a:schemeClr val="tx1"/>
                  </a:solidFill>
                </a:rPr>
                <a:t>1 bit         </a:t>
              </a:r>
              <a:r>
                <a:rPr lang="en-US" sz="1600" dirty="0" smtClean="0">
                  <a:solidFill>
                    <a:schemeClr val="tx1"/>
                  </a:solidFill>
                </a:rPr>
                <a:t>11 </a:t>
              </a:r>
              <a:r>
                <a:rPr lang="en-US" sz="1600" dirty="0">
                  <a:solidFill>
                    <a:schemeClr val="tx1"/>
                  </a:solidFill>
                </a:rPr>
                <a:t>bits                                          </a:t>
              </a:r>
              <a:r>
                <a:rPr lang="en-US" sz="1600" dirty="0" smtClean="0">
                  <a:solidFill>
                    <a:schemeClr val="tx1"/>
                  </a:solidFill>
                </a:rPr>
                <a:t>20 </a:t>
              </a:r>
              <a:r>
                <a:rPr lang="en-US" sz="1600" dirty="0">
                  <a:solidFill>
                    <a:schemeClr val="tx1"/>
                  </a:solidFill>
                </a:rPr>
                <a:t>bits</a:t>
              </a:r>
            </a:p>
          </p:txBody>
        </p:sp>
      </p:grpSp>
      <p:grpSp>
        <p:nvGrpSpPr>
          <p:cNvPr id="10" name="Group 14"/>
          <p:cNvGrpSpPr>
            <a:grpSpLocks/>
          </p:cNvGrpSpPr>
          <p:nvPr/>
        </p:nvGrpSpPr>
        <p:grpSpPr bwMode="auto">
          <a:xfrm>
            <a:off x="1676400" y="5986462"/>
            <a:ext cx="5791200" cy="642938"/>
            <a:chOff x="960" y="2880"/>
            <a:chExt cx="3648" cy="405"/>
          </a:xfrm>
        </p:grpSpPr>
        <p:sp>
          <p:nvSpPr>
            <p:cNvPr id="11" name="Rectangle 6"/>
            <p:cNvSpPr>
              <a:spLocks noChangeArrowheads="1"/>
            </p:cNvSpPr>
            <p:nvPr/>
          </p:nvSpPr>
          <p:spPr bwMode="auto">
            <a:xfrm>
              <a:off x="960" y="2880"/>
              <a:ext cx="3648" cy="184"/>
            </a:xfrm>
            <a:prstGeom prst="rect">
              <a:avLst/>
            </a:prstGeom>
            <a:noFill/>
            <a:ln w="12700">
              <a:solidFill>
                <a:schemeClr val="tx1"/>
              </a:solidFill>
              <a:miter lim="800000"/>
              <a:headEnd/>
              <a:tailEnd/>
            </a:ln>
            <a:effectLst/>
          </p:spPr>
          <p:txBody>
            <a:bodyPr wrap="none" anchor="ctr"/>
            <a:lstStyle/>
            <a:p>
              <a:endParaRPr lang="en-US"/>
            </a:p>
          </p:txBody>
        </p:sp>
        <p:sp>
          <p:nvSpPr>
            <p:cNvPr id="14" name="Text Box 12"/>
            <p:cNvSpPr txBox="1">
              <a:spLocks noChangeArrowheads="1"/>
            </p:cNvSpPr>
            <p:nvPr/>
          </p:nvSpPr>
          <p:spPr bwMode="auto">
            <a:xfrm>
              <a:off x="1776" y="2880"/>
              <a:ext cx="1490" cy="233"/>
            </a:xfrm>
            <a:prstGeom prst="rect">
              <a:avLst/>
            </a:prstGeom>
            <a:noFill/>
            <a:ln w="12700">
              <a:noFill/>
              <a:miter lim="800000"/>
              <a:headEnd/>
              <a:tailEnd/>
            </a:ln>
            <a:effectLst/>
          </p:spPr>
          <p:txBody>
            <a:bodyPr wrap="none">
              <a:spAutoFit/>
            </a:bodyPr>
            <a:lstStyle/>
            <a:p>
              <a:r>
                <a:rPr lang="en-US" dirty="0" smtClean="0"/>
                <a:t>F </a:t>
              </a:r>
              <a:r>
                <a:rPr lang="en-US" dirty="0"/>
                <a:t>(</a:t>
              </a:r>
              <a:r>
                <a:rPr lang="en-US" dirty="0" smtClean="0"/>
                <a:t>fraction continued)</a:t>
              </a:r>
              <a:endParaRPr lang="en-US" dirty="0"/>
            </a:p>
          </p:txBody>
        </p:sp>
        <p:sp>
          <p:nvSpPr>
            <p:cNvPr id="15" name="Text Box 13"/>
            <p:cNvSpPr txBox="1">
              <a:spLocks noChangeArrowheads="1"/>
            </p:cNvSpPr>
            <p:nvPr/>
          </p:nvSpPr>
          <p:spPr bwMode="auto">
            <a:xfrm>
              <a:off x="2400" y="3072"/>
              <a:ext cx="497" cy="213"/>
            </a:xfrm>
            <a:prstGeom prst="rect">
              <a:avLst/>
            </a:prstGeom>
            <a:noFill/>
            <a:ln w="12700">
              <a:noFill/>
              <a:miter lim="800000"/>
              <a:headEnd/>
              <a:tailEnd/>
            </a:ln>
            <a:effectLst/>
          </p:spPr>
          <p:txBody>
            <a:bodyPr wrap="none">
              <a:spAutoFit/>
            </a:bodyPr>
            <a:lstStyle/>
            <a:p>
              <a:r>
                <a:rPr lang="en-US" sz="1600" dirty="0" smtClean="0">
                  <a:solidFill>
                    <a:schemeClr val="tx1"/>
                  </a:solidFill>
                </a:rPr>
                <a:t>32 bits</a:t>
              </a:r>
              <a:endParaRPr lang="en-US" sz="1600" dirty="0">
                <a:solidFill>
                  <a:schemeClr val="tx1"/>
                </a:solidFill>
              </a:endParaRPr>
            </a:p>
          </p:txBody>
        </p:sp>
      </p:grpSp>
      <p:sp>
        <p:nvSpPr>
          <p:cNvPr id="16" name="Content Placeholder 2"/>
          <p:cNvSpPr txBox="1">
            <a:spLocks/>
          </p:cNvSpPr>
          <p:nvPr/>
        </p:nvSpPr>
        <p:spPr bwMode="auto">
          <a:xfrm>
            <a:off x="533400" y="3508321"/>
            <a:ext cx="8153400" cy="1673279"/>
          </a:xfrm>
          <a:prstGeom prst="rect">
            <a:avLst/>
          </a:prstGeom>
          <a:noFill/>
          <a:ln w="12700">
            <a:noFill/>
            <a:miter lim="800000"/>
            <a:headEnd/>
            <a:tailEnd/>
          </a:ln>
        </p:spPr>
        <p:txBody>
          <a:bodyPr vert="horz" wrap="square" lIns="63500" tIns="25400" rIns="63500" bIns="25400" numCol="1" anchor="t" anchorCtr="0" compatLnSpc="1">
            <a:prstTxWarp prst="textNoShape">
              <a:avLst/>
            </a:prstTxWarp>
            <a:spAutoFit/>
          </a:bodyPr>
          <a:lstStyle/>
          <a:p>
            <a:pPr marL="287338" marR="0" lvl="0" indent="-287338" algn="l" defTabSz="914400" rtl="0" eaLnBrk="0" fontAlgn="base" latinLnBrk="0" hangingPunct="0">
              <a:lnSpc>
                <a:spcPct val="90000"/>
              </a:lnSpc>
              <a:spcBef>
                <a:spcPct val="65000"/>
              </a:spcBef>
              <a:spcAft>
                <a:spcPct val="0"/>
              </a:spcAft>
              <a:buClr>
                <a:schemeClr val="accent1"/>
              </a:buClr>
              <a:buSzPct val="75000"/>
              <a:buFont typeface="Wingdings" pitchFamily="2" charset="2"/>
              <a:buChar char="q"/>
              <a:tabLst/>
              <a:defRPr/>
            </a:pPr>
            <a:endParaRPr kumimoji="0" lang="en-US" sz="2400" b="0" i="0" u="none" strike="noStrike" kern="0" cap="none" spc="0" normalizeH="0" baseline="0" noProof="0" dirty="0" smtClean="0">
              <a:ln>
                <a:noFill/>
              </a:ln>
              <a:solidFill>
                <a:schemeClr val="tx1"/>
              </a:solidFill>
              <a:effectLst/>
              <a:uLnTx/>
              <a:uFillTx/>
              <a:latin typeface="+mn-lt"/>
              <a:ea typeface="+mn-ea"/>
              <a:cs typeface="+mn-cs"/>
            </a:endParaRPr>
          </a:p>
          <a:p>
            <a:pPr marL="287338" marR="0" lvl="0" indent="-287338" algn="l" defTabSz="914400" rtl="0" eaLnBrk="0" fontAlgn="base" latinLnBrk="0" hangingPunct="0">
              <a:lnSpc>
                <a:spcPct val="90000"/>
              </a:lnSpc>
              <a:spcBef>
                <a:spcPct val="65000"/>
              </a:spcBef>
              <a:spcAft>
                <a:spcPct val="0"/>
              </a:spcAft>
              <a:buClr>
                <a:schemeClr val="accent1"/>
              </a:buClr>
              <a:buSzPct val="75000"/>
              <a:buFont typeface="Wingdings" pitchFamily="2" charset="2"/>
              <a:buChar char="q"/>
              <a:tabLst/>
              <a:defRPr/>
            </a:pPr>
            <a:r>
              <a:rPr kumimoji="0" lang="en-US" sz="2400" b="0" i="0" u="none" strike="noStrike" kern="0" cap="none" spc="0" normalizeH="0" baseline="0" noProof="0" dirty="0" smtClean="0">
                <a:ln>
                  <a:noFill/>
                </a:ln>
                <a:solidFill>
                  <a:schemeClr val="tx1"/>
                </a:solidFill>
                <a:effectLst/>
                <a:uLnTx/>
                <a:uFillTx/>
                <a:latin typeface="+mn-lt"/>
                <a:ea typeface="+mn-ea"/>
                <a:cs typeface="+mn-cs"/>
              </a:rPr>
              <a:t>One way to reduce the chance of underflow or overflow is to offer another format that has a larger exponent field</a:t>
            </a:r>
          </a:p>
          <a:p>
            <a:pPr marL="741363" marR="0" lvl="1" indent="-246063" algn="l" defTabSz="914400" rtl="0" eaLnBrk="0" fontAlgn="base" latinLnBrk="0" hangingPunct="0">
              <a:lnSpc>
                <a:spcPct val="85000"/>
              </a:lnSpc>
              <a:spcBef>
                <a:spcPct val="40000"/>
              </a:spcBef>
              <a:spcAft>
                <a:spcPct val="0"/>
              </a:spcAft>
              <a:buClr>
                <a:schemeClr val="accent1"/>
              </a:buClr>
              <a:buSzPct val="75000"/>
              <a:buFont typeface="Monotype Sorts" pitchFamily="2" charset="2"/>
              <a:buChar char="l"/>
              <a:tabLst/>
              <a:defRPr/>
            </a:pPr>
            <a:r>
              <a:rPr kumimoji="0" lang="en-US" sz="2000" b="0" i="0" u="none" strike="noStrike" kern="0" cap="none" spc="0" normalizeH="0" baseline="0" noProof="0" dirty="0" smtClean="0">
                <a:ln>
                  <a:noFill/>
                </a:ln>
                <a:solidFill>
                  <a:schemeClr val="tx1"/>
                </a:solidFill>
                <a:effectLst/>
                <a:uLnTx/>
                <a:uFillTx/>
                <a:latin typeface="+mn-lt"/>
              </a:rPr>
              <a:t>Double precision – takes two MIPS words</a:t>
            </a:r>
          </a:p>
        </p:txBody>
      </p:sp>
      <p:cxnSp>
        <p:nvCxnSpPr>
          <p:cNvPr id="18" name="Straight Arrow Connector 17"/>
          <p:cNvCxnSpPr/>
          <p:nvPr/>
        </p:nvCxnSpPr>
        <p:spPr bwMode="auto">
          <a:xfrm>
            <a:off x="685800" y="2819400"/>
            <a:ext cx="7772400" cy="1588"/>
          </a:xfrm>
          <a:prstGeom prst="straightConnector1">
            <a:avLst/>
          </a:prstGeom>
          <a:noFill/>
          <a:ln w="12700" cap="flat" cmpd="sng" algn="ctr">
            <a:solidFill>
              <a:schemeClr val="tx1"/>
            </a:solidFill>
            <a:prstDash val="solid"/>
            <a:round/>
            <a:headEnd type="arrow"/>
            <a:tailEnd type="arrow"/>
          </a:ln>
          <a:effectLst/>
        </p:spPr>
      </p:cxnSp>
      <p:cxnSp>
        <p:nvCxnSpPr>
          <p:cNvPr id="21" name="Straight Connector 20"/>
          <p:cNvCxnSpPr/>
          <p:nvPr/>
        </p:nvCxnSpPr>
        <p:spPr bwMode="auto">
          <a:xfrm rot="5400000">
            <a:off x="4038600" y="2819400"/>
            <a:ext cx="609600" cy="1588"/>
          </a:xfrm>
          <a:prstGeom prst="line">
            <a:avLst/>
          </a:prstGeom>
          <a:noFill/>
          <a:ln w="28575" cap="flat" cmpd="sng" algn="ctr">
            <a:solidFill>
              <a:schemeClr val="tx1"/>
            </a:solidFill>
            <a:prstDash val="solid"/>
            <a:round/>
            <a:headEnd type="none" w="med" len="med"/>
            <a:tailEnd type="none" w="med" len="med"/>
          </a:ln>
          <a:effectLst/>
        </p:spPr>
      </p:cxnSp>
      <p:cxnSp>
        <p:nvCxnSpPr>
          <p:cNvPr id="22" name="Straight Connector 21"/>
          <p:cNvCxnSpPr/>
          <p:nvPr/>
        </p:nvCxnSpPr>
        <p:spPr bwMode="auto">
          <a:xfrm rot="5400000">
            <a:off x="7695406" y="2818606"/>
            <a:ext cx="304800" cy="1588"/>
          </a:xfrm>
          <a:prstGeom prst="line">
            <a:avLst/>
          </a:prstGeom>
          <a:noFill/>
          <a:ln w="28575" cap="flat" cmpd="sng" algn="ctr">
            <a:solidFill>
              <a:schemeClr val="tx1"/>
            </a:solidFill>
            <a:prstDash val="solid"/>
            <a:round/>
            <a:headEnd type="none" w="med" len="med"/>
            <a:tailEnd type="none" w="med" len="med"/>
          </a:ln>
          <a:effectLst/>
        </p:spPr>
      </p:cxnSp>
      <p:cxnSp>
        <p:nvCxnSpPr>
          <p:cNvPr id="23" name="Straight Connector 22"/>
          <p:cNvCxnSpPr/>
          <p:nvPr/>
        </p:nvCxnSpPr>
        <p:spPr bwMode="auto">
          <a:xfrm rot="5400000">
            <a:off x="1067594" y="2818606"/>
            <a:ext cx="304800" cy="1588"/>
          </a:xfrm>
          <a:prstGeom prst="line">
            <a:avLst/>
          </a:prstGeom>
          <a:noFill/>
          <a:ln w="28575" cap="flat" cmpd="sng" algn="ctr">
            <a:solidFill>
              <a:schemeClr val="tx1"/>
            </a:solidFill>
            <a:prstDash val="solid"/>
            <a:round/>
            <a:headEnd type="none" w="med" len="med"/>
            <a:tailEnd type="none" w="med" len="med"/>
          </a:ln>
          <a:effectLst/>
        </p:spPr>
      </p:cxnSp>
      <p:sp>
        <p:nvSpPr>
          <p:cNvPr id="24" name="TextBox 23"/>
          <p:cNvSpPr txBox="1"/>
          <p:nvPr/>
        </p:nvSpPr>
        <p:spPr>
          <a:xfrm>
            <a:off x="8458200" y="2514600"/>
            <a:ext cx="590226" cy="523220"/>
          </a:xfrm>
          <a:prstGeom prst="rect">
            <a:avLst/>
          </a:prstGeom>
          <a:noFill/>
        </p:spPr>
        <p:txBody>
          <a:bodyPr wrap="none" rtlCol="0">
            <a:spAutoFit/>
          </a:bodyPr>
          <a:lstStyle/>
          <a:p>
            <a:r>
              <a:rPr lang="en-US" sz="2000" dirty="0" smtClean="0">
                <a:solidFill>
                  <a:schemeClr val="tx1"/>
                </a:solidFill>
              </a:rPr>
              <a:t>+</a:t>
            </a:r>
            <a:r>
              <a:rPr lang="en-US" sz="2800" dirty="0" smtClean="0">
                <a:solidFill>
                  <a:schemeClr val="tx1"/>
                </a:solidFill>
              </a:rPr>
              <a:t>∞</a:t>
            </a:r>
            <a:endParaRPr lang="en-US" sz="2800" dirty="0">
              <a:solidFill>
                <a:schemeClr val="tx1"/>
              </a:solidFill>
            </a:endParaRPr>
          </a:p>
        </p:txBody>
      </p:sp>
      <p:sp>
        <p:nvSpPr>
          <p:cNvPr id="25" name="TextBox 24"/>
          <p:cNvSpPr txBox="1"/>
          <p:nvPr/>
        </p:nvSpPr>
        <p:spPr>
          <a:xfrm>
            <a:off x="152400" y="2514600"/>
            <a:ext cx="526106" cy="523220"/>
          </a:xfrm>
          <a:prstGeom prst="rect">
            <a:avLst/>
          </a:prstGeom>
          <a:noFill/>
        </p:spPr>
        <p:txBody>
          <a:bodyPr wrap="none" rtlCol="0">
            <a:spAutoFit/>
          </a:bodyPr>
          <a:lstStyle/>
          <a:p>
            <a:r>
              <a:rPr lang="en-US" sz="2000" b="1" dirty="0" smtClean="0">
                <a:solidFill>
                  <a:schemeClr val="tx1"/>
                </a:solidFill>
              </a:rPr>
              <a:t>-</a:t>
            </a:r>
            <a:r>
              <a:rPr lang="en-US" sz="2800" dirty="0" smtClean="0">
                <a:solidFill>
                  <a:schemeClr val="tx1"/>
                </a:solidFill>
              </a:rPr>
              <a:t>∞</a:t>
            </a:r>
            <a:endParaRPr lang="en-US" sz="2800" dirty="0">
              <a:solidFill>
                <a:schemeClr val="tx1"/>
              </a:solidFill>
            </a:endParaRPr>
          </a:p>
        </p:txBody>
      </p:sp>
      <p:cxnSp>
        <p:nvCxnSpPr>
          <p:cNvPr id="33" name="Straight Connector 32"/>
          <p:cNvCxnSpPr/>
          <p:nvPr/>
        </p:nvCxnSpPr>
        <p:spPr bwMode="auto">
          <a:xfrm rot="5400000">
            <a:off x="4572794" y="2818606"/>
            <a:ext cx="304800" cy="1588"/>
          </a:xfrm>
          <a:prstGeom prst="line">
            <a:avLst/>
          </a:prstGeom>
          <a:noFill/>
          <a:ln w="28575" cap="flat" cmpd="sng" algn="ctr">
            <a:solidFill>
              <a:schemeClr val="tx1"/>
            </a:solidFill>
            <a:prstDash val="solid"/>
            <a:round/>
            <a:headEnd type="none" w="med" len="med"/>
            <a:tailEnd type="none" w="med" len="med"/>
          </a:ln>
          <a:effectLst/>
        </p:spPr>
      </p:cxnSp>
      <p:cxnSp>
        <p:nvCxnSpPr>
          <p:cNvPr id="34" name="Straight Connector 33"/>
          <p:cNvCxnSpPr/>
          <p:nvPr/>
        </p:nvCxnSpPr>
        <p:spPr bwMode="auto">
          <a:xfrm rot="5400000">
            <a:off x="3810794" y="2818606"/>
            <a:ext cx="304800" cy="1588"/>
          </a:xfrm>
          <a:prstGeom prst="line">
            <a:avLst/>
          </a:prstGeom>
          <a:noFill/>
          <a:ln w="28575" cap="flat" cmpd="sng" algn="ctr">
            <a:solidFill>
              <a:schemeClr val="tx1"/>
            </a:solidFill>
            <a:prstDash val="solid"/>
            <a:round/>
            <a:headEnd type="none" w="med" len="med"/>
            <a:tailEnd type="none" w="med" len="med"/>
          </a:ln>
          <a:effectLst/>
        </p:spPr>
      </p:cxnSp>
      <p:grpSp>
        <p:nvGrpSpPr>
          <p:cNvPr id="36" name="Group 35"/>
          <p:cNvGrpSpPr/>
          <p:nvPr/>
        </p:nvGrpSpPr>
        <p:grpSpPr>
          <a:xfrm>
            <a:off x="6424642" y="2970212"/>
            <a:ext cx="2262158" cy="915988"/>
            <a:chOff x="6424642" y="2970212"/>
            <a:chExt cx="2262158" cy="915988"/>
          </a:xfrm>
        </p:grpSpPr>
        <p:cxnSp>
          <p:nvCxnSpPr>
            <p:cNvPr id="27" name="Straight Connector 26"/>
            <p:cNvCxnSpPr/>
            <p:nvPr/>
          </p:nvCxnSpPr>
          <p:spPr bwMode="auto">
            <a:xfrm>
              <a:off x="7848600" y="2970212"/>
              <a:ext cx="457200" cy="1588"/>
            </a:xfrm>
            <a:prstGeom prst="line">
              <a:avLst/>
            </a:prstGeom>
            <a:noFill/>
            <a:ln w="38100" cap="flat" cmpd="sng" algn="ctr">
              <a:solidFill>
                <a:srgbClr val="FF0000"/>
              </a:solidFill>
              <a:prstDash val="lgDash"/>
              <a:round/>
              <a:headEnd type="none" w="med" len="med"/>
              <a:tailEnd type="none" w="med" len="med"/>
            </a:ln>
            <a:effectLst/>
          </p:spPr>
        </p:cxnSp>
        <p:sp>
          <p:nvSpPr>
            <p:cNvPr id="29" name="TextBox 28"/>
            <p:cNvSpPr txBox="1"/>
            <p:nvPr/>
          </p:nvSpPr>
          <p:spPr>
            <a:xfrm>
              <a:off x="6424642" y="3516868"/>
              <a:ext cx="2262158" cy="369332"/>
            </a:xfrm>
            <a:prstGeom prst="rect">
              <a:avLst/>
            </a:prstGeom>
            <a:noFill/>
          </p:spPr>
          <p:txBody>
            <a:bodyPr wrap="none" rtlCol="0">
              <a:spAutoFit/>
            </a:bodyPr>
            <a:lstStyle/>
            <a:p>
              <a:r>
                <a:rPr lang="en-US" dirty="0" smtClean="0">
                  <a:solidFill>
                    <a:schemeClr val="tx1"/>
                  </a:solidFill>
                </a:rPr>
                <a:t>+ </a:t>
              </a:r>
              <a:r>
                <a:rPr lang="en-US" dirty="0" err="1" smtClean="0">
                  <a:solidFill>
                    <a:schemeClr val="tx1"/>
                  </a:solidFill>
                </a:rPr>
                <a:t>largestE</a:t>
              </a:r>
              <a:r>
                <a:rPr lang="en-US" dirty="0" smtClean="0">
                  <a:solidFill>
                    <a:schemeClr val="tx1"/>
                  </a:solidFill>
                </a:rPr>
                <a:t> +</a:t>
              </a:r>
              <a:r>
                <a:rPr lang="en-US" dirty="0" err="1" smtClean="0">
                  <a:solidFill>
                    <a:schemeClr val="tx1"/>
                  </a:solidFill>
                </a:rPr>
                <a:t>largestF</a:t>
              </a:r>
              <a:endParaRPr lang="en-US" dirty="0">
                <a:solidFill>
                  <a:schemeClr val="tx1"/>
                </a:solidFill>
              </a:endParaRPr>
            </a:p>
          </p:txBody>
        </p:sp>
        <p:cxnSp>
          <p:nvCxnSpPr>
            <p:cNvPr id="40" name="Straight Arrow Connector 39"/>
            <p:cNvCxnSpPr/>
            <p:nvPr/>
          </p:nvCxnSpPr>
          <p:spPr bwMode="auto">
            <a:xfrm rot="16200000" flipV="1">
              <a:off x="7772400" y="3124200"/>
              <a:ext cx="381000" cy="228600"/>
            </a:xfrm>
            <a:prstGeom prst="straightConnector1">
              <a:avLst/>
            </a:prstGeom>
            <a:noFill/>
            <a:ln w="12700" cap="flat" cmpd="sng" algn="ctr">
              <a:solidFill>
                <a:schemeClr val="tx1"/>
              </a:solidFill>
              <a:prstDash val="solid"/>
              <a:round/>
              <a:headEnd type="none" w="med" len="med"/>
              <a:tailEnd type="arrow"/>
            </a:ln>
            <a:effectLst/>
          </p:spPr>
        </p:cxnSp>
      </p:grpSp>
      <p:grpSp>
        <p:nvGrpSpPr>
          <p:cNvPr id="38" name="Group 37"/>
          <p:cNvGrpSpPr/>
          <p:nvPr/>
        </p:nvGrpSpPr>
        <p:grpSpPr>
          <a:xfrm>
            <a:off x="304800" y="2970212"/>
            <a:ext cx="2204450" cy="915988"/>
            <a:chOff x="304800" y="2970212"/>
            <a:chExt cx="2204450" cy="915988"/>
          </a:xfrm>
        </p:grpSpPr>
        <p:cxnSp>
          <p:nvCxnSpPr>
            <p:cNvPr id="28" name="Straight Connector 27"/>
            <p:cNvCxnSpPr/>
            <p:nvPr/>
          </p:nvCxnSpPr>
          <p:spPr bwMode="auto">
            <a:xfrm>
              <a:off x="685800" y="2970212"/>
              <a:ext cx="457200" cy="1588"/>
            </a:xfrm>
            <a:prstGeom prst="line">
              <a:avLst/>
            </a:prstGeom>
            <a:noFill/>
            <a:ln w="38100" cap="flat" cmpd="sng" algn="ctr">
              <a:solidFill>
                <a:srgbClr val="FF0000"/>
              </a:solidFill>
              <a:prstDash val="lgDash"/>
              <a:round/>
              <a:headEnd type="none" w="med" len="med"/>
              <a:tailEnd type="none" w="med" len="med"/>
            </a:ln>
            <a:effectLst/>
          </p:spPr>
        </p:cxnSp>
        <p:sp>
          <p:nvSpPr>
            <p:cNvPr id="30" name="TextBox 29"/>
            <p:cNvSpPr txBox="1"/>
            <p:nvPr/>
          </p:nvSpPr>
          <p:spPr>
            <a:xfrm>
              <a:off x="304800" y="3516868"/>
              <a:ext cx="2204450" cy="369332"/>
            </a:xfrm>
            <a:prstGeom prst="rect">
              <a:avLst/>
            </a:prstGeom>
            <a:noFill/>
          </p:spPr>
          <p:txBody>
            <a:bodyPr wrap="none" rtlCol="0">
              <a:spAutoFit/>
            </a:bodyPr>
            <a:lstStyle/>
            <a:p>
              <a:r>
                <a:rPr lang="en-US" dirty="0" smtClean="0">
                  <a:solidFill>
                    <a:schemeClr val="tx1"/>
                  </a:solidFill>
                </a:rPr>
                <a:t>+ </a:t>
              </a:r>
              <a:r>
                <a:rPr lang="en-US" dirty="0" err="1" smtClean="0">
                  <a:solidFill>
                    <a:schemeClr val="tx1"/>
                  </a:solidFill>
                </a:rPr>
                <a:t>largestE</a:t>
              </a:r>
              <a:r>
                <a:rPr lang="en-US" dirty="0" smtClean="0">
                  <a:solidFill>
                    <a:schemeClr val="tx1"/>
                  </a:solidFill>
                </a:rPr>
                <a:t> -</a:t>
              </a:r>
              <a:r>
                <a:rPr lang="en-US" dirty="0" err="1" smtClean="0">
                  <a:solidFill>
                    <a:schemeClr val="tx1"/>
                  </a:solidFill>
                </a:rPr>
                <a:t>largestF</a:t>
              </a:r>
              <a:endParaRPr lang="en-US" dirty="0">
                <a:solidFill>
                  <a:schemeClr val="tx1"/>
                </a:solidFill>
              </a:endParaRPr>
            </a:p>
          </p:txBody>
        </p:sp>
        <p:cxnSp>
          <p:nvCxnSpPr>
            <p:cNvPr id="42" name="Straight Arrow Connector 41"/>
            <p:cNvCxnSpPr/>
            <p:nvPr/>
          </p:nvCxnSpPr>
          <p:spPr bwMode="auto">
            <a:xfrm rot="5400000" flipH="1" flipV="1">
              <a:off x="838200" y="3124200"/>
              <a:ext cx="533400" cy="228600"/>
            </a:xfrm>
            <a:prstGeom prst="straightConnector1">
              <a:avLst/>
            </a:prstGeom>
            <a:noFill/>
            <a:ln w="12700" cap="flat" cmpd="sng" algn="ctr">
              <a:solidFill>
                <a:schemeClr val="tx1"/>
              </a:solidFill>
              <a:prstDash val="solid"/>
              <a:round/>
              <a:headEnd type="none" w="med" len="med"/>
              <a:tailEnd type="arrow"/>
            </a:ln>
            <a:effectLst/>
          </p:spPr>
        </p:cxnSp>
      </p:grpSp>
      <p:grpSp>
        <p:nvGrpSpPr>
          <p:cNvPr id="39" name="Group 38"/>
          <p:cNvGrpSpPr/>
          <p:nvPr/>
        </p:nvGrpSpPr>
        <p:grpSpPr>
          <a:xfrm>
            <a:off x="1905000" y="2971800"/>
            <a:ext cx="4800600" cy="609600"/>
            <a:chOff x="1905000" y="2971800"/>
            <a:chExt cx="4800600" cy="609600"/>
          </a:xfrm>
        </p:grpSpPr>
        <p:sp>
          <p:nvSpPr>
            <p:cNvPr id="31" name="TextBox 30"/>
            <p:cNvSpPr txBox="1"/>
            <p:nvPr/>
          </p:nvSpPr>
          <p:spPr>
            <a:xfrm>
              <a:off x="4347262" y="3212068"/>
              <a:ext cx="2358338" cy="369332"/>
            </a:xfrm>
            <a:prstGeom prst="rect">
              <a:avLst/>
            </a:prstGeom>
            <a:noFill/>
          </p:spPr>
          <p:txBody>
            <a:bodyPr wrap="none" rtlCol="0">
              <a:spAutoFit/>
            </a:bodyPr>
            <a:lstStyle/>
            <a:p>
              <a:r>
                <a:rPr lang="en-US" dirty="0" smtClean="0">
                  <a:solidFill>
                    <a:schemeClr val="tx1"/>
                  </a:solidFill>
                </a:rPr>
                <a:t>- </a:t>
              </a:r>
              <a:r>
                <a:rPr lang="en-US" dirty="0" err="1" smtClean="0">
                  <a:solidFill>
                    <a:schemeClr val="tx1"/>
                  </a:solidFill>
                </a:rPr>
                <a:t>largestE</a:t>
              </a:r>
              <a:r>
                <a:rPr lang="en-US" dirty="0" smtClean="0">
                  <a:solidFill>
                    <a:schemeClr val="tx1"/>
                  </a:solidFill>
                </a:rPr>
                <a:t> +</a:t>
              </a:r>
              <a:r>
                <a:rPr lang="en-US" dirty="0" err="1" smtClean="0">
                  <a:solidFill>
                    <a:schemeClr val="tx1"/>
                  </a:solidFill>
                </a:rPr>
                <a:t>smallestF</a:t>
              </a:r>
              <a:endParaRPr lang="en-US" dirty="0">
                <a:solidFill>
                  <a:schemeClr val="tx1"/>
                </a:solidFill>
              </a:endParaRPr>
            </a:p>
          </p:txBody>
        </p:sp>
        <p:sp>
          <p:nvSpPr>
            <p:cNvPr id="32" name="TextBox 31"/>
            <p:cNvSpPr txBox="1"/>
            <p:nvPr/>
          </p:nvSpPr>
          <p:spPr>
            <a:xfrm>
              <a:off x="1905000" y="3212068"/>
              <a:ext cx="2364750" cy="369332"/>
            </a:xfrm>
            <a:prstGeom prst="rect">
              <a:avLst/>
            </a:prstGeom>
            <a:noFill/>
          </p:spPr>
          <p:txBody>
            <a:bodyPr wrap="none" rtlCol="0">
              <a:spAutoFit/>
            </a:bodyPr>
            <a:lstStyle/>
            <a:p>
              <a:r>
                <a:rPr lang="en-US" dirty="0" smtClean="0">
                  <a:solidFill>
                    <a:schemeClr val="tx1"/>
                  </a:solidFill>
                </a:rPr>
                <a:t>- </a:t>
              </a:r>
              <a:r>
                <a:rPr lang="en-US" dirty="0" err="1" smtClean="0">
                  <a:solidFill>
                    <a:schemeClr val="tx1"/>
                  </a:solidFill>
                </a:rPr>
                <a:t>largestE</a:t>
              </a:r>
              <a:r>
                <a:rPr lang="en-US" dirty="0" smtClean="0">
                  <a:solidFill>
                    <a:schemeClr val="tx1"/>
                  </a:solidFill>
                </a:rPr>
                <a:t> -</a:t>
              </a:r>
              <a:r>
                <a:rPr lang="en-US" dirty="0" err="1" smtClean="0">
                  <a:solidFill>
                    <a:schemeClr val="tx1"/>
                  </a:solidFill>
                </a:rPr>
                <a:t>smallestF</a:t>
              </a:r>
              <a:endParaRPr lang="en-US" dirty="0">
                <a:solidFill>
                  <a:schemeClr val="tx1"/>
                </a:solidFill>
              </a:endParaRPr>
            </a:p>
          </p:txBody>
        </p:sp>
        <p:cxnSp>
          <p:nvCxnSpPr>
            <p:cNvPr id="37" name="Straight Connector 36"/>
            <p:cNvCxnSpPr/>
            <p:nvPr/>
          </p:nvCxnSpPr>
          <p:spPr bwMode="auto">
            <a:xfrm>
              <a:off x="3962400" y="2971800"/>
              <a:ext cx="762000" cy="1588"/>
            </a:xfrm>
            <a:prstGeom prst="line">
              <a:avLst/>
            </a:prstGeom>
            <a:noFill/>
            <a:ln w="38100" cap="flat" cmpd="sng" algn="ctr">
              <a:solidFill>
                <a:schemeClr val="accent2"/>
              </a:solidFill>
              <a:prstDash val="lgDash"/>
              <a:round/>
              <a:headEnd type="none" w="med" len="med"/>
              <a:tailEnd type="none" w="med" len="med"/>
            </a:ln>
            <a:effectLst/>
          </p:spPr>
        </p:cxnSp>
        <p:cxnSp>
          <p:nvCxnSpPr>
            <p:cNvPr id="44" name="Straight Arrow Connector 43"/>
            <p:cNvCxnSpPr/>
            <p:nvPr/>
          </p:nvCxnSpPr>
          <p:spPr bwMode="auto">
            <a:xfrm flipV="1">
              <a:off x="3505200" y="2971800"/>
              <a:ext cx="381000" cy="228600"/>
            </a:xfrm>
            <a:prstGeom prst="straightConnector1">
              <a:avLst/>
            </a:prstGeom>
            <a:noFill/>
            <a:ln w="12700" cap="flat" cmpd="sng" algn="ctr">
              <a:solidFill>
                <a:schemeClr val="tx1"/>
              </a:solidFill>
              <a:prstDash val="solid"/>
              <a:round/>
              <a:headEnd type="none" w="med" len="med"/>
              <a:tailEnd type="arrow"/>
            </a:ln>
            <a:effectLst/>
          </p:spPr>
        </p:cxnSp>
        <p:cxnSp>
          <p:nvCxnSpPr>
            <p:cNvPr id="46" name="Straight Arrow Connector 45"/>
            <p:cNvCxnSpPr/>
            <p:nvPr/>
          </p:nvCxnSpPr>
          <p:spPr bwMode="auto">
            <a:xfrm rot="10800000">
              <a:off x="4724400" y="2971800"/>
              <a:ext cx="381000" cy="228600"/>
            </a:xfrm>
            <a:prstGeom prst="straightConnector1">
              <a:avLst/>
            </a:prstGeom>
            <a:noFill/>
            <a:ln w="12700" cap="flat" cmpd="sng" algn="ctr">
              <a:solidFill>
                <a:schemeClr val="tx1"/>
              </a:solidFill>
              <a:prstDash val="solid"/>
              <a:round/>
              <a:headEnd type="none" w="med" len="med"/>
              <a:tailEnd type="arrow"/>
            </a:ln>
            <a:effectLst/>
          </p:spPr>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par>
                          <p:cTn id="17" fill="hold">
                            <p:stCondLst>
                              <p:cond delay="0"/>
                            </p:stCondLst>
                            <p:childTnLst>
                              <p:par>
                                <p:cTn id="18" presetID="1" presetClass="entr" presetSubtype="0" fill="hold" nodeType="afterEffect">
                                  <p:stCondLst>
                                    <p:cond delay="0"/>
                                  </p:stCondLst>
                                  <p:childTnLst>
                                    <p:set>
                                      <p:cBhvr>
                                        <p:cTn id="19" dur="1" fill="hold">
                                          <p:stCondLst>
                                            <p:cond delay="0"/>
                                          </p:stCondLst>
                                        </p:cTn>
                                        <p:tgtEl>
                                          <p:spTgt spid="10"/>
                                        </p:tgtEl>
                                        <p:attrNameLst>
                                          <p:attrName>style.visibility</p:attrName>
                                        </p:attrNameLst>
                                      </p:cBhvr>
                                      <p:to>
                                        <p:strVal val="visible"/>
                                      </p:to>
                                    </p:set>
                                  </p:childTnLst>
                                </p:cTn>
                              </p:par>
                            </p:childTnLst>
                          </p:cTn>
                        </p:par>
                        <p:par>
                          <p:cTn id="20" fill="hold">
                            <p:stCondLst>
                              <p:cond delay="0"/>
                            </p:stCondLst>
                            <p:childTnLst>
                              <p:par>
                                <p:cTn id="21" presetID="1" presetClass="entr" presetSubtype="0" fill="hold" grpId="0" nodeType="afterEffect">
                                  <p:stCondLst>
                                    <p:cond delay="0"/>
                                  </p:stCondLst>
                                  <p:childTnLst>
                                    <p:set>
                                      <p:cBhvr>
                                        <p:cTn id="22" dur="1" fill="hold">
                                          <p:stCondLst>
                                            <p:cond delay="0"/>
                                          </p:stCondLst>
                                        </p:cTn>
                                        <p:tgtEl>
                                          <p:spTgt spid="16">
                                            <p:txEl>
                                              <p:pRg st="1" end="1"/>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8546" name="Rectangle 2"/>
          <p:cNvSpPr>
            <a:spLocks noGrp="1" noChangeArrowheads="1"/>
          </p:cNvSpPr>
          <p:nvPr>
            <p:ph type="title"/>
          </p:nvPr>
        </p:nvSpPr>
        <p:spPr>
          <a:xfrm>
            <a:off x="762000" y="152400"/>
            <a:ext cx="7623175" cy="474663"/>
          </a:xfrm>
        </p:spPr>
        <p:txBody>
          <a:bodyPr/>
          <a:lstStyle/>
          <a:p>
            <a:r>
              <a:rPr lang="en-US" altLang="zh-CN">
                <a:ea typeface="宋体" pitchFamily="2" charset="-122"/>
              </a:rPr>
              <a:t>“Father” of the Floating point standard</a:t>
            </a:r>
          </a:p>
        </p:txBody>
      </p:sp>
      <p:sp>
        <p:nvSpPr>
          <p:cNvPr id="2028547" name="Rectangle 3"/>
          <p:cNvSpPr>
            <a:spLocks noGrp="1" noChangeArrowheads="1"/>
          </p:cNvSpPr>
          <p:nvPr>
            <p:ph type="body" sz="half" idx="1"/>
          </p:nvPr>
        </p:nvSpPr>
        <p:spPr>
          <a:xfrm>
            <a:off x="381000" y="1143000"/>
            <a:ext cx="4914900" cy="1955800"/>
          </a:xfrm>
        </p:spPr>
        <p:txBody>
          <a:bodyPr/>
          <a:lstStyle/>
          <a:p>
            <a:pPr algn="ctr">
              <a:buFont typeface="Times" pitchFamily="124" charset="0"/>
              <a:buNone/>
            </a:pPr>
            <a:r>
              <a:rPr lang="en-US" altLang="zh-CN" sz="4000">
                <a:latin typeface="Times-Roman" charset="0"/>
                <a:ea typeface="宋体" pitchFamily="2" charset="-122"/>
              </a:rPr>
              <a:t>IEEE Standard 754 for Binary Floating-Point Arithmetic.</a:t>
            </a:r>
            <a:endParaRPr lang="en-US" altLang="zh-CN" sz="2800" b="0">
              <a:latin typeface="Courier" pitchFamily="124" charset="0"/>
              <a:ea typeface="宋体" pitchFamily="2" charset="-122"/>
            </a:endParaRPr>
          </a:p>
        </p:txBody>
      </p:sp>
      <p:sp>
        <p:nvSpPr>
          <p:cNvPr id="2028548" name="Rectangle 4"/>
          <p:cNvSpPr>
            <a:spLocks noChangeArrowheads="1"/>
          </p:cNvSpPr>
          <p:nvPr/>
        </p:nvSpPr>
        <p:spPr bwMode="auto">
          <a:xfrm>
            <a:off x="1636713" y="5410200"/>
            <a:ext cx="6159500" cy="412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lnSpc>
                <a:spcPct val="75000"/>
              </a:lnSpc>
              <a:spcBef>
                <a:spcPct val="65000"/>
              </a:spcBef>
              <a:buSzPct val="100000"/>
            </a:pPr>
            <a:r>
              <a:rPr lang="en-US" altLang="zh-CN" sz="2800" b="1" dirty="0">
                <a:solidFill>
                  <a:schemeClr val="tx1"/>
                </a:solidFill>
                <a:latin typeface="Courier New" pitchFamily="49" charset="0"/>
                <a:ea typeface="宋体" pitchFamily="2" charset="-122"/>
              </a:rPr>
              <a:t>www.cs.berkeley.edu/~wkahan/</a:t>
            </a:r>
          </a:p>
        </p:txBody>
      </p:sp>
      <p:sp>
        <p:nvSpPr>
          <p:cNvPr id="2028549" name="Rectangle 5"/>
          <p:cNvSpPr>
            <a:spLocks noChangeArrowheads="1"/>
          </p:cNvSpPr>
          <p:nvPr/>
        </p:nvSpPr>
        <p:spPr bwMode="auto">
          <a:xfrm>
            <a:off x="1600200" y="5746750"/>
            <a:ext cx="63722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sz="2800" b="1" dirty="0">
                <a:solidFill>
                  <a:schemeClr val="tx1"/>
                </a:solidFill>
                <a:latin typeface="Courier New" pitchFamily="49" charset="0"/>
                <a:ea typeface="宋体" pitchFamily="2" charset="-122"/>
              </a:rPr>
              <a:t>…/ieee754status/754story.html</a:t>
            </a:r>
          </a:p>
        </p:txBody>
      </p:sp>
      <p:sp>
        <p:nvSpPr>
          <p:cNvPr id="2028550" name="Rectangle 6"/>
          <p:cNvSpPr>
            <a:spLocks noChangeArrowheads="1"/>
          </p:cNvSpPr>
          <p:nvPr/>
        </p:nvSpPr>
        <p:spPr bwMode="auto">
          <a:xfrm>
            <a:off x="5600700" y="4191000"/>
            <a:ext cx="2781300" cy="43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3500" tIns="25400" rIns="63500" bIns="25400">
            <a:spAutoFit/>
          </a:bodyPr>
          <a:lstStyle/>
          <a:p>
            <a:pPr marL="203200" indent="-203200" algn="ctr">
              <a:lnSpc>
                <a:spcPct val="75000"/>
              </a:lnSpc>
              <a:spcBef>
                <a:spcPct val="65000"/>
              </a:spcBef>
              <a:buSzPct val="100000"/>
              <a:buFont typeface="Times" pitchFamily="124" charset="0"/>
              <a:buNone/>
            </a:pPr>
            <a:r>
              <a:rPr lang="en-US" altLang="zh-CN" sz="3200" b="1">
                <a:solidFill>
                  <a:schemeClr val="tx1"/>
                </a:solidFill>
                <a:latin typeface="Times-Roman" charset="0"/>
                <a:ea typeface="宋体" pitchFamily="2" charset="-122"/>
              </a:rPr>
              <a:t>Prof. Kahan</a:t>
            </a:r>
            <a:endParaRPr lang="en-US" altLang="zh-CN" sz="2000">
              <a:solidFill>
                <a:schemeClr val="tx1"/>
              </a:solidFill>
              <a:latin typeface="Courier" pitchFamily="124" charset="0"/>
              <a:ea typeface="宋体" pitchFamily="2" charset="-122"/>
            </a:endParaRPr>
          </a:p>
        </p:txBody>
      </p:sp>
      <p:grpSp>
        <p:nvGrpSpPr>
          <p:cNvPr id="2028551" name="Group 7"/>
          <p:cNvGrpSpPr>
            <a:grpSpLocks/>
          </p:cNvGrpSpPr>
          <p:nvPr/>
        </p:nvGrpSpPr>
        <p:grpSpPr bwMode="auto">
          <a:xfrm>
            <a:off x="533400" y="3505200"/>
            <a:ext cx="4572000" cy="1644650"/>
            <a:chOff x="336" y="2208"/>
            <a:chExt cx="2880" cy="1036"/>
          </a:xfrm>
        </p:grpSpPr>
        <p:sp>
          <p:nvSpPr>
            <p:cNvPr id="2028552" name="AutoShape 8"/>
            <p:cNvSpPr>
              <a:spLocks noChangeArrowheads="1"/>
            </p:cNvSpPr>
            <p:nvPr/>
          </p:nvSpPr>
          <p:spPr bwMode="auto">
            <a:xfrm>
              <a:off x="336" y="2208"/>
              <a:ext cx="2880" cy="1036"/>
            </a:xfrm>
            <a:prstGeom prst="ribbon2">
              <a:avLst>
                <a:gd name="adj1" fmla="val 16023"/>
                <a:gd name="adj2" fmla="val 75000"/>
              </a:avLst>
            </a:prstGeom>
            <a:noFill/>
            <a:ln w="76200">
              <a:solidFill>
                <a:schemeClr val="accent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AU" sz="2000">
                <a:solidFill>
                  <a:schemeClr val="accent2"/>
                </a:solidFill>
              </a:endParaRPr>
            </a:p>
          </p:txBody>
        </p:sp>
        <p:sp>
          <p:nvSpPr>
            <p:cNvPr id="2028553" name="Rectangle 9"/>
            <p:cNvSpPr>
              <a:spLocks noChangeArrowheads="1"/>
            </p:cNvSpPr>
            <p:nvPr/>
          </p:nvSpPr>
          <p:spPr bwMode="auto">
            <a:xfrm>
              <a:off x="744" y="2272"/>
              <a:ext cx="2040" cy="7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3500" tIns="25400" rIns="63500" bIns="25400">
              <a:spAutoFit/>
            </a:bodyPr>
            <a:lstStyle/>
            <a:p>
              <a:pPr marL="203200" indent="-203200" algn="ctr">
                <a:lnSpc>
                  <a:spcPct val="75000"/>
                </a:lnSpc>
                <a:spcBef>
                  <a:spcPct val="65000"/>
                </a:spcBef>
                <a:buSzPct val="100000"/>
                <a:buFont typeface="Times" pitchFamily="124" charset="0"/>
                <a:buNone/>
              </a:pPr>
              <a:r>
                <a:rPr lang="en-US" altLang="zh-CN" sz="3200" b="1">
                  <a:latin typeface="Times-Roman" charset="0"/>
                  <a:ea typeface="宋体" pitchFamily="2" charset="-122"/>
                </a:rPr>
                <a:t>1989</a:t>
              </a:r>
              <a:br>
                <a:rPr lang="en-US" altLang="zh-CN" sz="3200" b="1">
                  <a:latin typeface="Times-Roman" charset="0"/>
                  <a:ea typeface="宋体" pitchFamily="2" charset="-122"/>
                </a:rPr>
              </a:br>
              <a:r>
                <a:rPr lang="en-US" altLang="zh-CN" sz="3200" b="1">
                  <a:latin typeface="Times-Roman" charset="0"/>
                  <a:ea typeface="宋体" pitchFamily="2" charset="-122"/>
                </a:rPr>
                <a:t>ACM Turing</a:t>
              </a:r>
              <a:br>
                <a:rPr lang="en-US" altLang="zh-CN" sz="3200" b="1">
                  <a:latin typeface="Times-Roman" charset="0"/>
                  <a:ea typeface="宋体" pitchFamily="2" charset="-122"/>
                </a:rPr>
              </a:br>
              <a:r>
                <a:rPr lang="en-US" altLang="zh-CN" sz="3200" b="1">
                  <a:latin typeface="Times-Roman" charset="0"/>
                  <a:ea typeface="宋体" pitchFamily="2" charset="-122"/>
                </a:rPr>
                <a:t>Award Winner!</a:t>
              </a:r>
              <a:endParaRPr lang="en-US" altLang="zh-CN" sz="2000">
                <a:latin typeface="Courier" pitchFamily="124" charset="0"/>
                <a:ea typeface="宋体" pitchFamily="2" charset="-122"/>
              </a:endParaRPr>
            </a:p>
          </p:txBody>
        </p:sp>
      </p:grpSp>
      <p:pic>
        <p:nvPicPr>
          <p:cNvPr id="2028554" name="Picture 10" descr="kaha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9800" y="1219200"/>
            <a:ext cx="2014538" cy="2819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629575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20285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915458" name="Rectangle 2"/>
          <p:cNvSpPr>
            <a:spLocks noGrp="1" noChangeArrowheads="1"/>
          </p:cNvSpPr>
          <p:nvPr>
            <p:ph type="title"/>
          </p:nvPr>
        </p:nvSpPr>
        <p:spPr/>
        <p:txBody>
          <a:bodyPr/>
          <a:lstStyle/>
          <a:p>
            <a:r>
              <a:rPr lang="en-US" dirty="0"/>
              <a:t>IEEE 754 FP </a:t>
            </a:r>
            <a:r>
              <a:rPr lang="en-US" dirty="0" smtClean="0"/>
              <a:t>Standard</a:t>
            </a:r>
            <a:endParaRPr lang="en-US" dirty="0"/>
          </a:p>
        </p:txBody>
      </p:sp>
      <p:sp>
        <p:nvSpPr>
          <p:cNvPr id="915459" name="Rectangle 3"/>
          <p:cNvSpPr>
            <a:spLocks noGrp="1" noChangeArrowheads="1"/>
          </p:cNvSpPr>
          <p:nvPr>
            <p:ph type="body" sz="half" idx="1"/>
          </p:nvPr>
        </p:nvSpPr>
        <p:spPr>
          <a:xfrm>
            <a:off x="533400" y="914400"/>
            <a:ext cx="8382000" cy="5674374"/>
          </a:xfrm>
        </p:spPr>
        <p:txBody>
          <a:bodyPr/>
          <a:lstStyle/>
          <a:p>
            <a:r>
              <a:rPr lang="en-US" dirty="0"/>
              <a:t>Most (all?) computers these days conform to the IEEE 754 floating point standard        (-1)</a:t>
            </a:r>
            <a:r>
              <a:rPr lang="en-US" baseline="30000" dirty="0"/>
              <a:t>sign</a:t>
            </a:r>
            <a:r>
              <a:rPr lang="en-US" dirty="0"/>
              <a:t>  x  (</a:t>
            </a:r>
            <a:r>
              <a:rPr lang="en-US" dirty="0">
                <a:solidFill>
                  <a:schemeClr val="accent2"/>
                </a:solidFill>
              </a:rPr>
              <a:t>1</a:t>
            </a:r>
            <a:r>
              <a:rPr lang="en-US" dirty="0"/>
              <a:t>+F)  x  2</a:t>
            </a:r>
            <a:r>
              <a:rPr lang="en-US" baseline="30000" dirty="0"/>
              <a:t>E-bias</a:t>
            </a:r>
            <a:endParaRPr lang="en-US" dirty="0"/>
          </a:p>
          <a:p>
            <a:pPr lvl="1"/>
            <a:r>
              <a:rPr lang="en-US" dirty="0"/>
              <a:t>Formats for both single and double precision</a:t>
            </a:r>
          </a:p>
          <a:p>
            <a:pPr lvl="1"/>
            <a:r>
              <a:rPr lang="en-US" dirty="0"/>
              <a:t>F is stored in </a:t>
            </a:r>
            <a:r>
              <a:rPr lang="en-US" dirty="0">
                <a:solidFill>
                  <a:schemeClr val="accent1"/>
                </a:solidFill>
              </a:rPr>
              <a:t>normalized</a:t>
            </a:r>
            <a:r>
              <a:rPr lang="en-US" dirty="0"/>
              <a:t> </a:t>
            </a:r>
            <a:r>
              <a:rPr lang="en-US" dirty="0" smtClean="0"/>
              <a:t>format </a:t>
            </a:r>
            <a:r>
              <a:rPr lang="en-US" dirty="0"/>
              <a:t>where the </a:t>
            </a:r>
            <a:r>
              <a:rPr lang="en-US" dirty="0" err="1"/>
              <a:t>msb</a:t>
            </a:r>
            <a:r>
              <a:rPr lang="en-US" dirty="0"/>
              <a:t> in </a:t>
            </a:r>
            <a:r>
              <a:rPr lang="en-US" dirty="0" smtClean="0"/>
              <a:t>F is </a:t>
            </a:r>
            <a:r>
              <a:rPr lang="en-US" dirty="0"/>
              <a:t>1 (so there is no need to store it!) – called the </a:t>
            </a:r>
            <a:r>
              <a:rPr lang="en-US" dirty="0">
                <a:solidFill>
                  <a:schemeClr val="accent2"/>
                </a:solidFill>
              </a:rPr>
              <a:t>hidden</a:t>
            </a:r>
            <a:r>
              <a:rPr lang="en-US" dirty="0"/>
              <a:t> bit </a:t>
            </a:r>
          </a:p>
          <a:p>
            <a:pPr lvl="1"/>
            <a:r>
              <a:rPr lang="en-US" dirty="0" smtClean="0"/>
              <a:t>To simplify sorting FP numbers, E comes before F in the word and E is represented in </a:t>
            </a:r>
            <a:r>
              <a:rPr lang="en-US" dirty="0" smtClean="0">
                <a:solidFill>
                  <a:schemeClr val="accent1"/>
                </a:solidFill>
              </a:rPr>
              <a:t>excess</a:t>
            </a:r>
            <a:r>
              <a:rPr lang="en-US" dirty="0" smtClean="0"/>
              <a:t> (biased) notation where the bias is -127 (-1023 for double precision) so the most negative is 00000001 = 2</a:t>
            </a:r>
            <a:r>
              <a:rPr lang="en-US" baseline="30000" dirty="0" smtClean="0"/>
              <a:t>1-127</a:t>
            </a:r>
            <a:r>
              <a:rPr lang="en-US" dirty="0" smtClean="0"/>
              <a:t>  = 2</a:t>
            </a:r>
            <a:r>
              <a:rPr lang="en-US" baseline="30000" dirty="0" smtClean="0"/>
              <a:t>-126</a:t>
            </a:r>
            <a:r>
              <a:rPr lang="en-US" dirty="0" smtClean="0"/>
              <a:t> and the most positive is 11111110 = 2</a:t>
            </a:r>
            <a:r>
              <a:rPr lang="en-US" baseline="30000" dirty="0" smtClean="0"/>
              <a:t>254-127</a:t>
            </a:r>
            <a:r>
              <a:rPr lang="en-US" dirty="0" smtClean="0"/>
              <a:t> = 2</a:t>
            </a:r>
            <a:r>
              <a:rPr lang="en-US" baseline="30000" dirty="0" smtClean="0"/>
              <a:t>+127</a:t>
            </a:r>
            <a:endParaRPr lang="en-US" dirty="0" smtClean="0"/>
          </a:p>
          <a:p>
            <a:r>
              <a:rPr lang="en-US" dirty="0" smtClean="0"/>
              <a:t>Examples (in normalized format)</a:t>
            </a:r>
          </a:p>
          <a:p>
            <a:pPr lvl="1"/>
            <a:r>
              <a:rPr lang="en-US" dirty="0" smtClean="0"/>
              <a:t>Smallest+: 0 00000001 </a:t>
            </a:r>
            <a:r>
              <a:rPr lang="en-US" dirty="0" smtClean="0">
                <a:solidFill>
                  <a:schemeClr val="accent2"/>
                </a:solidFill>
              </a:rPr>
              <a:t>1</a:t>
            </a:r>
            <a:r>
              <a:rPr lang="en-US" b="1" dirty="0" smtClean="0">
                <a:solidFill>
                  <a:schemeClr val="accent2"/>
                </a:solidFill>
              </a:rPr>
              <a:t>.</a:t>
            </a:r>
            <a:r>
              <a:rPr lang="en-US" dirty="0" smtClean="0"/>
              <a:t>00000000000000000000000 = 1 x 2</a:t>
            </a:r>
            <a:r>
              <a:rPr lang="en-US" baseline="30000" dirty="0" smtClean="0"/>
              <a:t>1-127</a:t>
            </a:r>
          </a:p>
          <a:p>
            <a:pPr lvl="1"/>
            <a:r>
              <a:rPr lang="en-US" dirty="0" smtClean="0"/>
              <a:t>Zero:          0 00000000 00000000000000000000000 = true 0</a:t>
            </a:r>
          </a:p>
          <a:p>
            <a:pPr lvl="1"/>
            <a:r>
              <a:rPr lang="en-US" dirty="0" smtClean="0"/>
              <a:t>Largest+:   0 11111110 </a:t>
            </a:r>
            <a:r>
              <a:rPr lang="en-US" dirty="0" smtClean="0">
                <a:solidFill>
                  <a:schemeClr val="accent2"/>
                </a:solidFill>
              </a:rPr>
              <a:t>1</a:t>
            </a:r>
            <a:r>
              <a:rPr lang="en-US" b="1" dirty="0" smtClean="0">
                <a:solidFill>
                  <a:schemeClr val="accent2"/>
                </a:solidFill>
              </a:rPr>
              <a:t>.</a:t>
            </a:r>
            <a:r>
              <a:rPr lang="en-US" dirty="0" smtClean="0"/>
              <a:t>11111111111111111111111 =  									2-2</a:t>
            </a:r>
            <a:r>
              <a:rPr lang="en-US" baseline="30000" dirty="0" smtClean="0"/>
              <a:t>-23</a:t>
            </a:r>
            <a:r>
              <a:rPr lang="en-US" dirty="0" smtClean="0"/>
              <a:t> x 2</a:t>
            </a:r>
            <a:r>
              <a:rPr lang="en-US" baseline="30000" dirty="0" smtClean="0"/>
              <a:t>254-127</a:t>
            </a:r>
          </a:p>
          <a:p>
            <a:pPr lvl="1"/>
            <a:r>
              <a:rPr lang="en-US" dirty="0" smtClean="0"/>
              <a:t>1.0</a:t>
            </a:r>
            <a:r>
              <a:rPr lang="en-US" baseline="-25000" dirty="0" smtClean="0"/>
              <a:t>2</a:t>
            </a:r>
            <a:r>
              <a:rPr lang="en-US" dirty="0" smtClean="0"/>
              <a:t> x 2</a:t>
            </a:r>
            <a:r>
              <a:rPr lang="en-US" baseline="30000" dirty="0" smtClean="0"/>
              <a:t>-1</a:t>
            </a:r>
            <a:r>
              <a:rPr lang="en-US" dirty="0" smtClean="0"/>
              <a:t> =</a:t>
            </a:r>
          </a:p>
          <a:p>
            <a:pPr lvl="1"/>
            <a:r>
              <a:rPr lang="en-US" dirty="0" smtClean="0"/>
              <a:t>0.75</a:t>
            </a:r>
            <a:r>
              <a:rPr lang="en-US" baseline="-25000" dirty="0" smtClean="0"/>
              <a:t>10</a:t>
            </a:r>
            <a:r>
              <a:rPr lang="en-US" dirty="0" smtClean="0"/>
              <a:t> x 2</a:t>
            </a:r>
            <a:r>
              <a:rPr lang="en-US" baseline="30000" dirty="0" smtClean="0"/>
              <a:t>4</a:t>
            </a:r>
            <a:r>
              <a:rPr lang="en-US" dirty="0" smtClean="0"/>
              <a:t> =</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15458" name="Rectangle 2"/>
          <p:cNvSpPr>
            <a:spLocks noGrp="1" noChangeArrowheads="1"/>
          </p:cNvSpPr>
          <p:nvPr>
            <p:ph type="title"/>
          </p:nvPr>
        </p:nvSpPr>
        <p:spPr/>
        <p:txBody>
          <a:bodyPr/>
          <a:lstStyle/>
          <a:p>
            <a:r>
              <a:rPr lang="en-US" dirty="0"/>
              <a:t>IEEE 754 FP </a:t>
            </a:r>
            <a:r>
              <a:rPr lang="en-US" dirty="0" smtClean="0"/>
              <a:t>Standard</a:t>
            </a:r>
            <a:endParaRPr lang="en-US" dirty="0"/>
          </a:p>
        </p:txBody>
      </p:sp>
      <p:sp>
        <p:nvSpPr>
          <p:cNvPr id="915459" name="Rectangle 3"/>
          <p:cNvSpPr>
            <a:spLocks noGrp="1" noChangeArrowheads="1"/>
          </p:cNvSpPr>
          <p:nvPr>
            <p:ph type="body" sz="half" idx="1"/>
          </p:nvPr>
        </p:nvSpPr>
        <p:spPr>
          <a:xfrm>
            <a:off x="533400" y="914400"/>
            <a:ext cx="8382000" cy="5674374"/>
          </a:xfrm>
        </p:spPr>
        <p:txBody>
          <a:bodyPr/>
          <a:lstStyle/>
          <a:p>
            <a:r>
              <a:rPr lang="en-US" dirty="0"/>
              <a:t>Most (all?) computers these days conform to the IEEE 754 floating point standard        (-1)</a:t>
            </a:r>
            <a:r>
              <a:rPr lang="en-US" baseline="30000" dirty="0"/>
              <a:t>sign</a:t>
            </a:r>
            <a:r>
              <a:rPr lang="en-US" dirty="0"/>
              <a:t>  x  (</a:t>
            </a:r>
            <a:r>
              <a:rPr lang="en-US" dirty="0">
                <a:solidFill>
                  <a:schemeClr val="accent2"/>
                </a:solidFill>
              </a:rPr>
              <a:t>1</a:t>
            </a:r>
            <a:r>
              <a:rPr lang="en-US" dirty="0"/>
              <a:t>+F)  x  2</a:t>
            </a:r>
            <a:r>
              <a:rPr lang="en-US" baseline="30000" dirty="0"/>
              <a:t>E-bias</a:t>
            </a:r>
            <a:endParaRPr lang="en-US" dirty="0"/>
          </a:p>
          <a:p>
            <a:pPr lvl="1"/>
            <a:r>
              <a:rPr lang="en-US" dirty="0"/>
              <a:t>Formats for both single and double precision</a:t>
            </a:r>
          </a:p>
          <a:p>
            <a:pPr lvl="1"/>
            <a:r>
              <a:rPr lang="en-US" dirty="0"/>
              <a:t>F is stored in </a:t>
            </a:r>
            <a:r>
              <a:rPr lang="en-US" dirty="0">
                <a:solidFill>
                  <a:schemeClr val="accent1"/>
                </a:solidFill>
              </a:rPr>
              <a:t>normalized</a:t>
            </a:r>
            <a:r>
              <a:rPr lang="en-US" dirty="0"/>
              <a:t> </a:t>
            </a:r>
            <a:r>
              <a:rPr lang="en-US" dirty="0" smtClean="0"/>
              <a:t>format </a:t>
            </a:r>
            <a:r>
              <a:rPr lang="en-US" dirty="0"/>
              <a:t>where the </a:t>
            </a:r>
            <a:r>
              <a:rPr lang="en-US" dirty="0" err="1"/>
              <a:t>msb</a:t>
            </a:r>
            <a:r>
              <a:rPr lang="en-US" dirty="0"/>
              <a:t> in </a:t>
            </a:r>
            <a:r>
              <a:rPr lang="en-US" dirty="0" smtClean="0"/>
              <a:t>F is </a:t>
            </a:r>
            <a:r>
              <a:rPr lang="en-US" dirty="0"/>
              <a:t>1 (so there is no need to store it!) – called the </a:t>
            </a:r>
            <a:r>
              <a:rPr lang="en-US" dirty="0">
                <a:solidFill>
                  <a:schemeClr val="accent2"/>
                </a:solidFill>
              </a:rPr>
              <a:t>hidden</a:t>
            </a:r>
            <a:r>
              <a:rPr lang="en-US" dirty="0"/>
              <a:t> bit </a:t>
            </a:r>
          </a:p>
          <a:p>
            <a:pPr lvl="1"/>
            <a:r>
              <a:rPr lang="en-US" dirty="0"/>
              <a:t>To simplify sorting FP numbers, E comes before F in the word and E is represented in </a:t>
            </a:r>
            <a:r>
              <a:rPr lang="en-US" dirty="0">
                <a:solidFill>
                  <a:schemeClr val="accent1"/>
                </a:solidFill>
              </a:rPr>
              <a:t>excess</a:t>
            </a:r>
            <a:r>
              <a:rPr lang="en-US" dirty="0"/>
              <a:t> (biased) </a:t>
            </a:r>
            <a:r>
              <a:rPr lang="en-US" dirty="0" smtClean="0"/>
              <a:t>notation where the bias is -127 (-1023 for double precision) so the most negative is 00000001 = 2</a:t>
            </a:r>
            <a:r>
              <a:rPr lang="en-US" baseline="30000" dirty="0" smtClean="0"/>
              <a:t>1-127</a:t>
            </a:r>
            <a:r>
              <a:rPr lang="en-US" dirty="0" smtClean="0"/>
              <a:t>  = 2</a:t>
            </a:r>
            <a:r>
              <a:rPr lang="en-US" baseline="30000" dirty="0" smtClean="0"/>
              <a:t>-126</a:t>
            </a:r>
            <a:r>
              <a:rPr lang="en-US" dirty="0" smtClean="0"/>
              <a:t> and the most positive is 11111110 = 2</a:t>
            </a:r>
            <a:r>
              <a:rPr lang="en-US" baseline="30000" dirty="0" smtClean="0"/>
              <a:t>254-127</a:t>
            </a:r>
            <a:r>
              <a:rPr lang="en-US" dirty="0" smtClean="0"/>
              <a:t> = 2</a:t>
            </a:r>
            <a:r>
              <a:rPr lang="en-US" baseline="30000" dirty="0" smtClean="0"/>
              <a:t>+127</a:t>
            </a:r>
            <a:endParaRPr lang="en-US" dirty="0" smtClean="0"/>
          </a:p>
          <a:p>
            <a:r>
              <a:rPr lang="en-US" dirty="0" smtClean="0"/>
              <a:t>Examples (in normalized format)</a:t>
            </a:r>
          </a:p>
          <a:p>
            <a:pPr lvl="1"/>
            <a:r>
              <a:rPr lang="en-US" dirty="0" smtClean="0"/>
              <a:t>Smallest+: 0 00000001 </a:t>
            </a:r>
            <a:r>
              <a:rPr lang="en-US" dirty="0" smtClean="0">
                <a:solidFill>
                  <a:schemeClr val="accent2"/>
                </a:solidFill>
              </a:rPr>
              <a:t>1</a:t>
            </a:r>
            <a:r>
              <a:rPr lang="en-US" b="1" dirty="0" smtClean="0">
                <a:solidFill>
                  <a:schemeClr val="accent2"/>
                </a:solidFill>
              </a:rPr>
              <a:t>.</a:t>
            </a:r>
            <a:r>
              <a:rPr lang="en-US" dirty="0" smtClean="0"/>
              <a:t>00000000000000000000000 = 1 x 2</a:t>
            </a:r>
            <a:r>
              <a:rPr lang="en-US" baseline="30000" dirty="0" smtClean="0"/>
              <a:t>1-127</a:t>
            </a:r>
          </a:p>
          <a:p>
            <a:pPr lvl="1"/>
            <a:r>
              <a:rPr lang="en-US" dirty="0" smtClean="0"/>
              <a:t>Zero:          0 00000000 00000000000000000000000 = true 0</a:t>
            </a:r>
          </a:p>
          <a:p>
            <a:pPr lvl="1"/>
            <a:r>
              <a:rPr lang="en-US" dirty="0" smtClean="0"/>
              <a:t>Largest+:   0 11111110 </a:t>
            </a:r>
            <a:r>
              <a:rPr lang="en-US" dirty="0" smtClean="0">
                <a:solidFill>
                  <a:schemeClr val="accent2"/>
                </a:solidFill>
              </a:rPr>
              <a:t>1</a:t>
            </a:r>
            <a:r>
              <a:rPr lang="en-US" b="1" dirty="0" smtClean="0">
                <a:solidFill>
                  <a:schemeClr val="accent2"/>
                </a:solidFill>
              </a:rPr>
              <a:t>.</a:t>
            </a:r>
            <a:r>
              <a:rPr lang="en-US" dirty="0" smtClean="0"/>
              <a:t>11111111111111111111111 =  									2-2</a:t>
            </a:r>
            <a:r>
              <a:rPr lang="en-US" baseline="30000" dirty="0" smtClean="0"/>
              <a:t>-23</a:t>
            </a:r>
            <a:r>
              <a:rPr lang="en-US" dirty="0" smtClean="0"/>
              <a:t> x 2</a:t>
            </a:r>
            <a:r>
              <a:rPr lang="en-US" baseline="30000" dirty="0" smtClean="0"/>
              <a:t>254-127</a:t>
            </a:r>
          </a:p>
          <a:p>
            <a:pPr lvl="1"/>
            <a:r>
              <a:rPr lang="en-US" dirty="0" smtClean="0"/>
              <a:t>1.0</a:t>
            </a:r>
            <a:r>
              <a:rPr lang="en-US" baseline="-25000" dirty="0" smtClean="0"/>
              <a:t>2</a:t>
            </a:r>
            <a:r>
              <a:rPr lang="en-US" dirty="0" smtClean="0"/>
              <a:t> x 2</a:t>
            </a:r>
            <a:r>
              <a:rPr lang="en-US" baseline="30000" dirty="0" smtClean="0"/>
              <a:t>-1</a:t>
            </a:r>
            <a:r>
              <a:rPr lang="en-US" dirty="0" smtClean="0"/>
              <a:t> =</a:t>
            </a:r>
          </a:p>
          <a:p>
            <a:pPr lvl="1"/>
            <a:r>
              <a:rPr lang="en-US" dirty="0" smtClean="0"/>
              <a:t>0.75</a:t>
            </a:r>
            <a:r>
              <a:rPr lang="en-US" baseline="-25000" dirty="0" smtClean="0"/>
              <a:t>10</a:t>
            </a:r>
            <a:r>
              <a:rPr lang="en-US" dirty="0" smtClean="0"/>
              <a:t> x 2</a:t>
            </a:r>
            <a:r>
              <a:rPr lang="en-US" baseline="30000" dirty="0" smtClean="0"/>
              <a:t>4</a:t>
            </a:r>
            <a:r>
              <a:rPr lang="en-US" dirty="0" smtClean="0"/>
              <a:t> =</a:t>
            </a:r>
          </a:p>
        </p:txBody>
      </p:sp>
      <p:sp>
        <p:nvSpPr>
          <p:cNvPr id="5" name="TextBox 4"/>
          <p:cNvSpPr txBox="1"/>
          <p:nvPr/>
        </p:nvSpPr>
        <p:spPr>
          <a:xfrm>
            <a:off x="2819400" y="5715000"/>
            <a:ext cx="5079596" cy="400110"/>
          </a:xfrm>
          <a:prstGeom prst="rect">
            <a:avLst/>
          </a:prstGeom>
          <a:noFill/>
        </p:spPr>
        <p:txBody>
          <a:bodyPr wrap="none" rtlCol="0">
            <a:spAutoFit/>
          </a:bodyPr>
          <a:lstStyle/>
          <a:p>
            <a:r>
              <a:rPr lang="en-US" sz="2000" dirty="0" smtClean="0">
                <a:solidFill>
                  <a:schemeClr val="tx1"/>
                </a:solidFill>
              </a:rPr>
              <a:t>0 01111110 </a:t>
            </a:r>
            <a:r>
              <a:rPr lang="en-US" sz="2000" dirty="0" smtClean="0">
                <a:solidFill>
                  <a:schemeClr val="accent2"/>
                </a:solidFill>
              </a:rPr>
              <a:t>1</a:t>
            </a:r>
            <a:r>
              <a:rPr lang="en-US" sz="2000" b="1" dirty="0" smtClean="0">
                <a:solidFill>
                  <a:schemeClr val="accent2"/>
                </a:solidFill>
              </a:rPr>
              <a:t>.</a:t>
            </a:r>
            <a:r>
              <a:rPr lang="en-US" sz="2000" dirty="0" smtClean="0">
                <a:solidFill>
                  <a:schemeClr val="tx1"/>
                </a:solidFill>
              </a:rPr>
              <a:t>00000000000000000000000 </a:t>
            </a:r>
            <a:endParaRPr lang="en-US" sz="2000" dirty="0">
              <a:solidFill>
                <a:schemeClr val="tx1"/>
              </a:solidFill>
            </a:endParaRPr>
          </a:p>
        </p:txBody>
      </p:sp>
      <p:sp>
        <p:nvSpPr>
          <p:cNvPr id="6" name="TextBox 5"/>
          <p:cNvSpPr txBox="1"/>
          <p:nvPr/>
        </p:nvSpPr>
        <p:spPr>
          <a:xfrm>
            <a:off x="2819400" y="6096000"/>
            <a:ext cx="5174815" cy="400110"/>
          </a:xfrm>
          <a:prstGeom prst="rect">
            <a:avLst/>
          </a:prstGeom>
          <a:noFill/>
        </p:spPr>
        <p:txBody>
          <a:bodyPr wrap="none" rtlCol="0">
            <a:spAutoFit/>
          </a:bodyPr>
          <a:lstStyle/>
          <a:p>
            <a:r>
              <a:rPr lang="en-US" sz="2000" dirty="0" smtClean="0">
                <a:solidFill>
                  <a:schemeClr val="tx1"/>
                </a:solidFill>
              </a:rPr>
              <a:t>0 10000010 </a:t>
            </a:r>
            <a:r>
              <a:rPr lang="en-US" sz="2000" dirty="0" smtClean="0">
                <a:solidFill>
                  <a:schemeClr val="accent2"/>
                </a:solidFill>
              </a:rPr>
              <a:t>1</a:t>
            </a:r>
            <a:r>
              <a:rPr lang="en-US" sz="2000" b="1" dirty="0" smtClean="0">
                <a:solidFill>
                  <a:schemeClr val="accent2"/>
                </a:solidFill>
              </a:rPr>
              <a:t>.</a:t>
            </a:r>
            <a:r>
              <a:rPr lang="en-US" sz="2000" dirty="0" smtClean="0">
                <a:solidFill>
                  <a:schemeClr val="tx1"/>
                </a:solidFill>
              </a:rPr>
              <a:t>10000000000000000000000 </a:t>
            </a:r>
            <a:endParaRPr lang="en-US" sz="2000" dirty="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9154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91545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91545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91545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91545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91545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915459">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915459">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915459">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915459">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5459" grpId="0" build="p" bldLvl="2" autoUpdateAnimBg="0"/>
      <p:bldP spid="5" grpId="0"/>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823913" y="157163"/>
            <a:ext cx="8077200" cy="422275"/>
          </a:xfrm>
        </p:spPr>
        <p:txBody>
          <a:bodyPr/>
          <a:lstStyle/>
          <a:p>
            <a:r>
              <a:rPr lang="en-US" altLang="zh-CN" sz="2800" dirty="0" smtClean="0">
                <a:latin typeface="Times New Roman" pitchFamily="18" charset="0"/>
                <a:ea typeface="宋体" pitchFamily="2" charset="-122"/>
                <a:cs typeface="Times New Roman" pitchFamily="18" charset="0"/>
              </a:rPr>
              <a:t>Ex: Converting Binary FP to Decimal</a:t>
            </a:r>
          </a:p>
        </p:txBody>
      </p:sp>
      <p:sp>
        <p:nvSpPr>
          <p:cNvPr id="312323" name="Rectangle 3"/>
          <p:cNvSpPr>
            <a:spLocks noGrp="1" noChangeArrowheads="1"/>
          </p:cNvSpPr>
          <p:nvPr>
            <p:ph type="body" idx="1"/>
          </p:nvPr>
        </p:nvSpPr>
        <p:spPr>
          <a:xfrm>
            <a:off x="508000" y="1611312"/>
            <a:ext cx="7905750" cy="1106970"/>
          </a:xfrm>
        </p:spPr>
        <p:txBody>
          <a:bodyPr/>
          <a:lstStyle/>
          <a:p>
            <a:pPr marL="342900" indent="-342900">
              <a:buFont typeface="Wingdings" pitchFamily="2" charset="2"/>
              <a:buNone/>
            </a:pPr>
            <a:r>
              <a:rPr lang="zh-CN" altLang="en-US" sz="2800" b="0" dirty="0" smtClean="0">
                <a:latin typeface="Times New Roman" pitchFamily="18" charset="0"/>
                <a:cs typeface="Times New Roman" pitchFamily="18" charset="0"/>
              </a:rPr>
              <a:t>10111 1101 110 0000 0000 0000 0000 0000</a:t>
            </a:r>
            <a:endParaRPr lang="zh-CN" altLang="en-US" sz="2800" dirty="0" smtClean="0">
              <a:latin typeface="Times New Roman" pitchFamily="18" charset="0"/>
              <a:cs typeface="Times New Roman" pitchFamily="18" charset="0"/>
            </a:endParaRPr>
          </a:p>
          <a:p>
            <a:pPr marL="342900" indent="-342900">
              <a:buFont typeface="Wingdings" pitchFamily="2" charset="2"/>
              <a:buNone/>
            </a:pPr>
            <a:endParaRPr lang="zh-CN" altLang="en-US" sz="2800" dirty="0" smtClean="0">
              <a:latin typeface="Times New Roman" pitchFamily="18" charset="0"/>
              <a:cs typeface="Times New Roman" pitchFamily="18" charset="0"/>
            </a:endParaRPr>
          </a:p>
        </p:txBody>
      </p:sp>
      <p:grpSp>
        <p:nvGrpSpPr>
          <p:cNvPr id="27652" name="Group 13"/>
          <p:cNvGrpSpPr>
            <a:grpSpLocks/>
          </p:cNvGrpSpPr>
          <p:nvPr/>
        </p:nvGrpSpPr>
        <p:grpSpPr bwMode="auto">
          <a:xfrm>
            <a:off x="565150" y="1598613"/>
            <a:ext cx="6869113" cy="457200"/>
            <a:chOff x="336" y="1063"/>
            <a:chExt cx="4608" cy="288"/>
          </a:xfrm>
        </p:grpSpPr>
        <p:sp>
          <p:nvSpPr>
            <p:cNvPr id="27659" name="Rectangle 4"/>
            <p:cNvSpPr>
              <a:spLocks noChangeArrowheads="1"/>
            </p:cNvSpPr>
            <p:nvPr/>
          </p:nvSpPr>
          <p:spPr bwMode="auto">
            <a:xfrm>
              <a:off x="336" y="1063"/>
              <a:ext cx="4608" cy="288"/>
            </a:xfrm>
            <a:prstGeom prst="rect">
              <a:avLst/>
            </a:prstGeom>
            <a:noFill/>
            <a:ln w="2857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zh-CN" altLang="en-US">
                <a:latin typeface="Times New Roman" pitchFamily="18" charset="0"/>
                <a:cs typeface="Times New Roman" pitchFamily="18" charset="0"/>
              </a:endParaRPr>
            </a:p>
          </p:txBody>
        </p:sp>
        <p:sp>
          <p:nvSpPr>
            <p:cNvPr id="27660" name="Line 5"/>
            <p:cNvSpPr>
              <a:spLocks noChangeShapeType="1"/>
            </p:cNvSpPr>
            <p:nvPr/>
          </p:nvSpPr>
          <p:spPr bwMode="auto">
            <a:xfrm>
              <a:off x="463" y="1063"/>
              <a:ext cx="1" cy="288"/>
            </a:xfrm>
            <a:prstGeom prst="line">
              <a:avLst/>
            </a:prstGeom>
            <a:noFill/>
            <a:ln w="28575">
              <a:solidFill>
                <a:schemeClr val="accent1"/>
              </a:solidFill>
              <a:miter lim="800000"/>
              <a:headEnd/>
              <a:tailEnd/>
            </a:ln>
            <a:extLst>
              <a:ext uri="{909E8E84-426E-40DD-AFC4-6F175D3DCCD1}">
                <a14:hiddenFill xmlns:a14="http://schemas.microsoft.com/office/drawing/2010/main">
                  <a:noFill/>
                </a14:hiddenFill>
              </a:ext>
            </a:extLst>
          </p:spPr>
          <p:txBody>
            <a:bodyPr wrap="none"/>
            <a:lstStyle/>
            <a:p>
              <a:endParaRPr lang="zh-CN" altLang="en-US">
                <a:latin typeface="Times New Roman" pitchFamily="18" charset="0"/>
                <a:cs typeface="Times New Roman" pitchFamily="18" charset="0"/>
              </a:endParaRPr>
            </a:p>
          </p:txBody>
        </p:sp>
        <p:sp>
          <p:nvSpPr>
            <p:cNvPr id="27661" name="Line 6"/>
            <p:cNvSpPr>
              <a:spLocks noChangeShapeType="1"/>
            </p:cNvSpPr>
            <p:nvPr/>
          </p:nvSpPr>
          <p:spPr bwMode="auto">
            <a:xfrm>
              <a:off x="1532" y="1063"/>
              <a:ext cx="1" cy="288"/>
            </a:xfrm>
            <a:prstGeom prst="line">
              <a:avLst/>
            </a:prstGeom>
            <a:noFill/>
            <a:ln w="28575">
              <a:solidFill>
                <a:schemeClr val="accent1"/>
              </a:solidFill>
              <a:miter lim="800000"/>
              <a:headEnd/>
              <a:tailEnd/>
            </a:ln>
            <a:extLst>
              <a:ext uri="{909E8E84-426E-40DD-AFC4-6F175D3DCCD1}">
                <a14:hiddenFill xmlns:a14="http://schemas.microsoft.com/office/drawing/2010/main">
                  <a:noFill/>
                </a14:hiddenFill>
              </a:ext>
            </a:extLst>
          </p:spPr>
          <p:txBody>
            <a:bodyPr wrap="none"/>
            <a:lstStyle/>
            <a:p>
              <a:endParaRPr lang="zh-CN" altLang="en-US">
                <a:latin typeface="Times New Roman" pitchFamily="18" charset="0"/>
                <a:cs typeface="Times New Roman" pitchFamily="18" charset="0"/>
              </a:endParaRPr>
            </a:p>
          </p:txBody>
        </p:sp>
      </p:grpSp>
      <p:sp>
        <p:nvSpPr>
          <p:cNvPr id="312327" name="Text Box 7"/>
          <p:cNvSpPr txBox="1">
            <a:spLocks noChangeArrowheads="1"/>
          </p:cNvSpPr>
          <p:nvPr/>
        </p:nvSpPr>
        <p:spPr bwMode="auto">
          <a:xfrm>
            <a:off x="358775" y="2714625"/>
            <a:ext cx="7010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b="1">
                <a:solidFill>
                  <a:schemeClr val="tx1"/>
                </a:solidFill>
                <a:latin typeface="Times New Roman" pitchFamily="18" charset="0"/>
                <a:ea typeface="宋体" pitchFamily="2" charset="-122"/>
              </a:defRPr>
            </a:lvl1pPr>
            <a:lvl2pPr marL="742950" indent="-285750">
              <a:defRPr sz="1600" b="1">
                <a:solidFill>
                  <a:schemeClr val="tx1"/>
                </a:solidFill>
                <a:latin typeface="Times New Roman" pitchFamily="18" charset="0"/>
                <a:ea typeface="宋体" pitchFamily="2" charset="-122"/>
              </a:defRPr>
            </a:lvl2pPr>
            <a:lvl3pPr marL="1143000" indent="-228600">
              <a:defRPr sz="1600" b="1">
                <a:solidFill>
                  <a:schemeClr val="tx1"/>
                </a:solidFill>
                <a:latin typeface="Times New Roman" pitchFamily="18" charset="0"/>
                <a:ea typeface="宋体" pitchFamily="2" charset="-122"/>
              </a:defRPr>
            </a:lvl3pPr>
            <a:lvl4pPr marL="1600200" indent="-228600">
              <a:defRPr sz="1600" b="1">
                <a:solidFill>
                  <a:schemeClr val="tx1"/>
                </a:solidFill>
                <a:latin typeface="Times New Roman" pitchFamily="18" charset="0"/>
                <a:ea typeface="宋体" pitchFamily="2" charset="-122"/>
              </a:defRPr>
            </a:lvl4pPr>
            <a:lvl5pPr marL="2057400" indent="-228600">
              <a:defRPr sz="1600" b="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sz="1600" b="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sz="1600" b="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sz="1600" b="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sz="1600" b="1">
                <a:solidFill>
                  <a:schemeClr val="tx1"/>
                </a:solidFill>
                <a:latin typeface="Times New Roman" pitchFamily="18" charset="0"/>
                <a:ea typeface="宋体" pitchFamily="2" charset="-122"/>
              </a:defRPr>
            </a:lvl9pPr>
          </a:lstStyle>
          <a:p>
            <a:pPr eaLnBrk="1" hangingPunct="1">
              <a:spcBef>
                <a:spcPct val="50000"/>
              </a:spcBef>
            </a:pPr>
            <a:r>
              <a:rPr kumimoji="1" lang="zh-CN" altLang="en-US" sz="2400" b="0">
                <a:cs typeface="Times New Roman" pitchFamily="18" charset="0"/>
              </a:rPr>
              <a:t>°</a:t>
            </a:r>
            <a:r>
              <a:rPr kumimoji="1" lang="en-US" altLang="zh-CN" sz="2400">
                <a:solidFill>
                  <a:srgbClr val="CC0000"/>
                </a:solidFill>
                <a:cs typeface="Times New Roman" pitchFamily="18" charset="0"/>
              </a:rPr>
              <a:t>Sign</a:t>
            </a:r>
            <a:r>
              <a:rPr kumimoji="1" lang="en-US" altLang="zh-CN" sz="2400">
                <a:cs typeface="Times New Roman" pitchFamily="18" charset="0"/>
              </a:rPr>
              <a:t>: 1 =&gt; negative</a:t>
            </a:r>
            <a:endParaRPr kumimoji="1" lang="en-US" altLang="zh-CN" sz="2400" b="0">
              <a:cs typeface="Times New Roman" pitchFamily="18" charset="0"/>
            </a:endParaRPr>
          </a:p>
        </p:txBody>
      </p:sp>
      <p:sp>
        <p:nvSpPr>
          <p:cNvPr id="312328" name="Text Box 8"/>
          <p:cNvSpPr txBox="1">
            <a:spLocks noChangeArrowheads="1"/>
          </p:cNvSpPr>
          <p:nvPr/>
        </p:nvSpPr>
        <p:spPr bwMode="auto">
          <a:xfrm>
            <a:off x="347663" y="3240088"/>
            <a:ext cx="7315200" cy="1274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b="1">
                <a:solidFill>
                  <a:schemeClr val="tx1"/>
                </a:solidFill>
                <a:latin typeface="Times New Roman" pitchFamily="18" charset="0"/>
                <a:ea typeface="宋体" pitchFamily="2" charset="-122"/>
              </a:defRPr>
            </a:lvl1pPr>
            <a:lvl2pPr marL="742950" indent="-285750">
              <a:defRPr sz="1600" b="1">
                <a:solidFill>
                  <a:schemeClr val="tx1"/>
                </a:solidFill>
                <a:latin typeface="Times New Roman" pitchFamily="18" charset="0"/>
                <a:ea typeface="宋体" pitchFamily="2" charset="-122"/>
              </a:defRPr>
            </a:lvl2pPr>
            <a:lvl3pPr marL="1143000" indent="-228600">
              <a:defRPr sz="1600" b="1">
                <a:solidFill>
                  <a:schemeClr val="tx1"/>
                </a:solidFill>
                <a:latin typeface="Times New Roman" pitchFamily="18" charset="0"/>
                <a:ea typeface="宋体" pitchFamily="2" charset="-122"/>
              </a:defRPr>
            </a:lvl3pPr>
            <a:lvl4pPr marL="1600200" indent="-228600">
              <a:defRPr sz="1600" b="1">
                <a:solidFill>
                  <a:schemeClr val="tx1"/>
                </a:solidFill>
                <a:latin typeface="Times New Roman" pitchFamily="18" charset="0"/>
                <a:ea typeface="宋体" pitchFamily="2" charset="-122"/>
              </a:defRPr>
            </a:lvl4pPr>
            <a:lvl5pPr marL="2057400" indent="-228600">
              <a:defRPr sz="1600" b="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sz="1600" b="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sz="1600" b="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sz="1600" b="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sz="1600" b="1">
                <a:solidFill>
                  <a:schemeClr val="tx1"/>
                </a:solidFill>
                <a:latin typeface="Times New Roman" pitchFamily="18" charset="0"/>
                <a:ea typeface="宋体" pitchFamily="2" charset="-122"/>
              </a:defRPr>
            </a:lvl9pPr>
          </a:lstStyle>
          <a:p>
            <a:pPr eaLnBrk="1" hangingPunct="1">
              <a:spcBef>
                <a:spcPct val="10000"/>
              </a:spcBef>
            </a:pPr>
            <a:r>
              <a:rPr kumimoji="1" lang="zh-CN" altLang="en-US" sz="2400" b="0">
                <a:cs typeface="Times New Roman" pitchFamily="18" charset="0"/>
              </a:rPr>
              <a:t>°</a:t>
            </a:r>
            <a:r>
              <a:rPr kumimoji="1" lang="en-US" altLang="zh-CN" sz="2400">
                <a:solidFill>
                  <a:srgbClr val="CC0000"/>
                </a:solidFill>
                <a:cs typeface="Times New Roman" pitchFamily="18" charset="0"/>
              </a:rPr>
              <a:t>Exponent</a:t>
            </a:r>
            <a:r>
              <a:rPr kumimoji="1" lang="en-US" altLang="zh-CN" sz="2400">
                <a:cs typeface="Times New Roman" pitchFamily="18" charset="0"/>
              </a:rPr>
              <a:t>:</a:t>
            </a:r>
          </a:p>
          <a:p>
            <a:pPr eaLnBrk="1" hangingPunct="1">
              <a:spcBef>
                <a:spcPct val="10000"/>
              </a:spcBef>
            </a:pPr>
            <a:r>
              <a:rPr kumimoji="1" lang="en-US" altLang="zh-CN" sz="2400" b="0">
                <a:cs typeface="Times New Roman" pitchFamily="18" charset="0"/>
              </a:rPr>
              <a:t>               • </a:t>
            </a:r>
            <a:r>
              <a:rPr kumimoji="1" lang="en-US" altLang="zh-CN" sz="2400">
                <a:cs typeface="Times New Roman" pitchFamily="18" charset="0"/>
              </a:rPr>
              <a:t>0111 1101</a:t>
            </a:r>
            <a:r>
              <a:rPr kumimoji="1" lang="en-US" altLang="zh-CN" sz="2400" baseline="-25000">
                <a:cs typeface="Times New Roman" pitchFamily="18" charset="0"/>
              </a:rPr>
              <a:t>two</a:t>
            </a:r>
            <a:r>
              <a:rPr kumimoji="1" lang="en-US" altLang="zh-CN" sz="2400">
                <a:cs typeface="Times New Roman" pitchFamily="18" charset="0"/>
              </a:rPr>
              <a:t> = 125</a:t>
            </a:r>
            <a:r>
              <a:rPr kumimoji="1" lang="en-US" altLang="zh-CN" sz="2400" baseline="-25000">
                <a:cs typeface="Times New Roman" pitchFamily="18" charset="0"/>
              </a:rPr>
              <a:t>ten</a:t>
            </a:r>
          </a:p>
          <a:p>
            <a:pPr eaLnBrk="1" hangingPunct="1">
              <a:spcBef>
                <a:spcPct val="10000"/>
              </a:spcBef>
            </a:pPr>
            <a:r>
              <a:rPr kumimoji="1" lang="en-US" altLang="zh-CN" sz="2400" b="0">
                <a:cs typeface="Times New Roman" pitchFamily="18" charset="0"/>
              </a:rPr>
              <a:t>               • </a:t>
            </a:r>
            <a:r>
              <a:rPr kumimoji="1" lang="en-US" altLang="zh-CN" sz="2400">
                <a:cs typeface="Times New Roman" pitchFamily="18" charset="0"/>
              </a:rPr>
              <a:t>Bias adjustment: 125 - 127 = -2</a:t>
            </a:r>
            <a:endParaRPr kumimoji="1" lang="en-US" altLang="zh-CN" sz="2400" b="0">
              <a:cs typeface="Times New Roman" pitchFamily="18" charset="0"/>
            </a:endParaRPr>
          </a:p>
        </p:txBody>
      </p:sp>
      <p:sp>
        <p:nvSpPr>
          <p:cNvPr id="312329" name="Text Box 9"/>
          <p:cNvSpPr txBox="1">
            <a:spLocks noChangeArrowheads="1"/>
          </p:cNvSpPr>
          <p:nvPr/>
        </p:nvSpPr>
        <p:spPr bwMode="auto">
          <a:xfrm>
            <a:off x="336550" y="4559300"/>
            <a:ext cx="8229600" cy="1274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b="1">
                <a:solidFill>
                  <a:schemeClr val="tx1"/>
                </a:solidFill>
                <a:latin typeface="Times New Roman" pitchFamily="18" charset="0"/>
                <a:ea typeface="宋体" pitchFamily="2" charset="-122"/>
              </a:defRPr>
            </a:lvl1pPr>
            <a:lvl2pPr marL="742950" indent="-285750">
              <a:defRPr sz="1600" b="1">
                <a:solidFill>
                  <a:schemeClr val="tx1"/>
                </a:solidFill>
                <a:latin typeface="Times New Roman" pitchFamily="18" charset="0"/>
                <a:ea typeface="宋体" pitchFamily="2" charset="-122"/>
              </a:defRPr>
            </a:lvl2pPr>
            <a:lvl3pPr marL="1143000" indent="-228600">
              <a:defRPr sz="1600" b="1">
                <a:solidFill>
                  <a:schemeClr val="tx1"/>
                </a:solidFill>
                <a:latin typeface="Times New Roman" pitchFamily="18" charset="0"/>
                <a:ea typeface="宋体" pitchFamily="2" charset="-122"/>
              </a:defRPr>
            </a:lvl3pPr>
            <a:lvl4pPr marL="1600200" indent="-228600">
              <a:defRPr sz="1600" b="1">
                <a:solidFill>
                  <a:schemeClr val="tx1"/>
                </a:solidFill>
                <a:latin typeface="Times New Roman" pitchFamily="18" charset="0"/>
                <a:ea typeface="宋体" pitchFamily="2" charset="-122"/>
              </a:defRPr>
            </a:lvl4pPr>
            <a:lvl5pPr marL="2057400" indent="-228600">
              <a:defRPr sz="1600" b="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sz="1600" b="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sz="1600" b="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sz="1600" b="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sz="1600" b="1">
                <a:solidFill>
                  <a:schemeClr val="tx1"/>
                </a:solidFill>
                <a:latin typeface="Times New Roman" pitchFamily="18" charset="0"/>
                <a:ea typeface="宋体" pitchFamily="2" charset="-122"/>
              </a:defRPr>
            </a:lvl9pPr>
          </a:lstStyle>
          <a:p>
            <a:pPr eaLnBrk="1" hangingPunct="1">
              <a:spcBef>
                <a:spcPct val="10000"/>
              </a:spcBef>
            </a:pPr>
            <a:r>
              <a:rPr kumimoji="1" lang="zh-CN" altLang="en-US" sz="2400" b="0">
                <a:cs typeface="Times New Roman" pitchFamily="18" charset="0"/>
              </a:rPr>
              <a:t>°</a:t>
            </a:r>
            <a:r>
              <a:rPr kumimoji="1" lang="en-US" altLang="zh-CN" sz="2400">
                <a:solidFill>
                  <a:srgbClr val="CC0000"/>
                </a:solidFill>
                <a:cs typeface="Times New Roman" pitchFamily="18" charset="0"/>
              </a:rPr>
              <a:t>Significand</a:t>
            </a:r>
            <a:r>
              <a:rPr kumimoji="1" lang="en-US" altLang="zh-CN" sz="2400">
                <a:cs typeface="Times New Roman" pitchFamily="18" charset="0"/>
              </a:rPr>
              <a:t>:</a:t>
            </a:r>
          </a:p>
          <a:p>
            <a:pPr eaLnBrk="1" hangingPunct="1">
              <a:spcBef>
                <a:spcPct val="10000"/>
              </a:spcBef>
            </a:pPr>
            <a:r>
              <a:rPr kumimoji="1" lang="en-US" altLang="zh-CN" sz="2400">
                <a:cs typeface="Times New Roman" pitchFamily="18" charset="0"/>
              </a:rPr>
              <a:t>           1 + 1</a:t>
            </a:r>
            <a:r>
              <a:rPr kumimoji="1" lang="en-US" altLang="zh-CN" sz="2400" b="0">
                <a:cs typeface="Times New Roman" pitchFamily="18" charset="0"/>
              </a:rPr>
              <a:t>x</a:t>
            </a:r>
            <a:r>
              <a:rPr kumimoji="1" lang="en-US" altLang="zh-CN" sz="2400">
                <a:cs typeface="Times New Roman" pitchFamily="18" charset="0"/>
              </a:rPr>
              <a:t>2</a:t>
            </a:r>
            <a:r>
              <a:rPr kumimoji="1" lang="en-US" altLang="zh-CN" sz="2400" baseline="30000">
                <a:cs typeface="Times New Roman" pitchFamily="18" charset="0"/>
              </a:rPr>
              <a:t>-1</a:t>
            </a:r>
            <a:r>
              <a:rPr kumimoji="1" lang="en-US" altLang="zh-CN" sz="2400">
                <a:cs typeface="Times New Roman" pitchFamily="18" charset="0"/>
              </a:rPr>
              <a:t>+ 1</a:t>
            </a:r>
            <a:r>
              <a:rPr kumimoji="1" lang="en-US" altLang="zh-CN" sz="2400" b="0">
                <a:cs typeface="Times New Roman" pitchFamily="18" charset="0"/>
              </a:rPr>
              <a:t>x</a:t>
            </a:r>
            <a:r>
              <a:rPr kumimoji="1" lang="en-US" altLang="zh-CN" sz="2400">
                <a:cs typeface="Times New Roman" pitchFamily="18" charset="0"/>
              </a:rPr>
              <a:t>2</a:t>
            </a:r>
            <a:r>
              <a:rPr kumimoji="1" lang="en-US" altLang="zh-CN" sz="2400" baseline="30000">
                <a:cs typeface="Times New Roman" pitchFamily="18" charset="0"/>
              </a:rPr>
              <a:t>-2</a:t>
            </a:r>
            <a:r>
              <a:rPr kumimoji="1" lang="en-US" altLang="zh-CN" sz="2400">
                <a:cs typeface="Times New Roman" pitchFamily="18" charset="0"/>
              </a:rPr>
              <a:t> + 0</a:t>
            </a:r>
            <a:r>
              <a:rPr kumimoji="1" lang="en-US" altLang="zh-CN" sz="2400" b="0">
                <a:cs typeface="Times New Roman" pitchFamily="18" charset="0"/>
              </a:rPr>
              <a:t>x</a:t>
            </a:r>
            <a:r>
              <a:rPr kumimoji="1" lang="en-US" altLang="zh-CN" sz="2400">
                <a:cs typeface="Times New Roman" pitchFamily="18" charset="0"/>
              </a:rPr>
              <a:t>2</a:t>
            </a:r>
            <a:r>
              <a:rPr kumimoji="1" lang="en-US" altLang="zh-CN" sz="2400" baseline="30000">
                <a:cs typeface="Times New Roman" pitchFamily="18" charset="0"/>
              </a:rPr>
              <a:t>-3</a:t>
            </a:r>
            <a:r>
              <a:rPr kumimoji="1" lang="en-US" altLang="zh-CN" sz="2400">
                <a:cs typeface="Times New Roman" pitchFamily="18" charset="0"/>
              </a:rPr>
              <a:t> + 0</a:t>
            </a:r>
            <a:r>
              <a:rPr kumimoji="1" lang="en-US" altLang="zh-CN" sz="2400" b="0">
                <a:cs typeface="Times New Roman" pitchFamily="18" charset="0"/>
              </a:rPr>
              <a:t>x</a:t>
            </a:r>
            <a:r>
              <a:rPr kumimoji="1" lang="en-US" altLang="zh-CN" sz="2400">
                <a:cs typeface="Times New Roman" pitchFamily="18" charset="0"/>
              </a:rPr>
              <a:t>2</a:t>
            </a:r>
            <a:r>
              <a:rPr kumimoji="1" lang="en-US" altLang="zh-CN" sz="2400" baseline="30000">
                <a:cs typeface="Times New Roman" pitchFamily="18" charset="0"/>
              </a:rPr>
              <a:t>-4</a:t>
            </a:r>
            <a:r>
              <a:rPr kumimoji="1" lang="en-US" altLang="zh-CN" sz="2400">
                <a:cs typeface="Times New Roman" pitchFamily="18" charset="0"/>
              </a:rPr>
              <a:t> + 0</a:t>
            </a:r>
            <a:r>
              <a:rPr kumimoji="1" lang="en-US" altLang="zh-CN" sz="2400" b="0">
                <a:cs typeface="Times New Roman" pitchFamily="18" charset="0"/>
              </a:rPr>
              <a:t>x</a:t>
            </a:r>
            <a:r>
              <a:rPr kumimoji="1" lang="en-US" altLang="zh-CN" sz="2400">
                <a:cs typeface="Times New Roman" pitchFamily="18" charset="0"/>
              </a:rPr>
              <a:t>2</a:t>
            </a:r>
            <a:r>
              <a:rPr kumimoji="1" lang="en-US" altLang="zh-CN" sz="2400" baseline="30000">
                <a:cs typeface="Times New Roman" pitchFamily="18" charset="0"/>
              </a:rPr>
              <a:t>-5</a:t>
            </a:r>
            <a:r>
              <a:rPr kumimoji="1" lang="en-US" altLang="zh-CN" sz="2400">
                <a:cs typeface="Times New Roman" pitchFamily="18" charset="0"/>
              </a:rPr>
              <a:t> +...</a:t>
            </a:r>
          </a:p>
          <a:p>
            <a:pPr eaLnBrk="1" hangingPunct="1">
              <a:spcBef>
                <a:spcPct val="10000"/>
              </a:spcBef>
            </a:pPr>
            <a:r>
              <a:rPr kumimoji="1" lang="en-US" altLang="zh-CN" sz="2400">
                <a:cs typeface="Times New Roman" pitchFamily="18" charset="0"/>
              </a:rPr>
              <a:t>         =1+2</a:t>
            </a:r>
            <a:r>
              <a:rPr kumimoji="1" lang="en-US" altLang="zh-CN" sz="2400" baseline="30000">
                <a:cs typeface="Times New Roman" pitchFamily="18" charset="0"/>
              </a:rPr>
              <a:t>-1</a:t>
            </a:r>
            <a:r>
              <a:rPr kumimoji="1" lang="en-US" altLang="zh-CN" sz="2400">
                <a:cs typeface="Times New Roman" pitchFamily="18" charset="0"/>
              </a:rPr>
              <a:t> +2</a:t>
            </a:r>
            <a:r>
              <a:rPr kumimoji="1" lang="en-US" altLang="zh-CN" sz="2400" baseline="30000">
                <a:cs typeface="Times New Roman" pitchFamily="18" charset="0"/>
              </a:rPr>
              <a:t>-2</a:t>
            </a:r>
            <a:r>
              <a:rPr kumimoji="1" lang="en-US" altLang="zh-CN" sz="2400">
                <a:cs typeface="Times New Roman" pitchFamily="18" charset="0"/>
              </a:rPr>
              <a:t> = 1+0.5 +0.25 = 1.75</a:t>
            </a:r>
          </a:p>
        </p:txBody>
      </p:sp>
      <p:sp>
        <p:nvSpPr>
          <p:cNvPr id="312330" name="Text Box 10"/>
          <p:cNvSpPr txBox="1">
            <a:spLocks noChangeArrowheads="1"/>
          </p:cNvSpPr>
          <p:nvPr/>
        </p:nvSpPr>
        <p:spPr bwMode="auto">
          <a:xfrm>
            <a:off x="381000" y="5908675"/>
            <a:ext cx="8458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b="1">
                <a:solidFill>
                  <a:schemeClr val="tx1"/>
                </a:solidFill>
                <a:latin typeface="Times New Roman" pitchFamily="18" charset="0"/>
                <a:ea typeface="宋体" pitchFamily="2" charset="-122"/>
              </a:defRPr>
            </a:lvl1pPr>
            <a:lvl2pPr marL="742950" indent="-285750">
              <a:defRPr sz="1600" b="1">
                <a:solidFill>
                  <a:schemeClr val="tx1"/>
                </a:solidFill>
                <a:latin typeface="Times New Roman" pitchFamily="18" charset="0"/>
                <a:ea typeface="宋体" pitchFamily="2" charset="-122"/>
              </a:defRPr>
            </a:lvl2pPr>
            <a:lvl3pPr marL="1143000" indent="-228600">
              <a:defRPr sz="1600" b="1">
                <a:solidFill>
                  <a:schemeClr val="tx1"/>
                </a:solidFill>
                <a:latin typeface="Times New Roman" pitchFamily="18" charset="0"/>
                <a:ea typeface="宋体" pitchFamily="2" charset="-122"/>
              </a:defRPr>
            </a:lvl3pPr>
            <a:lvl4pPr marL="1600200" indent="-228600">
              <a:defRPr sz="1600" b="1">
                <a:solidFill>
                  <a:schemeClr val="tx1"/>
                </a:solidFill>
                <a:latin typeface="Times New Roman" pitchFamily="18" charset="0"/>
                <a:ea typeface="宋体" pitchFamily="2" charset="-122"/>
              </a:defRPr>
            </a:lvl4pPr>
            <a:lvl5pPr marL="2057400" indent="-228600">
              <a:defRPr sz="1600" b="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sz="1600" b="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sz="1600" b="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sz="1600" b="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sz="1600" b="1">
                <a:solidFill>
                  <a:schemeClr val="tx1"/>
                </a:solidFill>
                <a:latin typeface="Times New Roman" pitchFamily="18" charset="0"/>
                <a:ea typeface="宋体" pitchFamily="2" charset="-122"/>
              </a:defRPr>
            </a:lvl9pPr>
          </a:lstStyle>
          <a:p>
            <a:pPr eaLnBrk="1" hangingPunct="1">
              <a:spcBef>
                <a:spcPct val="50000"/>
              </a:spcBef>
            </a:pPr>
            <a:r>
              <a:rPr kumimoji="1" lang="zh-CN" altLang="en-US" sz="2400" b="0">
                <a:cs typeface="Times New Roman" pitchFamily="18" charset="0"/>
              </a:rPr>
              <a:t>°</a:t>
            </a:r>
            <a:r>
              <a:rPr kumimoji="1" lang="en-US" altLang="zh-CN" sz="2400">
                <a:solidFill>
                  <a:srgbClr val="CC0000"/>
                </a:solidFill>
                <a:cs typeface="Times New Roman" pitchFamily="18" charset="0"/>
              </a:rPr>
              <a:t>Represents</a:t>
            </a:r>
            <a:r>
              <a:rPr kumimoji="1" lang="en-US" altLang="zh-CN" sz="2400">
                <a:cs typeface="Times New Roman" pitchFamily="18" charset="0"/>
              </a:rPr>
              <a:t>: -1.75</a:t>
            </a:r>
            <a:r>
              <a:rPr kumimoji="1" lang="en-US" altLang="zh-CN" sz="2400" baseline="-25000">
                <a:cs typeface="Times New Roman" pitchFamily="18" charset="0"/>
              </a:rPr>
              <a:t>ten</a:t>
            </a:r>
            <a:r>
              <a:rPr kumimoji="1" lang="en-US" altLang="zh-CN" sz="2400" b="0">
                <a:cs typeface="Times New Roman" pitchFamily="18" charset="0"/>
              </a:rPr>
              <a:t>x</a:t>
            </a:r>
            <a:r>
              <a:rPr kumimoji="1" lang="en-US" altLang="zh-CN" sz="2400">
                <a:cs typeface="Times New Roman" pitchFamily="18" charset="0"/>
              </a:rPr>
              <a:t>2</a:t>
            </a:r>
            <a:r>
              <a:rPr kumimoji="1" lang="en-US" altLang="zh-CN" sz="2400" baseline="30000">
                <a:cs typeface="Times New Roman" pitchFamily="18" charset="0"/>
              </a:rPr>
              <a:t>-2</a:t>
            </a:r>
            <a:r>
              <a:rPr kumimoji="1" lang="en-US" altLang="zh-CN" sz="2400">
                <a:cs typeface="Times New Roman" pitchFamily="18" charset="0"/>
              </a:rPr>
              <a:t> = -0.4375   (= -4.375</a:t>
            </a:r>
            <a:r>
              <a:rPr kumimoji="1" lang="en-US" altLang="zh-CN" sz="2400" b="0">
                <a:cs typeface="Times New Roman" pitchFamily="18" charset="0"/>
              </a:rPr>
              <a:t>x</a:t>
            </a:r>
            <a:r>
              <a:rPr kumimoji="1" lang="en-US" altLang="zh-CN" sz="2400">
                <a:cs typeface="Times New Roman" pitchFamily="18" charset="0"/>
              </a:rPr>
              <a:t>10</a:t>
            </a:r>
            <a:r>
              <a:rPr kumimoji="1" lang="en-US" altLang="zh-CN" sz="2400" baseline="30000">
                <a:cs typeface="Times New Roman" pitchFamily="18" charset="0"/>
              </a:rPr>
              <a:t>-1</a:t>
            </a:r>
            <a:r>
              <a:rPr kumimoji="1" lang="en-US" altLang="zh-CN" sz="2400">
                <a:cs typeface="Times New Roman" pitchFamily="18" charset="0"/>
              </a:rPr>
              <a:t> )</a:t>
            </a:r>
          </a:p>
        </p:txBody>
      </p:sp>
      <p:sp>
        <p:nvSpPr>
          <p:cNvPr id="312331" name="Rectangle 11"/>
          <p:cNvSpPr>
            <a:spLocks noChangeArrowheads="1"/>
          </p:cNvSpPr>
          <p:nvPr/>
        </p:nvSpPr>
        <p:spPr bwMode="auto">
          <a:xfrm>
            <a:off x="1295400" y="2193925"/>
            <a:ext cx="573105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r>
              <a:rPr kumimoji="1" lang="zh-CN" altLang="en-US" sz="2800">
                <a:solidFill>
                  <a:srgbClr val="996633"/>
                </a:solidFill>
                <a:latin typeface="Times New Roman" pitchFamily="18" charset="0"/>
                <a:cs typeface="Times New Roman" pitchFamily="18" charset="0"/>
              </a:rPr>
              <a:t>(-1)</a:t>
            </a:r>
            <a:r>
              <a:rPr kumimoji="1" lang="en-US" altLang="zh-CN" sz="2800" baseline="30000">
                <a:solidFill>
                  <a:srgbClr val="996633"/>
                </a:solidFill>
                <a:latin typeface="Times New Roman" pitchFamily="18" charset="0"/>
                <a:cs typeface="Times New Roman" pitchFamily="18" charset="0"/>
              </a:rPr>
              <a:t>S</a:t>
            </a:r>
            <a:r>
              <a:rPr kumimoji="1" lang="en-US" altLang="zh-CN" sz="2800">
                <a:solidFill>
                  <a:srgbClr val="996633"/>
                </a:solidFill>
                <a:latin typeface="Times New Roman" pitchFamily="18" charset="0"/>
                <a:cs typeface="Times New Roman" pitchFamily="18" charset="0"/>
              </a:rPr>
              <a:t> </a:t>
            </a:r>
            <a:r>
              <a:rPr kumimoji="1" lang="en-US" altLang="zh-CN" sz="2800" b="0">
                <a:solidFill>
                  <a:srgbClr val="996633"/>
                </a:solidFill>
                <a:latin typeface="Times New Roman" pitchFamily="18" charset="0"/>
                <a:cs typeface="Times New Roman" pitchFamily="18" charset="0"/>
              </a:rPr>
              <a:t>x</a:t>
            </a:r>
            <a:r>
              <a:rPr kumimoji="1" lang="en-US" altLang="zh-CN" sz="2800">
                <a:solidFill>
                  <a:srgbClr val="996633"/>
                </a:solidFill>
                <a:latin typeface="Times New Roman" pitchFamily="18" charset="0"/>
                <a:cs typeface="Times New Roman" pitchFamily="18" charset="0"/>
              </a:rPr>
              <a:t> (1 + Significand) </a:t>
            </a:r>
            <a:r>
              <a:rPr kumimoji="1" lang="en-US" altLang="zh-CN" sz="2800" b="0">
                <a:solidFill>
                  <a:srgbClr val="996633"/>
                </a:solidFill>
                <a:latin typeface="Times New Roman" pitchFamily="18" charset="0"/>
                <a:cs typeface="Times New Roman" pitchFamily="18" charset="0"/>
              </a:rPr>
              <a:t>x</a:t>
            </a:r>
            <a:r>
              <a:rPr kumimoji="1" lang="en-US" altLang="zh-CN" sz="2800">
                <a:solidFill>
                  <a:srgbClr val="996633"/>
                </a:solidFill>
                <a:latin typeface="Times New Roman" pitchFamily="18" charset="0"/>
                <a:cs typeface="Times New Roman" pitchFamily="18" charset="0"/>
              </a:rPr>
              <a:t> 2</a:t>
            </a:r>
            <a:r>
              <a:rPr kumimoji="1" lang="en-US" altLang="zh-CN" sz="2800" baseline="30000">
                <a:solidFill>
                  <a:srgbClr val="996633"/>
                </a:solidFill>
                <a:latin typeface="Times New Roman" pitchFamily="18" charset="0"/>
                <a:cs typeface="Times New Roman" pitchFamily="18" charset="0"/>
              </a:rPr>
              <a:t>(Exponent-127)</a:t>
            </a:r>
          </a:p>
        </p:txBody>
      </p:sp>
      <p:sp>
        <p:nvSpPr>
          <p:cNvPr id="27658" name="Text Box 12"/>
          <p:cNvSpPr txBox="1">
            <a:spLocks noChangeArrowheads="1"/>
          </p:cNvSpPr>
          <p:nvPr/>
        </p:nvSpPr>
        <p:spPr bwMode="auto">
          <a:xfrm>
            <a:off x="144463" y="827088"/>
            <a:ext cx="8667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b="1">
                <a:solidFill>
                  <a:schemeClr val="tx1"/>
                </a:solidFill>
                <a:latin typeface="Times New Roman" pitchFamily="18" charset="0"/>
                <a:ea typeface="宋体" pitchFamily="2" charset="-122"/>
              </a:defRPr>
            </a:lvl1pPr>
            <a:lvl2pPr marL="742950" indent="-285750">
              <a:defRPr sz="1600" b="1">
                <a:solidFill>
                  <a:schemeClr val="tx1"/>
                </a:solidFill>
                <a:latin typeface="Times New Roman" pitchFamily="18" charset="0"/>
                <a:ea typeface="宋体" pitchFamily="2" charset="-122"/>
              </a:defRPr>
            </a:lvl2pPr>
            <a:lvl3pPr marL="1143000" indent="-228600">
              <a:defRPr sz="1600" b="1">
                <a:solidFill>
                  <a:schemeClr val="tx1"/>
                </a:solidFill>
                <a:latin typeface="Times New Roman" pitchFamily="18" charset="0"/>
                <a:ea typeface="宋体" pitchFamily="2" charset="-122"/>
              </a:defRPr>
            </a:lvl3pPr>
            <a:lvl4pPr marL="1600200" indent="-228600">
              <a:defRPr sz="1600" b="1">
                <a:solidFill>
                  <a:schemeClr val="tx1"/>
                </a:solidFill>
                <a:latin typeface="Times New Roman" pitchFamily="18" charset="0"/>
                <a:ea typeface="宋体" pitchFamily="2" charset="-122"/>
              </a:defRPr>
            </a:lvl4pPr>
            <a:lvl5pPr marL="2057400" indent="-228600">
              <a:defRPr sz="1600" b="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sz="1600" b="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sz="1600" b="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sz="1600" b="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sz="1600" b="1">
                <a:solidFill>
                  <a:schemeClr val="tx1"/>
                </a:solidFill>
                <a:latin typeface="Times New Roman" pitchFamily="18" charset="0"/>
                <a:ea typeface="宋体" pitchFamily="2" charset="-122"/>
              </a:defRPr>
            </a:lvl9pPr>
          </a:lstStyle>
          <a:p>
            <a:pPr eaLnBrk="1" hangingPunct="1">
              <a:spcBef>
                <a:spcPct val="50000"/>
              </a:spcBef>
            </a:pPr>
            <a:r>
              <a:rPr kumimoji="1" lang="en-GB" altLang="zh-CN" sz="2400">
                <a:cs typeface="Times New Roman" pitchFamily="18" charset="0"/>
              </a:rPr>
              <a:t>BEE00000H</a:t>
            </a:r>
            <a:r>
              <a:rPr kumimoji="1" lang="en-GB" altLang="zh-CN" sz="2400" baseline="-30000">
                <a:cs typeface="Times New Roman" pitchFamily="18" charset="0"/>
              </a:rPr>
              <a:t> </a:t>
            </a:r>
            <a:r>
              <a:rPr kumimoji="1" lang="en-GB" altLang="zh-CN" sz="2400">
                <a:cs typeface="Times New Roman" pitchFamily="18" charset="0"/>
              </a:rPr>
              <a:t>is the hex. Rep. Of an IEEE 754 SP FP number</a:t>
            </a:r>
            <a:endParaRPr kumimoji="1" lang="en-US" altLang="zh-CN" sz="2400">
              <a:cs typeface="Times New Roman" pitchFamily="18" charset="0"/>
            </a:endParaRPr>
          </a:p>
        </p:txBody>
      </p:sp>
    </p:spTree>
    <p:extLst>
      <p:ext uri="{BB962C8B-B14F-4D97-AF65-F5344CB8AC3E}">
        <p14:creationId xmlns:p14="http://schemas.microsoft.com/office/powerpoint/2010/main" val="14491740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1232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12331"/>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1232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12328"/>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12329"/>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123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2323" grpId="0" build="p" autoUpdateAnimBg="0"/>
      <p:bldP spid="312327" grpId="0" autoUpdateAnimBg="0"/>
      <p:bldP spid="312328" grpId="0" autoUpdateAnimBg="0"/>
      <p:bldP spid="312329" grpId="0" autoUpdateAnimBg="0"/>
      <p:bldP spid="312330" grpId="0" autoUpdateAnimBg="0"/>
      <p:bldP spid="312331"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ltLang="zh-CN" dirty="0" smtClean="0">
                <a:latin typeface="Times New Roman" pitchFamily="18" charset="0"/>
                <a:ea typeface="宋体" pitchFamily="2" charset="-122"/>
                <a:cs typeface="Times New Roman" pitchFamily="18" charset="0"/>
              </a:rPr>
              <a:t>Ex: Converting Decimal to FP</a:t>
            </a:r>
          </a:p>
        </p:txBody>
      </p:sp>
      <p:sp>
        <p:nvSpPr>
          <p:cNvPr id="28675" name="Rectangle 3"/>
          <p:cNvSpPr>
            <a:spLocks noGrp="1" noChangeArrowheads="1"/>
          </p:cNvSpPr>
          <p:nvPr>
            <p:ph type="body" idx="1"/>
          </p:nvPr>
        </p:nvSpPr>
        <p:spPr>
          <a:xfrm>
            <a:off x="2909888" y="768350"/>
            <a:ext cx="4883150" cy="439095"/>
          </a:xfrm>
        </p:spPr>
        <p:txBody>
          <a:bodyPr/>
          <a:lstStyle/>
          <a:p>
            <a:pPr marL="342900" indent="-342900">
              <a:buFont typeface="Wingdings" pitchFamily="2" charset="2"/>
              <a:buNone/>
            </a:pPr>
            <a:r>
              <a:rPr lang="zh-CN" altLang="en-US" sz="2800" dirty="0" smtClean="0">
                <a:latin typeface="Times New Roman" pitchFamily="18" charset="0"/>
                <a:cs typeface="Times New Roman" pitchFamily="18" charset="0"/>
              </a:rPr>
              <a:t>-1.275 </a:t>
            </a:r>
            <a:r>
              <a:rPr lang="en-US" altLang="zh-CN" sz="2800" dirty="0" smtClean="0">
                <a:latin typeface="Times New Roman" pitchFamily="18" charset="0"/>
                <a:cs typeface="Times New Roman" pitchFamily="18" charset="0"/>
              </a:rPr>
              <a:t>x 10</a:t>
            </a:r>
            <a:r>
              <a:rPr lang="en-US" altLang="zh-CN" sz="2800" baseline="30000" dirty="0" smtClean="0">
                <a:latin typeface="Times New Roman" pitchFamily="18" charset="0"/>
                <a:cs typeface="Times New Roman" pitchFamily="18" charset="0"/>
              </a:rPr>
              <a:t>1</a:t>
            </a:r>
          </a:p>
        </p:txBody>
      </p:sp>
      <p:sp>
        <p:nvSpPr>
          <p:cNvPr id="314372" name="Text Box 4"/>
          <p:cNvSpPr txBox="1">
            <a:spLocks noChangeArrowheads="1"/>
          </p:cNvSpPr>
          <p:nvPr/>
        </p:nvSpPr>
        <p:spPr bwMode="auto">
          <a:xfrm>
            <a:off x="442913" y="1419225"/>
            <a:ext cx="8458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b="1">
                <a:solidFill>
                  <a:schemeClr val="tx1"/>
                </a:solidFill>
                <a:latin typeface="Times New Roman" pitchFamily="18" charset="0"/>
                <a:ea typeface="宋体" pitchFamily="2" charset="-122"/>
              </a:defRPr>
            </a:lvl1pPr>
            <a:lvl2pPr marL="742950" indent="-285750">
              <a:defRPr sz="1600" b="1">
                <a:solidFill>
                  <a:schemeClr val="tx1"/>
                </a:solidFill>
                <a:latin typeface="Times New Roman" pitchFamily="18" charset="0"/>
                <a:ea typeface="宋体" pitchFamily="2" charset="-122"/>
              </a:defRPr>
            </a:lvl2pPr>
            <a:lvl3pPr marL="1143000" indent="-228600">
              <a:defRPr sz="1600" b="1">
                <a:solidFill>
                  <a:schemeClr val="tx1"/>
                </a:solidFill>
                <a:latin typeface="Times New Roman" pitchFamily="18" charset="0"/>
                <a:ea typeface="宋体" pitchFamily="2" charset="-122"/>
              </a:defRPr>
            </a:lvl3pPr>
            <a:lvl4pPr marL="1600200" indent="-228600">
              <a:defRPr sz="1600" b="1">
                <a:solidFill>
                  <a:schemeClr val="tx1"/>
                </a:solidFill>
                <a:latin typeface="Times New Roman" pitchFamily="18" charset="0"/>
                <a:ea typeface="宋体" pitchFamily="2" charset="-122"/>
              </a:defRPr>
            </a:lvl4pPr>
            <a:lvl5pPr marL="2057400" indent="-228600">
              <a:defRPr sz="1600" b="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sz="1600" b="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sz="1600" b="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sz="1600" b="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sz="1600" b="1">
                <a:solidFill>
                  <a:schemeClr val="tx1"/>
                </a:solidFill>
                <a:latin typeface="Times New Roman" pitchFamily="18" charset="0"/>
                <a:ea typeface="宋体" pitchFamily="2" charset="-122"/>
              </a:defRPr>
            </a:lvl9pPr>
          </a:lstStyle>
          <a:p>
            <a:pPr eaLnBrk="1" hangingPunct="1">
              <a:spcBef>
                <a:spcPct val="50000"/>
              </a:spcBef>
            </a:pPr>
            <a:r>
              <a:rPr kumimoji="1" lang="zh-CN" altLang="en-US" sz="2400">
                <a:cs typeface="Times New Roman" pitchFamily="18" charset="0"/>
              </a:rPr>
              <a:t>1. </a:t>
            </a:r>
            <a:r>
              <a:rPr kumimoji="1" lang="en-US" altLang="zh-CN" sz="2400">
                <a:cs typeface="Times New Roman" pitchFamily="18" charset="0"/>
              </a:rPr>
              <a:t>Denormalize: -12. 75</a:t>
            </a:r>
            <a:endParaRPr kumimoji="1" lang="en-US" altLang="zh-CN" sz="2400" b="0">
              <a:cs typeface="Times New Roman" pitchFamily="18" charset="0"/>
            </a:endParaRPr>
          </a:p>
        </p:txBody>
      </p:sp>
      <p:sp>
        <p:nvSpPr>
          <p:cNvPr id="314373" name="Text Box 5"/>
          <p:cNvSpPr txBox="1">
            <a:spLocks noChangeArrowheads="1"/>
          </p:cNvSpPr>
          <p:nvPr/>
        </p:nvSpPr>
        <p:spPr bwMode="auto">
          <a:xfrm>
            <a:off x="457200" y="1833563"/>
            <a:ext cx="8077200" cy="8679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b="1">
                <a:solidFill>
                  <a:schemeClr val="tx1"/>
                </a:solidFill>
                <a:latin typeface="Times New Roman" pitchFamily="18" charset="0"/>
                <a:ea typeface="宋体" pitchFamily="2" charset="-122"/>
              </a:defRPr>
            </a:lvl1pPr>
            <a:lvl2pPr marL="742950" indent="-285750">
              <a:defRPr sz="1600" b="1">
                <a:solidFill>
                  <a:schemeClr val="tx1"/>
                </a:solidFill>
                <a:latin typeface="Times New Roman" pitchFamily="18" charset="0"/>
                <a:ea typeface="宋体" pitchFamily="2" charset="-122"/>
              </a:defRPr>
            </a:lvl2pPr>
            <a:lvl3pPr marL="1143000" indent="-228600">
              <a:defRPr sz="1600" b="1">
                <a:solidFill>
                  <a:schemeClr val="tx1"/>
                </a:solidFill>
                <a:latin typeface="Times New Roman" pitchFamily="18" charset="0"/>
                <a:ea typeface="宋体" pitchFamily="2" charset="-122"/>
              </a:defRPr>
            </a:lvl3pPr>
            <a:lvl4pPr marL="1600200" indent="-228600">
              <a:defRPr sz="1600" b="1">
                <a:solidFill>
                  <a:schemeClr val="tx1"/>
                </a:solidFill>
                <a:latin typeface="Times New Roman" pitchFamily="18" charset="0"/>
                <a:ea typeface="宋体" pitchFamily="2" charset="-122"/>
              </a:defRPr>
            </a:lvl4pPr>
            <a:lvl5pPr marL="2057400" indent="-228600">
              <a:defRPr sz="1600" b="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sz="1600" b="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sz="1600" b="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sz="1600" b="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sz="1600" b="1">
                <a:solidFill>
                  <a:schemeClr val="tx1"/>
                </a:solidFill>
                <a:latin typeface="Times New Roman" pitchFamily="18" charset="0"/>
                <a:ea typeface="宋体" pitchFamily="2" charset="-122"/>
              </a:defRPr>
            </a:lvl9pPr>
          </a:lstStyle>
          <a:p>
            <a:pPr eaLnBrk="1" hangingPunct="1">
              <a:spcBef>
                <a:spcPct val="10000"/>
              </a:spcBef>
            </a:pPr>
            <a:r>
              <a:rPr kumimoji="1" lang="zh-CN" altLang="en-US" sz="2400">
                <a:solidFill>
                  <a:srgbClr val="000000"/>
                </a:solidFill>
                <a:cs typeface="Times New Roman" pitchFamily="18" charset="0"/>
              </a:rPr>
              <a:t>2. </a:t>
            </a:r>
            <a:r>
              <a:rPr kumimoji="1" lang="en-US" altLang="zh-CN" sz="2400">
                <a:solidFill>
                  <a:srgbClr val="000000"/>
                </a:solidFill>
                <a:cs typeface="Times New Roman" pitchFamily="18" charset="0"/>
              </a:rPr>
              <a:t>Convert integer part:</a:t>
            </a:r>
          </a:p>
          <a:p>
            <a:pPr eaLnBrk="1" hangingPunct="1">
              <a:spcBef>
                <a:spcPct val="10000"/>
              </a:spcBef>
            </a:pPr>
            <a:r>
              <a:rPr kumimoji="1" lang="en-US" altLang="zh-CN" sz="2400">
                <a:solidFill>
                  <a:srgbClr val="000000"/>
                </a:solidFill>
                <a:cs typeface="Times New Roman" pitchFamily="18" charset="0"/>
              </a:rPr>
              <a:t>           12 = </a:t>
            </a:r>
            <a:r>
              <a:rPr kumimoji="1" lang="en-US" altLang="zh-CN" sz="2400">
                <a:solidFill>
                  <a:srgbClr val="063DE9"/>
                </a:solidFill>
                <a:cs typeface="Times New Roman" pitchFamily="18" charset="0"/>
              </a:rPr>
              <a:t>8 </a:t>
            </a:r>
            <a:r>
              <a:rPr kumimoji="1" lang="en-US" altLang="zh-CN" sz="2400">
                <a:solidFill>
                  <a:srgbClr val="000000"/>
                </a:solidFill>
                <a:cs typeface="Times New Roman" pitchFamily="18" charset="0"/>
              </a:rPr>
              <a:t>+ </a:t>
            </a:r>
            <a:r>
              <a:rPr kumimoji="1" lang="en-US" altLang="zh-CN" sz="2400">
                <a:solidFill>
                  <a:srgbClr val="063DE9"/>
                </a:solidFill>
                <a:cs typeface="Times New Roman" pitchFamily="18" charset="0"/>
              </a:rPr>
              <a:t>4 </a:t>
            </a:r>
            <a:r>
              <a:rPr kumimoji="1" lang="en-US" altLang="zh-CN" sz="2400">
                <a:solidFill>
                  <a:srgbClr val="000000"/>
                </a:solidFill>
                <a:cs typeface="Times New Roman" pitchFamily="18" charset="0"/>
              </a:rPr>
              <a:t>= </a:t>
            </a:r>
            <a:r>
              <a:rPr kumimoji="1" lang="en-US" altLang="zh-CN" sz="2400">
                <a:solidFill>
                  <a:srgbClr val="063DE9"/>
                </a:solidFill>
                <a:cs typeface="Times New Roman" pitchFamily="18" charset="0"/>
              </a:rPr>
              <a:t>1100</a:t>
            </a:r>
            <a:r>
              <a:rPr kumimoji="1" lang="en-US" altLang="zh-CN" sz="2400" baseline="-25000">
                <a:solidFill>
                  <a:srgbClr val="000000"/>
                </a:solidFill>
                <a:cs typeface="Times New Roman" pitchFamily="18" charset="0"/>
              </a:rPr>
              <a:t>2</a:t>
            </a:r>
            <a:endParaRPr kumimoji="1" lang="en-US" altLang="zh-CN" sz="2400" b="0" baseline="-25000">
              <a:solidFill>
                <a:srgbClr val="000000"/>
              </a:solidFill>
              <a:cs typeface="Times New Roman" pitchFamily="18" charset="0"/>
            </a:endParaRPr>
          </a:p>
        </p:txBody>
      </p:sp>
      <p:sp>
        <p:nvSpPr>
          <p:cNvPr id="314374" name="Text Box 6"/>
          <p:cNvSpPr txBox="1">
            <a:spLocks noChangeArrowheads="1"/>
          </p:cNvSpPr>
          <p:nvPr/>
        </p:nvSpPr>
        <p:spPr bwMode="auto">
          <a:xfrm>
            <a:off x="457200" y="2686050"/>
            <a:ext cx="8229600" cy="8679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b="1">
                <a:solidFill>
                  <a:schemeClr val="tx1"/>
                </a:solidFill>
                <a:latin typeface="Times New Roman" pitchFamily="18" charset="0"/>
                <a:ea typeface="宋体" pitchFamily="2" charset="-122"/>
              </a:defRPr>
            </a:lvl1pPr>
            <a:lvl2pPr marL="742950" indent="-285750">
              <a:defRPr sz="1600" b="1">
                <a:solidFill>
                  <a:schemeClr val="tx1"/>
                </a:solidFill>
                <a:latin typeface="Times New Roman" pitchFamily="18" charset="0"/>
                <a:ea typeface="宋体" pitchFamily="2" charset="-122"/>
              </a:defRPr>
            </a:lvl2pPr>
            <a:lvl3pPr marL="1143000" indent="-228600">
              <a:defRPr sz="1600" b="1">
                <a:solidFill>
                  <a:schemeClr val="tx1"/>
                </a:solidFill>
                <a:latin typeface="Times New Roman" pitchFamily="18" charset="0"/>
                <a:ea typeface="宋体" pitchFamily="2" charset="-122"/>
              </a:defRPr>
            </a:lvl3pPr>
            <a:lvl4pPr marL="1600200" indent="-228600">
              <a:defRPr sz="1600" b="1">
                <a:solidFill>
                  <a:schemeClr val="tx1"/>
                </a:solidFill>
                <a:latin typeface="Times New Roman" pitchFamily="18" charset="0"/>
                <a:ea typeface="宋体" pitchFamily="2" charset="-122"/>
              </a:defRPr>
            </a:lvl4pPr>
            <a:lvl5pPr marL="2057400" indent="-228600">
              <a:defRPr sz="1600" b="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sz="1600" b="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sz="1600" b="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sz="1600" b="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sz="1600" b="1">
                <a:solidFill>
                  <a:schemeClr val="tx1"/>
                </a:solidFill>
                <a:latin typeface="Times New Roman" pitchFamily="18" charset="0"/>
                <a:ea typeface="宋体" pitchFamily="2" charset="-122"/>
              </a:defRPr>
            </a:lvl9pPr>
          </a:lstStyle>
          <a:p>
            <a:pPr eaLnBrk="1" hangingPunct="1">
              <a:spcBef>
                <a:spcPct val="10000"/>
              </a:spcBef>
            </a:pPr>
            <a:r>
              <a:rPr kumimoji="1" lang="zh-CN" altLang="en-US" sz="2400">
                <a:solidFill>
                  <a:srgbClr val="000000"/>
                </a:solidFill>
                <a:cs typeface="Times New Roman" pitchFamily="18" charset="0"/>
              </a:rPr>
              <a:t>3. </a:t>
            </a:r>
            <a:r>
              <a:rPr kumimoji="1" lang="en-US" altLang="zh-CN" sz="2400">
                <a:solidFill>
                  <a:srgbClr val="000000"/>
                </a:solidFill>
                <a:cs typeface="Times New Roman" pitchFamily="18" charset="0"/>
              </a:rPr>
              <a:t>Convert fractional part:</a:t>
            </a:r>
          </a:p>
          <a:p>
            <a:pPr eaLnBrk="1" hangingPunct="1">
              <a:spcBef>
                <a:spcPct val="10000"/>
              </a:spcBef>
            </a:pPr>
            <a:r>
              <a:rPr kumimoji="1" lang="en-US" altLang="zh-CN" sz="2400">
                <a:solidFill>
                  <a:srgbClr val="000000"/>
                </a:solidFill>
                <a:cs typeface="Times New Roman" pitchFamily="18" charset="0"/>
              </a:rPr>
              <a:t>           .75 = </a:t>
            </a:r>
            <a:r>
              <a:rPr kumimoji="1" lang="en-US" altLang="zh-CN" sz="2400">
                <a:solidFill>
                  <a:srgbClr val="063DE9"/>
                </a:solidFill>
                <a:cs typeface="Times New Roman" pitchFamily="18" charset="0"/>
              </a:rPr>
              <a:t>.5 + .25 = .11</a:t>
            </a:r>
            <a:r>
              <a:rPr kumimoji="1" lang="en-US" altLang="zh-CN" sz="2400" baseline="-25000">
                <a:solidFill>
                  <a:srgbClr val="000000"/>
                </a:solidFill>
                <a:cs typeface="Times New Roman" pitchFamily="18" charset="0"/>
              </a:rPr>
              <a:t>2</a:t>
            </a:r>
            <a:endParaRPr kumimoji="1" lang="en-US" altLang="zh-CN" sz="2400" b="0" baseline="-25000">
              <a:solidFill>
                <a:srgbClr val="000000"/>
              </a:solidFill>
              <a:cs typeface="Times New Roman" pitchFamily="18" charset="0"/>
            </a:endParaRPr>
          </a:p>
        </p:txBody>
      </p:sp>
      <p:sp>
        <p:nvSpPr>
          <p:cNvPr id="314375" name="Text Box 7"/>
          <p:cNvSpPr txBox="1">
            <a:spLocks noChangeArrowheads="1"/>
          </p:cNvSpPr>
          <p:nvPr/>
        </p:nvSpPr>
        <p:spPr bwMode="auto">
          <a:xfrm>
            <a:off x="457200" y="3600450"/>
            <a:ext cx="7696200" cy="8679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b="1">
                <a:solidFill>
                  <a:schemeClr val="tx1"/>
                </a:solidFill>
                <a:latin typeface="Times New Roman" pitchFamily="18" charset="0"/>
                <a:ea typeface="宋体" pitchFamily="2" charset="-122"/>
              </a:defRPr>
            </a:lvl1pPr>
            <a:lvl2pPr marL="742950" indent="-285750">
              <a:defRPr sz="1600" b="1">
                <a:solidFill>
                  <a:schemeClr val="tx1"/>
                </a:solidFill>
                <a:latin typeface="Times New Roman" pitchFamily="18" charset="0"/>
                <a:ea typeface="宋体" pitchFamily="2" charset="-122"/>
              </a:defRPr>
            </a:lvl2pPr>
            <a:lvl3pPr marL="1143000" indent="-228600">
              <a:defRPr sz="1600" b="1">
                <a:solidFill>
                  <a:schemeClr val="tx1"/>
                </a:solidFill>
                <a:latin typeface="Times New Roman" pitchFamily="18" charset="0"/>
                <a:ea typeface="宋体" pitchFamily="2" charset="-122"/>
              </a:defRPr>
            </a:lvl3pPr>
            <a:lvl4pPr marL="1600200" indent="-228600">
              <a:defRPr sz="1600" b="1">
                <a:solidFill>
                  <a:schemeClr val="tx1"/>
                </a:solidFill>
                <a:latin typeface="Times New Roman" pitchFamily="18" charset="0"/>
                <a:ea typeface="宋体" pitchFamily="2" charset="-122"/>
              </a:defRPr>
            </a:lvl4pPr>
            <a:lvl5pPr marL="2057400" indent="-228600">
              <a:defRPr sz="1600" b="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sz="1600" b="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sz="1600" b="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sz="1600" b="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sz="1600" b="1">
                <a:solidFill>
                  <a:schemeClr val="tx1"/>
                </a:solidFill>
                <a:latin typeface="Times New Roman" pitchFamily="18" charset="0"/>
                <a:ea typeface="宋体" pitchFamily="2" charset="-122"/>
              </a:defRPr>
            </a:lvl9pPr>
          </a:lstStyle>
          <a:p>
            <a:pPr eaLnBrk="1" hangingPunct="1">
              <a:spcBef>
                <a:spcPct val="10000"/>
              </a:spcBef>
            </a:pPr>
            <a:r>
              <a:rPr kumimoji="1" lang="zh-CN" altLang="en-US" sz="2400">
                <a:cs typeface="Times New Roman" pitchFamily="18" charset="0"/>
              </a:rPr>
              <a:t>4. </a:t>
            </a:r>
            <a:r>
              <a:rPr kumimoji="1" lang="en-US" altLang="zh-CN" sz="2400">
                <a:cs typeface="Times New Roman" pitchFamily="18" charset="0"/>
              </a:rPr>
              <a:t>Put parts together and normalize:</a:t>
            </a:r>
          </a:p>
          <a:p>
            <a:pPr eaLnBrk="1" hangingPunct="1">
              <a:spcBef>
                <a:spcPct val="10000"/>
              </a:spcBef>
            </a:pPr>
            <a:r>
              <a:rPr kumimoji="1" lang="en-US" altLang="zh-CN" sz="2400">
                <a:cs typeface="Times New Roman" pitchFamily="18" charset="0"/>
              </a:rPr>
              <a:t>           1100.11 = 1.10011</a:t>
            </a:r>
            <a:r>
              <a:rPr kumimoji="1" lang="en-US" altLang="zh-CN" sz="2400" b="0">
                <a:cs typeface="Times New Roman" pitchFamily="18" charset="0"/>
              </a:rPr>
              <a:t> x</a:t>
            </a:r>
            <a:r>
              <a:rPr kumimoji="1" lang="en-US" altLang="zh-CN" sz="2400">
                <a:cs typeface="Times New Roman" pitchFamily="18" charset="0"/>
              </a:rPr>
              <a:t> 2</a:t>
            </a:r>
            <a:r>
              <a:rPr kumimoji="1" lang="en-US" altLang="zh-CN" sz="2400" baseline="30000">
                <a:cs typeface="Times New Roman" pitchFamily="18" charset="0"/>
              </a:rPr>
              <a:t>3</a:t>
            </a:r>
            <a:endParaRPr kumimoji="1" lang="en-US" altLang="zh-CN" sz="2400" b="0" baseline="30000">
              <a:cs typeface="Times New Roman" pitchFamily="18" charset="0"/>
            </a:endParaRPr>
          </a:p>
        </p:txBody>
      </p:sp>
      <p:sp>
        <p:nvSpPr>
          <p:cNvPr id="314376" name="Text Box 8"/>
          <p:cNvSpPr txBox="1">
            <a:spLocks noChangeArrowheads="1"/>
          </p:cNvSpPr>
          <p:nvPr/>
        </p:nvSpPr>
        <p:spPr bwMode="auto">
          <a:xfrm>
            <a:off x="457200" y="4514850"/>
            <a:ext cx="78835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b="1">
                <a:solidFill>
                  <a:schemeClr val="tx1"/>
                </a:solidFill>
                <a:latin typeface="Times New Roman" pitchFamily="18" charset="0"/>
                <a:ea typeface="宋体" pitchFamily="2" charset="-122"/>
              </a:defRPr>
            </a:lvl1pPr>
            <a:lvl2pPr marL="742950" indent="-285750">
              <a:defRPr sz="1600" b="1">
                <a:solidFill>
                  <a:schemeClr val="tx1"/>
                </a:solidFill>
                <a:latin typeface="Times New Roman" pitchFamily="18" charset="0"/>
                <a:ea typeface="宋体" pitchFamily="2" charset="-122"/>
              </a:defRPr>
            </a:lvl2pPr>
            <a:lvl3pPr marL="1143000" indent="-228600">
              <a:defRPr sz="1600" b="1">
                <a:solidFill>
                  <a:schemeClr val="tx1"/>
                </a:solidFill>
                <a:latin typeface="Times New Roman" pitchFamily="18" charset="0"/>
                <a:ea typeface="宋体" pitchFamily="2" charset="-122"/>
              </a:defRPr>
            </a:lvl3pPr>
            <a:lvl4pPr marL="1600200" indent="-228600">
              <a:defRPr sz="1600" b="1">
                <a:solidFill>
                  <a:schemeClr val="tx1"/>
                </a:solidFill>
                <a:latin typeface="Times New Roman" pitchFamily="18" charset="0"/>
                <a:ea typeface="宋体" pitchFamily="2" charset="-122"/>
              </a:defRPr>
            </a:lvl4pPr>
            <a:lvl5pPr marL="2057400" indent="-228600">
              <a:defRPr sz="1600" b="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sz="1600" b="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sz="1600" b="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sz="1600" b="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sz="1600" b="1">
                <a:solidFill>
                  <a:schemeClr val="tx1"/>
                </a:solidFill>
                <a:latin typeface="Times New Roman" pitchFamily="18" charset="0"/>
                <a:ea typeface="宋体" pitchFamily="2" charset="-122"/>
              </a:defRPr>
            </a:lvl9pPr>
          </a:lstStyle>
          <a:p>
            <a:pPr eaLnBrk="1" hangingPunct="1">
              <a:spcBef>
                <a:spcPct val="50000"/>
              </a:spcBef>
            </a:pPr>
            <a:r>
              <a:rPr kumimoji="1" lang="zh-CN" altLang="en-US" sz="2400">
                <a:cs typeface="Times New Roman" pitchFamily="18" charset="0"/>
              </a:rPr>
              <a:t>5. </a:t>
            </a:r>
            <a:r>
              <a:rPr kumimoji="1" lang="en-US" altLang="zh-CN" sz="2400">
                <a:cs typeface="Times New Roman" pitchFamily="18" charset="0"/>
              </a:rPr>
              <a:t>Convert exponent: 127 + 3 = </a:t>
            </a:r>
            <a:r>
              <a:rPr kumimoji="1" lang="en-US" altLang="zh-CN" sz="2400">
                <a:solidFill>
                  <a:srgbClr val="3333FF"/>
                </a:solidFill>
                <a:cs typeface="Times New Roman" pitchFamily="18" charset="0"/>
              </a:rPr>
              <a:t>128 </a:t>
            </a:r>
            <a:r>
              <a:rPr kumimoji="1" lang="en-US" altLang="zh-CN" sz="2400">
                <a:cs typeface="Times New Roman" pitchFamily="18" charset="0"/>
              </a:rPr>
              <a:t>+ </a:t>
            </a:r>
            <a:r>
              <a:rPr kumimoji="1" lang="en-US" altLang="zh-CN" sz="2400">
                <a:solidFill>
                  <a:srgbClr val="3333FF"/>
                </a:solidFill>
                <a:cs typeface="Times New Roman" pitchFamily="18" charset="0"/>
              </a:rPr>
              <a:t>2 </a:t>
            </a:r>
            <a:r>
              <a:rPr kumimoji="1" lang="en-US" altLang="zh-CN" sz="2400">
                <a:cs typeface="Times New Roman" pitchFamily="18" charset="0"/>
              </a:rPr>
              <a:t>= </a:t>
            </a:r>
            <a:r>
              <a:rPr kumimoji="1" lang="en-US" altLang="zh-CN" sz="2400">
                <a:solidFill>
                  <a:srgbClr val="3333FF"/>
                </a:solidFill>
                <a:cs typeface="Times New Roman" pitchFamily="18" charset="0"/>
              </a:rPr>
              <a:t>1000 0010</a:t>
            </a:r>
            <a:r>
              <a:rPr kumimoji="1" lang="en-US" altLang="zh-CN" sz="2400" baseline="-25000">
                <a:cs typeface="Times New Roman" pitchFamily="18" charset="0"/>
              </a:rPr>
              <a:t>2</a:t>
            </a:r>
            <a:endParaRPr kumimoji="1" lang="en-US" altLang="zh-CN" sz="2400" b="0">
              <a:cs typeface="Times New Roman" pitchFamily="18" charset="0"/>
            </a:endParaRPr>
          </a:p>
        </p:txBody>
      </p:sp>
      <p:sp>
        <p:nvSpPr>
          <p:cNvPr id="314377" name="Text Box 9"/>
          <p:cNvSpPr txBox="1">
            <a:spLocks noChangeArrowheads="1"/>
          </p:cNvSpPr>
          <p:nvPr/>
        </p:nvSpPr>
        <p:spPr bwMode="auto">
          <a:xfrm>
            <a:off x="674688" y="5256213"/>
            <a:ext cx="676433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b="1">
                <a:solidFill>
                  <a:schemeClr val="tx1"/>
                </a:solidFill>
                <a:latin typeface="Times New Roman" pitchFamily="18" charset="0"/>
                <a:ea typeface="宋体" pitchFamily="2" charset="-122"/>
              </a:defRPr>
            </a:lvl1pPr>
            <a:lvl2pPr marL="742950" indent="-285750">
              <a:defRPr sz="1600" b="1">
                <a:solidFill>
                  <a:schemeClr val="tx1"/>
                </a:solidFill>
                <a:latin typeface="Times New Roman" pitchFamily="18" charset="0"/>
                <a:ea typeface="宋体" pitchFamily="2" charset="-122"/>
              </a:defRPr>
            </a:lvl2pPr>
            <a:lvl3pPr marL="1143000" indent="-228600">
              <a:defRPr sz="1600" b="1">
                <a:solidFill>
                  <a:schemeClr val="tx1"/>
                </a:solidFill>
                <a:latin typeface="Times New Roman" pitchFamily="18" charset="0"/>
                <a:ea typeface="宋体" pitchFamily="2" charset="-122"/>
              </a:defRPr>
            </a:lvl3pPr>
            <a:lvl4pPr marL="1600200" indent="-228600">
              <a:defRPr sz="1600" b="1">
                <a:solidFill>
                  <a:schemeClr val="tx1"/>
                </a:solidFill>
                <a:latin typeface="Times New Roman" pitchFamily="18" charset="0"/>
                <a:ea typeface="宋体" pitchFamily="2" charset="-122"/>
              </a:defRPr>
            </a:lvl4pPr>
            <a:lvl5pPr marL="2057400" indent="-228600">
              <a:defRPr sz="1600" b="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sz="1600" b="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sz="1600" b="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sz="1600" b="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sz="1600" b="1">
                <a:solidFill>
                  <a:schemeClr val="tx1"/>
                </a:solidFill>
                <a:latin typeface="Times New Roman" pitchFamily="18" charset="0"/>
                <a:ea typeface="宋体" pitchFamily="2" charset="-122"/>
              </a:defRPr>
            </a:lvl9pPr>
          </a:lstStyle>
          <a:p>
            <a:pPr eaLnBrk="1" hangingPunct="1">
              <a:spcBef>
                <a:spcPct val="50000"/>
              </a:spcBef>
            </a:pPr>
            <a:r>
              <a:rPr kumimoji="1" lang="zh-CN" altLang="en-US" sz="2800">
                <a:cs typeface="Times New Roman" pitchFamily="18" charset="0"/>
              </a:rPr>
              <a:t>11000 0010 100 1100 0000 0000 0000 0000</a:t>
            </a:r>
            <a:endParaRPr kumimoji="1" lang="zh-CN" altLang="en-US" sz="2800" b="0">
              <a:cs typeface="Times New Roman" pitchFamily="18" charset="0"/>
            </a:endParaRPr>
          </a:p>
        </p:txBody>
      </p:sp>
      <p:sp>
        <p:nvSpPr>
          <p:cNvPr id="28682" name="Rectangle 10"/>
          <p:cNvSpPr>
            <a:spLocks noChangeArrowheads="1"/>
          </p:cNvSpPr>
          <p:nvPr/>
        </p:nvSpPr>
        <p:spPr bwMode="auto">
          <a:xfrm>
            <a:off x="735013" y="5332413"/>
            <a:ext cx="6440487" cy="457200"/>
          </a:xfrm>
          <a:prstGeom prst="rect">
            <a:avLst/>
          </a:prstGeom>
          <a:noFill/>
          <a:ln w="2857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zh-CN" altLang="en-US">
              <a:latin typeface="Times New Roman" pitchFamily="18" charset="0"/>
              <a:cs typeface="Times New Roman" pitchFamily="18" charset="0"/>
            </a:endParaRPr>
          </a:p>
        </p:txBody>
      </p:sp>
      <p:sp>
        <p:nvSpPr>
          <p:cNvPr id="28683" name="Line 11"/>
          <p:cNvSpPr>
            <a:spLocks noChangeShapeType="1"/>
          </p:cNvSpPr>
          <p:nvPr/>
        </p:nvSpPr>
        <p:spPr bwMode="auto">
          <a:xfrm>
            <a:off x="935038" y="5332413"/>
            <a:ext cx="0" cy="457200"/>
          </a:xfrm>
          <a:prstGeom prst="line">
            <a:avLst/>
          </a:prstGeom>
          <a:noFill/>
          <a:ln w="28575">
            <a:solidFill>
              <a:schemeClr val="accent1"/>
            </a:solidFill>
            <a:miter lim="800000"/>
            <a:headEnd/>
            <a:tailEnd/>
          </a:ln>
          <a:extLst>
            <a:ext uri="{909E8E84-426E-40DD-AFC4-6F175D3DCCD1}">
              <a14:hiddenFill xmlns:a14="http://schemas.microsoft.com/office/drawing/2010/main">
                <a:noFill/>
              </a14:hiddenFill>
            </a:ext>
          </a:extLst>
        </p:spPr>
        <p:txBody>
          <a:bodyPr wrap="none"/>
          <a:lstStyle/>
          <a:p>
            <a:endParaRPr lang="zh-CN" altLang="en-US">
              <a:latin typeface="Times New Roman" pitchFamily="18" charset="0"/>
              <a:cs typeface="Times New Roman" pitchFamily="18" charset="0"/>
            </a:endParaRPr>
          </a:p>
        </p:txBody>
      </p:sp>
      <p:sp>
        <p:nvSpPr>
          <p:cNvPr id="28684" name="Line 12"/>
          <p:cNvSpPr>
            <a:spLocks noChangeShapeType="1"/>
          </p:cNvSpPr>
          <p:nvPr/>
        </p:nvSpPr>
        <p:spPr bwMode="auto">
          <a:xfrm>
            <a:off x="2498725" y="5319713"/>
            <a:ext cx="0" cy="457200"/>
          </a:xfrm>
          <a:prstGeom prst="line">
            <a:avLst/>
          </a:prstGeom>
          <a:noFill/>
          <a:ln w="28575">
            <a:solidFill>
              <a:schemeClr val="accent1"/>
            </a:solidFill>
            <a:miter lim="800000"/>
            <a:headEnd/>
            <a:tailEnd/>
          </a:ln>
          <a:extLst>
            <a:ext uri="{909E8E84-426E-40DD-AFC4-6F175D3DCCD1}">
              <a14:hiddenFill xmlns:a14="http://schemas.microsoft.com/office/drawing/2010/main">
                <a:noFill/>
              </a14:hiddenFill>
            </a:ext>
          </a:extLst>
        </p:spPr>
        <p:txBody>
          <a:bodyPr wrap="none"/>
          <a:lstStyle/>
          <a:p>
            <a:endParaRPr lang="zh-CN" altLang="en-US">
              <a:latin typeface="Times New Roman" pitchFamily="18" charset="0"/>
              <a:cs typeface="Times New Roman" pitchFamily="18" charset="0"/>
            </a:endParaRPr>
          </a:p>
        </p:txBody>
      </p:sp>
      <p:sp>
        <p:nvSpPr>
          <p:cNvPr id="314381" name="Text Box 13"/>
          <p:cNvSpPr txBox="1">
            <a:spLocks noChangeArrowheads="1"/>
          </p:cNvSpPr>
          <p:nvPr/>
        </p:nvSpPr>
        <p:spPr bwMode="auto">
          <a:xfrm>
            <a:off x="717550" y="5997575"/>
            <a:ext cx="5029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b="1">
                <a:solidFill>
                  <a:schemeClr val="tx1"/>
                </a:solidFill>
                <a:latin typeface="Times New Roman" pitchFamily="18" charset="0"/>
                <a:ea typeface="宋体" pitchFamily="2" charset="-122"/>
              </a:defRPr>
            </a:lvl1pPr>
            <a:lvl2pPr marL="742950" indent="-285750">
              <a:defRPr sz="1600" b="1">
                <a:solidFill>
                  <a:schemeClr val="tx1"/>
                </a:solidFill>
                <a:latin typeface="Times New Roman" pitchFamily="18" charset="0"/>
                <a:ea typeface="宋体" pitchFamily="2" charset="-122"/>
              </a:defRPr>
            </a:lvl2pPr>
            <a:lvl3pPr marL="1143000" indent="-228600">
              <a:defRPr sz="1600" b="1">
                <a:solidFill>
                  <a:schemeClr val="tx1"/>
                </a:solidFill>
                <a:latin typeface="Times New Roman" pitchFamily="18" charset="0"/>
                <a:ea typeface="宋体" pitchFamily="2" charset="-122"/>
              </a:defRPr>
            </a:lvl3pPr>
            <a:lvl4pPr marL="1600200" indent="-228600">
              <a:defRPr sz="1600" b="1">
                <a:solidFill>
                  <a:schemeClr val="tx1"/>
                </a:solidFill>
                <a:latin typeface="Times New Roman" pitchFamily="18" charset="0"/>
                <a:ea typeface="宋体" pitchFamily="2" charset="-122"/>
              </a:defRPr>
            </a:lvl4pPr>
            <a:lvl5pPr marL="2057400" indent="-228600">
              <a:defRPr sz="1600" b="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sz="1600" b="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sz="1600" b="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sz="1600" b="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sz="1600" b="1">
                <a:solidFill>
                  <a:schemeClr val="tx1"/>
                </a:solidFill>
                <a:latin typeface="Times New Roman" pitchFamily="18" charset="0"/>
                <a:ea typeface="宋体" pitchFamily="2" charset="-122"/>
              </a:defRPr>
            </a:lvl9pPr>
          </a:lstStyle>
          <a:p>
            <a:pPr eaLnBrk="1" hangingPunct="1">
              <a:spcBef>
                <a:spcPct val="50000"/>
              </a:spcBef>
            </a:pPr>
            <a:r>
              <a:rPr kumimoji="1" lang="en-US" altLang="zh-CN" sz="2400">
                <a:cs typeface="Times New Roman" pitchFamily="18" charset="0"/>
              </a:rPr>
              <a:t>The Hex rep.  is  C14C0000H</a:t>
            </a:r>
          </a:p>
        </p:txBody>
      </p:sp>
    </p:spTree>
    <p:extLst>
      <p:ext uri="{BB962C8B-B14F-4D97-AF65-F5344CB8AC3E}">
        <p14:creationId xmlns:p14="http://schemas.microsoft.com/office/powerpoint/2010/main" val="14025477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1437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1437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1437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14375"/>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14376"/>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14377"/>
                                        </p:tgtEl>
                                        <p:attrNameLst>
                                          <p:attrName>style.visibility</p:attrName>
                                        </p:attrNameLst>
                                      </p:cBhvr>
                                      <p:to>
                                        <p:strVal val="visible"/>
                                      </p:to>
                                    </p:set>
                                    <p:animEffect transition="in" filter="blinds(horizontal)">
                                      <p:cBhvr>
                                        <p:cTn id="27" dur="500"/>
                                        <p:tgtEl>
                                          <p:spTgt spid="314377"/>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 presetClass="entr" presetSubtype="0" fill="hold" grpId="0" nodeType="clickEffect">
                                  <p:stCondLst>
                                    <p:cond delay="0"/>
                                  </p:stCondLst>
                                  <p:childTnLst>
                                    <p:set>
                                      <p:cBhvr>
                                        <p:cTn id="31" dur="1" fill="hold">
                                          <p:stCondLst>
                                            <p:cond delay="499"/>
                                          </p:stCondLst>
                                        </p:cTn>
                                        <p:tgtEl>
                                          <p:spTgt spid="31438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4372" grpId="0" autoUpdateAnimBg="0"/>
      <p:bldP spid="314373" grpId="0" autoUpdateAnimBg="0"/>
      <p:bldP spid="314374" grpId="0" autoUpdateAnimBg="0"/>
      <p:bldP spid="314375" grpId="0" autoUpdateAnimBg="0"/>
      <p:bldP spid="314376" grpId="0" autoUpdateAnimBg="0"/>
      <p:bldP spid="314377" grpId="0"/>
      <p:bldP spid="314381"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ltLang="zh-CN" smtClean="0">
                <a:latin typeface="Times New Roman" pitchFamily="18" charset="0"/>
                <a:ea typeface="宋体" pitchFamily="2" charset="-122"/>
                <a:cs typeface="Times New Roman" pitchFamily="18" charset="0"/>
              </a:rPr>
              <a:t>Representation for 0</a:t>
            </a:r>
          </a:p>
        </p:txBody>
      </p:sp>
      <p:sp>
        <p:nvSpPr>
          <p:cNvPr id="318467" name="Rectangle 3"/>
          <p:cNvSpPr>
            <a:spLocks noGrp="1" noChangeArrowheads="1"/>
          </p:cNvSpPr>
          <p:nvPr>
            <p:ph type="body" idx="1"/>
          </p:nvPr>
        </p:nvSpPr>
        <p:spPr>
          <a:xfrm>
            <a:off x="268288" y="1081088"/>
            <a:ext cx="7902575" cy="4446345"/>
          </a:xfrm>
        </p:spPr>
        <p:txBody>
          <a:bodyPr/>
          <a:lstStyle/>
          <a:p>
            <a:pPr marL="342900" indent="-342900">
              <a:buFont typeface="Wingdings" pitchFamily="2" charset="2"/>
              <a:buNone/>
            </a:pPr>
            <a:r>
              <a:rPr lang="en-US" altLang="zh-CN" sz="2800" smtClean="0">
                <a:latin typeface="Times New Roman" pitchFamily="18" charset="0"/>
                <a:cs typeface="Times New Roman" pitchFamily="18" charset="0"/>
              </a:rPr>
              <a:t>How to represent 0?</a:t>
            </a:r>
          </a:p>
          <a:p>
            <a:pPr marL="342900" indent="-342900">
              <a:buFont typeface="Wingdings" pitchFamily="2" charset="2"/>
              <a:buNone/>
            </a:pPr>
            <a:r>
              <a:rPr lang="en-US" altLang="zh-CN" sz="2800" smtClean="0">
                <a:latin typeface="Times New Roman" pitchFamily="18" charset="0"/>
                <a:cs typeface="Times New Roman" pitchFamily="18" charset="0"/>
              </a:rPr>
              <a:t>     </a:t>
            </a:r>
            <a:r>
              <a:rPr lang="en-US" altLang="zh-CN" sz="2800" smtClean="0">
                <a:solidFill>
                  <a:srgbClr val="CC0000"/>
                </a:solidFill>
                <a:latin typeface="Times New Roman" pitchFamily="18" charset="0"/>
                <a:cs typeface="Times New Roman" pitchFamily="18" charset="0"/>
              </a:rPr>
              <a:t>exponent</a:t>
            </a:r>
            <a:r>
              <a:rPr lang="en-US" altLang="zh-CN" sz="2800" smtClean="0">
                <a:latin typeface="Times New Roman" pitchFamily="18" charset="0"/>
                <a:cs typeface="Times New Roman" pitchFamily="18" charset="0"/>
              </a:rPr>
              <a:t>: all zeros</a:t>
            </a:r>
          </a:p>
          <a:p>
            <a:pPr marL="342900" indent="-342900">
              <a:buFont typeface="Wingdings" pitchFamily="2" charset="2"/>
              <a:buNone/>
            </a:pPr>
            <a:r>
              <a:rPr lang="en-US" altLang="zh-CN" sz="2800" smtClean="0">
                <a:latin typeface="Times New Roman" pitchFamily="18" charset="0"/>
                <a:cs typeface="Times New Roman" pitchFamily="18" charset="0"/>
              </a:rPr>
              <a:t>     </a:t>
            </a:r>
            <a:r>
              <a:rPr lang="en-US" altLang="zh-CN" sz="2800" smtClean="0">
                <a:solidFill>
                  <a:srgbClr val="3333FF"/>
                </a:solidFill>
                <a:latin typeface="Times New Roman" pitchFamily="18" charset="0"/>
                <a:cs typeface="Times New Roman" pitchFamily="18" charset="0"/>
              </a:rPr>
              <a:t>significand</a:t>
            </a:r>
            <a:r>
              <a:rPr lang="en-US" altLang="zh-CN" sz="2800" smtClean="0">
                <a:latin typeface="Times New Roman" pitchFamily="18" charset="0"/>
                <a:cs typeface="Times New Roman" pitchFamily="18" charset="0"/>
              </a:rPr>
              <a:t>: all zeros</a:t>
            </a:r>
          </a:p>
          <a:p>
            <a:pPr marL="342900" indent="-342900">
              <a:buFont typeface="Wingdings" pitchFamily="2" charset="2"/>
              <a:buNone/>
            </a:pPr>
            <a:r>
              <a:rPr lang="en-US" altLang="zh-CN" sz="2800" smtClean="0">
                <a:latin typeface="Times New Roman" pitchFamily="18" charset="0"/>
                <a:cs typeface="Times New Roman" pitchFamily="18" charset="0"/>
              </a:rPr>
              <a:t>     </a:t>
            </a:r>
            <a:r>
              <a:rPr lang="en-US" altLang="zh-CN" sz="2800" smtClean="0">
                <a:solidFill>
                  <a:srgbClr val="FF6600"/>
                </a:solidFill>
                <a:latin typeface="Times New Roman" pitchFamily="18" charset="0"/>
                <a:cs typeface="Times New Roman" pitchFamily="18" charset="0"/>
              </a:rPr>
              <a:t>What about sign?</a:t>
            </a:r>
            <a:r>
              <a:rPr lang="en-US" altLang="zh-CN" sz="2800" smtClean="0">
                <a:latin typeface="Times New Roman" pitchFamily="18" charset="0"/>
                <a:cs typeface="Times New Roman" pitchFamily="18" charset="0"/>
              </a:rPr>
              <a:t> Both cases valid.</a:t>
            </a:r>
          </a:p>
          <a:p>
            <a:pPr marL="342900" indent="-342900">
              <a:buFont typeface="Wingdings" pitchFamily="2" charset="2"/>
              <a:buNone/>
            </a:pPr>
            <a:r>
              <a:rPr lang="en-US" altLang="zh-CN" sz="2800" smtClean="0">
                <a:latin typeface="Times New Roman" pitchFamily="18" charset="0"/>
                <a:cs typeface="Times New Roman" pitchFamily="18" charset="0"/>
              </a:rPr>
              <a:t>  +0: 0 00000000 00000000000000000000000</a:t>
            </a:r>
          </a:p>
          <a:p>
            <a:pPr marL="342900" indent="-342900">
              <a:buFont typeface="Wingdings" pitchFamily="2" charset="2"/>
              <a:buNone/>
            </a:pPr>
            <a:r>
              <a:rPr lang="en-US" altLang="zh-CN" sz="2800" smtClean="0">
                <a:latin typeface="Times New Roman" pitchFamily="18" charset="0"/>
                <a:cs typeface="Times New Roman" pitchFamily="18" charset="0"/>
              </a:rPr>
              <a:t>   -0: 1 00000000 00000000000000000000000</a:t>
            </a:r>
          </a:p>
          <a:p>
            <a:pPr marL="342900" indent="-342900"/>
            <a:endParaRPr lang="zh-CN" altLang="en-US" sz="2800" smtClean="0">
              <a:latin typeface="Times New Roman" pitchFamily="18" charset="0"/>
              <a:cs typeface="Times New Roman" pitchFamily="18" charset="0"/>
            </a:endParaRPr>
          </a:p>
        </p:txBody>
      </p:sp>
    </p:spTree>
    <p:extLst>
      <p:ext uri="{BB962C8B-B14F-4D97-AF65-F5344CB8AC3E}">
        <p14:creationId xmlns:p14="http://schemas.microsoft.com/office/powerpoint/2010/main" val="12765685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18467">
                                            <p:txEl>
                                              <p:pRg st="1" end="1"/>
                                            </p:txEl>
                                          </p:spTgt>
                                        </p:tgtEl>
                                        <p:attrNameLst>
                                          <p:attrName>style.visibility</p:attrName>
                                        </p:attrNameLst>
                                      </p:cBhvr>
                                      <p:to>
                                        <p:strVal val="visible"/>
                                      </p:to>
                                    </p:set>
                                    <p:animEffect transition="in" filter="blinds(horizontal)">
                                      <p:cBhvr>
                                        <p:cTn id="7" dur="500"/>
                                        <p:tgtEl>
                                          <p:spTgt spid="318467">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18467">
                                            <p:txEl>
                                              <p:pRg st="2" end="2"/>
                                            </p:txEl>
                                          </p:spTgt>
                                        </p:tgtEl>
                                        <p:attrNameLst>
                                          <p:attrName>style.visibility</p:attrName>
                                        </p:attrNameLst>
                                      </p:cBhvr>
                                      <p:to>
                                        <p:strVal val="visible"/>
                                      </p:to>
                                    </p:set>
                                    <p:animEffect transition="in" filter="blinds(horizontal)">
                                      <p:cBhvr>
                                        <p:cTn id="10" dur="500"/>
                                        <p:tgtEl>
                                          <p:spTgt spid="318467">
                                            <p:txEl>
                                              <p:pRg st="2" end="2"/>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3" presetClass="entr" presetSubtype="10" fill="hold" nodeType="clickEffect">
                                  <p:stCondLst>
                                    <p:cond delay="0"/>
                                  </p:stCondLst>
                                  <p:childTnLst>
                                    <p:set>
                                      <p:cBhvr>
                                        <p:cTn id="14" dur="1" fill="hold">
                                          <p:stCondLst>
                                            <p:cond delay="0"/>
                                          </p:stCondLst>
                                        </p:cTn>
                                        <p:tgtEl>
                                          <p:spTgt spid="318467">
                                            <p:txEl>
                                              <p:pRg st="3" end="3"/>
                                            </p:txEl>
                                          </p:spTgt>
                                        </p:tgtEl>
                                        <p:attrNameLst>
                                          <p:attrName>style.visibility</p:attrName>
                                        </p:attrNameLst>
                                      </p:cBhvr>
                                      <p:to>
                                        <p:strVal val="visible"/>
                                      </p:to>
                                    </p:set>
                                    <p:animEffect transition="in" filter="blinds(horizontal)">
                                      <p:cBhvr>
                                        <p:cTn id="15" dur="500"/>
                                        <p:tgtEl>
                                          <p:spTgt spid="318467">
                                            <p:txEl>
                                              <p:pRg st="3" end="3"/>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3" presetClass="entr" presetSubtype="10" fill="hold" nodeType="clickEffect">
                                  <p:stCondLst>
                                    <p:cond delay="0"/>
                                  </p:stCondLst>
                                  <p:childTnLst>
                                    <p:set>
                                      <p:cBhvr>
                                        <p:cTn id="19" dur="1" fill="hold">
                                          <p:stCondLst>
                                            <p:cond delay="0"/>
                                          </p:stCondLst>
                                        </p:cTn>
                                        <p:tgtEl>
                                          <p:spTgt spid="318467">
                                            <p:txEl>
                                              <p:pRg st="4" end="4"/>
                                            </p:txEl>
                                          </p:spTgt>
                                        </p:tgtEl>
                                        <p:attrNameLst>
                                          <p:attrName>style.visibility</p:attrName>
                                        </p:attrNameLst>
                                      </p:cBhvr>
                                      <p:to>
                                        <p:strVal val="visible"/>
                                      </p:to>
                                    </p:set>
                                    <p:animEffect transition="in" filter="blinds(horizontal)">
                                      <p:cBhvr>
                                        <p:cTn id="20" dur="500"/>
                                        <p:tgtEl>
                                          <p:spTgt spid="318467">
                                            <p:txEl>
                                              <p:pRg st="4" end="4"/>
                                            </p:txEl>
                                          </p:spTgt>
                                        </p:tgtEl>
                                      </p:cBhvr>
                                    </p:animEffect>
                                  </p:childTnLst>
                                </p:cTn>
                              </p:par>
                              <p:par>
                                <p:cTn id="21" presetID="3" presetClass="entr" presetSubtype="10" fill="hold" nodeType="withEffect">
                                  <p:stCondLst>
                                    <p:cond delay="0"/>
                                  </p:stCondLst>
                                  <p:childTnLst>
                                    <p:set>
                                      <p:cBhvr>
                                        <p:cTn id="22" dur="1" fill="hold">
                                          <p:stCondLst>
                                            <p:cond delay="0"/>
                                          </p:stCondLst>
                                        </p:cTn>
                                        <p:tgtEl>
                                          <p:spTgt spid="318467">
                                            <p:txEl>
                                              <p:pRg st="5" end="5"/>
                                            </p:txEl>
                                          </p:spTgt>
                                        </p:tgtEl>
                                        <p:attrNameLst>
                                          <p:attrName>style.visibility</p:attrName>
                                        </p:attrNameLst>
                                      </p:cBhvr>
                                      <p:to>
                                        <p:strVal val="visible"/>
                                      </p:to>
                                    </p:set>
                                    <p:animEffect transition="in" filter="blinds(horizontal)">
                                      <p:cBhvr>
                                        <p:cTn id="23" dur="500"/>
                                        <p:tgtEl>
                                          <p:spTgt spid="31846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1150938" y="226321"/>
            <a:ext cx="5210175" cy="426142"/>
          </a:xfrm>
          <a:noFill/>
        </p:spPr>
        <p:txBody>
          <a:bodyPr anchor="b"/>
          <a:lstStyle/>
          <a:p>
            <a:r>
              <a:rPr lang="en-US" altLang="zh-CN" smtClean="0">
                <a:latin typeface="Times New Roman" pitchFamily="18" charset="0"/>
                <a:ea typeface="宋体" pitchFamily="2" charset="-122"/>
                <a:cs typeface="Times New Roman" pitchFamily="18" charset="0"/>
              </a:rPr>
              <a:t>Representation for +∞/-∞</a:t>
            </a:r>
            <a:r>
              <a:rPr lang="en-US" altLang="zh-CN" b="0" smtClean="0">
                <a:solidFill>
                  <a:srgbClr val="063DE9"/>
                </a:solidFill>
                <a:latin typeface="Times New Roman" pitchFamily="18" charset="0"/>
                <a:ea typeface="宋体" pitchFamily="2" charset="-122"/>
                <a:cs typeface="Times New Roman" pitchFamily="18" charset="0"/>
              </a:rPr>
              <a:t> </a:t>
            </a:r>
          </a:p>
        </p:txBody>
      </p:sp>
      <p:sp>
        <p:nvSpPr>
          <p:cNvPr id="320515" name="Rectangle 3"/>
          <p:cNvSpPr>
            <a:spLocks noChangeArrowheads="1"/>
          </p:cNvSpPr>
          <p:nvPr/>
        </p:nvSpPr>
        <p:spPr bwMode="auto">
          <a:xfrm>
            <a:off x="315322" y="990600"/>
            <a:ext cx="81534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buClr>
                <a:schemeClr val="folHlink"/>
              </a:buClr>
              <a:buSzPct val="60000"/>
              <a:buFont typeface="Wingdings" pitchFamily="2" charset="2"/>
              <a:buNone/>
            </a:pPr>
            <a:r>
              <a:rPr kumimoji="1" lang="en-US" altLang="zh-CN" sz="2400" dirty="0">
                <a:solidFill>
                  <a:schemeClr val="tx1"/>
                </a:solidFill>
                <a:latin typeface="Times New Roman" pitchFamily="18" charset="0"/>
                <a:cs typeface="Times New Roman" pitchFamily="18" charset="0"/>
              </a:rPr>
              <a:t>How to represent +∞/-∞?</a:t>
            </a:r>
          </a:p>
          <a:p>
            <a:pPr eaLnBrk="1" hangingPunct="1">
              <a:buClr>
                <a:schemeClr val="folHlink"/>
              </a:buClr>
              <a:buSzPct val="60000"/>
              <a:buFont typeface="Wingdings" pitchFamily="2" charset="2"/>
              <a:buNone/>
            </a:pPr>
            <a:r>
              <a:rPr kumimoji="1" lang="en-US" altLang="zh-CN" sz="2400" b="0" dirty="0">
                <a:solidFill>
                  <a:schemeClr val="tx1"/>
                </a:solidFill>
                <a:latin typeface="Times New Roman" pitchFamily="18" charset="0"/>
                <a:cs typeface="Times New Roman" pitchFamily="18" charset="0"/>
              </a:rPr>
              <a:t>     • </a:t>
            </a:r>
            <a:r>
              <a:rPr kumimoji="1" lang="en-US" altLang="zh-CN" sz="2400" dirty="0">
                <a:solidFill>
                  <a:schemeClr val="tx1"/>
                </a:solidFill>
                <a:latin typeface="Times New Roman" pitchFamily="18" charset="0"/>
                <a:cs typeface="Times New Roman" pitchFamily="18" charset="0"/>
              </a:rPr>
              <a:t>Exponent :</a:t>
            </a:r>
            <a:r>
              <a:rPr kumimoji="1" lang="en-US" altLang="zh-CN" sz="2400" b="0" dirty="0">
                <a:solidFill>
                  <a:schemeClr val="tx1"/>
                </a:solidFill>
                <a:latin typeface="Times New Roman" pitchFamily="18" charset="0"/>
                <a:cs typeface="Times New Roman" pitchFamily="18" charset="0"/>
              </a:rPr>
              <a:t> </a:t>
            </a:r>
            <a:r>
              <a:rPr kumimoji="1" lang="en-US" altLang="zh-CN" sz="2400" dirty="0">
                <a:solidFill>
                  <a:schemeClr val="tx1"/>
                </a:solidFill>
                <a:latin typeface="Times New Roman" pitchFamily="18" charset="0"/>
                <a:cs typeface="Times New Roman" pitchFamily="18" charset="0"/>
              </a:rPr>
              <a:t>all ones (11111111B = 255)</a:t>
            </a:r>
          </a:p>
          <a:p>
            <a:pPr eaLnBrk="1" hangingPunct="1">
              <a:buClr>
                <a:schemeClr val="folHlink"/>
              </a:buClr>
              <a:buSzPct val="60000"/>
              <a:buFont typeface="Wingdings" pitchFamily="2" charset="2"/>
              <a:buNone/>
            </a:pPr>
            <a:r>
              <a:rPr kumimoji="1" lang="en-US" altLang="zh-CN" sz="2400" b="0" dirty="0">
                <a:solidFill>
                  <a:schemeClr val="tx1"/>
                </a:solidFill>
                <a:latin typeface="Times New Roman" pitchFamily="18" charset="0"/>
                <a:cs typeface="Times New Roman" pitchFamily="18" charset="0"/>
              </a:rPr>
              <a:t>     • </a:t>
            </a:r>
            <a:r>
              <a:rPr kumimoji="1" lang="en-US" altLang="zh-CN" sz="2400" dirty="0" err="1">
                <a:solidFill>
                  <a:schemeClr val="tx1"/>
                </a:solidFill>
                <a:latin typeface="Times New Roman" pitchFamily="18" charset="0"/>
                <a:cs typeface="Times New Roman" pitchFamily="18" charset="0"/>
              </a:rPr>
              <a:t>Significand</a:t>
            </a:r>
            <a:r>
              <a:rPr kumimoji="1" lang="en-US" altLang="zh-CN" sz="2400" dirty="0">
                <a:solidFill>
                  <a:schemeClr val="tx1"/>
                </a:solidFill>
                <a:latin typeface="Times New Roman" pitchFamily="18" charset="0"/>
                <a:cs typeface="Times New Roman" pitchFamily="18" charset="0"/>
              </a:rPr>
              <a:t>: all zeros</a:t>
            </a:r>
          </a:p>
          <a:p>
            <a:pPr eaLnBrk="1" hangingPunct="1">
              <a:buClr>
                <a:schemeClr val="folHlink"/>
              </a:buClr>
              <a:buSzPct val="60000"/>
              <a:buFont typeface="Wingdings" pitchFamily="2" charset="2"/>
              <a:buNone/>
            </a:pPr>
            <a:r>
              <a:rPr kumimoji="1" lang="en-US" altLang="zh-CN" sz="2400" b="0" dirty="0">
                <a:solidFill>
                  <a:schemeClr val="tx1"/>
                </a:solidFill>
                <a:latin typeface="Times New Roman" pitchFamily="18" charset="0"/>
                <a:cs typeface="Times New Roman" pitchFamily="18" charset="0"/>
              </a:rPr>
              <a:t>        </a:t>
            </a:r>
            <a:r>
              <a:rPr kumimoji="1" lang="en-US" altLang="zh-CN" sz="2400" dirty="0">
                <a:solidFill>
                  <a:schemeClr val="tx1"/>
                </a:solidFill>
                <a:latin typeface="Times New Roman" pitchFamily="18" charset="0"/>
                <a:cs typeface="Times New Roman" pitchFamily="18" charset="0"/>
              </a:rPr>
              <a:t>+∞ : 0 11111111 00000000000000000000000</a:t>
            </a:r>
          </a:p>
          <a:p>
            <a:pPr eaLnBrk="1" hangingPunct="1">
              <a:buClr>
                <a:schemeClr val="folHlink"/>
              </a:buClr>
              <a:buSzPct val="60000"/>
              <a:buFont typeface="Wingdings" pitchFamily="2" charset="2"/>
              <a:buNone/>
            </a:pPr>
            <a:r>
              <a:rPr kumimoji="1" lang="en-US" altLang="zh-CN" sz="2400" dirty="0">
                <a:solidFill>
                  <a:schemeClr val="tx1"/>
                </a:solidFill>
                <a:latin typeface="Times New Roman" pitchFamily="18" charset="0"/>
                <a:cs typeface="Times New Roman" pitchFamily="18" charset="0"/>
              </a:rPr>
              <a:t>         -∞ : 1 11111111 00000000000000000000000</a:t>
            </a:r>
          </a:p>
        </p:txBody>
      </p:sp>
      <p:sp>
        <p:nvSpPr>
          <p:cNvPr id="320516" name="Rectangle 4"/>
          <p:cNvSpPr>
            <a:spLocks noChangeArrowheads="1"/>
          </p:cNvSpPr>
          <p:nvPr/>
        </p:nvSpPr>
        <p:spPr bwMode="auto">
          <a:xfrm>
            <a:off x="412750" y="2971800"/>
            <a:ext cx="73914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buClr>
                <a:schemeClr val="folHlink"/>
              </a:buClr>
              <a:buSzPct val="60000"/>
              <a:buFont typeface="Wingdings" pitchFamily="2" charset="2"/>
              <a:buNone/>
            </a:pPr>
            <a:r>
              <a:rPr kumimoji="1" lang="en-US" altLang="zh-CN" sz="2400" dirty="0">
                <a:solidFill>
                  <a:schemeClr val="tx1"/>
                </a:solidFill>
                <a:latin typeface="Times New Roman" pitchFamily="18" charset="0"/>
                <a:cs typeface="Times New Roman" pitchFamily="18" charset="0"/>
              </a:rPr>
              <a:t>Operations </a:t>
            </a:r>
          </a:p>
          <a:p>
            <a:pPr eaLnBrk="1" hangingPunct="1">
              <a:buClr>
                <a:schemeClr val="folHlink"/>
              </a:buClr>
              <a:buSzPct val="60000"/>
              <a:buFont typeface="Wingdings" pitchFamily="2" charset="2"/>
              <a:buNone/>
            </a:pPr>
            <a:r>
              <a:rPr kumimoji="1" lang="en-US" altLang="zh-CN" sz="2400" dirty="0">
                <a:solidFill>
                  <a:schemeClr val="tx1"/>
                </a:solidFill>
                <a:latin typeface="Times New Roman" pitchFamily="18" charset="0"/>
                <a:cs typeface="Times New Roman" pitchFamily="18" charset="0"/>
              </a:rPr>
              <a:t>          5 / 0 = +∞,            -5 / 0 =  -∞ </a:t>
            </a:r>
          </a:p>
          <a:p>
            <a:pPr eaLnBrk="1" hangingPunct="1">
              <a:buClr>
                <a:schemeClr val="folHlink"/>
              </a:buClr>
              <a:buSzPct val="60000"/>
              <a:buFont typeface="Wingdings" pitchFamily="2" charset="2"/>
              <a:buNone/>
            </a:pPr>
            <a:r>
              <a:rPr kumimoji="1" lang="en-US" altLang="zh-CN" sz="2400" dirty="0">
                <a:solidFill>
                  <a:schemeClr val="tx1"/>
                </a:solidFill>
                <a:latin typeface="Times New Roman" pitchFamily="18" charset="0"/>
                <a:cs typeface="Times New Roman" pitchFamily="18" charset="0"/>
              </a:rPr>
              <a:t>          5+(+∞) = +∞,      (+∞)+(+∞) = +∞</a:t>
            </a:r>
          </a:p>
          <a:p>
            <a:pPr eaLnBrk="1" hangingPunct="1">
              <a:buClr>
                <a:schemeClr val="folHlink"/>
              </a:buClr>
              <a:buSzPct val="60000"/>
              <a:buFont typeface="Monotype Sorts" pitchFamily="2" charset="2"/>
              <a:buChar char=" "/>
            </a:pPr>
            <a:r>
              <a:rPr kumimoji="1" lang="en-US" altLang="zh-CN" sz="2400" dirty="0">
                <a:solidFill>
                  <a:schemeClr val="tx1"/>
                </a:solidFill>
                <a:latin typeface="Times New Roman" pitchFamily="18" charset="0"/>
                <a:cs typeface="Times New Roman" pitchFamily="18" charset="0"/>
              </a:rPr>
              <a:t>        5 - (+∞) = -∞,       (-∞) - (+∞) = -∞     </a:t>
            </a:r>
            <a:r>
              <a:rPr kumimoji="1" lang="en-US" altLang="zh-CN" sz="2400" dirty="0" err="1">
                <a:solidFill>
                  <a:schemeClr val="tx1"/>
                </a:solidFill>
                <a:latin typeface="Times New Roman" pitchFamily="18" charset="0"/>
                <a:cs typeface="Times New Roman" pitchFamily="18" charset="0"/>
              </a:rPr>
              <a:t>etc</a:t>
            </a:r>
            <a:endParaRPr kumimoji="1" lang="en-US" altLang="zh-CN" sz="2400" dirty="0">
              <a:solidFill>
                <a:schemeClr val="tx1"/>
              </a:solidFill>
              <a:latin typeface="Times New Roman" pitchFamily="18" charset="0"/>
              <a:cs typeface="Times New Roman" pitchFamily="18" charset="0"/>
            </a:endParaRPr>
          </a:p>
        </p:txBody>
      </p:sp>
      <p:sp>
        <p:nvSpPr>
          <p:cNvPr id="31751" name="Rectangle 7"/>
          <p:cNvSpPr>
            <a:spLocks noChangeArrowheads="1"/>
          </p:cNvSpPr>
          <p:nvPr/>
        </p:nvSpPr>
        <p:spPr bwMode="auto">
          <a:xfrm>
            <a:off x="7035800" y="155575"/>
            <a:ext cx="18224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p>
            <a:r>
              <a:rPr kumimoji="1" lang="en-US" altLang="zh-CN" sz="2400">
                <a:solidFill>
                  <a:srgbClr val="FF0066"/>
                </a:solidFill>
                <a:latin typeface="Times New Roman" pitchFamily="18" charset="0"/>
                <a:cs typeface="Times New Roman" pitchFamily="18" charset="0"/>
              </a:rPr>
              <a:t>∞ </a:t>
            </a:r>
            <a:r>
              <a:rPr kumimoji="1" lang="zh-CN" altLang="en-US" sz="2400">
                <a:solidFill>
                  <a:srgbClr val="FF0066"/>
                </a:solidFill>
                <a:latin typeface="Times New Roman" pitchFamily="18" charset="0"/>
                <a:cs typeface="Times New Roman" pitchFamily="18" charset="0"/>
              </a:rPr>
              <a:t>：</a:t>
            </a:r>
            <a:r>
              <a:rPr kumimoji="1" lang="en-US" altLang="zh-CN" sz="2400">
                <a:solidFill>
                  <a:srgbClr val="FF0066"/>
                </a:solidFill>
                <a:latin typeface="Times New Roman" pitchFamily="18" charset="0"/>
                <a:cs typeface="Times New Roman" pitchFamily="18" charset="0"/>
              </a:rPr>
              <a:t>infinity</a:t>
            </a:r>
            <a:endParaRPr kumimoji="1" lang="zh-CN" altLang="en-US" sz="2400">
              <a:solidFill>
                <a:srgbClr val="FF0066"/>
              </a:solidFill>
              <a:latin typeface="Times New Roman" pitchFamily="18" charset="0"/>
              <a:cs typeface="Times New Roman" pitchFamily="18" charset="0"/>
            </a:endParaRPr>
          </a:p>
        </p:txBody>
      </p:sp>
    </p:spTree>
    <p:extLst>
      <p:ext uri="{BB962C8B-B14F-4D97-AF65-F5344CB8AC3E}">
        <p14:creationId xmlns:p14="http://schemas.microsoft.com/office/powerpoint/2010/main" val="307027902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2051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205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0515" grpId="0" autoUpdateAnimBg="0"/>
      <p:bldP spid="320516"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838200" y="176213"/>
            <a:ext cx="7608888" cy="426142"/>
          </a:xfrm>
        </p:spPr>
        <p:txBody>
          <a:bodyPr/>
          <a:lstStyle/>
          <a:p>
            <a:r>
              <a:rPr lang="en-US" altLang="zh-CN" smtClean="0">
                <a:latin typeface="Times New Roman" pitchFamily="18" charset="0"/>
                <a:ea typeface="宋体" pitchFamily="2" charset="-122"/>
                <a:cs typeface="Times New Roman" pitchFamily="18" charset="0"/>
              </a:rPr>
              <a:t>Representation for “Not a Number”</a:t>
            </a:r>
          </a:p>
        </p:txBody>
      </p:sp>
      <p:sp>
        <p:nvSpPr>
          <p:cNvPr id="322563" name="Rectangle 3"/>
          <p:cNvSpPr>
            <a:spLocks noGrp="1" noChangeArrowheads="1"/>
          </p:cNvSpPr>
          <p:nvPr>
            <p:ph type="body" idx="1"/>
          </p:nvPr>
        </p:nvSpPr>
        <p:spPr>
          <a:xfrm>
            <a:off x="817563" y="795338"/>
            <a:ext cx="7464425" cy="977704"/>
          </a:xfrm>
        </p:spPr>
        <p:txBody>
          <a:bodyPr/>
          <a:lstStyle/>
          <a:p>
            <a:pPr marL="342900" indent="-342900">
              <a:buFont typeface="Wingdings" pitchFamily="2" charset="2"/>
              <a:buNone/>
            </a:pPr>
            <a:r>
              <a:rPr lang="en-US" altLang="zh-CN" sz="2800" smtClean="0">
                <a:latin typeface="Times New Roman" pitchFamily="18" charset="0"/>
                <a:ea typeface="Dotum" pitchFamily="34" charset="-127"/>
                <a:cs typeface="Times New Roman" pitchFamily="18" charset="0"/>
              </a:rPr>
              <a:t>Sqrt (- 4.0) = ?         0/0 = ?</a:t>
            </a:r>
          </a:p>
          <a:p>
            <a:pPr marL="742950" lvl="1" indent="-285750"/>
            <a:r>
              <a:rPr lang="en-US" altLang="zh-CN" sz="2800" smtClean="0">
                <a:solidFill>
                  <a:srgbClr val="000000"/>
                </a:solidFill>
                <a:latin typeface="Times New Roman" pitchFamily="18" charset="0"/>
                <a:cs typeface="Times New Roman" pitchFamily="18" charset="0"/>
              </a:rPr>
              <a:t> Called </a:t>
            </a:r>
            <a:r>
              <a:rPr lang="en-US" altLang="zh-CN" sz="2800" smtClean="0">
                <a:solidFill>
                  <a:srgbClr val="FD0128"/>
                </a:solidFill>
                <a:latin typeface="Times New Roman" pitchFamily="18" charset="0"/>
                <a:cs typeface="Times New Roman" pitchFamily="18" charset="0"/>
              </a:rPr>
              <a:t>N</a:t>
            </a:r>
            <a:r>
              <a:rPr lang="en-US" altLang="zh-CN" sz="2800" smtClean="0">
                <a:solidFill>
                  <a:srgbClr val="000000"/>
                </a:solidFill>
                <a:latin typeface="Times New Roman" pitchFamily="18" charset="0"/>
                <a:cs typeface="Times New Roman" pitchFamily="18" charset="0"/>
              </a:rPr>
              <a:t>ot </a:t>
            </a:r>
            <a:r>
              <a:rPr lang="en-US" altLang="zh-CN" sz="2800" smtClean="0">
                <a:solidFill>
                  <a:srgbClr val="FD0128"/>
                </a:solidFill>
                <a:latin typeface="Times New Roman" pitchFamily="18" charset="0"/>
                <a:cs typeface="Times New Roman" pitchFamily="18" charset="0"/>
              </a:rPr>
              <a:t>a N</a:t>
            </a:r>
            <a:r>
              <a:rPr lang="en-US" altLang="zh-CN" sz="2800" smtClean="0">
                <a:solidFill>
                  <a:srgbClr val="000000"/>
                </a:solidFill>
                <a:latin typeface="Times New Roman" pitchFamily="18" charset="0"/>
                <a:cs typeface="Times New Roman" pitchFamily="18" charset="0"/>
              </a:rPr>
              <a:t>umber (</a:t>
            </a:r>
            <a:r>
              <a:rPr lang="en-US" altLang="zh-CN" sz="2800" smtClean="0">
                <a:solidFill>
                  <a:srgbClr val="FD0128"/>
                </a:solidFill>
                <a:latin typeface="Times New Roman" pitchFamily="18" charset="0"/>
                <a:cs typeface="Times New Roman" pitchFamily="18" charset="0"/>
              </a:rPr>
              <a:t>NaN</a:t>
            </a:r>
            <a:r>
              <a:rPr lang="en-US" altLang="zh-CN" sz="2800" smtClean="0">
                <a:solidFill>
                  <a:srgbClr val="000000"/>
                </a:solidFill>
                <a:latin typeface="Times New Roman" pitchFamily="18" charset="0"/>
                <a:cs typeface="Times New Roman" pitchFamily="18" charset="0"/>
              </a:rPr>
              <a:t>)  -  “</a:t>
            </a:r>
            <a:r>
              <a:rPr lang="zh-CN" altLang="en-US" sz="2800" smtClean="0">
                <a:solidFill>
                  <a:srgbClr val="000000"/>
                </a:solidFill>
                <a:latin typeface="Times New Roman" pitchFamily="18" charset="0"/>
                <a:cs typeface="Times New Roman" pitchFamily="18" charset="0"/>
              </a:rPr>
              <a:t>非数”</a:t>
            </a:r>
          </a:p>
        </p:txBody>
      </p:sp>
      <p:sp>
        <p:nvSpPr>
          <p:cNvPr id="322564" name="Rectangle 4"/>
          <p:cNvSpPr>
            <a:spLocks noChangeArrowheads="1"/>
          </p:cNvSpPr>
          <p:nvPr/>
        </p:nvSpPr>
        <p:spPr bwMode="auto">
          <a:xfrm>
            <a:off x="803275" y="4160838"/>
            <a:ext cx="7512050" cy="235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lnSpc>
                <a:spcPct val="90000"/>
              </a:lnSpc>
              <a:spcBef>
                <a:spcPct val="40000"/>
              </a:spcBef>
              <a:buClr>
                <a:schemeClr val="tx1"/>
              </a:buClr>
              <a:buSzPct val="60000"/>
              <a:buFont typeface="Wingdings" pitchFamily="2" charset="2"/>
              <a:buNone/>
            </a:pPr>
            <a:r>
              <a:rPr kumimoji="1" lang="en-US" altLang="zh-CN" sz="2800">
                <a:solidFill>
                  <a:srgbClr val="000000"/>
                </a:solidFill>
                <a:latin typeface="Times New Roman" pitchFamily="18" charset="0"/>
                <a:cs typeface="Times New Roman" pitchFamily="18" charset="0"/>
              </a:rPr>
              <a:t>Operations</a:t>
            </a:r>
          </a:p>
          <a:p>
            <a:pPr eaLnBrk="1" hangingPunct="1">
              <a:lnSpc>
                <a:spcPct val="90000"/>
              </a:lnSpc>
              <a:spcBef>
                <a:spcPct val="20000"/>
              </a:spcBef>
              <a:buClr>
                <a:schemeClr val="folHlink"/>
              </a:buClr>
              <a:buSzPct val="60000"/>
              <a:buFont typeface="Wingdings" pitchFamily="2" charset="2"/>
              <a:buNone/>
            </a:pPr>
            <a:r>
              <a:rPr kumimoji="1" lang="en-US" altLang="zh-CN" sz="2800" b="0">
                <a:latin typeface="Times New Roman" pitchFamily="18" charset="0"/>
                <a:ea typeface="Dotum" pitchFamily="34" charset="-127"/>
                <a:cs typeface="Times New Roman" pitchFamily="18" charset="0"/>
              </a:rPr>
              <a:t>    </a:t>
            </a:r>
            <a:r>
              <a:rPr kumimoji="1" lang="en-US" altLang="zh-CN" sz="2800">
                <a:solidFill>
                  <a:schemeClr val="accent2"/>
                </a:solidFill>
                <a:latin typeface="Times New Roman" pitchFamily="18" charset="0"/>
                <a:ea typeface="Dotum" pitchFamily="34" charset="-127"/>
                <a:cs typeface="Times New Roman" pitchFamily="18" charset="0"/>
              </a:rPr>
              <a:t>sqrt (-4.0) = NaN               0/0 = NaN</a:t>
            </a:r>
          </a:p>
          <a:p>
            <a:pPr eaLnBrk="1" hangingPunct="1">
              <a:lnSpc>
                <a:spcPct val="90000"/>
              </a:lnSpc>
              <a:spcBef>
                <a:spcPct val="20000"/>
              </a:spcBef>
              <a:buClr>
                <a:schemeClr val="folHlink"/>
              </a:buClr>
              <a:buSzPct val="60000"/>
              <a:buFont typeface="Wingdings" pitchFamily="2" charset="2"/>
              <a:buNone/>
            </a:pPr>
            <a:r>
              <a:rPr kumimoji="1" lang="en-US" altLang="zh-CN" sz="2800">
                <a:solidFill>
                  <a:schemeClr val="accent2"/>
                </a:solidFill>
                <a:latin typeface="Times New Roman" pitchFamily="18" charset="0"/>
                <a:ea typeface="Dotum" pitchFamily="34" charset="-127"/>
                <a:cs typeface="Times New Roman" pitchFamily="18" charset="0"/>
              </a:rPr>
              <a:t>    op (NaN,x) = NaN             +∞+(-∞) = NaN</a:t>
            </a:r>
          </a:p>
          <a:p>
            <a:pPr eaLnBrk="1" hangingPunct="1">
              <a:lnSpc>
                <a:spcPct val="90000"/>
              </a:lnSpc>
              <a:spcBef>
                <a:spcPct val="20000"/>
              </a:spcBef>
              <a:buClr>
                <a:schemeClr val="folHlink"/>
              </a:buClr>
              <a:buSzPct val="60000"/>
              <a:buFont typeface="Wingdings" pitchFamily="2" charset="2"/>
              <a:buNone/>
            </a:pPr>
            <a:r>
              <a:rPr kumimoji="1" lang="en-US" altLang="zh-CN" sz="2800">
                <a:solidFill>
                  <a:schemeClr val="accent2"/>
                </a:solidFill>
                <a:latin typeface="Times New Roman" pitchFamily="18" charset="0"/>
                <a:ea typeface="Dotum" pitchFamily="34" charset="-127"/>
                <a:cs typeface="Times New Roman" pitchFamily="18" charset="0"/>
              </a:rPr>
              <a:t>    +∞- (+∞) = NaN               ∞/∞ = NaN  </a:t>
            </a:r>
          </a:p>
          <a:p>
            <a:pPr eaLnBrk="1" hangingPunct="1">
              <a:lnSpc>
                <a:spcPct val="90000"/>
              </a:lnSpc>
              <a:spcBef>
                <a:spcPct val="20000"/>
              </a:spcBef>
              <a:buClr>
                <a:schemeClr val="folHlink"/>
              </a:buClr>
              <a:buSzPct val="60000"/>
              <a:buFont typeface="Wingdings" pitchFamily="2" charset="2"/>
              <a:buNone/>
            </a:pPr>
            <a:r>
              <a:rPr kumimoji="1" lang="en-US" altLang="zh-CN" sz="2800">
                <a:solidFill>
                  <a:schemeClr val="accent2"/>
                </a:solidFill>
                <a:latin typeface="Times New Roman" pitchFamily="18" charset="0"/>
                <a:ea typeface="Dotum" pitchFamily="34" charset="-127"/>
                <a:cs typeface="Times New Roman" pitchFamily="18" charset="0"/>
              </a:rPr>
              <a:t>      etc.  </a:t>
            </a:r>
          </a:p>
        </p:txBody>
      </p:sp>
      <p:sp>
        <p:nvSpPr>
          <p:cNvPr id="322565" name="Rectangle 5"/>
          <p:cNvSpPr>
            <a:spLocks noChangeArrowheads="1"/>
          </p:cNvSpPr>
          <p:nvPr/>
        </p:nvSpPr>
        <p:spPr bwMode="auto">
          <a:xfrm>
            <a:off x="769938" y="1541463"/>
            <a:ext cx="6786562" cy="2471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lvl="1" eaLnBrk="1" hangingPunct="1">
              <a:lnSpc>
                <a:spcPct val="90000"/>
              </a:lnSpc>
              <a:spcBef>
                <a:spcPct val="50000"/>
              </a:spcBef>
              <a:buClr>
                <a:schemeClr val="hlink"/>
              </a:buClr>
              <a:buSzPct val="55000"/>
              <a:buFont typeface="Wingdings" pitchFamily="2" charset="2"/>
              <a:buNone/>
            </a:pPr>
            <a:endParaRPr kumimoji="1" lang="zh-CN" altLang="en-US" sz="2400">
              <a:solidFill>
                <a:srgbClr val="000000"/>
              </a:solidFill>
              <a:latin typeface="Times New Roman" pitchFamily="18" charset="0"/>
              <a:cs typeface="Times New Roman" pitchFamily="18" charset="0"/>
            </a:endParaRPr>
          </a:p>
          <a:p>
            <a:pPr eaLnBrk="1" hangingPunct="1">
              <a:lnSpc>
                <a:spcPct val="110000"/>
              </a:lnSpc>
              <a:spcBef>
                <a:spcPct val="10000"/>
              </a:spcBef>
              <a:buClr>
                <a:schemeClr val="tx1"/>
              </a:buClr>
              <a:buSzPct val="60000"/>
              <a:buFont typeface="Wingdings" pitchFamily="2" charset="2"/>
              <a:buNone/>
            </a:pPr>
            <a:r>
              <a:rPr kumimoji="1" lang="en-US" altLang="zh-CN" sz="2800">
                <a:solidFill>
                  <a:srgbClr val="000000"/>
                </a:solidFill>
                <a:latin typeface="Times New Roman" pitchFamily="18" charset="0"/>
                <a:cs typeface="Times New Roman" pitchFamily="18" charset="0"/>
              </a:rPr>
              <a:t>How to represent </a:t>
            </a:r>
            <a:r>
              <a:rPr kumimoji="1" lang="en-US" altLang="zh-CN" sz="2800">
                <a:latin typeface="Times New Roman" pitchFamily="18" charset="0"/>
                <a:cs typeface="Times New Roman" pitchFamily="18" charset="0"/>
              </a:rPr>
              <a:t>NaN</a:t>
            </a:r>
            <a:r>
              <a:rPr kumimoji="1" lang="en-US" altLang="zh-CN" sz="2800" b="0">
                <a:solidFill>
                  <a:srgbClr val="000000"/>
                </a:solidFill>
                <a:latin typeface="Times New Roman" pitchFamily="18" charset="0"/>
                <a:cs typeface="Times New Roman" pitchFamily="18" charset="0"/>
              </a:rPr>
              <a:t> </a:t>
            </a:r>
          </a:p>
          <a:p>
            <a:pPr eaLnBrk="1" hangingPunct="1">
              <a:lnSpc>
                <a:spcPct val="110000"/>
              </a:lnSpc>
              <a:spcBef>
                <a:spcPct val="10000"/>
              </a:spcBef>
              <a:buClr>
                <a:schemeClr val="folHlink"/>
              </a:buClr>
              <a:buSzPct val="60000"/>
              <a:buFont typeface="Wingdings" pitchFamily="2" charset="2"/>
              <a:buNone/>
            </a:pPr>
            <a:r>
              <a:rPr kumimoji="1" lang="en-US" altLang="zh-CN" sz="2800" b="0">
                <a:solidFill>
                  <a:srgbClr val="000000"/>
                </a:solidFill>
                <a:latin typeface="Times New Roman" pitchFamily="18" charset="0"/>
                <a:cs typeface="Times New Roman" pitchFamily="18" charset="0"/>
              </a:rPr>
              <a:t>    </a:t>
            </a:r>
            <a:r>
              <a:rPr kumimoji="1" lang="en-US" altLang="zh-CN" sz="2800">
                <a:solidFill>
                  <a:schemeClr val="accent2"/>
                </a:solidFill>
                <a:latin typeface="Times New Roman" pitchFamily="18" charset="0"/>
                <a:cs typeface="Times New Roman" pitchFamily="18" charset="0"/>
              </a:rPr>
              <a:t>Exponent</a:t>
            </a:r>
            <a:r>
              <a:rPr kumimoji="1" lang="en-US" altLang="zh-CN" sz="2800">
                <a:solidFill>
                  <a:srgbClr val="000000"/>
                </a:solidFill>
                <a:latin typeface="Times New Roman" pitchFamily="18" charset="0"/>
                <a:cs typeface="Times New Roman" pitchFamily="18" charset="0"/>
              </a:rPr>
              <a:t> = 255</a:t>
            </a:r>
          </a:p>
          <a:p>
            <a:pPr eaLnBrk="1" hangingPunct="1">
              <a:lnSpc>
                <a:spcPct val="110000"/>
              </a:lnSpc>
              <a:spcBef>
                <a:spcPct val="10000"/>
              </a:spcBef>
              <a:buClr>
                <a:schemeClr val="folHlink"/>
              </a:buClr>
              <a:buSzPct val="60000"/>
              <a:buFont typeface="Wingdings" pitchFamily="2" charset="2"/>
              <a:buNone/>
            </a:pPr>
            <a:r>
              <a:rPr kumimoji="1" lang="en-US" altLang="zh-CN" sz="2800">
                <a:solidFill>
                  <a:srgbClr val="000000"/>
                </a:solidFill>
                <a:latin typeface="Times New Roman" pitchFamily="18" charset="0"/>
                <a:cs typeface="Times New Roman" pitchFamily="18" charset="0"/>
              </a:rPr>
              <a:t>    </a:t>
            </a:r>
            <a:r>
              <a:rPr kumimoji="1" lang="en-US" altLang="zh-CN" sz="2800">
                <a:solidFill>
                  <a:srgbClr val="3333FF"/>
                </a:solidFill>
                <a:latin typeface="Times New Roman" pitchFamily="18" charset="0"/>
                <a:cs typeface="Times New Roman" pitchFamily="18" charset="0"/>
              </a:rPr>
              <a:t>Significand</a:t>
            </a:r>
            <a:r>
              <a:rPr kumimoji="1" lang="en-US" altLang="zh-CN" sz="2800">
                <a:solidFill>
                  <a:srgbClr val="000000"/>
                </a:solidFill>
                <a:latin typeface="Times New Roman" pitchFamily="18" charset="0"/>
                <a:cs typeface="Times New Roman" pitchFamily="18" charset="0"/>
              </a:rPr>
              <a:t>: nonzero</a:t>
            </a:r>
          </a:p>
          <a:p>
            <a:pPr eaLnBrk="1" hangingPunct="1">
              <a:lnSpc>
                <a:spcPct val="110000"/>
              </a:lnSpc>
              <a:spcBef>
                <a:spcPct val="10000"/>
              </a:spcBef>
              <a:buClr>
                <a:schemeClr val="folHlink"/>
              </a:buClr>
              <a:buSzPct val="60000"/>
              <a:buFont typeface="Wingdings" pitchFamily="2" charset="2"/>
              <a:buNone/>
            </a:pPr>
            <a:r>
              <a:rPr kumimoji="1" lang="en-US" altLang="zh-CN" sz="2800">
                <a:solidFill>
                  <a:srgbClr val="DE2916"/>
                </a:solidFill>
                <a:latin typeface="Times New Roman" pitchFamily="18" charset="0"/>
                <a:cs typeface="Times New Roman" pitchFamily="18" charset="0"/>
              </a:rPr>
              <a:t>    NaNs can help with debugging</a:t>
            </a:r>
            <a:endParaRPr kumimoji="1" lang="en-US" altLang="zh-CN" sz="280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275692759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2256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322563">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322565"/>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32256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2563" grpId="0" build="p" autoUpdateAnimBg="0"/>
      <p:bldP spid="322564" grpId="0" autoUpdateAnimBg="0"/>
      <p:bldP spid="322565"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for Floating Point</a:t>
            </a:r>
            <a:endParaRPr lang="en-US" dirty="0"/>
          </a:p>
        </p:txBody>
      </p:sp>
      <p:sp>
        <p:nvSpPr>
          <p:cNvPr id="3" name="Content Placeholder 2"/>
          <p:cNvSpPr>
            <a:spLocks noGrp="1"/>
          </p:cNvSpPr>
          <p:nvPr>
            <p:ph idx="1"/>
          </p:nvPr>
        </p:nvSpPr>
        <p:spPr>
          <a:xfrm>
            <a:off x="533400" y="914400"/>
            <a:ext cx="8153400" cy="5410200"/>
          </a:xfrm>
        </p:spPr>
        <p:txBody>
          <a:bodyPr>
            <a:noAutofit/>
          </a:bodyPr>
          <a:lstStyle/>
          <a:p>
            <a:r>
              <a:rPr lang="en-US" dirty="0" smtClean="0">
                <a:latin typeface="Times New Roman" panose="02020603050405020304" pitchFamily="18" charset="0"/>
                <a:cs typeface="Times New Roman" panose="02020603050405020304" pitchFamily="18" charset="0"/>
              </a:rPr>
              <a:t>Standard arithmetic for </a:t>
            </a:r>
            <a:r>
              <a:rPr lang="en-US" dirty="0" err="1" smtClean="0">
                <a:latin typeface="Times New Roman" panose="02020603050405020304" pitchFamily="18" charset="0"/>
                <a:cs typeface="Times New Roman" panose="02020603050405020304" pitchFamily="18" charset="0"/>
              </a:rPr>
              <a:t>reals</a:t>
            </a:r>
            <a:r>
              <a:rPr lang="en-US" dirty="0" smtClean="0">
                <a:latin typeface="Times New Roman" panose="02020603050405020304" pitchFamily="18" charset="0"/>
                <a:cs typeface="Times New Roman" panose="02020603050405020304" pitchFamily="18" charset="0"/>
              </a:rPr>
              <a:t> for all computers</a:t>
            </a:r>
          </a:p>
          <a:p>
            <a:pPr lvl="1"/>
            <a:r>
              <a:rPr lang="en-US" sz="2400" dirty="0" smtClean="0">
                <a:latin typeface="Times New Roman" panose="02020603050405020304" pitchFamily="18" charset="0"/>
                <a:cs typeface="Times New Roman" panose="02020603050405020304" pitchFamily="18" charset="0"/>
              </a:rPr>
              <a:t>Like two’s complement</a:t>
            </a:r>
          </a:p>
          <a:p>
            <a:r>
              <a:rPr lang="en-US" dirty="0" smtClean="0">
                <a:latin typeface="Times New Roman" panose="02020603050405020304" pitchFamily="18" charset="0"/>
                <a:cs typeface="Times New Roman" panose="02020603050405020304" pitchFamily="18" charset="0"/>
              </a:rPr>
              <a:t>Keep as much precision as possible in formats</a:t>
            </a:r>
          </a:p>
          <a:p>
            <a:r>
              <a:rPr lang="en-US" dirty="0" smtClean="0">
                <a:latin typeface="Times New Roman" panose="02020603050405020304" pitchFamily="18" charset="0"/>
                <a:cs typeface="Times New Roman" panose="02020603050405020304" pitchFamily="18" charset="0"/>
              </a:rPr>
              <a:t>Help programmer with errors in real arithmetic</a:t>
            </a:r>
          </a:p>
          <a:p>
            <a:pPr lvl="1"/>
            <a:r>
              <a:rPr lang="en-US" sz="2400" dirty="0" smtClean="0">
                <a:latin typeface="Times New Roman" panose="02020603050405020304" pitchFamily="18" charset="0"/>
                <a:cs typeface="Times New Roman" panose="02020603050405020304" pitchFamily="18" charset="0"/>
              </a:rPr>
              <a:t>+∞, -∞, Not-A-Number (</a:t>
            </a:r>
            <a:r>
              <a:rPr lang="en-US" sz="2400" dirty="0" err="1" smtClean="0">
                <a:latin typeface="Times New Roman" panose="02020603050405020304" pitchFamily="18" charset="0"/>
                <a:cs typeface="Times New Roman" panose="02020603050405020304" pitchFamily="18" charset="0"/>
              </a:rPr>
              <a:t>NaN</a:t>
            </a:r>
            <a:r>
              <a:rPr lang="en-US" sz="2400" dirty="0" smtClean="0">
                <a:latin typeface="Times New Roman" panose="02020603050405020304" pitchFamily="18" charset="0"/>
                <a:cs typeface="Times New Roman" panose="02020603050405020304" pitchFamily="18" charset="0"/>
              </a:rPr>
              <a:t>), exponent overflow, exponent underflow</a:t>
            </a:r>
          </a:p>
          <a:p>
            <a:r>
              <a:rPr lang="en-US" dirty="0" smtClean="0">
                <a:latin typeface="Times New Roman" panose="02020603050405020304" pitchFamily="18" charset="0"/>
                <a:cs typeface="Times New Roman" panose="02020603050405020304" pitchFamily="18" charset="0"/>
              </a:rPr>
              <a:t>Keep encoding that is somewhat compatible with two’s complement</a:t>
            </a:r>
          </a:p>
          <a:p>
            <a:pPr lvl="1"/>
            <a:r>
              <a:rPr lang="en-US" sz="2400" dirty="0" smtClean="0">
                <a:latin typeface="Times New Roman" panose="02020603050405020304" pitchFamily="18" charset="0"/>
                <a:cs typeface="Times New Roman" panose="02020603050405020304" pitchFamily="18" charset="0"/>
              </a:rPr>
              <a:t>E.g., 0 in Fl. Pt. is 0 in two’s complement</a:t>
            </a:r>
          </a:p>
          <a:p>
            <a:pPr lvl="1"/>
            <a:r>
              <a:rPr lang="en-US" sz="2400" dirty="0" smtClean="0">
                <a:latin typeface="Times New Roman" panose="02020603050405020304" pitchFamily="18" charset="0"/>
                <a:cs typeface="Times New Roman" panose="02020603050405020304" pitchFamily="18" charset="0"/>
              </a:rPr>
              <a:t>Make it possible to sort without needing to do floating point comparison</a:t>
            </a:r>
          </a:p>
        </p:txBody>
      </p:sp>
    </p:spTree>
    <p:extLst>
      <p:ext uri="{BB962C8B-B14F-4D97-AF65-F5344CB8AC3E}">
        <p14:creationId xmlns:p14="http://schemas.microsoft.com/office/powerpoint/2010/main" val="29467267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527050" y="890588"/>
            <a:ext cx="861695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eaLnBrk="1" hangingPunct="1">
              <a:spcBef>
                <a:spcPct val="20000"/>
              </a:spcBef>
              <a:buClr>
                <a:schemeClr val="folHlink"/>
              </a:buClr>
              <a:buSzPct val="60000"/>
              <a:buFont typeface="Wingdings" pitchFamily="2" charset="2"/>
              <a:buNone/>
            </a:pPr>
            <a:r>
              <a:rPr kumimoji="1" lang="en-US" altLang="zh-CN" sz="2800">
                <a:solidFill>
                  <a:srgbClr val="990000"/>
                </a:solidFill>
                <a:latin typeface="Times New Roman" pitchFamily="18" charset="0"/>
                <a:ea typeface="黑体" pitchFamily="49" charset="-122"/>
                <a:cs typeface="Times New Roman" pitchFamily="18" charset="0"/>
              </a:rPr>
              <a:t>What have we defined so far? (for SP)</a:t>
            </a:r>
          </a:p>
        </p:txBody>
      </p:sp>
      <p:sp>
        <p:nvSpPr>
          <p:cNvPr id="33795" name="Rectangle 4"/>
          <p:cNvSpPr>
            <a:spLocks noGrp="1" noChangeArrowheads="1"/>
          </p:cNvSpPr>
          <p:nvPr>
            <p:ph type="title"/>
          </p:nvPr>
        </p:nvSpPr>
        <p:spPr>
          <a:xfrm>
            <a:off x="566738" y="239021"/>
            <a:ext cx="8078787" cy="426142"/>
          </a:xfrm>
          <a:noFill/>
        </p:spPr>
        <p:txBody>
          <a:bodyPr anchor="b"/>
          <a:lstStyle/>
          <a:p>
            <a:r>
              <a:rPr lang="en-US" altLang="zh-CN" dirty="0" smtClean="0">
                <a:latin typeface="Times New Roman" pitchFamily="18" charset="0"/>
                <a:ea typeface="宋体" pitchFamily="2" charset="-122"/>
                <a:cs typeface="Times New Roman" pitchFamily="18" charset="0"/>
              </a:rPr>
              <a:t>Representation for </a:t>
            </a:r>
            <a:r>
              <a:rPr lang="en-US" altLang="zh-CN" dirty="0" err="1" smtClean="0">
                <a:latin typeface="Times New Roman" pitchFamily="18" charset="0"/>
                <a:ea typeface="宋体" pitchFamily="2" charset="-122"/>
                <a:cs typeface="Times New Roman" pitchFamily="18" charset="0"/>
              </a:rPr>
              <a:t>Denorms</a:t>
            </a:r>
            <a:r>
              <a:rPr lang="en-US" altLang="zh-CN" dirty="0" smtClean="0">
                <a:latin typeface="Times New Roman" pitchFamily="18" charset="0"/>
                <a:ea typeface="宋体" pitchFamily="2" charset="-122"/>
                <a:cs typeface="Times New Roman" pitchFamily="18" charset="0"/>
              </a:rPr>
              <a:t>(</a:t>
            </a:r>
            <a:r>
              <a:rPr lang="zh-CN" altLang="en-US" dirty="0" smtClean="0">
                <a:latin typeface="Times New Roman" pitchFamily="18" charset="0"/>
                <a:ea typeface="宋体" pitchFamily="2" charset="-122"/>
                <a:cs typeface="Times New Roman" pitchFamily="18" charset="0"/>
              </a:rPr>
              <a:t>非规格化数</a:t>
            </a:r>
            <a:r>
              <a:rPr lang="en-US" altLang="zh-CN" dirty="0" smtClean="0">
                <a:latin typeface="Times New Roman" pitchFamily="18" charset="0"/>
                <a:ea typeface="宋体" pitchFamily="2" charset="-122"/>
                <a:cs typeface="Times New Roman" pitchFamily="18" charset="0"/>
              </a:rPr>
              <a:t>)</a:t>
            </a:r>
            <a:endParaRPr lang="zh-CN" altLang="en-US" dirty="0" smtClean="0">
              <a:latin typeface="Times New Roman" pitchFamily="18" charset="0"/>
              <a:ea typeface="宋体" pitchFamily="2" charset="-122"/>
              <a:cs typeface="Times New Roman" pitchFamily="18" charset="0"/>
            </a:endParaRPr>
          </a:p>
        </p:txBody>
      </p:sp>
      <p:sp>
        <p:nvSpPr>
          <p:cNvPr id="324614" name="AutoShape 6"/>
          <p:cNvSpPr>
            <a:spLocks noChangeArrowheads="1"/>
          </p:cNvSpPr>
          <p:nvPr/>
        </p:nvSpPr>
        <p:spPr bwMode="auto">
          <a:xfrm>
            <a:off x="6630988" y="1497013"/>
            <a:ext cx="2362200" cy="1533525"/>
          </a:xfrm>
          <a:prstGeom prst="wedgeEllipseCallout">
            <a:avLst>
              <a:gd name="adj1" fmla="val -49259"/>
              <a:gd name="adj2" fmla="val 49588"/>
            </a:avLst>
          </a:prstGeom>
          <a:noFill/>
          <a:ln w="28575">
            <a:solidFill>
              <a:srgbClr val="FF33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pPr algn="ctr"/>
            <a:r>
              <a:rPr lang="zh-CN" altLang="en-US" sz="2200">
                <a:solidFill>
                  <a:srgbClr val="CC0000"/>
                </a:solidFill>
                <a:latin typeface="Times New Roman" pitchFamily="18" charset="0"/>
                <a:ea typeface="Dotum" pitchFamily="34" charset="-127"/>
                <a:cs typeface="Times New Roman" pitchFamily="18" charset="0"/>
              </a:rPr>
              <a:t> </a:t>
            </a:r>
            <a:r>
              <a:rPr lang="en-US" altLang="zh-CN" sz="2000">
                <a:solidFill>
                  <a:srgbClr val="CC0000"/>
                </a:solidFill>
                <a:latin typeface="Times New Roman" pitchFamily="18" charset="0"/>
                <a:ea typeface="Dotum" pitchFamily="34" charset="-127"/>
                <a:cs typeface="Times New Roman" pitchFamily="18" charset="0"/>
              </a:rPr>
              <a:t>Used to represent </a:t>
            </a:r>
          </a:p>
          <a:p>
            <a:pPr algn="ctr"/>
            <a:r>
              <a:rPr lang="en-US" altLang="zh-CN" sz="2000">
                <a:solidFill>
                  <a:srgbClr val="CC0000"/>
                </a:solidFill>
                <a:latin typeface="Times New Roman" pitchFamily="18" charset="0"/>
                <a:ea typeface="Dotum" pitchFamily="34" charset="-127"/>
                <a:cs typeface="Times New Roman" pitchFamily="18" charset="0"/>
              </a:rPr>
              <a:t>Denormalized </a:t>
            </a:r>
          </a:p>
          <a:p>
            <a:pPr algn="ctr"/>
            <a:r>
              <a:rPr lang="en-US" altLang="zh-CN" sz="2000">
                <a:solidFill>
                  <a:srgbClr val="CC0000"/>
                </a:solidFill>
                <a:latin typeface="Times New Roman" pitchFamily="18" charset="0"/>
                <a:ea typeface="Dotum" pitchFamily="34" charset="-127"/>
                <a:cs typeface="Times New Roman" pitchFamily="18" charset="0"/>
              </a:rPr>
              <a:t>numbers </a:t>
            </a:r>
          </a:p>
        </p:txBody>
      </p:sp>
      <p:sp>
        <p:nvSpPr>
          <p:cNvPr id="324615" name="Text Box 7"/>
          <p:cNvSpPr txBox="1">
            <a:spLocks noChangeArrowheads="1"/>
          </p:cNvSpPr>
          <p:nvPr/>
        </p:nvSpPr>
        <p:spPr bwMode="auto">
          <a:xfrm>
            <a:off x="427038" y="1616075"/>
            <a:ext cx="7348537" cy="415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b="1">
                <a:solidFill>
                  <a:schemeClr val="tx1"/>
                </a:solidFill>
                <a:latin typeface="Times New Roman" pitchFamily="18" charset="0"/>
                <a:ea typeface="宋体" pitchFamily="2" charset="-122"/>
              </a:defRPr>
            </a:lvl1pPr>
            <a:lvl2pPr marL="742950" indent="-285750">
              <a:defRPr sz="1600" b="1">
                <a:solidFill>
                  <a:schemeClr val="tx1"/>
                </a:solidFill>
                <a:latin typeface="Times New Roman" pitchFamily="18" charset="0"/>
                <a:ea typeface="宋体" pitchFamily="2" charset="-122"/>
              </a:defRPr>
            </a:lvl2pPr>
            <a:lvl3pPr marL="1143000" indent="-228600">
              <a:defRPr sz="1600" b="1">
                <a:solidFill>
                  <a:schemeClr val="tx1"/>
                </a:solidFill>
                <a:latin typeface="Times New Roman" pitchFamily="18" charset="0"/>
                <a:ea typeface="宋体" pitchFamily="2" charset="-122"/>
              </a:defRPr>
            </a:lvl3pPr>
            <a:lvl4pPr marL="1600200" indent="-228600">
              <a:defRPr sz="1600" b="1">
                <a:solidFill>
                  <a:schemeClr val="tx1"/>
                </a:solidFill>
                <a:latin typeface="Times New Roman" pitchFamily="18" charset="0"/>
                <a:ea typeface="宋体" pitchFamily="2" charset="-122"/>
              </a:defRPr>
            </a:lvl4pPr>
            <a:lvl5pPr marL="2057400" indent="-228600">
              <a:defRPr sz="1600" b="1">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sz="1600" b="1">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sz="1600" b="1">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sz="1600" b="1">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sz="1600" b="1">
                <a:solidFill>
                  <a:schemeClr val="tx1"/>
                </a:solidFill>
                <a:latin typeface="Times New Roman" pitchFamily="18" charset="0"/>
                <a:ea typeface="宋体" pitchFamily="2" charset="-122"/>
              </a:defRPr>
            </a:lvl9pPr>
          </a:lstStyle>
          <a:p>
            <a:pPr eaLnBrk="1" hangingPunct="1">
              <a:spcBef>
                <a:spcPct val="50000"/>
              </a:spcBef>
            </a:pPr>
            <a:r>
              <a:rPr kumimoji="1" lang="en-US" altLang="zh-CN" sz="2800" dirty="0">
                <a:solidFill>
                  <a:schemeClr val="tx2"/>
                </a:solidFill>
                <a:cs typeface="Times New Roman" pitchFamily="18" charset="0"/>
              </a:rPr>
              <a:t>Exponent    </a:t>
            </a:r>
            <a:r>
              <a:rPr kumimoji="1" lang="en-US" altLang="zh-CN" sz="2800" dirty="0" err="1">
                <a:solidFill>
                  <a:schemeClr val="tx2"/>
                </a:solidFill>
                <a:cs typeface="Times New Roman" pitchFamily="18" charset="0"/>
              </a:rPr>
              <a:t>Significand</a:t>
            </a:r>
            <a:r>
              <a:rPr kumimoji="1" lang="en-US" altLang="zh-CN" sz="2800" dirty="0">
                <a:solidFill>
                  <a:schemeClr val="tx2"/>
                </a:solidFill>
                <a:cs typeface="Times New Roman" pitchFamily="18" charset="0"/>
              </a:rPr>
              <a:t>          Object</a:t>
            </a:r>
          </a:p>
          <a:p>
            <a:pPr eaLnBrk="1" hangingPunct="1">
              <a:spcBef>
                <a:spcPct val="50000"/>
              </a:spcBef>
            </a:pPr>
            <a:r>
              <a:rPr kumimoji="1" lang="en-US" altLang="zh-CN" sz="2800" dirty="0">
                <a:solidFill>
                  <a:schemeClr val="accent2"/>
                </a:solidFill>
                <a:cs typeface="Times New Roman" pitchFamily="18" charset="0"/>
              </a:rPr>
              <a:t>0                    0                            +/-0</a:t>
            </a:r>
          </a:p>
          <a:p>
            <a:pPr eaLnBrk="1" hangingPunct="1">
              <a:spcBef>
                <a:spcPct val="50000"/>
              </a:spcBef>
            </a:pPr>
            <a:r>
              <a:rPr kumimoji="1" lang="en-US" altLang="zh-CN" sz="2800" dirty="0">
                <a:solidFill>
                  <a:srgbClr val="CC0000"/>
                </a:solidFill>
                <a:cs typeface="Times New Roman" pitchFamily="18" charset="0"/>
              </a:rPr>
              <a:t>0                    nonzero                </a:t>
            </a:r>
            <a:r>
              <a:rPr kumimoji="1" lang="en-US" altLang="zh-CN" sz="2800" dirty="0" err="1">
                <a:solidFill>
                  <a:srgbClr val="CC0000"/>
                </a:solidFill>
                <a:cs typeface="Times New Roman" pitchFamily="18" charset="0"/>
              </a:rPr>
              <a:t>Denorms</a:t>
            </a:r>
            <a:r>
              <a:rPr kumimoji="1" lang="en-US" altLang="zh-CN" sz="2800" dirty="0">
                <a:cs typeface="Times New Roman" pitchFamily="18" charset="0"/>
              </a:rPr>
              <a:t> </a:t>
            </a:r>
          </a:p>
          <a:p>
            <a:pPr eaLnBrk="1" hangingPunct="1">
              <a:spcBef>
                <a:spcPct val="50000"/>
              </a:spcBef>
            </a:pPr>
            <a:r>
              <a:rPr kumimoji="1" lang="en-US" altLang="zh-CN" sz="2800" dirty="0">
                <a:solidFill>
                  <a:schemeClr val="accent2"/>
                </a:solidFill>
                <a:cs typeface="Times New Roman" pitchFamily="18" charset="0"/>
              </a:rPr>
              <a:t>1-254            anything               Norms</a:t>
            </a:r>
          </a:p>
          <a:p>
            <a:pPr eaLnBrk="1" hangingPunct="1"/>
            <a:r>
              <a:rPr kumimoji="1" lang="en-US" altLang="zh-CN" sz="2800" dirty="0">
                <a:solidFill>
                  <a:schemeClr val="accent2"/>
                </a:solidFill>
                <a:cs typeface="Times New Roman" pitchFamily="18" charset="0"/>
              </a:rPr>
              <a:t>               implicit leading 1</a:t>
            </a:r>
          </a:p>
          <a:p>
            <a:pPr eaLnBrk="1" hangingPunct="1">
              <a:spcBef>
                <a:spcPct val="50000"/>
              </a:spcBef>
            </a:pPr>
            <a:r>
              <a:rPr kumimoji="1" lang="en-US" altLang="zh-CN" sz="2800" dirty="0">
                <a:solidFill>
                  <a:schemeClr val="accent2"/>
                </a:solidFill>
                <a:cs typeface="Times New Roman" pitchFamily="18" charset="0"/>
              </a:rPr>
              <a:t>255                0                            +/- infinity</a:t>
            </a:r>
          </a:p>
          <a:p>
            <a:pPr eaLnBrk="1" hangingPunct="1">
              <a:spcBef>
                <a:spcPct val="50000"/>
              </a:spcBef>
            </a:pPr>
            <a:r>
              <a:rPr kumimoji="1" lang="en-US" altLang="zh-CN" sz="2800" dirty="0">
                <a:solidFill>
                  <a:schemeClr val="accent2"/>
                </a:solidFill>
                <a:cs typeface="Times New Roman" pitchFamily="18" charset="0"/>
              </a:rPr>
              <a:t>255                nonzero                </a:t>
            </a:r>
            <a:r>
              <a:rPr kumimoji="1" lang="en-US" altLang="zh-CN" sz="2800" dirty="0" err="1">
                <a:solidFill>
                  <a:schemeClr val="accent2"/>
                </a:solidFill>
                <a:cs typeface="Times New Roman" pitchFamily="18" charset="0"/>
              </a:rPr>
              <a:t>NaN</a:t>
            </a:r>
            <a:endParaRPr kumimoji="1" lang="en-US" altLang="zh-CN" sz="2800" dirty="0">
              <a:solidFill>
                <a:schemeClr val="accent2"/>
              </a:solidFill>
              <a:cs typeface="Times New Roman" pitchFamily="18" charset="0"/>
            </a:endParaRPr>
          </a:p>
        </p:txBody>
      </p:sp>
    </p:spTree>
    <p:extLst>
      <p:ext uri="{BB962C8B-B14F-4D97-AF65-F5344CB8AC3E}">
        <p14:creationId xmlns:p14="http://schemas.microsoft.com/office/powerpoint/2010/main" val="39886316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24615">
                                            <p:txEl>
                                              <p:pRg st="1" end="1"/>
                                            </p:txEl>
                                          </p:spTgt>
                                        </p:tgtEl>
                                        <p:attrNameLst>
                                          <p:attrName>style.visibility</p:attrName>
                                        </p:attrNameLst>
                                      </p:cBhvr>
                                      <p:to>
                                        <p:strVal val="visible"/>
                                      </p:to>
                                    </p:set>
                                    <p:animEffect transition="in" filter="blinds(horizontal)">
                                      <p:cBhvr>
                                        <p:cTn id="7" dur="500"/>
                                        <p:tgtEl>
                                          <p:spTgt spid="324615">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324615">
                                            <p:txEl>
                                              <p:pRg st="3" end="3"/>
                                            </p:txEl>
                                          </p:spTgt>
                                        </p:tgtEl>
                                        <p:attrNameLst>
                                          <p:attrName>style.visibility</p:attrName>
                                        </p:attrNameLst>
                                      </p:cBhvr>
                                      <p:to>
                                        <p:strVal val="visible"/>
                                      </p:to>
                                    </p:set>
                                    <p:animEffect transition="in" filter="blinds(horizontal)">
                                      <p:cBhvr>
                                        <p:cTn id="12" dur="500"/>
                                        <p:tgtEl>
                                          <p:spTgt spid="324615">
                                            <p:txEl>
                                              <p:pRg st="3" end="3"/>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24615">
                                            <p:txEl>
                                              <p:pRg st="4" end="4"/>
                                            </p:txEl>
                                          </p:spTgt>
                                        </p:tgtEl>
                                        <p:attrNameLst>
                                          <p:attrName>style.visibility</p:attrName>
                                        </p:attrNameLst>
                                      </p:cBhvr>
                                      <p:to>
                                        <p:strVal val="visible"/>
                                      </p:to>
                                    </p:set>
                                    <p:animEffect transition="in" filter="blinds(horizontal)">
                                      <p:cBhvr>
                                        <p:cTn id="15" dur="500"/>
                                        <p:tgtEl>
                                          <p:spTgt spid="324615">
                                            <p:txEl>
                                              <p:pRg st="4" end="4"/>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3" presetClass="entr" presetSubtype="10" fill="hold" nodeType="clickEffect">
                                  <p:stCondLst>
                                    <p:cond delay="0"/>
                                  </p:stCondLst>
                                  <p:childTnLst>
                                    <p:set>
                                      <p:cBhvr>
                                        <p:cTn id="19" dur="1" fill="hold">
                                          <p:stCondLst>
                                            <p:cond delay="0"/>
                                          </p:stCondLst>
                                        </p:cTn>
                                        <p:tgtEl>
                                          <p:spTgt spid="324615">
                                            <p:txEl>
                                              <p:pRg st="5" end="5"/>
                                            </p:txEl>
                                          </p:spTgt>
                                        </p:tgtEl>
                                        <p:attrNameLst>
                                          <p:attrName>style.visibility</p:attrName>
                                        </p:attrNameLst>
                                      </p:cBhvr>
                                      <p:to>
                                        <p:strVal val="visible"/>
                                      </p:to>
                                    </p:set>
                                    <p:animEffect transition="in" filter="blinds(horizontal)">
                                      <p:cBhvr>
                                        <p:cTn id="20" dur="500"/>
                                        <p:tgtEl>
                                          <p:spTgt spid="324615">
                                            <p:txEl>
                                              <p:pRg st="5" end="5"/>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3" presetClass="entr" presetSubtype="10" fill="hold" nodeType="clickEffect">
                                  <p:stCondLst>
                                    <p:cond delay="0"/>
                                  </p:stCondLst>
                                  <p:childTnLst>
                                    <p:set>
                                      <p:cBhvr>
                                        <p:cTn id="24" dur="1" fill="hold">
                                          <p:stCondLst>
                                            <p:cond delay="0"/>
                                          </p:stCondLst>
                                        </p:cTn>
                                        <p:tgtEl>
                                          <p:spTgt spid="324615">
                                            <p:txEl>
                                              <p:pRg st="6" end="6"/>
                                            </p:txEl>
                                          </p:spTgt>
                                        </p:tgtEl>
                                        <p:attrNameLst>
                                          <p:attrName>style.visibility</p:attrName>
                                        </p:attrNameLst>
                                      </p:cBhvr>
                                      <p:to>
                                        <p:strVal val="visible"/>
                                      </p:to>
                                    </p:set>
                                    <p:animEffect transition="in" filter="blinds(horizontal)">
                                      <p:cBhvr>
                                        <p:cTn id="25" dur="500"/>
                                        <p:tgtEl>
                                          <p:spTgt spid="324615">
                                            <p:txEl>
                                              <p:pRg st="6" end="6"/>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3" presetClass="entr" presetSubtype="10" fill="hold" nodeType="clickEffect">
                                  <p:stCondLst>
                                    <p:cond delay="0"/>
                                  </p:stCondLst>
                                  <p:childTnLst>
                                    <p:set>
                                      <p:cBhvr>
                                        <p:cTn id="29" dur="1" fill="hold">
                                          <p:stCondLst>
                                            <p:cond delay="0"/>
                                          </p:stCondLst>
                                        </p:cTn>
                                        <p:tgtEl>
                                          <p:spTgt spid="324615">
                                            <p:txEl>
                                              <p:pRg st="2" end="2"/>
                                            </p:txEl>
                                          </p:spTgt>
                                        </p:tgtEl>
                                        <p:attrNameLst>
                                          <p:attrName>style.visibility</p:attrName>
                                        </p:attrNameLst>
                                      </p:cBhvr>
                                      <p:to>
                                        <p:strVal val="visible"/>
                                      </p:to>
                                    </p:set>
                                    <p:animEffect transition="in" filter="blinds(horizontal)">
                                      <p:cBhvr>
                                        <p:cTn id="30" dur="500"/>
                                        <p:tgtEl>
                                          <p:spTgt spid="324615">
                                            <p:txEl>
                                              <p:pRg st="2" end="2"/>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324614"/>
                                        </p:tgtEl>
                                        <p:attrNameLst>
                                          <p:attrName>style.visibility</p:attrName>
                                        </p:attrNameLst>
                                      </p:cBhvr>
                                      <p:to>
                                        <p:strVal val="visible"/>
                                      </p:to>
                                    </p:set>
                                    <p:animEffect transition="in" filter="blinds(horizontal)">
                                      <p:cBhvr>
                                        <p:cTn id="35" dur="500"/>
                                        <p:tgtEl>
                                          <p:spTgt spid="3246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461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ltLang="zh-CN" dirty="0" smtClean="0">
                <a:ea typeface="宋体" pitchFamily="2" charset="-122"/>
              </a:rPr>
              <a:t>Group Discussion 1: Questions about IEEE 754</a:t>
            </a:r>
            <a:endParaRPr lang="zh-CN" altLang="en-US" dirty="0" smtClean="0">
              <a:ea typeface="宋体" pitchFamily="2" charset="-122"/>
            </a:endParaRPr>
          </a:p>
        </p:txBody>
      </p:sp>
      <p:sp>
        <p:nvSpPr>
          <p:cNvPr id="329731" name="Rectangle 3"/>
          <p:cNvSpPr>
            <a:spLocks noGrp="1" noChangeArrowheads="1"/>
          </p:cNvSpPr>
          <p:nvPr>
            <p:ph type="body" idx="1"/>
          </p:nvPr>
        </p:nvSpPr>
        <p:spPr>
          <a:xfrm>
            <a:off x="338137" y="1652834"/>
            <a:ext cx="8501063" cy="5178854"/>
          </a:xfrm>
        </p:spPr>
        <p:txBody>
          <a:bodyPr/>
          <a:lstStyle/>
          <a:p>
            <a:pPr marL="342900" indent="-342900">
              <a:lnSpc>
                <a:spcPct val="100000"/>
              </a:lnSpc>
            </a:pPr>
            <a:r>
              <a:rPr lang="en-US" altLang="zh-CN" sz="2800" dirty="0" smtClean="0">
                <a:latin typeface="Times New Roman" pitchFamily="18" charset="0"/>
                <a:cs typeface="Times New Roman" pitchFamily="18" charset="0"/>
              </a:rPr>
              <a:t>What about following type converting: will it output true?</a:t>
            </a:r>
          </a:p>
          <a:p>
            <a:pPr marL="342900" indent="-342900">
              <a:lnSpc>
                <a:spcPct val="100000"/>
              </a:lnSpc>
              <a:buFont typeface="Wingdings" pitchFamily="2" charset="2"/>
              <a:buNone/>
            </a:pPr>
            <a:r>
              <a:rPr lang="en-US" altLang="zh-CN" sz="2800" dirty="0" smtClean="0">
                <a:latin typeface="Times New Roman" pitchFamily="18" charset="0"/>
                <a:cs typeface="Times New Roman" pitchFamily="18" charset="0"/>
              </a:rPr>
              <a:t>      </a:t>
            </a:r>
            <a:r>
              <a:rPr lang="en-US" altLang="zh-CN" sz="2800" dirty="0" smtClean="0">
                <a:solidFill>
                  <a:srgbClr val="990000"/>
                </a:solidFill>
                <a:latin typeface="Times New Roman" pitchFamily="18" charset="0"/>
                <a:cs typeface="Times New Roman" pitchFamily="18" charset="0"/>
              </a:rPr>
              <a:t>if ( </a:t>
            </a:r>
            <a:r>
              <a:rPr lang="en-US" altLang="zh-CN" sz="2800" dirty="0" err="1" smtClean="0">
                <a:solidFill>
                  <a:srgbClr val="990000"/>
                </a:solidFill>
                <a:latin typeface="Times New Roman" pitchFamily="18" charset="0"/>
                <a:cs typeface="Times New Roman" pitchFamily="18" charset="0"/>
              </a:rPr>
              <a:t>i</a:t>
            </a:r>
            <a:r>
              <a:rPr lang="en-US" altLang="zh-CN" sz="2800" dirty="0" smtClean="0">
                <a:solidFill>
                  <a:srgbClr val="990000"/>
                </a:solidFill>
                <a:latin typeface="Times New Roman" pitchFamily="18" charset="0"/>
                <a:cs typeface="Times New Roman" pitchFamily="18" charset="0"/>
              </a:rPr>
              <a:t> == (</a:t>
            </a:r>
            <a:r>
              <a:rPr lang="en-US" altLang="zh-CN" sz="2800" dirty="0" err="1" smtClean="0">
                <a:solidFill>
                  <a:srgbClr val="990000"/>
                </a:solidFill>
                <a:latin typeface="Times New Roman" pitchFamily="18" charset="0"/>
                <a:cs typeface="Times New Roman" pitchFamily="18" charset="0"/>
              </a:rPr>
              <a:t>int</a:t>
            </a:r>
            <a:r>
              <a:rPr lang="en-US" altLang="zh-CN" sz="2800" dirty="0" smtClean="0">
                <a:solidFill>
                  <a:srgbClr val="990000"/>
                </a:solidFill>
                <a:latin typeface="Times New Roman" pitchFamily="18" charset="0"/>
                <a:cs typeface="Times New Roman" pitchFamily="18" charset="0"/>
              </a:rPr>
              <a:t>) ((float) </a:t>
            </a:r>
            <a:r>
              <a:rPr lang="en-US" altLang="zh-CN" sz="2800" dirty="0" err="1" smtClean="0">
                <a:solidFill>
                  <a:srgbClr val="990000"/>
                </a:solidFill>
                <a:latin typeface="Times New Roman" pitchFamily="18" charset="0"/>
                <a:cs typeface="Times New Roman" pitchFamily="18" charset="0"/>
              </a:rPr>
              <a:t>i</a:t>
            </a:r>
            <a:r>
              <a:rPr lang="en-US" altLang="zh-CN" sz="2800" dirty="0" smtClean="0">
                <a:solidFill>
                  <a:srgbClr val="990000"/>
                </a:solidFill>
                <a:latin typeface="Times New Roman" pitchFamily="18" charset="0"/>
                <a:cs typeface="Times New Roman" pitchFamily="18" charset="0"/>
              </a:rPr>
              <a:t>) )  {</a:t>
            </a:r>
          </a:p>
          <a:p>
            <a:pPr marL="342900" indent="-342900">
              <a:lnSpc>
                <a:spcPct val="100000"/>
              </a:lnSpc>
              <a:buFont typeface="Wingdings" pitchFamily="2" charset="2"/>
              <a:buNone/>
            </a:pPr>
            <a:r>
              <a:rPr lang="en-US" altLang="zh-CN" sz="2800" dirty="0" smtClean="0">
                <a:solidFill>
                  <a:srgbClr val="990000"/>
                </a:solidFill>
                <a:latin typeface="Times New Roman" pitchFamily="18" charset="0"/>
                <a:cs typeface="Times New Roman" pitchFamily="18" charset="0"/>
              </a:rPr>
              <a:t>             </a:t>
            </a:r>
            <a:r>
              <a:rPr lang="en-US" altLang="zh-CN" sz="2800" dirty="0" err="1" smtClean="0">
                <a:solidFill>
                  <a:srgbClr val="990000"/>
                </a:solidFill>
                <a:latin typeface="Times New Roman" pitchFamily="18" charset="0"/>
                <a:cs typeface="Times New Roman" pitchFamily="18" charset="0"/>
              </a:rPr>
              <a:t>printf</a:t>
            </a:r>
            <a:r>
              <a:rPr lang="en-US" altLang="zh-CN" sz="2800" dirty="0" smtClean="0">
                <a:solidFill>
                  <a:srgbClr val="990000"/>
                </a:solidFill>
                <a:latin typeface="Times New Roman" pitchFamily="18" charset="0"/>
                <a:cs typeface="Times New Roman" pitchFamily="18" charset="0"/>
              </a:rPr>
              <a:t> (“true”);</a:t>
            </a:r>
          </a:p>
          <a:p>
            <a:pPr marL="342900" indent="-342900">
              <a:lnSpc>
                <a:spcPct val="100000"/>
              </a:lnSpc>
              <a:buFont typeface="Wingdings" pitchFamily="2" charset="2"/>
              <a:buNone/>
            </a:pPr>
            <a:r>
              <a:rPr lang="en-US" altLang="zh-CN" sz="2800" dirty="0" smtClean="0">
                <a:solidFill>
                  <a:srgbClr val="990000"/>
                </a:solidFill>
                <a:latin typeface="Times New Roman" pitchFamily="18" charset="0"/>
                <a:cs typeface="Times New Roman" pitchFamily="18" charset="0"/>
              </a:rPr>
              <a:t>      }</a:t>
            </a:r>
          </a:p>
          <a:p>
            <a:pPr marL="342900" indent="-342900">
              <a:lnSpc>
                <a:spcPct val="100000"/>
              </a:lnSpc>
              <a:buFont typeface="Wingdings" pitchFamily="2" charset="2"/>
              <a:buNone/>
            </a:pPr>
            <a:r>
              <a:rPr lang="en-US" altLang="zh-CN" sz="2800" dirty="0" smtClean="0">
                <a:solidFill>
                  <a:srgbClr val="990000"/>
                </a:solidFill>
                <a:latin typeface="Times New Roman" pitchFamily="18" charset="0"/>
                <a:cs typeface="Times New Roman" pitchFamily="18" charset="0"/>
              </a:rPr>
              <a:t>      if ( f == (float) ((</a:t>
            </a:r>
            <a:r>
              <a:rPr lang="en-US" altLang="zh-CN" sz="2800" dirty="0" err="1" smtClean="0">
                <a:solidFill>
                  <a:srgbClr val="990000"/>
                </a:solidFill>
                <a:latin typeface="Times New Roman" pitchFamily="18" charset="0"/>
                <a:cs typeface="Times New Roman" pitchFamily="18" charset="0"/>
              </a:rPr>
              <a:t>int</a:t>
            </a:r>
            <a:r>
              <a:rPr lang="en-US" altLang="zh-CN" sz="2800" dirty="0" smtClean="0">
                <a:solidFill>
                  <a:srgbClr val="990000"/>
                </a:solidFill>
                <a:latin typeface="Times New Roman" pitchFamily="18" charset="0"/>
                <a:cs typeface="Times New Roman" pitchFamily="18" charset="0"/>
              </a:rPr>
              <a:t>) f) )  {</a:t>
            </a:r>
          </a:p>
          <a:p>
            <a:pPr marL="342900" indent="-342900">
              <a:lnSpc>
                <a:spcPct val="100000"/>
              </a:lnSpc>
              <a:buFont typeface="Wingdings" pitchFamily="2" charset="2"/>
              <a:buNone/>
            </a:pPr>
            <a:r>
              <a:rPr lang="en-US" altLang="zh-CN" sz="2800" dirty="0" smtClean="0">
                <a:solidFill>
                  <a:srgbClr val="990000"/>
                </a:solidFill>
                <a:latin typeface="Times New Roman" pitchFamily="18" charset="0"/>
                <a:cs typeface="Times New Roman" pitchFamily="18" charset="0"/>
              </a:rPr>
              <a:t>            </a:t>
            </a:r>
            <a:r>
              <a:rPr lang="en-US" altLang="zh-CN" sz="2800" dirty="0" err="1" smtClean="0">
                <a:solidFill>
                  <a:srgbClr val="990000"/>
                </a:solidFill>
                <a:latin typeface="Times New Roman" pitchFamily="18" charset="0"/>
                <a:cs typeface="Times New Roman" pitchFamily="18" charset="0"/>
              </a:rPr>
              <a:t>printf</a:t>
            </a:r>
            <a:r>
              <a:rPr lang="en-US" altLang="zh-CN" sz="2800" dirty="0" smtClean="0">
                <a:solidFill>
                  <a:srgbClr val="990000"/>
                </a:solidFill>
                <a:latin typeface="Times New Roman" pitchFamily="18" charset="0"/>
                <a:cs typeface="Times New Roman" pitchFamily="18" charset="0"/>
              </a:rPr>
              <a:t> (“true”);</a:t>
            </a:r>
          </a:p>
          <a:p>
            <a:pPr marL="342900" indent="-342900">
              <a:lnSpc>
                <a:spcPct val="100000"/>
              </a:lnSpc>
              <a:buFont typeface="Wingdings" pitchFamily="2" charset="2"/>
              <a:buNone/>
            </a:pPr>
            <a:r>
              <a:rPr lang="en-US" altLang="zh-CN" sz="2800" dirty="0" smtClean="0">
                <a:solidFill>
                  <a:srgbClr val="990000"/>
                </a:solidFill>
                <a:latin typeface="Times New Roman" pitchFamily="18" charset="0"/>
                <a:cs typeface="Times New Roman" pitchFamily="18" charset="0"/>
              </a:rPr>
              <a:t>      }</a:t>
            </a:r>
          </a:p>
        </p:txBody>
      </p:sp>
      <p:sp>
        <p:nvSpPr>
          <p:cNvPr id="2" name="矩形 1"/>
          <p:cNvSpPr/>
          <p:nvPr/>
        </p:nvSpPr>
        <p:spPr>
          <a:xfrm>
            <a:off x="414337" y="762000"/>
            <a:ext cx="8120063" cy="954107"/>
          </a:xfrm>
          <a:prstGeom prst="rect">
            <a:avLst/>
          </a:prstGeom>
        </p:spPr>
        <p:txBody>
          <a:bodyPr wrap="square">
            <a:spAutoFit/>
          </a:bodyPr>
          <a:lstStyle/>
          <a:p>
            <a:r>
              <a:rPr lang="zh-CN" altLang="en-US" sz="2800" dirty="0">
                <a:latin typeface="Times New Roman" panose="02020603050405020304" pitchFamily="18" charset="0"/>
                <a:cs typeface="Times New Roman" panose="02020603050405020304" pitchFamily="18" charset="0"/>
              </a:rPr>
              <a:t>Four students form a group and discuss the following question.</a:t>
            </a:r>
          </a:p>
        </p:txBody>
      </p:sp>
    </p:spTree>
    <p:extLst>
      <p:ext uri="{BB962C8B-B14F-4D97-AF65-F5344CB8AC3E}">
        <p14:creationId xmlns:p14="http://schemas.microsoft.com/office/powerpoint/2010/main" val="41198834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29731">
                                            <p:txEl>
                                              <p:pRg st="0" end="0"/>
                                            </p:txEl>
                                          </p:spTgt>
                                        </p:tgtEl>
                                        <p:attrNameLst>
                                          <p:attrName>style.visibility</p:attrName>
                                        </p:attrNameLst>
                                      </p:cBhvr>
                                      <p:to>
                                        <p:strVal val="visible"/>
                                      </p:to>
                                    </p:set>
                                    <p:animEffect transition="in" filter="blinds(horizontal)">
                                      <p:cBhvr>
                                        <p:cTn id="7" dur="500"/>
                                        <p:tgtEl>
                                          <p:spTgt spid="329731">
                                            <p:txEl>
                                              <p:pRg st="0" end="0"/>
                                            </p:txEl>
                                          </p:spTgt>
                                        </p:tgtEl>
                                      </p:cBhvr>
                                    </p:animEffect>
                                  </p:childTnLst>
                                  <p:subTnLst>
                                    <p:animClr clrSpc="rgb" dir="cw">
                                      <p:cBhvr override="childStyle">
                                        <p:cTn dur="1" fill="hold" display="0" masterRel="nextClick" afterEffect="1"/>
                                        <p:tgtEl>
                                          <p:spTgt spid="329731">
                                            <p:txEl>
                                              <p:pRg st="0" end="0"/>
                                            </p:txEl>
                                          </p:spTgt>
                                        </p:tgtEl>
                                        <p:attrNameLst>
                                          <p:attrName>ppt_c</p:attrName>
                                        </p:attrNameLst>
                                      </p:cBhvr>
                                      <p:to>
                                        <a:srgbClr val="0099CC"/>
                                      </p:to>
                                    </p:animClr>
                                  </p:sub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329731">
                                            <p:txEl>
                                              <p:pRg st="1" end="1"/>
                                            </p:txEl>
                                          </p:spTgt>
                                        </p:tgtEl>
                                        <p:attrNameLst>
                                          <p:attrName>style.visibility</p:attrName>
                                        </p:attrNameLst>
                                      </p:cBhvr>
                                      <p:to>
                                        <p:strVal val="visible"/>
                                      </p:to>
                                    </p:set>
                                    <p:animEffect transition="in" filter="blinds(horizontal)">
                                      <p:cBhvr>
                                        <p:cTn id="12" dur="500"/>
                                        <p:tgtEl>
                                          <p:spTgt spid="329731">
                                            <p:txEl>
                                              <p:pRg st="1" end="1"/>
                                            </p:txEl>
                                          </p:spTgt>
                                        </p:tgtEl>
                                      </p:cBhvr>
                                    </p:animEffect>
                                  </p:childTnLst>
                                  <p:subTnLst>
                                    <p:animClr clrSpc="rgb" dir="cw">
                                      <p:cBhvr override="childStyle">
                                        <p:cTn dur="1" fill="hold" display="0" masterRel="nextClick" afterEffect="1"/>
                                        <p:tgtEl>
                                          <p:spTgt spid="329731">
                                            <p:txEl>
                                              <p:pRg st="1" end="1"/>
                                            </p:txEl>
                                          </p:spTgt>
                                        </p:tgtEl>
                                        <p:attrNameLst>
                                          <p:attrName>ppt_c</p:attrName>
                                        </p:attrNameLst>
                                      </p:cBhvr>
                                      <p:to>
                                        <a:srgbClr val="0099CC"/>
                                      </p:to>
                                    </p:animClr>
                                  </p:subTnLst>
                                </p:cTn>
                              </p:par>
                              <p:par>
                                <p:cTn id="13" presetID="3" presetClass="entr" presetSubtype="10" fill="hold" nodeType="withEffect">
                                  <p:stCondLst>
                                    <p:cond delay="0"/>
                                  </p:stCondLst>
                                  <p:childTnLst>
                                    <p:set>
                                      <p:cBhvr>
                                        <p:cTn id="14" dur="1" fill="hold">
                                          <p:stCondLst>
                                            <p:cond delay="0"/>
                                          </p:stCondLst>
                                        </p:cTn>
                                        <p:tgtEl>
                                          <p:spTgt spid="329731">
                                            <p:txEl>
                                              <p:pRg st="2" end="2"/>
                                            </p:txEl>
                                          </p:spTgt>
                                        </p:tgtEl>
                                        <p:attrNameLst>
                                          <p:attrName>style.visibility</p:attrName>
                                        </p:attrNameLst>
                                      </p:cBhvr>
                                      <p:to>
                                        <p:strVal val="visible"/>
                                      </p:to>
                                    </p:set>
                                    <p:animEffect transition="in" filter="blinds(horizontal)">
                                      <p:cBhvr>
                                        <p:cTn id="15" dur="500"/>
                                        <p:tgtEl>
                                          <p:spTgt spid="329731">
                                            <p:txEl>
                                              <p:pRg st="2" end="2"/>
                                            </p:txEl>
                                          </p:spTgt>
                                        </p:tgtEl>
                                      </p:cBhvr>
                                    </p:animEffect>
                                  </p:childTnLst>
                                  <p:subTnLst>
                                    <p:animClr clrSpc="rgb" dir="cw">
                                      <p:cBhvr override="childStyle">
                                        <p:cTn dur="1" fill="hold" display="0" masterRel="nextClick" afterEffect="1"/>
                                        <p:tgtEl>
                                          <p:spTgt spid="329731">
                                            <p:txEl>
                                              <p:pRg st="2" end="2"/>
                                            </p:txEl>
                                          </p:spTgt>
                                        </p:tgtEl>
                                        <p:attrNameLst>
                                          <p:attrName>ppt_c</p:attrName>
                                        </p:attrNameLst>
                                      </p:cBhvr>
                                      <p:to>
                                        <a:srgbClr val="0099CC"/>
                                      </p:to>
                                    </p:animClr>
                                  </p:subTnLst>
                                </p:cTn>
                              </p:par>
                              <p:par>
                                <p:cTn id="16" presetID="3" presetClass="entr" presetSubtype="10" fill="hold" nodeType="withEffect">
                                  <p:stCondLst>
                                    <p:cond delay="0"/>
                                  </p:stCondLst>
                                  <p:childTnLst>
                                    <p:set>
                                      <p:cBhvr>
                                        <p:cTn id="17" dur="1" fill="hold">
                                          <p:stCondLst>
                                            <p:cond delay="0"/>
                                          </p:stCondLst>
                                        </p:cTn>
                                        <p:tgtEl>
                                          <p:spTgt spid="329731">
                                            <p:txEl>
                                              <p:pRg st="3" end="3"/>
                                            </p:txEl>
                                          </p:spTgt>
                                        </p:tgtEl>
                                        <p:attrNameLst>
                                          <p:attrName>style.visibility</p:attrName>
                                        </p:attrNameLst>
                                      </p:cBhvr>
                                      <p:to>
                                        <p:strVal val="visible"/>
                                      </p:to>
                                    </p:set>
                                    <p:animEffect transition="in" filter="blinds(horizontal)">
                                      <p:cBhvr>
                                        <p:cTn id="18" dur="500"/>
                                        <p:tgtEl>
                                          <p:spTgt spid="329731">
                                            <p:txEl>
                                              <p:pRg st="3" end="3"/>
                                            </p:txEl>
                                          </p:spTgt>
                                        </p:tgtEl>
                                      </p:cBhvr>
                                    </p:animEffect>
                                  </p:childTnLst>
                                  <p:subTnLst>
                                    <p:animClr clrSpc="rgb" dir="cw">
                                      <p:cBhvr override="childStyle">
                                        <p:cTn dur="1" fill="hold" display="0" masterRel="nextClick" afterEffect="1"/>
                                        <p:tgtEl>
                                          <p:spTgt spid="329731">
                                            <p:txEl>
                                              <p:pRg st="3" end="3"/>
                                            </p:txEl>
                                          </p:spTgt>
                                        </p:tgtEl>
                                        <p:attrNameLst>
                                          <p:attrName>ppt_c</p:attrName>
                                        </p:attrNameLst>
                                      </p:cBhvr>
                                      <p:to>
                                        <a:srgbClr val="0099CC"/>
                                      </p:to>
                                    </p:animClr>
                                  </p:subTnLst>
                                </p:cTn>
                              </p:par>
                            </p:childTnLst>
                          </p:cTn>
                        </p:par>
                      </p:childTnLst>
                    </p:cTn>
                  </p:par>
                  <p:par>
                    <p:cTn id="19" fill="hold" nodeType="clickPar">
                      <p:stCondLst>
                        <p:cond delay="indefinite"/>
                      </p:stCondLst>
                      <p:childTnLst>
                        <p:par>
                          <p:cTn id="20" fill="hold" nodeType="withGroup">
                            <p:stCondLst>
                              <p:cond delay="0"/>
                            </p:stCondLst>
                            <p:childTnLst>
                              <p:par>
                                <p:cTn id="21" presetID="3" presetClass="entr" presetSubtype="10" fill="hold" nodeType="clickEffect">
                                  <p:stCondLst>
                                    <p:cond delay="0"/>
                                  </p:stCondLst>
                                  <p:childTnLst>
                                    <p:set>
                                      <p:cBhvr>
                                        <p:cTn id="22" dur="1" fill="hold">
                                          <p:stCondLst>
                                            <p:cond delay="0"/>
                                          </p:stCondLst>
                                        </p:cTn>
                                        <p:tgtEl>
                                          <p:spTgt spid="329731">
                                            <p:txEl>
                                              <p:pRg st="4" end="4"/>
                                            </p:txEl>
                                          </p:spTgt>
                                        </p:tgtEl>
                                        <p:attrNameLst>
                                          <p:attrName>style.visibility</p:attrName>
                                        </p:attrNameLst>
                                      </p:cBhvr>
                                      <p:to>
                                        <p:strVal val="visible"/>
                                      </p:to>
                                    </p:set>
                                    <p:animEffect transition="in" filter="blinds(horizontal)">
                                      <p:cBhvr>
                                        <p:cTn id="23" dur="500"/>
                                        <p:tgtEl>
                                          <p:spTgt spid="329731">
                                            <p:txEl>
                                              <p:pRg st="4" end="4"/>
                                            </p:txEl>
                                          </p:spTgt>
                                        </p:tgtEl>
                                      </p:cBhvr>
                                    </p:animEffect>
                                  </p:childTnLst>
                                  <p:subTnLst>
                                    <p:animClr clrSpc="rgb" dir="cw">
                                      <p:cBhvr override="childStyle">
                                        <p:cTn dur="1" fill="hold" display="0" masterRel="nextClick" afterEffect="1"/>
                                        <p:tgtEl>
                                          <p:spTgt spid="329731">
                                            <p:txEl>
                                              <p:pRg st="4" end="4"/>
                                            </p:txEl>
                                          </p:spTgt>
                                        </p:tgtEl>
                                        <p:attrNameLst>
                                          <p:attrName>ppt_c</p:attrName>
                                        </p:attrNameLst>
                                      </p:cBhvr>
                                      <p:to>
                                        <a:srgbClr val="0099CC"/>
                                      </p:to>
                                    </p:animClr>
                                  </p:subTnLst>
                                </p:cTn>
                              </p:par>
                              <p:par>
                                <p:cTn id="24" presetID="3" presetClass="entr" presetSubtype="10" fill="hold" nodeType="withEffect">
                                  <p:stCondLst>
                                    <p:cond delay="0"/>
                                  </p:stCondLst>
                                  <p:childTnLst>
                                    <p:set>
                                      <p:cBhvr>
                                        <p:cTn id="25" dur="1" fill="hold">
                                          <p:stCondLst>
                                            <p:cond delay="0"/>
                                          </p:stCondLst>
                                        </p:cTn>
                                        <p:tgtEl>
                                          <p:spTgt spid="329731">
                                            <p:txEl>
                                              <p:pRg st="5" end="5"/>
                                            </p:txEl>
                                          </p:spTgt>
                                        </p:tgtEl>
                                        <p:attrNameLst>
                                          <p:attrName>style.visibility</p:attrName>
                                        </p:attrNameLst>
                                      </p:cBhvr>
                                      <p:to>
                                        <p:strVal val="visible"/>
                                      </p:to>
                                    </p:set>
                                    <p:animEffect transition="in" filter="blinds(horizontal)">
                                      <p:cBhvr>
                                        <p:cTn id="26" dur="500"/>
                                        <p:tgtEl>
                                          <p:spTgt spid="329731">
                                            <p:txEl>
                                              <p:pRg st="5" end="5"/>
                                            </p:txEl>
                                          </p:spTgt>
                                        </p:tgtEl>
                                      </p:cBhvr>
                                    </p:animEffect>
                                  </p:childTnLst>
                                  <p:subTnLst>
                                    <p:animClr clrSpc="rgb" dir="cw">
                                      <p:cBhvr override="childStyle">
                                        <p:cTn dur="1" fill="hold" display="0" masterRel="nextClick" afterEffect="1"/>
                                        <p:tgtEl>
                                          <p:spTgt spid="329731">
                                            <p:txEl>
                                              <p:pRg st="5" end="5"/>
                                            </p:txEl>
                                          </p:spTgt>
                                        </p:tgtEl>
                                        <p:attrNameLst>
                                          <p:attrName>ppt_c</p:attrName>
                                        </p:attrNameLst>
                                      </p:cBhvr>
                                      <p:to>
                                        <a:srgbClr val="0099CC"/>
                                      </p:to>
                                    </p:animClr>
                                  </p:subTnLst>
                                </p:cTn>
                              </p:par>
                              <p:par>
                                <p:cTn id="27" presetID="3" presetClass="entr" presetSubtype="10" fill="hold" nodeType="withEffect">
                                  <p:stCondLst>
                                    <p:cond delay="0"/>
                                  </p:stCondLst>
                                  <p:childTnLst>
                                    <p:set>
                                      <p:cBhvr>
                                        <p:cTn id="28" dur="1" fill="hold">
                                          <p:stCondLst>
                                            <p:cond delay="0"/>
                                          </p:stCondLst>
                                        </p:cTn>
                                        <p:tgtEl>
                                          <p:spTgt spid="329731">
                                            <p:txEl>
                                              <p:pRg st="6" end="6"/>
                                            </p:txEl>
                                          </p:spTgt>
                                        </p:tgtEl>
                                        <p:attrNameLst>
                                          <p:attrName>style.visibility</p:attrName>
                                        </p:attrNameLst>
                                      </p:cBhvr>
                                      <p:to>
                                        <p:strVal val="visible"/>
                                      </p:to>
                                    </p:set>
                                    <p:animEffect transition="in" filter="blinds(horizontal)">
                                      <p:cBhvr>
                                        <p:cTn id="29" dur="500"/>
                                        <p:tgtEl>
                                          <p:spTgt spid="329731">
                                            <p:txEl>
                                              <p:pRg st="6" end="6"/>
                                            </p:txEl>
                                          </p:spTgt>
                                        </p:tgtEl>
                                      </p:cBhvr>
                                    </p:animEffect>
                                  </p:childTnLst>
                                  <p:subTnLst>
                                    <p:animClr clrSpc="rgb" dir="cw">
                                      <p:cBhvr override="childStyle">
                                        <p:cTn dur="1" fill="hold" display="0" masterRel="nextClick" afterEffect="1"/>
                                        <p:tgtEl>
                                          <p:spTgt spid="329731">
                                            <p:txEl>
                                              <p:pRg st="6" end="6"/>
                                            </p:txEl>
                                          </p:spTgt>
                                        </p:tgtEl>
                                        <p:attrNameLst>
                                          <p:attrName>ppt_c</p:attrName>
                                        </p:attrNameLst>
                                      </p:cBhvr>
                                      <p:to>
                                        <a:srgbClr val="0099CC"/>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ltLang="zh-CN" dirty="0" smtClean="0">
                <a:ea typeface="宋体" pitchFamily="2" charset="-122"/>
              </a:rPr>
              <a:t>Question II about IEEE 754</a:t>
            </a:r>
            <a:endParaRPr lang="zh-CN" altLang="en-US" dirty="0" smtClean="0">
              <a:ea typeface="宋体" pitchFamily="2" charset="-122"/>
            </a:endParaRPr>
          </a:p>
        </p:txBody>
      </p:sp>
      <p:sp>
        <p:nvSpPr>
          <p:cNvPr id="329731" name="Rectangle 3"/>
          <p:cNvSpPr>
            <a:spLocks noGrp="1" noChangeArrowheads="1"/>
          </p:cNvSpPr>
          <p:nvPr>
            <p:ph type="body" idx="1"/>
          </p:nvPr>
        </p:nvSpPr>
        <p:spPr>
          <a:xfrm>
            <a:off x="338137" y="1066800"/>
            <a:ext cx="8501063" cy="2901307"/>
          </a:xfrm>
        </p:spPr>
        <p:txBody>
          <a:bodyPr/>
          <a:lstStyle/>
          <a:p>
            <a:pPr marL="342900" indent="-342900">
              <a:lnSpc>
                <a:spcPct val="100000"/>
              </a:lnSpc>
            </a:pPr>
            <a:r>
              <a:rPr lang="en-US" altLang="zh-CN" sz="2800" dirty="0" smtClean="0">
                <a:latin typeface="Times New Roman" pitchFamily="18" charset="0"/>
                <a:cs typeface="Times New Roman" pitchFamily="18" charset="0"/>
              </a:rPr>
              <a:t>How about FP add associative?  (X+Y)+Z=X+(Y+Z)</a:t>
            </a:r>
          </a:p>
          <a:p>
            <a:pPr marL="0" indent="0">
              <a:lnSpc>
                <a:spcPct val="100000"/>
              </a:lnSpc>
              <a:buNone/>
            </a:pPr>
            <a:r>
              <a:rPr lang="en-US" altLang="zh-CN" sz="2800" dirty="0">
                <a:solidFill>
                  <a:schemeClr val="accent2"/>
                </a:solidFill>
                <a:latin typeface="Times New Roman" pitchFamily="18" charset="0"/>
                <a:cs typeface="Times New Roman" pitchFamily="18" charset="0"/>
              </a:rPr>
              <a:t> </a:t>
            </a:r>
            <a:r>
              <a:rPr lang="en-US" altLang="zh-CN" sz="2800" dirty="0" smtClean="0">
                <a:solidFill>
                  <a:schemeClr val="accent2"/>
                </a:solidFill>
                <a:latin typeface="Times New Roman" pitchFamily="18" charset="0"/>
                <a:cs typeface="Times New Roman" pitchFamily="18" charset="0"/>
              </a:rPr>
              <a:t>     x = – 1.5 x 10</a:t>
            </a:r>
            <a:r>
              <a:rPr lang="en-US" altLang="zh-CN" sz="2800" baseline="30000" dirty="0" smtClean="0">
                <a:solidFill>
                  <a:schemeClr val="accent2"/>
                </a:solidFill>
                <a:latin typeface="Times New Roman" pitchFamily="18" charset="0"/>
                <a:cs typeface="Times New Roman" pitchFamily="18" charset="0"/>
              </a:rPr>
              <a:t>38</a:t>
            </a:r>
            <a:r>
              <a:rPr lang="en-US" altLang="zh-CN" sz="2800" dirty="0" smtClean="0">
                <a:solidFill>
                  <a:schemeClr val="accent2"/>
                </a:solidFill>
                <a:latin typeface="Times New Roman" pitchFamily="18" charset="0"/>
                <a:cs typeface="Times New Roman" pitchFamily="18" charset="0"/>
              </a:rPr>
              <a:t>,   y = 1.5 x 10</a:t>
            </a:r>
            <a:r>
              <a:rPr lang="en-US" altLang="zh-CN" sz="2800" baseline="30000" dirty="0" smtClean="0">
                <a:solidFill>
                  <a:schemeClr val="accent2"/>
                </a:solidFill>
                <a:latin typeface="Times New Roman" pitchFamily="18" charset="0"/>
                <a:cs typeface="Times New Roman" pitchFamily="18" charset="0"/>
              </a:rPr>
              <a:t>38</a:t>
            </a:r>
            <a:r>
              <a:rPr lang="en-US" altLang="zh-CN" sz="2800" dirty="0" smtClean="0">
                <a:solidFill>
                  <a:schemeClr val="accent2"/>
                </a:solidFill>
                <a:latin typeface="Times New Roman" pitchFamily="18" charset="0"/>
                <a:cs typeface="Times New Roman" pitchFamily="18" charset="0"/>
              </a:rPr>
              <a:t>,    z = 1.0</a:t>
            </a:r>
          </a:p>
          <a:p>
            <a:pPr marL="342900" indent="-342900">
              <a:lnSpc>
                <a:spcPct val="100000"/>
              </a:lnSpc>
              <a:buFont typeface="Wingdings" pitchFamily="2" charset="2"/>
              <a:buNone/>
            </a:pPr>
            <a:r>
              <a:rPr lang="en-US" altLang="zh-CN" sz="2800" dirty="0" smtClean="0">
                <a:solidFill>
                  <a:srgbClr val="990000"/>
                </a:solidFill>
                <a:latin typeface="Times New Roman" pitchFamily="18" charset="0"/>
                <a:cs typeface="Times New Roman" pitchFamily="18" charset="0"/>
              </a:rPr>
              <a:t>        (</a:t>
            </a:r>
            <a:r>
              <a:rPr lang="en-US" altLang="zh-CN" sz="2800" dirty="0" err="1" smtClean="0">
                <a:solidFill>
                  <a:srgbClr val="990000"/>
                </a:solidFill>
                <a:latin typeface="Times New Roman" pitchFamily="18" charset="0"/>
                <a:cs typeface="Times New Roman" pitchFamily="18" charset="0"/>
              </a:rPr>
              <a:t>x+y</a:t>
            </a:r>
            <a:r>
              <a:rPr lang="en-US" altLang="zh-CN" sz="2800" dirty="0" smtClean="0">
                <a:solidFill>
                  <a:srgbClr val="990000"/>
                </a:solidFill>
                <a:latin typeface="Times New Roman" pitchFamily="18" charset="0"/>
                <a:cs typeface="Times New Roman" pitchFamily="18" charset="0"/>
              </a:rPr>
              <a:t>)+z = (–1.5x10</a:t>
            </a:r>
            <a:r>
              <a:rPr lang="en-US" altLang="zh-CN" sz="2800" baseline="30000" dirty="0" smtClean="0">
                <a:solidFill>
                  <a:srgbClr val="990000"/>
                </a:solidFill>
                <a:latin typeface="Times New Roman" pitchFamily="18" charset="0"/>
                <a:cs typeface="Times New Roman" pitchFamily="18" charset="0"/>
              </a:rPr>
              <a:t>38</a:t>
            </a:r>
            <a:r>
              <a:rPr lang="en-US" altLang="zh-CN" sz="2800" dirty="0" smtClean="0">
                <a:solidFill>
                  <a:srgbClr val="990000"/>
                </a:solidFill>
                <a:latin typeface="Times New Roman" pitchFamily="18" charset="0"/>
                <a:cs typeface="Times New Roman" pitchFamily="18" charset="0"/>
              </a:rPr>
              <a:t>+1.5x10</a:t>
            </a:r>
            <a:r>
              <a:rPr lang="en-US" altLang="zh-CN" sz="2800" baseline="30000" dirty="0" smtClean="0">
                <a:solidFill>
                  <a:srgbClr val="990000"/>
                </a:solidFill>
                <a:latin typeface="Times New Roman" pitchFamily="18" charset="0"/>
                <a:cs typeface="Times New Roman" pitchFamily="18" charset="0"/>
              </a:rPr>
              <a:t>38 </a:t>
            </a:r>
            <a:r>
              <a:rPr lang="en-US" altLang="zh-CN" sz="2800" dirty="0" smtClean="0">
                <a:solidFill>
                  <a:srgbClr val="990000"/>
                </a:solidFill>
                <a:latin typeface="Times New Roman" pitchFamily="18" charset="0"/>
                <a:cs typeface="Times New Roman" pitchFamily="18" charset="0"/>
              </a:rPr>
              <a:t>)</a:t>
            </a:r>
            <a:r>
              <a:rPr lang="en-US" altLang="zh-CN" sz="2800" baseline="30000" dirty="0" smtClean="0">
                <a:solidFill>
                  <a:srgbClr val="990000"/>
                </a:solidFill>
                <a:latin typeface="Times New Roman" pitchFamily="18" charset="0"/>
                <a:cs typeface="Times New Roman" pitchFamily="18" charset="0"/>
              </a:rPr>
              <a:t> </a:t>
            </a:r>
            <a:r>
              <a:rPr lang="en-US" altLang="zh-CN" sz="2800" dirty="0" smtClean="0">
                <a:solidFill>
                  <a:srgbClr val="990000"/>
                </a:solidFill>
                <a:latin typeface="Times New Roman" pitchFamily="18" charset="0"/>
                <a:cs typeface="Times New Roman" pitchFamily="18" charset="0"/>
              </a:rPr>
              <a:t>+1.0 = 1.0</a:t>
            </a:r>
          </a:p>
          <a:p>
            <a:pPr marL="342900" indent="-342900">
              <a:lnSpc>
                <a:spcPct val="100000"/>
              </a:lnSpc>
              <a:buFont typeface="Wingdings" pitchFamily="2" charset="2"/>
              <a:buNone/>
            </a:pPr>
            <a:r>
              <a:rPr lang="en-US" altLang="zh-CN" sz="2800" dirty="0" smtClean="0">
                <a:solidFill>
                  <a:srgbClr val="990000"/>
                </a:solidFill>
                <a:latin typeface="Times New Roman" pitchFamily="18" charset="0"/>
                <a:cs typeface="Times New Roman" pitchFamily="18" charset="0"/>
              </a:rPr>
              <a:t>        x+(</a:t>
            </a:r>
            <a:r>
              <a:rPr lang="en-US" altLang="zh-CN" sz="2800" dirty="0" err="1" smtClean="0">
                <a:solidFill>
                  <a:srgbClr val="990000"/>
                </a:solidFill>
                <a:latin typeface="Times New Roman" pitchFamily="18" charset="0"/>
                <a:cs typeface="Times New Roman" pitchFamily="18" charset="0"/>
              </a:rPr>
              <a:t>y+z</a:t>
            </a:r>
            <a:r>
              <a:rPr lang="en-US" altLang="zh-CN" sz="2800" dirty="0" smtClean="0">
                <a:solidFill>
                  <a:srgbClr val="990000"/>
                </a:solidFill>
                <a:latin typeface="Times New Roman" pitchFamily="18" charset="0"/>
                <a:cs typeface="Times New Roman" pitchFamily="18" charset="0"/>
              </a:rPr>
              <a:t>) = –1.5x10</a:t>
            </a:r>
            <a:r>
              <a:rPr lang="en-US" altLang="zh-CN" sz="2800" baseline="30000" dirty="0" smtClean="0">
                <a:solidFill>
                  <a:srgbClr val="990000"/>
                </a:solidFill>
                <a:latin typeface="Times New Roman" pitchFamily="18" charset="0"/>
                <a:cs typeface="Times New Roman" pitchFamily="18" charset="0"/>
              </a:rPr>
              <a:t>38</a:t>
            </a:r>
            <a:r>
              <a:rPr lang="en-US" altLang="zh-CN" sz="2800" dirty="0" smtClean="0">
                <a:solidFill>
                  <a:srgbClr val="990000"/>
                </a:solidFill>
                <a:latin typeface="Times New Roman" pitchFamily="18" charset="0"/>
                <a:cs typeface="Times New Roman" pitchFamily="18" charset="0"/>
              </a:rPr>
              <a:t>+ (1.5x10</a:t>
            </a:r>
            <a:r>
              <a:rPr lang="en-US" altLang="zh-CN" sz="2800" baseline="30000" dirty="0" smtClean="0">
                <a:solidFill>
                  <a:srgbClr val="990000"/>
                </a:solidFill>
                <a:latin typeface="Times New Roman" pitchFamily="18" charset="0"/>
                <a:cs typeface="Times New Roman" pitchFamily="18" charset="0"/>
              </a:rPr>
              <a:t>38</a:t>
            </a:r>
            <a:r>
              <a:rPr lang="en-US" altLang="zh-CN" sz="2800" dirty="0" smtClean="0">
                <a:solidFill>
                  <a:srgbClr val="990000"/>
                </a:solidFill>
                <a:latin typeface="Times New Roman" pitchFamily="18" charset="0"/>
                <a:cs typeface="Times New Roman" pitchFamily="18" charset="0"/>
              </a:rPr>
              <a:t>+1.0) = 0.0</a:t>
            </a:r>
          </a:p>
          <a:p>
            <a:pPr marL="342900" indent="-342900">
              <a:lnSpc>
                <a:spcPct val="90000"/>
              </a:lnSpc>
              <a:buFont typeface="Wingdings" pitchFamily="2" charset="2"/>
              <a:buNone/>
            </a:pPr>
            <a:endParaRPr lang="zh-CN" altLang="en-US" sz="1800" baseline="30000" dirty="0" smtClean="0">
              <a:solidFill>
                <a:srgbClr val="990000"/>
              </a:solidFill>
              <a:latin typeface="Times New Roman" pitchFamily="18" charset="0"/>
              <a:cs typeface="Times New Roman" pitchFamily="18" charset="0"/>
            </a:endParaRPr>
          </a:p>
        </p:txBody>
      </p:sp>
    </p:spTree>
    <p:extLst>
      <p:ext uri="{BB962C8B-B14F-4D97-AF65-F5344CB8AC3E}">
        <p14:creationId xmlns:p14="http://schemas.microsoft.com/office/powerpoint/2010/main" val="36402525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29731">
                                            <p:txEl>
                                              <p:pRg st="0" end="0"/>
                                            </p:txEl>
                                          </p:spTgt>
                                        </p:tgtEl>
                                        <p:attrNameLst>
                                          <p:attrName>style.visibility</p:attrName>
                                        </p:attrNameLst>
                                      </p:cBhvr>
                                      <p:to>
                                        <p:strVal val="visible"/>
                                      </p:to>
                                    </p:set>
                                    <p:animEffect transition="in" filter="blinds(horizontal)">
                                      <p:cBhvr>
                                        <p:cTn id="7" dur="500"/>
                                        <p:tgtEl>
                                          <p:spTgt spid="329731">
                                            <p:txEl>
                                              <p:pRg st="0" end="0"/>
                                            </p:txEl>
                                          </p:spTgt>
                                        </p:tgtEl>
                                      </p:cBhvr>
                                    </p:animEffect>
                                  </p:childTnLst>
                                  <p:subTnLst>
                                    <p:animClr clrSpc="rgb" dir="cw">
                                      <p:cBhvr override="childStyle">
                                        <p:cTn dur="1" fill="hold" display="0" masterRel="nextClick" afterEffect="1"/>
                                        <p:tgtEl>
                                          <p:spTgt spid="329731">
                                            <p:txEl>
                                              <p:pRg st="0" end="0"/>
                                            </p:txEl>
                                          </p:spTgt>
                                        </p:tgtEl>
                                        <p:attrNameLst>
                                          <p:attrName>ppt_c</p:attrName>
                                        </p:attrNameLst>
                                      </p:cBhvr>
                                      <p:to>
                                        <a:srgbClr val="0099CC"/>
                                      </p:to>
                                    </p:animClr>
                                  </p:sub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29731">
                                            <p:txEl>
                                              <p:pRg st="1" end="1"/>
                                            </p:txEl>
                                          </p:spTgt>
                                        </p:tgtEl>
                                        <p:attrNameLst>
                                          <p:attrName>style.visibility</p:attrName>
                                        </p:attrNameLst>
                                      </p:cBhvr>
                                      <p:to>
                                        <p:strVal val="visible"/>
                                      </p:to>
                                    </p:set>
                                    <p:animEffect transition="in" filter="blinds(horizontal)">
                                      <p:cBhvr>
                                        <p:cTn id="12" dur="500"/>
                                        <p:tgtEl>
                                          <p:spTgt spid="329731">
                                            <p:txEl>
                                              <p:pRg st="1" end="1"/>
                                            </p:txEl>
                                          </p:spTgt>
                                        </p:tgtEl>
                                      </p:cBhvr>
                                    </p:animEffect>
                                  </p:childTnLst>
                                  <p:subTnLst>
                                    <p:animClr clrSpc="rgb" dir="cw">
                                      <p:cBhvr override="childStyle">
                                        <p:cTn dur="1" fill="hold" display="0" masterRel="nextClick" afterEffect="1"/>
                                        <p:tgtEl>
                                          <p:spTgt spid="329731">
                                            <p:txEl>
                                              <p:pRg st="1" end="1"/>
                                            </p:txEl>
                                          </p:spTgt>
                                        </p:tgtEl>
                                        <p:attrNameLst>
                                          <p:attrName>ppt_c</p:attrName>
                                        </p:attrNameLst>
                                      </p:cBhvr>
                                      <p:to>
                                        <a:srgbClr val="0099CC"/>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329731">
                                            <p:txEl>
                                              <p:pRg st="2" end="2"/>
                                            </p:txEl>
                                          </p:spTgt>
                                        </p:tgtEl>
                                        <p:attrNameLst>
                                          <p:attrName>style.visibility</p:attrName>
                                        </p:attrNameLst>
                                      </p:cBhvr>
                                      <p:to>
                                        <p:strVal val="visible"/>
                                      </p:to>
                                    </p:set>
                                    <p:animEffect transition="in" filter="blinds(horizontal)">
                                      <p:cBhvr>
                                        <p:cTn id="17" dur="500"/>
                                        <p:tgtEl>
                                          <p:spTgt spid="329731">
                                            <p:txEl>
                                              <p:pRg st="2" end="2"/>
                                            </p:txEl>
                                          </p:spTgt>
                                        </p:tgtEl>
                                      </p:cBhvr>
                                    </p:animEffect>
                                  </p:childTnLst>
                                  <p:subTnLst>
                                    <p:animClr clrSpc="rgb" dir="cw">
                                      <p:cBhvr override="childStyle">
                                        <p:cTn dur="1" fill="hold" display="0" masterRel="nextClick" afterEffect="1"/>
                                        <p:tgtEl>
                                          <p:spTgt spid="329731">
                                            <p:txEl>
                                              <p:pRg st="2" end="2"/>
                                            </p:txEl>
                                          </p:spTgt>
                                        </p:tgtEl>
                                        <p:attrNameLst>
                                          <p:attrName>ppt_c</p:attrName>
                                        </p:attrNameLst>
                                      </p:cBhvr>
                                      <p:to>
                                        <a:srgbClr val="0099CC"/>
                                      </p:to>
                                    </p:animClr>
                                  </p:sub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329731">
                                            <p:txEl>
                                              <p:pRg st="3" end="3"/>
                                            </p:txEl>
                                          </p:spTgt>
                                        </p:tgtEl>
                                        <p:attrNameLst>
                                          <p:attrName>style.visibility</p:attrName>
                                        </p:attrNameLst>
                                      </p:cBhvr>
                                      <p:to>
                                        <p:strVal val="visible"/>
                                      </p:to>
                                    </p:set>
                                    <p:animEffect transition="in" filter="blinds(horizontal)">
                                      <p:cBhvr>
                                        <p:cTn id="22" dur="500"/>
                                        <p:tgtEl>
                                          <p:spTgt spid="329731">
                                            <p:txEl>
                                              <p:pRg st="3" end="3"/>
                                            </p:txEl>
                                          </p:spTgt>
                                        </p:tgtEl>
                                      </p:cBhvr>
                                    </p:animEffect>
                                  </p:childTnLst>
                                  <p:subTnLst>
                                    <p:animClr clrSpc="rgb" dir="cw">
                                      <p:cBhvr override="childStyle">
                                        <p:cTn dur="1" fill="hold" display="0" masterRel="nextClick" afterEffect="1"/>
                                        <p:tgtEl>
                                          <p:spTgt spid="329731">
                                            <p:txEl>
                                              <p:pRg st="3" end="3"/>
                                            </p:txEl>
                                          </p:spTgt>
                                        </p:tgtEl>
                                        <p:attrNameLst>
                                          <p:attrName>ppt_c</p:attrName>
                                        </p:attrNameLst>
                                      </p:cBhvr>
                                      <p:to>
                                        <a:srgbClr val="0099CC"/>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15458" name="Rectangle 2"/>
          <p:cNvSpPr>
            <a:spLocks noGrp="1" noChangeArrowheads="1"/>
          </p:cNvSpPr>
          <p:nvPr>
            <p:ph type="title"/>
          </p:nvPr>
        </p:nvSpPr>
        <p:spPr/>
        <p:txBody>
          <a:bodyPr/>
          <a:lstStyle/>
          <a:p>
            <a:r>
              <a:rPr lang="en-US"/>
              <a:t>IEEE 754 FP Standard Encoding</a:t>
            </a:r>
          </a:p>
        </p:txBody>
      </p:sp>
      <p:sp>
        <p:nvSpPr>
          <p:cNvPr id="915459" name="Rectangle 3"/>
          <p:cNvSpPr>
            <a:spLocks noGrp="1" noChangeArrowheads="1"/>
          </p:cNvSpPr>
          <p:nvPr>
            <p:ph type="body" sz="half" idx="1"/>
          </p:nvPr>
        </p:nvSpPr>
        <p:spPr>
          <a:xfrm>
            <a:off x="762000" y="838200"/>
            <a:ext cx="8153400" cy="1905000"/>
          </a:xfrm>
        </p:spPr>
        <p:txBody>
          <a:bodyPr/>
          <a:lstStyle/>
          <a:p>
            <a:r>
              <a:rPr lang="en-US" dirty="0" smtClean="0"/>
              <a:t>Special encodings are used to represent unusual events</a:t>
            </a:r>
          </a:p>
          <a:p>
            <a:pPr lvl="1"/>
            <a:r>
              <a:rPr lang="en-US" dirty="0" smtClean="0">
                <a:latin typeface="Arial" charset="0"/>
                <a:cs typeface="Arial" charset="0"/>
              </a:rPr>
              <a:t>± infinity for division by zero</a:t>
            </a:r>
          </a:p>
          <a:p>
            <a:pPr lvl="1"/>
            <a:r>
              <a:rPr lang="en-US" dirty="0" smtClean="0">
                <a:latin typeface="Arial" charset="0"/>
                <a:cs typeface="Arial" charset="0"/>
              </a:rPr>
              <a:t>NAN (not a number) for the results of invalid operations such as 0/0</a:t>
            </a:r>
          </a:p>
          <a:p>
            <a:pPr lvl="1"/>
            <a:r>
              <a:rPr lang="en-US" dirty="0" smtClean="0">
                <a:latin typeface="Arial" charset="0"/>
                <a:cs typeface="Arial" charset="0"/>
              </a:rPr>
              <a:t>True zero is the bit string all zero</a:t>
            </a:r>
          </a:p>
          <a:p>
            <a:pPr lvl="1"/>
            <a:endParaRPr lang="en-US" dirty="0"/>
          </a:p>
        </p:txBody>
      </p:sp>
      <p:graphicFrame>
        <p:nvGraphicFramePr>
          <p:cNvPr id="915569" name="Group 113"/>
          <p:cNvGraphicFramePr>
            <a:graphicFrameLocks noGrp="1"/>
          </p:cNvGraphicFramePr>
          <p:nvPr>
            <p:ph sz="half" idx="2"/>
          </p:nvPr>
        </p:nvGraphicFramePr>
        <p:xfrm>
          <a:off x="381000" y="2819400"/>
          <a:ext cx="8381999" cy="3383280"/>
        </p:xfrm>
        <a:graphic>
          <a:graphicData uri="http://schemas.openxmlformats.org/drawingml/2006/table">
            <a:tbl>
              <a:tblPr/>
              <a:tblGrid>
                <a:gridCol w="1676399">
                  <a:extLst>
                    <a:ext uri="{9D8B030D-6E8A-4147-A177-3AD203B41FA5}">
                      <a16:colId xmlns:a16="http://schemas.microsoft.com/office/drawing/2014/main" val="20000"/>
                    </a:ext>
                  </a:extLst>
                </a:gridCol>
                <a:gridCol w="1219200">
                  <a:extLst>
                    <a:ext uri="{9D8B030D-6E8A-4147-A177-3AD203B41FA5}">
                      <a16:colId xmlns:a16="http://schemas.microsoft.com/office/drawing/2014/main" val="20001"/>
                    </a:ext>
                  </a:extLst>
                </a:gridCol>
                <a:gridCol w="1981200">
                  <a:extLst>
                    <a:ext uri="{9D8B030D-6E8A-4147-A177-3AD203B41FA5}">
                      <a16:colId xmlns:a16="http://schemas.microsoft.com/office/drawing/2014/main" val="20002"/>
                    </a:ext>
                  </a:extLst>
                </a:gridCol>
                <a:gridCol w="1219200">
                  <a:extLst>
                    <a:ext uri="{9D8B030D-6E8A-4147-A177-3AD203B41FA5}">
                      <a16:colId xmlns:a16="http://schemas.microsoft.com/office/drawing/2014/main" val="20003"/>
                    </a:ext>
                  </a:extLst>
                </a:gridCol>
                <a:gridCol w="2286000">
                  <a:extLst>
                    <a:ext uri="{9D8B030D-6E8A-4147-A177-3AD203B41FA5}">
                      <a16:colId xmlns:a16="http://schemas.microsoft.com/office/drawing/2014/main" val="20004"/>
                    </a:ext>
                  </a:extLst>
                </a:gridCol>
              </a:tblGrid>
              <a:tr h="350838">
                <a:tc gridSpan="2">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Single Precision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Double Precision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rowSpan="2">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charset="0"/>
                        </a:rPr>
                        <a:t>Object Represented</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49250">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charset="0"/>
                        </a:rPr>
                        <a:t>E (8)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charset="0"/>
                        </a:rPr>
                        <a:t>F (23)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charset="0"/>
                        </a:rPr>
                        <a:t>E (11)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charset="0"/>
                        </a:rPr>
                        <a:t>F (52)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extLst>
                  <a:ext uri="{0D108BD9-81ED-4DB2-BD59-A6C34878D82A}">
                    <a16:rowId xmlns:a16="http://schemas.microsoft.com/office/drawing/2014/main" val="10001"/>
                  </a:ext>
                </a:extLst>
              </a:tr>
              <a:tr h="350838">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0000 0000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0000 … 0000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charset="0"/>
                        </a:rPr>
                        <a:t>true zero (0)</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52425">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0000 0000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nonzero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0000 … 0000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nonzero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Arial" charset="0"/>
                          <a:cs typeface="Arial" charset="0"/>
                        </a:rPr>
                        <a:t>± </a:t>
                      </a:r>
                      <a:r>
                        <a:rPr kumimoji="0" lang="en-US" sz="2000" b="0" i="0" u="none" strike="noStrike" cap="none" normalizeH="0" baseline="0" dirty="0" err="1" smtClean="0">
                          <a:ln>
                            <a:noFill/>
                          </a:ln>
                          <a:solidFill>
                            <a:schemeClr val="tx1"/>
                          </a:solidFill>
                          <a:effectLst/>
                          <a:latin typeface="Arial" charset="0"/>
                        </a:rPr>
                        <a:t>denormalized</a:t>
                      </a:r>
                      <a:r>
                        <a:rPr kumimoji="0" lang="en-US" sz="2000" b="0" i="0" u="none" strike="noStrike" cap="none" normalizeH="0" baseline="0" dirty="0" smtClean="0">
                          <a:ln>
                            <a:noFill/>
                          </a:ln>
                          <a:solidFill>
                            <a:schemeClr val="tx1"/>
                          </a:solidFill>
                          <a:effectLst/>
                          <a:latin typeface="Arial" charset="0"/>
                        </a:rPr>
                        <a:t> number</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50838">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Arial" charset="0"/>
                          <a:cs typeface="Arial" charset="0"/>
                        </a:rPr>
                        <a:t>0111 1111  </a:t>
                      </a:r>
                      <a:r>
                        <a:rPr kumimoji="0" lang="en-US" sz="2000" b="0" i="0" u="none" strike="noStrike" cap="none" normalizeH="0" baseline="0" dirty="0" smtClean="0">
                          <a:ln>
                            <a:noFill/>
                          </a:ln>
                          <a:solidFill>
                            <a:schemeClr val="tx1"/>
                          </a:solidFill>
                          <a:effectLst/>
                          <a:latin typeface="Arial" charset="0"/>
                        </a:rPr>
                        <a:t>to +127,-126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anything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Arial" charset="0"/>
                          <a:cs typeface="Arial" charset="0"/>
                        </a:rPr>
                        <a:t>0111 …1111  </a:t>
                      </a:r>
                      <a:r>
                        <a:rPr kumimoji="0" lang="en-US" sz="2000" b="0" i="0" u="none" strike="noStrike" cap="none" normalizeH="0" baseline="0" dirty="0" smtClean="0">
                          <a:ln>
                            <a:noFill/>
                          </a:ln>
                          <a:solidFill>
                            <a:schemeClr val="tx1"/>
                          </a:solidFill>
                          <a:effectLst/>
                          <a:latin typeface="Arial" charset="0"/>
                        </a:rPr>
                        <a:t>to         +1023,-1022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charset="0"/>
                        </a:rPr>
                        <a:t>anything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charset="0"/>
                          <a:cs typeface="Arial" charset="0"/>
                        </a:rPr>
                        <a:t>± floating point number</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49250">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1111 1111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+ 0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1111 … 1111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- 0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Arial" charset="0"/>
                          <a:cs typeface="Arial" charset="0"/>
                        </a:rPr>
                        <a:t>± infinity</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50838">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1111 1111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nonzero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1111 … 1111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000" b="0" i="0" u="none" strike="noStrike" cap="none" normalizeH="0" baseline="0" smtClean="0">
                          <a:ln>
                            <a:noFill/>
                          </a:ln>
                          <a:solidFill>
                            <a:schemeClr val="tx1"/>
                          </a:solidFill>
                          <a:effectLst/>
                          <a:latin typeface="Arial" charset="0"/>
                        </a:rPr>
                        <a:t>nonzero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65000"/>
                        </a:spcBef>
                        <a:spcAft>
                          <a:spcPct val="0"/>
                        </a:spcAft>
                        <a:buClr>
                          <a:schemeClr val="accent1"/>
                        </a:buClr>
                        <a:buSzPct val="75000"/>
                        <a:buFont typeface="Wingdings" pitchFamily="2" charset="2"/>
                        <a:buNone/>
                        <a:tabLst/>
                      </a:pPr>
                      <a:r>
                        <a:rPr kumimoji="0" lang="en-US" sz="2000" b="0" i="0" u="none" strike="noStrike" cap="none" normalizeH="0" baseline="0" dirty="0" smtClean="0">
                          <a:ln>
                            <a:noFill/>
                          </a:ln>
                          <a:solidFill>
                            <a:schemeClr val="tx1"/>
                          </a:solidFill>
                          <a:effectLst/>
                          <a:latin typeface="Arial" charset="0"/>
                        </a:rPr>
                        <a:t>not a number (</a:t>
                      </a:r>
                      <a:r>
                        <a:rPr kumimoji="0" lang="en-US" sz="2000" b="0" i="0" u="none" strike="noStrike" cap="none" normalizeH="0" baseline="0" dirty="0" err="1" smtClean="0">
                          <a:ln>
                            <a:noFill/>
                          </a:ln>
                          <a:solidFill>
                            <a:schemeClr val="tx1"/>
                          </a:solidFill>
                          <a:effectLst/>
                          <a:latin typeface="Arial" charset="0"/>
                        </a:rPr>
                        <a:t>NaN</a:t>
                      </a:r>
                      <a:r>
                        <a:rPr kumimoji="0" lang="en-US" sz="2000" b="0" i="0" u="none" strike="noStrike" cap="none" normalizeH="0" baseline="0" dirty="0" smtClean="0">
                          <a:ln>
                            <a:noFill/>
                          </a:ln>
                          <a:solidFill>
                            <a:schemeClr val="tx1"/>
                          </a:solidFill>
                          <a:effectLst/>
                          <a:latin typeface="Arial" charset="0"/>
                        </a:rPr>
                        <a:t>)</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Support for Accurate Arithmetic</a:t>
            </a:r>
            <a:endParaRPr lang="en-US" dirty="0"/>
          </a:p>
        </p:txBody>
      </p:sp>
      <p:sp>
        <p:nvSpPr>
          <p:cNvPr id="3" name="Content Placeholder 2"/>
          <p:cNvSpPr>
            <a:spLocks noGrp="1"/>
          </p:cNvSpPr>
          <p:nvPr>
            <p:ph idx="1"/>
          </p:nvPr>
        </p:nvSpPr>
        <p:spPr>
          <a:xfrm>
            <a:off x="457200" y="3276600"/>
            <a:ext cx="8610600" cy="2655086"/>
          </a:xfrm>
        </p:spPr>
        <p:txBody>
          <a:bodyPr/>
          <a:lstStyle/>
          <a:p>
            <a:r>
              <a:rPr lang="en-US" dirty="0" smtClean="0"/>
              <a:t>Rounding (except for truncation) requires the hardware to include extra F bits during calculations</a:t>
            </a:r>
          </a:p>
          <a:p>
            <a:pPr lvl="1"/>
            <a:r>
              <a:rPr lang="en-US" dirty="0" smtClean="0"/>
              <a:t>Guard bit – used to provide one F bit when shifting left to normalize  a result (e.g., when normalizing F after division or subtraction)</a:t>
            </a:r>
          </a:p>
          <a:p>
            <a:pPr lvl="1"/>
            <a:r>
              <a:rPr lang="en-US" dirty="0" smtClean="0"/>
              <a:t>Round bit – used to improve rounding accuracy</a:t>
            </a:r>
          </a:p>
          <a:p>
            <a:pPr lvl="1"/>
            <a:r>
              <a:rPr lang="en-US" dirty="0" smtClean="0"/>
              <a:t>Sticky bit – used to support </a:t>
            </a:r>
            <a:r>
              <a:rPr lang="en-US" dirty="0" smtClean="0">
                <a:solidFill>
                  <a:schemeClr val="accent1"/>
                </a:solidFill>
              </a:rPr>
              <a:t>Round to nearest even</a:t>
            </a:r>
            <a:r>
              <a:rPr lang="en-US" dirty="0" smtClean="0"/>
              <a:t>; is set to a 1 whenever a 1 bit shifts (right) through it (e.g., when aligning F   during addition/subtraction)</a:t>
            </a:r>
            <a:endParaRPr lang="en-US" dirty="0"/>
          </a:p>
        </p:txBody>
      </p:sp>
      <p:sp>
        <p:nvSpPr>
          <p:cNvPr id="4" name="Content Placeholder 2"/>
          <p:cNvSpPr txBox="1">
            <a:spLocks/>
          </p:cNvSpPr>
          <p:nvPr/>
        </p:nvSpPr>
        <p:spPr bwMode="auto">
          <a:xfrm>
            <a:off x="533400" y="914400"/>
            <a:ext cx="8153400" cy="2184188"/>
          </a:xfrm>
          <a:prstGeom prst="rect">
            <a:avLst/>
          </a:prstGeom>
          <a:noFill/>
          <a:ln w="12700">
            <a:noFill/>
            <a:miter lim="800000"/>
            <a:headEnd/>
            <a:tailEnd/>
          </a:ln>
        </p:spPr>
        <p:txBody>
          <a:bodyPr vert="horz" wrap="square" lIns="63500" tIns="25400" rIns="63500" bIns="25400" numCol="1" anchor="t" anchorCtr="0" compatLnSpc="1">
            <a:prstTxWarp prst="textNoShape">
              <a:avLst/>
            </a:prstTxWarp>
            <a:spAutoFit/>
          </a:bodyPr>
          <a:lstStyle/>
          <a:p>
            <a:pPr marL="287338" marR="0" lvl="0" indent="-287338" algn="l" defTabSz="914400" rtl="0" eaLnBrk="0" fontAlgn="base" latinLnBrk="0" hangingPunct="0">
              <a:lnSpc>
                <a:spcPct val="90000"/>
              </a:lnSpc>
              <a:spcBef>
                <a:spcPct val="65000"/>
              </a:spcBef>
              <a:spcAft>
                <a:spcPct val="0"/>
              </a:spcAft>
              <a:buClr>
                <a:schemeClr val="accent1"/>
              </a:buClr>
              <a:buSzPct val="75000"/>
              <a:buFont typeface="Wingdings" pitchFamily="2" charset="2"/>
              <a:buChar char="q"/>
              <a:tabLst/>
              <a:defRPr/>
            </a:pPr>
            <a:r>
              <a:rPr kumimoji="0" lang="en-US" sz="2400" b="0" i="0" u="none" strike="noStrike" kern="0" cap="none" spc="0" normalizeH="0" baseline="0" noProof="0" dirty="0" smtClean="0">
                <a:ln>
                  <a:noFill/>
                </a:ln>
                <a:solidFill>
                  <a:schemeClr val="tx1"/>
                </a:solidFill>
                <a:effectLst/>
                <a:uLnTx/>
                <a:uFillTx/>
                <a:latin typeface="+mn-lt"/>
                <a:ea typeface="+mn-ea"/>
                <a:cs typeface="+mn-cs"/>
              </a:rPr>
              <a:t>IEEE 754 FP rounding modes</a:t>
            </a:r>
          </a:p>
          <a:p>
            <a:pPr marL="741363" marR="0" lvl="1" indent="-246063" algn="l" defTabSz="914400" rtl="0" eaLnBrk="0" fontAlgn="base" latinLnBrk="0" hangingPunct="0">
              <a:lnSpc>
                <a:spcPct val="85000"/>
              </a:lnSpc>
              <a:spcBef>
                <a:spcPct val="40000"/>
              </a:spcBef>
              <a:spcAft>
                <a:spcPct val="0"/>
              </a:spcAft>
              <a:buClr>
                <a:schemeClr val="accent1"/>
              </a:buClr>
              <a:buSzPct val="75000"/>
              <a:buFont typeface="Monotype Sorts" pitchFamily="2" charset="2"/>
              <a:buChar char="l"/>
              <a:tabLst/>
              <a:defRPr/>
            </a:pPr>
            <a:r>
              <a:rPr kumimoji="0" lang="en-US" sz="2000" b="0" i="0" u="none" strike="noStrike" kern="0" cap="none" spc="0" normalizeH="0" baseline="0" noProof="0" dirty="0" smtClean="0">
                <a:ln>
                  <a:noFill/>
                </a:ln>
                <a:solidFill>
                  <a:schemeClr val="tx1"/>
                </a:solidFill>
                <a:effectLst/>
                <a:uLnTx/>
                <a:uFillTx/>
                <a:latin typeface="+mn-lt"/>
              </a:rPr>
              <a:t>Always round</a:t>
            </a:r>
            <a:r>
              <a:rPr kumimoji="0" lang="en-US" sz="2000" b="0" i="0" u="none" strike="noStrike" kern="0" cap="none" spc="0" normalizeH="0" noProof="0" dirty="0" smtClean="0">
                <a:ln>
                  <a:noFill/>
                </a:ln>
                <a:solidFill>
                  <a:schemeClr val="tx1"/>
                </a:solidFill>
                <a:effectLst/>
                <a:uLnTx/>
                <a:uFillTx/>
                <a:latin typeface="+mn-lt"/>
              </a:rPr>
              <a:t> up (toward +∞)</a:t>
            </a:r>
          </a:p>
          <a:p>
            <a:pPr marL="741363" lvl="1" indent="-246063">
              <a:lnSpc>
                <a:spcPct val="85000"/>
              </a:lnSpc>
              <a:spcBef>
                <a:spcPct val="40000"/>
              </a:spcBef>
              <a:buClr>
                <a:schemeClr val="accent1"/>
              </a:buClr>
              <a:buSzPct val="75000"/>
              <a:buFont typeface="Monotype Sorts" pitchFamily="2" charset="2"/>
              <a:buChar char="l"/>
            </a:pPr>
            <a:r>
              <a:rPr lang="en-US" sz="2000" kern="0" baseline="0" dirty="0" smtClean="0">
                <a:solidFill>
                  <a:schemeClr val="tx1"/>
                </a:solidFill>
                <a:latin typeface="+mn-lt"/>
              </a:rPr>
              <a:t>Always</a:t>
            </a:r>
            <a:r>
              <a:rPr lang="en-US" sz="2000" kern="0" dirty="0" smtClean="0">
                <a:solidFill>
                  <a:schemeClr val="tx1"/>
                </a:solidFill>
                <a:latin typeface="+mn-lt"/>
              </a:rPr>
              <a:t> round down (toward -</a:t>
            </a:r>
            <a:r>
              <a:rPr lang="en-US" sz="2000" kern="0" dirty="0" smtClean="0">
                <a:solidFill>
                  <a:schemeClr val="tx1"/>
                </a:solidFill>
              </a:rPr>
              <a:t>∞)</a:t>
            </a:r>
          </a:p>
          <a:p>
            <a:pPr marL="741363" lvl="1" indent="-246063">
              <a:lnSpc>
                <a:spcPct val="85000"/>
              </a:lnSpc>
              <a:spcBef>
                <a:spcPct val="40000"/>
              </a:spcBef>
              <a:buClr>
                <a:schemeClr val="accent1"/>
              </a:buClr>
              <a:buSzPct val="75000"/>
              <a:buFont typeface="Monotype Sorts" pitchFamily="2" charset="2"/>
              <a:buChar char="l"/>
            </a:pPr>
            <a:r>
              <a:rPr kumimoji="0" lang="en-US" sz="2000" b="0" i="0" u="none" strike="noStrike" kern="0" cap="none" spc="0" normalizeH="0" baseline="0" noProof="0" dirty="0" smtClean="0">
                <a:ln>
                  <a:noFill/>
                </a:ln>
                <a:solidFill>
                  <a:schemeClr val="tx1"/>
                </a:solidFill>
                <a:effectLst/>
                <a:uLnTx/>
                <a:uFillTx/>
                <a:latin typeface="+mn-lt"/>
              </a:rPr>
              <a:t>Truncate</a:t>
            </a:r>
          </a:p>
          <a:p>
            <a:pPr marL="741363" lvl="1" indent="-246063">
              <a:lnSpc>
                <a:spcPct val="85000"/>
              </a:lnSpc>
              <a:spcBef>
                <a:spcPct val="40000"/>
              </a:spcBef>
              <a:buClr>
                <a:schemeClr val="accent1"/>
              </a:buClr>
              <a:buSzPct val="75000"/>
              <a:buFont typeface="Monotype Sorts" pitchFamily="2" charset="2"/>
              <a:buChar char="l"/>
            </a:pPr>
            <a:r>
              <a:rPr lang="en-US" sz="2000" kern="0" dirty="0" smtClean="0">
                <a:solidFill>
                  <a:srgbClr val="FF0000"/>
                </a:solidFill>
                <a:latin typeface="+mn-lt"/>
              </a:rPr>
              <a:t>Round to nearest even </a:t>
            </a:r>
            <a:r>
              <a:rPr lang="en-US" sz="2000" kern="0" dirty="0" smtClean="0">
                <a:solidFill>
                  <a:schemeClr val="tx1"/>
                </a:solidFill>
                <a:latin typeface="+mn-lt"/>
              </a:rPr>
              <a:t>(when the Guard || Round || Sticky are 100) – always creates a 0 in the least significant (kept) bit of F</a:t>
            </a:r>
            <a:endParaRPr kumimoji="0" lang="en-US" sz="2000" b="0" i="0" u="none" strike="noStrike" kern="0" cap="none" spc="0" normalizeH="0" baseline="0" noProof="0" dirty="0">
              <a:ln>
                <a:noFill/>
              </a:ln>
              <a:solidFill>
                <a:schemeClr val="tx1"/>
              </a:solidFill>
              <a:effectLst/>
              <a:uLnTx/>
              <a:uFillTx/>
              <a:latin typeface="+mn-lt"/>
            </a:endParaRPr>
          </a:p>
        </p:txBody>
      </p:sp>
      <p:sp>
        <p:nvSpPr>
          <p:cNvPr id="5" name="TextBox 4"/>
          <p:cNvSpPr txBox="1"/>
          <p:nvPr/>
        </p:nvSpPr>
        <p:spPr>
          <a:xfrm>
            <a:off x="1600200" y="5943600"/>
            <a:ext cx="5915402" cy="461665"/>
          </a:xfrm>
          <a:prstGeom prst="rect">
            <a:avLst/>
          </a:prstGeom>
          <a:noFill/>
        </p:spPr>
        <p:txBody>
          <a:bodyPr wrap="none" rtlCol="0">
            <a:spAutoFit/>
          </a:bodyPr>
          <a:lstStyle/>
          <a:p>
            <a:r>
              <a:rPr lang="en-US" sz="2400" dirty="0" smtClean="0">
                <a:solidFill>
                  <a:schemeClr val="accent2"/>
                </a:solidFill>
              </a:rPr>
              <a:t>F  =  1 . </a:t>
            </a:r>
            <a:r>
              <a:rPr lang="en-US" sz="2400" dirty="0" err="1" smtClean="0">
                <a:solidFill>
                  <a:schemeClr val="tx1"/>
                </a:solidFill>
              </a:rPr>
              <a:t>xxxxxxxxxxxxxxxxxxxxxxx</a:t>
            </a:r>
            <a:r>
              <a:rPr lang="en-US" sz="2400" dirty="0" smtClean="0">
                <a:solidFill>
                  <a:schemeClr val="accent2"/>
                </a:solidFill>
              </a:rPr>
              <a:t> G R S</a:t>
            </a:r>
            <a:endParaRPr lang="en-US" sz="2400" dirty="0">
              <a:solidFill>
                <a:schemeClr val="accent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9794" name="Rectangle 2"/>
          <p:cNvSpPr>
            <a:spLocks noGrp="1" noChangeArrowheads="1"/>
          </p:cNvSpPr>
          <p:nvPr>
            <p:ph type="title"/>
          </p:nvPr>
        </p:nvSpPr>
        <p:spPr>
          <a:xfrm>
            <a:off x="533400" y="304800"/>
            <a:ext cx="7935913" cy="422275"/>
          </a:xfrm>
        </p:spPr>
        <p:txBody>
          <a:bodyPr/>
          <a:lstStyle/>
          <a:p>
            <a:r>
              <a:rPr lang="en-US" dirty="0"/>
              <a:t>Floating Point Addition</a:t>
            </a:r>
          </a:p>
        </p:txBody>
      </p:sp>
      <p:sp>
        <p:nvSpPr>
          <p:cNvPr id="929795" name="Rectangle 3"/>
          <p:cNvSpPr>
            <a:spLocks noGrp="1" noChangeArrowheads="1"/>
          </p:cNvSpPr>
          <p:nvPr>
            <p:ph type="body" idx="1"/>
          </p:nvPr>
        </p:nvSpPr>
        <p:spPr>
          <a:xfrm>
            <a:off x="533400" y="914400"/>
            <a:ext cx="8229600" cy="854075"/>
          </a:xfrm>
        </p:spPr>
        <p:txBody>
          <a:bodyPr/>
          <a:lstStyle/>
          <a:p>
            <a:pPr marL="342900" indent="-342900">
              <a:spcBef>
                <a:spcPct val="40000"/>
              </a:spcBef>
            </a:pPr>
            <a:r>
              <a:rPr lang="en-US"/>
              <a:t>Addition (and subtraction)</a:t>
            </a:r>
          </a:p>
          <a:p>
            <a:pPr marL="342900" indent="-342900" algn="ctr">
              <a:spcBef>
                <a:spcPct val="40000"/>
              </a:spcBef>
              <a:buFont typeface="Wingdings" pitchFamily="2" charset="2"/>
              <a:buNone/>
            </a:pPr>
            <a:r>
              <a:rPr lang="en-US">
                <a:sym typeface="Symbol" pitchFamily="18" charset="2"/>
              </a:rPr>
              <a:t>(</a:t>
            </a:r>
            <a:r>
              <a:rPr lang="en-US" b="1">
                <a:sym typeface="Symbol" pitchFamily="18" charset="2"/>
              </a:rPr>
              <a:t></a:t>
            </a:r>
            <a:r>
              <a:rPr lang="en-US">
                <a:sym typeface="Symbol" pitchFamily="18" charset="2"/>
              </a:rPr>
              <a:t>F1 </a:t>
            </a:r>
            <a:r>
              <a:rPr lang="en-US" b="1">
                <a:sym typeface="Symbol" pitchFamily="18" charset="2"/>
              </a:rPr>
              <a:t></a:t>
            </a:r>
            <a:r>
              <a:rPr lang="en-US">
                <a:sym typeface="Symbol" pitchFamily="18" charset="2"/>
              </a:rPr>
              <a:t> 2</a:t>
            </a:r>
            <a:r>
              <a:rPr lang="en-US" baseline="30000">
                <a:sym typeface="Symbol" pitchFamily="18" charset="2"/>
              </a:rPr>
              <a:t>E1</a:t>
            </a:r>
            <a:r>
              <a:rPr lang="en-US">
                <a:sym typeface="Symbol" pitchFamily="18" charset="2"/>
              </a:rPr>
              <a:t>) + (</a:t>
            </a:r>
            <a:r>
              <a:rPr lang="en-US" b="1">
                <a:sym typeface="Symbol" pitchFamily="18" charset="2"/>
              </a:rPr>
              <a:t></a:t>
            </a:r>
            <a:r>
              <a:rPr lang="en-US">
                <a:sym typeface="Symbol" pitchFamily="18" charset="2"/>
              </a:rPr>
              <a:t>F2 </a:t>
            </a:r>
            <a:r>
              <a:rPr lang="en-US" b="1">
                <a:sym typeface="Symbol" pitchFamily="18" charset="2"/>
              </a:rPr>
              <a:t></a:t>
            </a:r>
            <a:r>
              <a:rPr lang="en-US">
                <a:sym typeface="Symbol" pitchFamily="18" charset="2"/>
              </a:rPr>
              <a:t> 2</a:t>
            </a:r>
            <a:r>
              <a:rPr lang="en-US" baseline="30000">
                <a:sym typeface="Symbol" pitchFamily="18" charset="2"/>
              </a:rPr>
              <a:t>E2</a:t>
            </a:r>
            <a:r>
              <a:rPr lang="en-US">
                <a:sym typeface="Symbol" pitchFamily="18" charset="2"/>
              </a:rPr>
              <a:t>) = </a:t>
            </a:r>
            <a:r>
              <a:rPr lang="en-US" b="1">
                <a:sym typeface="Symbol" pitchFamily="18" charset="2"/>
              </a:rPr>
              <a:t></a:t>
            </a:r>
            <a:r>
              <a:rPr lang="en-US">
                <a:sym typeface="Symbol" pitchFamily="18" charset="2"/>
              </a:rPr>
              <a:t>F3 </a:t>
            </a:r>
            <a:r>
              <a:rPr lang="en-US" b="1">
                <a:sym typeface="Symbol" pitchFamily="18" charset="2"/>
              </a:rPr>
              <a:t></a:t>
            </a:r>
            <a:r>
              <a:rPr lang="en-US">
                <a:sym typeface="Symbol" pitchFamily="18" charset="2"/>
              </a:rPr>
              <a:t> 2</a:t>
            </a:r>
            <a:r>
              <a:rPr lang="en-US" baseline="30000">
                <a:sym typeface="Symbol" pitchFamily="18" charset="2"/>
              </a:rPr>
              <a:t>E3</a:t>
            </a:r>
            <a:endParaRPr lang="en-US">
              <a:sym typeface="Symbol" pitchFamily="18" charset="2"/>
            </a:endParaRPr>
          </a:p>
        </p:txBody>
      </p:sp>
      <p:sp>
        <p:nvSpPr>
          <p:cNvPr id="929796" name="Rectangle 4"/>
          <p:cNvSpPr>
            <a:spLocks noChangeArrowheads="1"/>
          </p:cNvSpPr>
          <p:nvPr/>
        </p:nvSpPr>
        <p:spPr bwMode="auto">
          <a:xfrm>
            <a:off x="533400" y="1905000"/>
            <a:ext cx="8229600" cy="4529445"/>
          </a:xfrm>
          <a:prstGeom prst="rect">
            <a:avLst/>
          </a:prstGeom>
          <a:noFill/>
          <a:ln w="12700">
            <a:noFill/>
            <a:miter lim="800000"/>
            <a:headEnd/>
            <a:tailEnd/>
          </a:ln>
          <a:effectLst/>
        </p:spPr>
        <p:txBody>
          <a:bodyPr lIns="63500" tIns="25400" rIns="63500" bIns="25400">
            <a:spAutoFit/>
          </a:bodyPr>
          <a:lstStyle/>
          <a:p>
            <a:pPr marL="742950" lvl="1" indent="-285750">
              <a:lnSpc>
                <a:spcPct val="90000"/>
              </a:lnSpc>
              <a:spcBef>
                <a:spcPct val="40000"/>
              </a:spcBef>
              <a:buClr>
                <a:schemeClr val="accent1"/>
              </a:buClr>
              <a:buSzPct val="75000"/>
              <a:buFont typeface="Monotype Sorts" pitchFamily="2" charset="2"/>
              <a:buChar char="l"/>
            </a:pPr>
            <a:r>
              <a:rPr lang="en-US" sz="2000" dirty="0" smtClean="0">
                <a:solidFill>
                  <a:schemeClr val="tx1"/>
                </a:solidFill>
                <a:sym typeface="Symbol" pitchFamily="18" charset="2"/>
              </a:rPr>
              <a:t>Step 0: Restore the hidden bit in F1 and in F2</a:t>
            </a:r>
          </a:p>
          <a:p>
            <a:pPr marL="742950" lvl="1" indent="-285750">
              <a:lnSpc>
                <a:spcPct val="90000"/>
              </a:lnSpc>
              <a:spcBef>
                <a:spcPct val="40000"/>
              </a:spcBef>
              <a:buClr>
                <a:schemeClr val="accent1"/>
              </a:buClr>
              <a:buSzPct val="75000"/>
              <a:buFont typeface="Monotype Sorts" pitchFamily="2" charset="2"/>
              <a:buChar char="l"/>
            </a:pPr>
            <a:r>
              <a:rPr lang="en-US" sz="2000" dirty="0" smtClean="0">
                <a:solidFill>
                  <a:schemeClr val="tx1"/>
                </a:solidFill>
                <a:sym typeface="Symbol" pitchFamily="18" charset="2"/>
              </a:rPr>
              <a:t>Step 1: </a:t>
            </a:r>
            <a:r>
              <a:rPr lang="en-US" sz="2000" dirty="0" smtClean="0">
                <a:sym typeface="Symbol" pitchFamily="18" charset="2"/>
              </a:rPr>
              <a:t>Align</a:t>
            </a:r>
            <a:r>
              <a:rPr lang="en-US" sz="2000" dirty="0" smtClean="0">
                <a:solidFill>
                  <a:schemeClr val="tx1"/>
                </a:solidFill>
                <a:sym typeface="Symbol" pitchFamily="18" charset="2"/>
              </a:rPr>
              <a:t> fractions by right shifting F2 by E1 - E2 positions (assuming E1  E2) keeping track of (three of) the bits shifted out in G R and S</a:t>
            </a:r>
          </a:p>
          <a:p>
            <a:pPr marL="742950" lvl="1" indent="-285750">
              <a:lnSpc>
                <a:spcPct val="90000"/>
              </a:lnSpc>
              <a:spcBef>
                <a:spcPct val="40000"/>
              </a:spcBef>
              <a:buClr>
                <a:schemeClr val="accent1"/>
              </a:buClr>
              <a:buSzPct val="75000"/>
              <a:buFont typeface="Monotype Sorts" pitchFamily="2" charset="2"/>
              <a:buChar char="l"/>
            </a:pPr>
            <a:r>
              <a:rPr lang="en-US" sz="2000" dirty="0" smtClean="0">
                <a:solidFill>
                  <a:schemeClr val="tx1"/>
                </a:solidFill>
                <a:sym typeface="Symbol" pitchFamily="18" charset="2"/>
              </a:rPr>
              <a:t>Step 2: </a:t>
            </a:r>
            <a:r>
              <a:rPr lang="en-US" sz="2000" dirty="0" smtClean="0">
                <a:sym typeface="Symbol" pitchFamily="18" charset="2"/>
              </a:rPr>
              <a:t>Add </a:t>
            </a:r>
            <a:r>
              <a:rPr lang="en-US" sz="2000" dirty="0" smtClean="0">
                <a:solidFill>
                  <a:schemeClr val="tx1"/>
                </a:solidFill>
                <a:sym typeface="Symbol" pitchFamily="18" charset="2"/>
              </a:rPr>
              <a:t>the resulting F2 to F1 to form F3</a:t>
            </a:r>
          </a:p>
          <a:p>
            <a:pPr marL="742950" lvl="1" indent="-285750">
              <a:lnSpc>
                <a:spcPct val="90000"/>
              </a:lnSpc>
              <a:spcBef>
                <a:spcPct val="40000"/>
              </a:spcBef>
              <a:buClr>
                <a:schemeClr val="accent1"/>
              </a:buClr>
              <a:buSzPct val="75000"/>
              <a:buFont typeface="Monotype Sorts" pitchFamily="2" charset="2"/>
              <a:buChar char="l"/>
            </a:pPr>
            <a:r>
              <a:rPr lang="en-US" sz="2000" dirty="0" smtClean="0">
                <a:solidFill>
                  <a:schemeClr val="tx1"/>
                </a:solidFill>
                <a:sym typeface="Symbol" pitchFamily="18" charset="2"/>
              </a:rPr>
              <a:t>Step 3: </a:t>
            </a:r>
            <a:r>
              <a:rPr lang="en-US" sz="2000" dirty="0" smtClean="0">
                <a:sym typeface="Symbol" pitchFamily="18" charset="2"/>
              </a:rPr>
              <a:t>Normalize </a:t>
            </a:r>
            <a:r>
              <a:rPr lang="en-US" sz="2000" dirty="0" smtClean="0">
                <a:solidFill>
                  <a:schemeClr val="tx1"/>
                </a:solidFill>
                <a:sym typeface="Symbol" pitchFamily="18" charset="2"/>
              </a:rPr>
              <a:t>F3 (so it is in the form 1.XXXXX …)</a:t>
            </a:r>
          </a:p>
          <a:p>
            <a:pPr marL="1143000" lvl="2" indent="-228600">
              <a:lnSpc>
                <a:spcPct val="90000"/>
              </a:lnSpc>
              <a:spcBef>
                <a:spcPct val="40000"/>
              </a:spcBef>
              <a:buClr>
                <a:schemeClr val="accent1"/>
              </a:buClr>
              <a:buSzPct val="100000"/>
              <a:buFontTx/>
              <a:buChar char="-"/>
            </a:pPr>
            <a:r>
              <a:rPr lang="en-US" dirty="0" smtClean="0">
                <a:solidFill>
                  <a:schemeClr val="tx1"/>
                </a:solidFill>
                <a:sym typeface="Symbol" pitchFamily="18" charset="2"/>
              </a:rPr>
              <a:t>If F1 and F2 have the same sign  F3 [1,4)  1 bit right shift F3 and increment E3 (check for overflow)</a:t>
            </a:r>
          </a:p>
          <a:p>
            <a:pPr marL="1143000" lvl="2" indent="-228600">
              <a:lnSpc>
                <a:spcPct val="90000"/>
              </a:lnSpc>
              <a:spcBef>
                <a:spcPct val="40000"/>
              </a:spcBef>
              <a:buClr>
                <a:schemeClr val="accent1"/>
              </a:buClr>
              <a:buSzPct val="100000"/>
              <a:buFontTx/>
              <a:buChar char="-"/>
            </a:pPr>
            <a:r>
              <a:rPr lang="en-US" dirty="0" smtClean="0">
                <a:solidFill>
                  <a:schemeClr val="tx1"/>
                </a:solidFill>
                <a:sym typeface="Symbol" pitchFamily="18" charset="2"/>
              </a:rPr>
              <a:t>If F1 and F2 have different signs  F3 may require </a:t>
            </a:r>
            <a:r>
              <a:rPr lang="en-US" i="1" dirty="0" smtClean="0">
                <a:sym typeface="Symbol" pitchFamily="18" charset="2"/>
              </a:rPr>
              <a:t>many</a:t>
            </a:r>
            <a:r>
              <a:rPr lang="en-US" dirty="0" smtClean="0">
                <a:solidFill>
                  <a:schemeClr val="tx1"/>
                </a:solidFill>
                <a:sym typeface="Symbol" pitchFamily="18" charset="2"/>
              </a:rPr>
              <a:t> left shifts each time decrementing E3 (check for underflow)</a:t>
            </a:r>
          </a:p>
          <a:p>
            <a:pPr marL="742950" lvl="1" indent="-285750">
              <a:lnSpc>
                <a:spcPct val="90000"/>
              </a:lnSpc>
              <a:spcBef>
                <a:spcPct val="40000"/>
              </a:spcBef>
              <a:buClr>
                <a:schemeClr val="accent1"/>
              </a:buClr>
              <a:buSzPct val="75000"/>
              <a:buFont typeface="Monotype Sorts" pitchFamily="2" charset="2"/>
              <a:buChar char="l"/>
            </a:pPr>
            <a:r>
              <a:rPr lang="en-US" sz="2000" dirty="0" smtClean="0">
                <a:solidFill>
                  <a:schemeClr val="tx1"/>
                </a:solidFill>
                <a:sym typeface="Symbol" pitchFamily="18" charset="2"/>
              </a:rPr>
              <a:t>Step 4: </a:t>
            </a:r>
            <a:r>
              <a:rPr lang="en-US" sz="2000" dirty="0" smtClean="0">
                <a:sym typeface="Symbol" pitchFamily="18" charset="2"/>
              </a:rPr>
              <a:t>Round</a:t>
            </a:r>
            <a:r>
              <a:rPr lang="en-US" sz="2000" dirty="0" smtClean="0">
                <a:solidFill>
                  <a:schemeClr val="tx1"/>
                </a:solidFill>
                <a:sym typeface="Symbol" pitchFamily="18" charset="2"/>
              </a:rPr>
              <a:t> F3 and possibly </a:t>
            </a:r>
            <a:r>
              <a:rPr lang="en-US" sz="2000" dirty="0" smtClean="0">
                <a:sym typeface="Symbol" pitchFamily="18" charset="2"/>
              </a:rPr>
              <a:t>normalize </a:t>
            </a:r>
            <a:r>
              <a:rPr lang="en-US" sz="2000" dirty="0" smtClean="0">
                <a:solidFill>
                  <a:schemeClr val="tx1"/>
                </a:solidFill>
                <a:sym typeface="Symbol" pitchFamily="18" charset="2"/>
              </a:rPr>
              <a:t>F3 again</a:t>
            </a:r>
          </a:p>
          <a:p>
            <a:pPr marL="742950" lvl="1" indent="-285750">
              <a:lnSpc>
                <a:spcPct val="90000"/>
              </a:lnSpc>
              <a:spcBef>
                <a:spcPct val="40000"/>
              </a:spcBef>
              <a:buClr>
                <a:schemeClr val="accent1"/>
              </a:buClr>
              <a:buSzPct val="75000"/>
              <a:buFont typeface="Monotype Sorts" pitchFamily="2" charset="2"/>
              <a:buChar char="l"/>
            </a:pPr>
            <a:r>
              <a:rPr lang="en-US" sz="2000" dirty="0" smtClean="0">
                <a:solidFill>
                  <a:schemeClr val="tx1"/>
                </a:solidFill>
                <a:sym typeface="Symbol" pitchFamily="18" charset="2"/>
              </a:rPr>
              <a:t>Step 5: </a:t>
            </a:r>
            <a:r>
              <a:rPr lang="en-US" sz="2000" dirty="0" err="1" smtClean="0">
                <a:solidFill>
                  <a:schemeClr val="tx1"/>
                </a:solidFill>
                <a:sym typeface="Symbol" pitchFamily="18" charset="2"/>
              </a:rPr>
              <a:t>Rehide</a:t>
            </a:r>
            <a:r>
              <a:rPr lang="en-US" sz="2000" dirty="0" smtClean="0">
                <a:solidFill>
                  <a:schemeClr val="tx1"/>
                </a:solidFill>
                <a:sym typeface="Symbol" pitchFamily="18" charset="2"/>
              </a:rPr>
              <a:t> the most significant bit of F3 before storing the result </a:t>
            </a:r>
            <a:endParaRPr lang="en-US" sz="2000" dirty="0">
              <a:solidFill>
                <a:schemeClr val="tx1"/>
              </a:solidFill>
              <a:sym typeface="Symbol" pitchFamily="18" charset="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979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2979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2979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29796">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29796">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2979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2979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2979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9796" grpId="0" build="p" bldLvl="2"/>
    </p:bld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29794" name="Rectangle 2"/>
          <p:cNvSpPr>
            <a:spLocks noGrp="1" noChangeArrowheads="1"/>
          </p:cNvSpPr>
          <p:nvPr>
            <p:ph type="title"/>
          </p:nvPr>
        </p:nvSpPr>
        <p:spPr>
          <a:xfrm>
            <a:off x="533400" y="304800"/>
            <a:ext cx="7935913" cy="422275"/>
          </a:xfrm>
        </p:spPr>
        <p:txBody>
          <a:bodyPr/>
          <a:lstStyle/>
          <a:p>
            <a:r>
              <a:rPr lang="en-US" dirty="0"/>
              <a:t>Floating Point </a:t>
            </a:r>
            <a:r>
              <a:rPr lang="en-US" dirty="0" smtClean="0"/>
              <a:t>Addition Example</a:t>
            </a:r>
            <a:endParaRPr lang="en-US" dirty="0"/>
          </a:p>
        </p:txBody>
      </p:sp>
      <p:sp>
        <p:nvSpPr>
          <p:cNvPr id="929795" name="Rectangle 3"/>
          <p:cNvSpPr>
            <a:spLocks noGrp="1" noChangeArrowheads="1"/>
          </p:cNvSpPr>
          <p:nvPr>
            <p:ph type="body" idx="1"/>
          </p:nvPr>
        </p:nvSpPr>
        <p:spPr>
          <a:xfrm>
            <a:off x="533400" y="914400"/>
            <a:ext cx="8229600" cy="863826"/>
          </a:xfrm>
        </p:spPr>
        <p:txBody>
          <a:bodyPr/>
          <a:lstStyle/>
          <a:p>
            <a:pPr marL="342900" indent="-342900">
              <a:spcBef>
                <a:spcPct val="40000"/>
              </a:spcBef>
            </a:pPr>
            <a:r>
              <a:rPr lang="en-US" dirty="0" smtClean="0"/>
              <a:t>Add</a:t>
            </a:r>
            <a:endParaRPr lang="en-US" dirty="0"/>
          </a:p>
          <a:p>
            <a:pPr marL="342900" indent="-342900" algn="ctr">
              <a:spcBef>
                <a:spcPct val="40000"/>
              </a:spcBef>
              <a:buFont typeface="Wingdings" pitchFamily="2" charset="2"/>
              <a:buNone/>
            </a:pPr>
            <a:r>
              <a:rPr lang="en-US" dirty="0" smtClean="0">
                <a:sym typeface="Symbol" pitchFamily="18" charset="2"/>
              </a:rPr>
              <a:t>(0.5 = 1.0000  2</a:t>
            </a:r>
            <a:r>
              <a:rPr lang="en-US" baseline="30000" dirty="0" smtClean="0">
                <a:sym typeface="Symbol" pitchFamily="18" charset="2"/>
              </a:rPr>
              <a:t>-1</a:t>
            </a:r>
            <a:r>
              <a:rPr lang="en-US" dirty="0" smtClean="0">
                <a:sym typeface="Symbol" pitchFamily="18" charset="2"/>
              </a:rPr>
              <a:t>) </a:t>
            </a:r>
            <a:r>
              <a:rPr lang="en-US" dirty="0">
                <a:sym typeface="Symbol" pitchFamily="18" charset="2"/>
              </a:rPr>
              <a:t>+ </a:t>
            </a:r>
            <a:r>
              <a:rPr lang="en-US" dirty="0" smtClean="0">
                <a:sym typeface="Symbol" pitchFamily="18" charset="2"/>
              </a:rPr>
              <a:t>(-0.4375 = -1.1100 2</a:t>
            </a:r>
            <a:r>
              <a:rPr lang="en-US" baseline="30000" dirty="0" smtClean="0">
                <a:sym typeface="Symbol" pitchFamily="18" charset="2"/>
              </a:rPr>
              <a:t>-2</a:t>
            </a:r>
            <a:r>
              <a:rPr lang="en-US" dirty="0" smtClean="0">
                <a:sym typeface="Symbol" pitchFamily="18" charset="2"/>
              </a:rPr>
              <a:t>) </a:t>
            </a:r>
            <a:endParaRPr lang="en-US" dirty="0">
              <a:sym typeface="Symbol" pitchFamily="18" charset="2"/>
            </a:endParaRPr>
          </a:p>
        </p:txBody>
      </p:sp>
      <p:sp>
        <p:nvSpPr>
          <p:cNvPr id="929796" name="Rectangle 4"/>
          <p:cNvSpPr>
            <a:spLocks noChangeArrowheads="1"/>
          </p:cNvSpPr>
          <p:nvPr/>
        </p:nvSpPr>
        <p:spPr bwMode="auto">
          <a:xfrm>
            <a:off x="533400" y="1905000"/>
            <a:ext cx="8229600" cy="4329390"/>
          </a:xfrm>
          <a:prstGeom prst="rect">
            <a:avLst/>
          </a:prstGeom>
          <a:noFill/>
          <a:ln w="12700">
            <a:noFill/>
            <a:miter lim="800000"/>
            <a:headEnd/>
            <a:tailEnd/>
          </a:ln>
          <a:effectLst/>
        </p:spPr>
        <p:txBody>
          <a:bodyPr lIns="63500" tIns="25400" rIns="63500" bIns="25400">
            <a:spAutoFit/>
          </a:bodyPr>
          <a:lstStyle/>
          <a:p>
            <a:pPr marL="742950" lvl="1" indent="-285750">
              <a:lnSpc>
                <a:spcPct val="90000"/>
              </a:lnSpc>
              <a:spcBef>
                <a:spcPct val="40000"/>
              </a:spcBef>
              <a:buClr>
                <a:schemeClr val="accent1"/>
              </a:buClr>
              <a:buSzPct val="75000"/>
              <a:buFont typeface="Monotype Sorts" pitchFamily="2" charset="2"/>
              <a:buChar char="l"/>
            </a:pPr>
            <a:r>
              <a:rPr lang="en-US" sz="2000" dirty="0" smtClean="0">
                <a:solidFill>
                  <a:schemeClr val="tx1"/>
                </a:solidFill>
                <a:sym typeface="Symbol" pitchFamily="18" charset="2"/>
              </a:rPr>
              <a:t>Step 0: </a:t>
            </a:r>
          </a:p>
          <a:p>
            <a:pPr marL="742950" lvl="1" indent="-285750">
              <a:lnSpc>
                <a:spcPct val="90000"/>
              </a:lnSpc>
              <a:spcBef>
                <a:spcPct val="40000"/>
              </a:spcBef>
              <a:buClr>
                <a:schemeClr val="accent1"/>
              </a:buClr>
              <a:buSzPct val="75000"/>
              <a:buFont typeface="Monotype Sorts" pitchFamily="2" charset="2"/>
              <a:buChar char="l"/>
            </a:pPr>
            <a:r>
              <a:rPr lang="en-US" sz="2000" dirty="0" smtClean="0">
                <a:solidFill>
                  <a:schemeClr val="tx1"/>
                </a:solidFill>
                <a:sym typeface="Symbol" pitchFamily="18" charset="2"/>
              </a:rPr>
              <a:t>Step 1:</a:t>
            </a:r>
          </a:p>
          <a:p>
            <a:pPr marL="742950" lvl="1" indent="-285750">
              <a:lnSpc>
                <a:spcPct val="90000"/>
              </a:lnSpc>
              <a:spcBef>
                <a:spcPct val="40000"/>
              </a:spcBef>
              <a:buClr>
                <a:schemeClr val="accent1"/>
              </a:buClr>
              <a:buSzPct val="75000"/>
            </a:pPr>
            <a:r>
              <a:rPr lang="en-US" sz="2000" dirty="0" smtClean="0">
                <a:solidFill>
                  <a:schemeClr val="tx1"/>
                </a:solidFill>
                <a:sym typeface="Symbol" pitchFamily="18" charset="2"/>
              </a:rPr>
              <a:t> </a:t>
            </a:r>
          </a:p>
          <a:p>
            <a:pPr marL="742950" lvl="1" indent="-285750">
              <a:lnSpc>
                <a:spcPct val="90000"/>
              </a:lnSpc>
              <a:spcBef>
                <a:spcPct val="40000"/>
              </a:spcBef>
              <a:buClr>
                <a:schemeClr val="accent1"/>
              </a:buClr>
              <a:buSzPct val="75000"/>
              <a:buFont typeface="Monotype Sorts" pitchFamily="2" charset="2"/>
              <a:buChar char="l"/>
            </a:pPr>
            <a:r>
              <a:rPr lang="en-US" sz="2000" dirty="0" smtClean="0">
                <a:solidFill>
                  <a:schemeClr val="tx1"/>
                </a:solidFill>
                <a:sym typeface="Symbol" pitchFamily="18" charset="2"/>
              </a:rPr>
              <a:t>Step 2:</a:t>
            </a:r>
          </a:p>
          <a:p>
            <a:pPr marL="742950" lvl="1" indent="-285750">
              <a:lnSpc>
                <a:spcPct val="90000"/>
              </a:lnSpc>
              <a:spcBef>
                <a:spcPct val="40000"/>
              </a:spcBef>
              <a:buClr>
                <a:schemeClr val="accent1"/>
              </a:buClr>
              <a:buSzPct val="75000"/>
              <a:buFont typeface="Monotype Sorts" pitchFamily="2" charset="2"/>
              <a:buChar char="l"/>
            </a:pPr>
            <a:endParaRPr lang="en-US" sz="2000" dirty="0" smtClean="0">
              <a:solidFill>
                <a:schemeClr val="tx1"/>
              </a:solidFill>
              <a:sym typeface="Symbol" pitchFamily="18" charset="2"/>
            </a:endParaRPr>
          </a:p>
          <a:p>
            <a:pPr marL="742950" lvl="1" indent="-285750">
              <a:lnSpc>
                <a:spcPct val="90000"/>
              </a:lnSpc>
              <a:spcBef>
                <a:spcPct val="40000"/>
              </a:spcBef>
              <a:buClr>
                <a:schemeClr val="accent1"/>
              </a:buClr>
              <a:buSzPct val="75000"/>
            </a:pPr>
            <a:r>
              <a:rPr lang="en-US" sz="2000" dirty="0" smtClean="0">
                <a:solidFill>
                  <a:schemeClr val="tx1"/>
                </a:solidFill>
                <a:sym typeface="Symbol" pitchFamily="18" charset="2"/>
              </a:rPr>
              <a:t> </a:t>
            </a:r>
          </a:p>
          <a:p>
            <a:pPr marL="742950" lvl="1" indent="-285750">
              <a:lnSpc>
                <a:spcPct val="90000"/>
              </a:lnSpc>
              <a:spcBef>
                <a:spcPct val="40000"/>
              </a:spcBef>
              <a:buClr>
                <a:schemeClr val="accent1"/>
              </a:buClr>
              <a:buSzPct val="75000"/>
              <a:buFont typeface="Monotype Sorts" pitchFamily="2" charset="2"/>
              <a:buChar char="l"/>
            </a:pPr>
            <a:r>
              <a:rPr lang="en-US" sz="2000" dirty="0" smtClean="0">
                <a:solidFill>
                  <a:schemeClr val="tx1"/>
                </a:solidFill>
                <a:sym typeface="Symbol" pitchFamily="18" charset="2"/>
              </a:rPr>
              <a:t>Step 3:</a:t>
            </a:r>
          </a:p>
          <a:p>
            <a:pPr marL="742950" lvl="1" indent="-285750">
              <a:lnSpc>
                <a:spcPct val="90000"/>
              </a:lnSpc>
              <a:spcBef>
                <a:spcPct val="40000"/>
              </a:spcBef>
              <a:buClr>
                <a:schemeClr val="accent1"/>
              </a:buClr>
              <a:buSzPct val="75000"/>
            </a:pPr>
            <a:r>
              <a:rPr lang="en-US" sz="2000" dirty="0" smtClean="0">
                <a:solidFill>
                  <a:schemeClr val="tx1"/>
                </a:solidFill>
                <a:sym typeface="Symbol" pitchFamily="18" charset="2"/>
              </a:rPr>
              <a:t> </a:t>
            </a:r>
          </a:p>
          <a:p>
            <a:pPr marL="742950" lvl="1" indent="-285750">
              <a:lnSpc>
                <a:spcPct val="90000"/>
              </a:lnSpc>
              <a:spcBef>
                <a:spcPct val="40000"/>
              </a:spcBef>
              <a:buClr>
                <a:schemeClr val="accent1"/>
              </a:buClr>
              <a:buSzPct val="75000"/>
              <a:buFont typeface="Monotype Sorts" pitchFamily="2" charset="2"/>
              <a:buChar char="l"/>
            </a:pPr>
            <a:r>
              <a:rPr lang="en-US" sz="2000" dirty="0" smtClean="0">
                <a:solidFill>
                  <a:schemeClr val="tx1"/>
                </a:solidFill>
                <a:sym typeface="Symbol" pitchFamily="18" charset="2"/>
              </a:rPr>
              <a:t>Step 4:</a:t>
            </a:r>
          </a:p>
          <a:p>
            <a:pPr marL="742950" lvl="1" indent="-285750">
              <a:lnSpc>
                <a:spcPct val="90000"/>
              </a:lnSpc>
              <a:spcBef>
                <a:spcPct val="40000"/>
              </a:spcBef>
              <a:buClr>
                <a:schemeClr val="accent1"/>
              </a:buClr>
              <a:buSzPct val="75000"/>
            </a:pPr>
            <a:endParaRPr lang="en-US" sz="2000" dirty="0" smtClean="0">
              <a:solidFill>
                <a:schemeClr val="tx1"/>
              </a:solidFill>
              <a:sym typeface="Symbol" pitchFamily="18" charset="2"/>
            </a:endParaRPr>
          </a:p>
          <a:p>
            <a:pPr marL="742950" lvl="1" indent="-285750">
              <a:lnSpc>
                <a:spcPct val="90000"/>
              </a:lnSpc>
              <a:spcBef>
                <a:spcPct val="40000"/>
              </a:spcBef>
              <a:buClr>
                <a:schemeClr val="accent1"/>
              </a:buClr>
              <a:buSzPct val="75000"/>
              <a:buFont typeface="Monotype Sorts" pitchFamily="2" charset="2"/>
              <a:buChar char="l"/>
            </a:pPr>
            <a:r>
              <a:rPr lang="en-US" sz="2000" dirty="0" smtClean="0">
                <a:solidFill>
                  <a:schemeClr val="tx1"/>
                </a:solidFill>
                <a:sym typeface="Symbol" pitchFamily="18" charset="2"/>
              </a:rPr>
              <a:t>Step 5:</a:t>
            </a:r>
            <a:endParaRPr lang="en-US" sz="2000" dirty="0">
              <a:solidFill>
                <a:schemeClr val="tx1"/>
              </a:solidFill>
              <a:sym typeface="Symbol" pitchFamily="18" charset="2"/>
            </a:endParaRP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9794" name="Rectangle 2"/>
          <p:cNvSpPr>
            <a:spLocks noGrp="1" noChangeArrowheads="1"/>
          </p:cNvSpPr>
          <p:nvPr>
            <p:ph type="title"/>
          </p:nvPr>
        </p:nvSpPr>
        <p:spPr>
          <a:xfrm>
            <a:off x="533400" y="304800"/>
            <a:ext cx="7935913" cy="422275"/>
          </a:xfrm>
        </p:spPr>
        <p:txBody>
          <a:bodyPr/>
          <a:lstStyle/>
          <a:p>
            <a:r>
              <a:rPr lang="en-US" dirty="0"/>
              <a:t>Floating Point </a:t>
            </a:r>
            <a:r>
              <a:rPr lang="en-US" dirty="0" smtClean="0"/>
              <a:t>Addition Example</a:t>
            </a:r>
            <a:endParaRPr lang="en-US" dirty="0"/>
          </a:p>
        </p:txBody>
      </p:sp>
      <p:sp>
        <p:nvSpPr>
          <p:cNvPr id="929795" name="Rectangle 3"/>
          <p:cNvSpPr>
            <a:spLocks noGrp="1" noChangeArrowheads="1"/>
          </p:cNvSpPr>
          <p:nvPr>
            <p:ph type="body" idx="1"/>
          </p:nvPr>
        </p:nvSpPr>
        <p:spPr>
          <a:xfrm>
            <a:off x="533400" y="914400"/>
            <a:ext cx="8229600" cy="863826"/>
          </a:xfrm>
        </p:spPr>
        <p:txBody>
          <a:bodyPr/>
          <a:lstStyle/>
          <a:p>
            <a:pPr marL="342900" indent="-342900">
              <a:spcBef>
                <a:spcPct val="40000"/>
              </a:spcBef>
            </a:pPr>
            <a:r>
              <a:rPr lang="en-US" dirty="0" smtClean="0"/>
              <a:t>Add</a:t>
            </a:r>
            <a:endParaRPr lang="en-US" dirty="0"/>
          </a:p>
          <a:p>
            <a:pPr marL="342900" indent="-342900" algn="ctr">
              <a:spcBef>
                <a:spcPct val="40000"/>
              </a:spcBef>
              <a:buFont typeface="Wingdings" pitchFamily="2" charset="2"/>
              <a:buNone/>
            </a:pPr>
            <a:r>
              <a:rPr lang="en-US" dirty="0" smtClean="0">
                <a:sym typeface="Symbol" pitchFamily="18" charset="2"/>
              </a:rPr>
              <a:t>(0.5 = 1.0000  2</a:t>
            </a:r>
            <a:r>
              <a:rPr lang="en-US" baseline="30000" dirty="0" smtClean="0">
                <a:sym typeface="Symbol" pitchFamily="18" charset="2"/>
              </a:rPr>
              <a:t>-1</a:t>
            </a:r>
            <a:r>
              <a:rPr lang="en-US" dirty="0" smtClean="0">
                <a:sym typeface="Symbol" pitchFamily="18" charset="2"/>
              </a:rPr>
              <a:t>) </a:t>
            </a:r>
            <a:r>
              <a:rPr lang="en-US" dirty="0">
                <a:sym typeface="Symbol" pitchFamily="18" charset="2"/>
              </a:rPr>
              <a:t>+ </a:t>
            </a:r>
            <a:r>
              <a:rPr lang="en-US" dirty="0" smtClean="0">
                <a:sym typeface="Symbol" pitchFamily="18" charset="2"/>
              </a:rPr>
              <a:t>(-0.4375 = -1.1100 2</a:t>
            </a:r>
            <a:r>
              <a:rPr lang="en-US" baseline="30000" dirty="0" smtClean="0">
                <a:sym typeface="Symbol" pitchFamily="18" charset="2"/>
              </a:rPr>
              <a:t>-2</a:t>
            </a:r>
            <a:r>
              <a:rPr lang="en-US" dirty="0" smtClean="0">
                <a:sym typeface="Symbol" pitchFamily="18" charset="2"/>
              </a:rPr>
              <a:t>) </a:t>
            </a:r>
            <a:endParaRPr lang="en-US" dirty="0">
              <a:sym typeface="Symbol" pitchFamily="18" charset="2"/>
            </a:endParaRPr>
          </a:p>
        </p:txBody>
      </p:sp>
      <p:sp>
        <p:nvSpPr>
          <p:cNvPr id="929796" name="Rectangle 4"/>
          <p:cNvSpPr>
            <a:spLocks noChangeArrowheads="1"/>
          </p:cNvSpPr>
          <p:nvPr/>
        </p:nvSpPr>
        <p:spPr bwMode="auto">
          <a:xfrm>
            <a:off x="533400" y="1905000"/>
            <a:ext cx="8229600" cy="4329390"/>
          </a:xfrm>
          <a:prstGeom prst="rect">
            <a:avLst/>
          </a:prstGeom>
          <a:noFill/>
          <a:ln w="12700">
            <a:noFill/>
            <a:miter lim="800000"/>
            <a:headEnd/>
            <a:tailEnd/>
          </a:ln>
          <a:effectLst/>
        </p:spPr>
        <p:txBody>
          <a:bodyPr lIns="63500" tIns="25400" rIns="63500" bIns="25400">
            <a:spAutoFit/>
          </a:bodyPr>
          <a:lstStyle/>
          <a:p>
            <a:pPr marL="742950" lvl="1" indent="-285750">
              <a:lnSpc>
                <a:spcPct val="90000"/>
              </a:lnSpc>
              <a:spcBef>
                <a:spcPct val="40000"/>
              </a:spcBef>
              <a:buClr>
                <a:schemeClr val="accent1"/>
              </a:buClr>
              <a:buSzPct val="75000"/>
              <a:buFont typeface="Monotype Sorts" pitchFamily="2" charset="2"/>
              <a:buChar char="l"/>
            </a:pPr>
            <a:r>
              <a:rPr lang="en-US" sz="2000" dirty="0" smtClean="0">
                <a:solidFill>
                  <a:schemeClr val="tx1"/>
                </a:solidFill>
                <a:sym typeface="Symbol" pitchFamily="18" charset="2"/>
              </a:rPr>
              <a:t>Step 0: </a:t>
            </a:r>
          </a:p>
          <a:p>
            <a:pPr marL="742950" lvl="1" indent="-285750">
              <a:lnSpc>
                <a:spcPct val="90000"/>
              </a:lnSpc>
              <a:spcBef>
                <a:spcPct val="40000"/>
              </a:spcBef>
              <a:buClr>
                <a:schemeClr val="accent1"/>
              </a:buClr>
              <a:buSzPct val="75000"/>
              <a:buFont typeface="Monotype Sorts" pitchFamily="2" charset="2"/>
              <a:buChar char="l"/>
            </a:pPr>
            <a:r>
              <a:rPr lang="en-US" sz="2000" dirty="0" smtClean="0">
                <a:solidFill>
                  <a:schemeClr val="tx1"/>
                </a:solidFill>
                <a:sym typeface="Symbol" pitchFamily="18" charset="2"/>
              </a:rPr>
              <a:t>Step 1:</a:t>
            </a:r>
          </a:p>
          <a:p>
            <a:pPr marL="742950" lvl="1" indent="-285750">
              <a:lnSpc>
                <a:spcPct val="90000"/>
              </a:lnSpc>
              <a:spcBef>
                <a:spcPct val="40000"/>
              </a:spcBef>
              <a:buClr>
                <a:schemeClr val="accent1"/>
              </a:buClr>
              <a:buSzPct val="75000"/>
            </a:pPr>
            <a:r>
              <a:rPr lang="en-US" sz="2000" dirty="0" smtClean="0">
                <a:solidFill>
                  <a:schemeClr val="tx1"/>
                </a:solidFill>
                <a:sym typeface="Symbol" pitchFamily="18" charset="2"/>
              </a:rPr>
              <a:t> </a:t>
            </a:r>
          </a:p>
          <a:p>
            <a:pPr marL="742950" lvl="1" indent="-285750">
              <a:lnSpc>
                <a:spcPct val="90000"/>
              </a:lnSpc>
              <a:spcBef>
                <a:spcPct val="40000"/>
              </a:spcBef>
              <a:buClr>
                <a:schemeClr val="accent1"/>
              </a:buClr>
              <a:buSzPct val="75000"/>
              <a:buFont typeface="Monotype Sorts" pitchFamily="2" charset="2"/>
              <a:buChar char="l"/>
            </a:pPr>
            <a:r>
              <a:rPr lang="en-US" sz="2000" dirty="0" smtClean="0">
                <a:solidFill>
                  <a:schemeClr val="tx1"/>
                </a:solidFill>
                <a:sym typeface="Symbol" pitchFamily="18" charset="2"/>
              </a:rPr>
              <a:t>Step 2:</a:t>
            </a:r>
          </a:p>
          <a:p>
            <a:pPr marL="742950" lvl="1" indent="-285750">
              <a:lnSpc>
                <a:spcPct val="90000"/>
              </a:lnSpc>
              <a:spcBef>
                <a:spcPct val="40000"/>
              </a:spcBef>
              <a:buClr>
                <a:schemeClr val="accent1"/>
              </a:buClr>
              <a:buSzPct val="75000"/>
              <a:buFont typeface="Monotype Sorts" pitchFamily="2" charset="2"/>
              <a:buChar char="l"/>
            </a:pPr>
            <a:endParaRPr lang="en-US" sz="2000" dirty="0" smtClean="0">
              <a:solidFill>
                <a:schemeClr val="tx1"/>
              </a:solidFill>
              <a:sym typeface="Symbol" pitchFamily="18" charset="2"/>
            </a:endParaRPr>
          </a:p>
          <a:p>
            <a:pPr marL="742950" lvl="1" indent="-285750">
              <a:lnSpc>
                <a:spcPct val="90000"/>
              </a:lnSpc>
              <a:spcBef>
                <a:spcPct val="40000"/>
              </a:spcBef>
              <a:buClr>
                <a:schemeClr val="accent1"/>
              </a:buClr>
              <a:buSzPct val="75000"/>
            </a:pPr>
            <a:r>
              <a:rPr lang="en-US" sz="2000" dirty="0" smtClean="0">
                <a:solidFill>
                  <a:schemeClr val="tx1"/>
                </a:solidFill>
                <a:sym typeface="Symbol" pitchFamily="18" charset="2"/>
              </a:rPr>
              <a:t> </a:t>
            </a:r>
          </a:p>
          <a:p>
            <a:pPr marL="742950" lvl="1" indent="-285750">
              <a:lnSpc>
                <a:spcPct val="90000"/>
              </a:lnSpc>
              <a:spcBef>
                <a:spcPct val="40000"/>
              </a:spcBef>
              <a:buClr>
                <a:schemeClr val="accent1"/>
              </a:buClr>
              <a:buSzPct val="75000"/>
              <a:buFont typeface="Monotype Sorts" pitchFamily="2" charset="2"/>
              <a:buChar char="l"/>
            </a:pPr>
            <a:r>
              <a:rPr lang="en-US" sz="2000" dirty="0" smtClean="0">
                <a:solidFill>
                  <a:schemeClr val="tx1"/>
                </a:solidFill>
                <a:sym typeface="Symbol" pitchFamily="18" charset="2"/>
              </a:rPr>
              <a:t>Step 3:</a:t>
            </a:r>
          </a:p>
          <a:p>
            <a:pPr marL="742950" lvl="1" indent="-285750">
              <a:lnSpc>
                <a:spcPct val="90000"/>
              </a:lnSpc>
              <a:spcBef>
                <a:spcPct val="40000"/>
              </a:spcBef>
              <a:buClr>
                <a:schemeClr val="accent1"/>
              </a:buClr>
              <a:buSzPct val="75000"/>
            </a:pPr>
            <a:r>
              <a:rPr lang="en-US" sz="2000" dirty="0" smtClean="0">
                <a:solidFill>
                  <a:schemeClr val="tx1"/>
                </a:solidFill>
                <a:sym typeface="Symbol" pitchFamily="18" charset="2"/>
              </a:rPr>
              <a:t> </a:t>
            </a:r>
          </a:p>
          <a:p>
            <a:pPr marL="742950" lvl="1" indent="-285750">
              <a:lnSpc>
                <a:spcPct val="90000"/>
              </a:lnSpc>
              <a:spcBef>
                <a:spcPct val="40000"/>
              </a:spcBef>
              <a:buClr>
                <a:schemeClr val="accent1"/>
              </a:buClr>
              <a:buSzPct val="75000"/>
              <a:buFont typeface="Monotype Sorts" pitchFamily="2" charset="2"/>
              <a:buChar char="l"/>
            </a:pPr>
            <a:r>
              <a:rPr lang="en-US" sz="2000" dirty="0" smtClean="0">
                <a:solidFill>
                  <a:schemeClr val="tx1"/>
                </a:solidFill>
                <a:sym typeface="Symbol" pitchFamily="18" charset="2"/>
              </a:rPr>
              <a:t>Step 4:</a:t>
            </a:r>
          </a:p>
          <a:p>
            <a:pPr marL="742950" lvl="1" indent="-285750">
              <a:lnSpc>
                <a:spcPct val="90000"/>
              </a:lnSpc>
              <a:spcBef>
                <a:spcPct val="40000"/>
              </a:spcBef>
              <a:buClr>
                <a:schemeClr val="accent1"/>
              </a:buClr>
              <a:buSzPct val="75000"/>
            </a:pPr>
            <a:endParaRPr lang="en-US" sz="2000" dirty="0" smtClean="0">
              <a:solidFill>
                <a:schemeClr val="tx1"/>
              </a:solidFill>
              <a:sym typeface="Symbol" pitchFamily="18" charset="2"/>
            </a:endParaRPr>
          </a:p>
          <a:p>
            <a:pPr marL="742950" lvl="1" indent="-285750">
              <a:lnSpc>
                <a:spcPct val="90000"/>
              </a:lnSpc>
              <a:spcBef>
                <a:spcPct val="40000"/>
              </a:spcBef>
              <a:buClr>
                <a:schemeClr val="accent1"/>
              </a:buClr>
              <a:buSzPct val="75000"/>
              <a:buFont typeface="Monotype Sorts" pitchFamily="2" charset="2"/>
              <a:buChar char="l"/>
            </a:pPr>
            <a:r>
              <a:rPr lang="en-US" sz="2000" dirty="0" smtClean="0">
                <a:solidFill>
                  <a:schemeClr val="tx1"/>
                </a:solidFill>
                <a:sym typeface="Symbol" pitchFamily="18" charset="2"/>
              </a:rPr>
              <a:t>Step 5:</a:t>
            </a:r>
            <a:endParaRPr lang="en-US" sz="2000" dirty="0">
              <a:solidFill>
                <a:schemeClr val="tx1"/>
              </a:solidFill>
              <a:sym typeface="Symbol" pitchFamily="18" charset="2"/>
            </a:endParaRPr>
          </a:p>
        </p:txBody>
      </p:sp>
      <p:sp>
        <p:nvSpPr>
          <p:cNvPr id="5" name="TextBox 4"/>
          <p:cNvSpPr txBox="1"/>
          <p:nvPr/>
        </p:nvSpPr>
        <p:spPr>
          <a:xfrm>
            <a:off x="2362200" y="1828800"/>
            <a:ext cx="5654112" cy="400110"/>
          </a:xfrm>
          <a:prstGeom prst="rect">
            <a:avLst/>
          </a:prstGeom>
          <a:noFill/>
        </p:spPr>
        <p:txBody>
          <a:bodyPr wrap="none" rtlCol="0">
            <a:spAutoFit/>
          </a:bodyPr>
          <a:lstStyle/>
          <a:p>
            <a:r>
              <a:rPr lang="en-US" sz="2000" dirty="0" smtClean="0">
                <a:solidFill>
                  <a:schemeClr val="accent2"/>
                </a:solidFill>
              </a:rPr>
              <a:t>Hidden bits restored in the representation above</a:t>
            </a:r>
            <a:endParaRPr lang="en-US" sz="2000" dirty="0">
              <a:solidFill>
                <a:schemeClr val="accent2"/>
              </a:solidFill>
            </a:endParaRPr>
          </a:p>
        </p:txBody>
      </p:sp>
      <p:sp>
        <p:nvSpPr>
          <p:cNvPr id="6" name="TextBox 5"/>
          <p:cNvSpPr txBox="1"/>
          <p:nvPr/>
        </p:nvSpPr>
        <p:spPr>
          <a:xfrm>
            <a:off x="2362201" y="2209800"/>
            <a:ext cx="6553200" cy="707886"/>
          </a:xfrm>
          <a:prstGeom prst="rect">
            <a:avLst/>
          </a:prstGeom>
          <a:noFill/>
        </p:spPr>
        <p:txBody>
          <a:bodyPr wrap="square" rtlCol="0">
            <a:spAutoFit/>
          </a:bodyPr>
          <a:lstStyle/>
          <a:p>
            <a:r>
              <a:rPr lang="en-US" sz="2000" dirty="0" smtClean="0">
                <a:solidFill>
                  <a:schemeClr val="accent2"/>
                </a:solidFill>
              </a:rPr>
              <a:t>Shift </a:t>
            </a:r>
            <a:r>
              <a:rPr lang="en-US" sz="2000" dirty="0" err="1" smtClean="0">
                <a:solidFill>
                  <a:schemeClr val="accent2"/>
                </a:solidFill>
              </a:rPr>
              <a:t>significand</a:t>
            </a:r>
            <a:r>
              <a:rPr lang="en-US" sz="2000" dirty="0" smtClean="0">
                <a:solidFill>
                  <a:schemeClr val="accent2"/>
                </a:solidFill>
              </a:rPr>
              <a:t> with the smaller exponent (1.1100) right until its exponent matches the larger exponent (so once)</a:t>
            </a:r>
            <a:endParaRPr lang="en-US" sz="2000" dirty="0">
              <a:solidFill>
                <a:schemeClr val="accent2"/>
              </a:solidFill>
            </a:endParaRPr>
          </a:p>
        </p:txBody>
      </p:sp>
      <p:sp>
        <p:nvSpPr>
          <p:cNvPr id="7" name="TextBox 6"/>
          <p:cNvSpPr txBox="1"/>
          <p:nvPr/>
        </p:nvSpPr>
        <p:spPr>
          <a:xfrm>
            <a:off x="2362200" y="3048000"/>
            <a:ext cx="6553200" cy="1015663"/>
          </a:xfrm>
          <a:prstGeom prst="rect">
            <a:avLst/>
          </a:prstGeom>
          <a:noFill/>
        </p:spPr>
        <p:txBody>
          <a:bodyPr wrap="square" rtlCol="0">
            <a:spAutoFit/>
          </a:bodyPr>
          <a:lstStyle/>
          <a:p>
            <a:r>
              <a:rPr lang="en-US" sz="2000" dirty="0" smtClean="0">
                <a:solidFill>
                  <a:schemeClr val="accent2"/>
                </a:solidFill>
              </a:rPr>
              <a:t>Add </a:t>
            </a:r>
            <a:r>
              <a:rPr lang="en-US" sz="2000" dirty="0" err="1" smtClean="0">
                <a:solidFill>
                  <a:schemeClr val="accent2"/>
                </a:solidFill>
              </a:rPr>
              <a:t>significands</a:t>
            </a:r>
            <a:endParaRPr lang="en-US" sz="2000" dirty="0" smtClean="0">
              <a:solidFill>
                <a:schemeClr val="accent2"/>
              </a:solidFill>
            </a:endParaRPr>
          </a:p>
          <a:p>
            <a:r>
              <a:rPr lang="en-US" sz="2000" dirty="0" smtClean="0">
                <a:solidFill>
                  <a:schemeClr val="accent2"/>
                </a:solidFill>
              </a:rPr>
              <a:t>	1.0000 + (-0.111) = 1.0000 – 0.111 = 0.001</a:t>
            </a:r>
          </a:p>
          <a:p>
            <a:endParaRPr lang="en-US" sz="2000" dirty="0">
              <a:solidFill>
                <a:schemeClr val="accent2"/>
              </a:solidFill>
            </a:endParaRPr>
          </a:p>
        </p:txBody>
      </p:sp>
      <p:sp>
        <p:nvSpPr>
          <p:cNvPr id="8" name="TextBox 7"/>
          <p:cNvSpPr txBox="1"/>
          <p:nvPr/>
        </p:nvSpPr>
        <p:spPr>
          <a:xfrm>
            <a:off x="2286000" y="4191000"/>
            <a:ext cx="6858000" cy="707886"/>
          </a:xfrm>
          <a:prstGeom prst="rect">
            <a:avLst/>
          </a:prstGeom>
          <a:noFill/>
        </p:spPr>
        <p:txBody>
          <a:bodyPr wrap="square" rtlCol="0">
            <a:spAutoFit/>
          </a:bodyPr>
          <a:lstStyle/>
          <a:p>
            <a:r>
              <a:rPr lang="en-US" sz="2000" dirty="0" smtClean="0">
                <a:solidFill>
                  <a:schemeClr val="accent2"/>
                </a:solidFill>
              </a:rPr>
              <a:t>Normalize the sum, checking for exponent over/underflow</a:t>
            </a:r>
          </a:p>
          <a:p>
            <a:r>
              <a:rPr lang="en-US" sz="2000" dirty="0" smtClean="0">
                <a:solidFill>
                  <a:schemeClr val="accent2"/>
                </a:solidFill>
              </a:rPr>
              <a:t>	0.001 x 2</a:t>
            </a:r>
            <a:r>
              <a:rPr lang="en-US" sz="2000" baseline="30000" dirty="0" smtClean="0">
                <a:solidFill>
                  <a:schemeClr val="accent2"/>
                </a:solidFill>
              </a:rPr>
              <a:t>-1</a:t>
            </a:r>
            <a:r>
              <a:rPr lang="en-US" sz="2000" dirty="0" smtClean="0">
                <a:solidFill>
                  <a:schemeClr val="accent2"/>
                </a:solidFill>
              </a:rPr>
              <a:t> = 0.010 x 2</a:t>
            </a:r>
            <a:r>
              <a:rPr lang="en-US" sz="2000" baseline="30000" dirty="0" smtClean="0">
                <a:solidFill>
                  <a:schemeClr val="accent2"/>
                </a:solidFill>
              </a:rPr>
              <a:t>-2</a:t>
            </a:r>
            <a:r>
              <a:rPr lang="en-US" sz="2000" dirty="0" smtClean="0">
                <a:solidFill>
                  <a:schemeClr val="accent2"/>
                </a:solidFill>
              </a:rPr>
              <a:t> = .. =  1.000 x 2</a:t>
            </a:r>
            <a:r>
              <a:rPr lang="en-US" sz="2000" baseline="30000" dirty="0" smtClean="0">
                <a:solidFill>
                  <a:schemeClr val="accent2"/>
                </a:solidFill>
              </a:rPr>
              <a:t>-4</a:t>
            </a:r>
            <a:endParaRPr lang="en-US" sz="2000" baseline="30000" dirty="0">
              <a:solidFill>
                <a:schemeClr val="accent2"/>
              </a:solidFill>
            </a:endParaRPr>
          </a:p>
        </p:txBody>
      </p:sp>
      <p:sp>
        <p:nvSpPr>
          <p:cNvPr id="9" name="TextBox 8"/>
          <p:cNvSpPr txBox="1"/>
          <p:nvPr/>
        </p:nvSpPr>
        <p:spPr>
          <a:xfrm>
            <a:off x="2286000" y="5029200"/>
            <a:ext cx="6553200" cy="400110"/>
          </a:xfrm>
          <a:prstGeom prst="rect">
            <a:avLst/>
          </a:prstGeom>
          <a:noFill/>
        </p:spPr>
        <p:txBody>
          <a:bodyPr wrap="square" rtlCol="0">
            <a:spAutoFit/>
          </a:bodyPr>
          <a:lstStyle/>
          <a:p>
            <a:r>
              <a:rPr lang="en-US" sz="2000" dirty="0" smtClean="0">
                <a:solidFill>
                  <a:schemeClr val="accent2"/>
                </a:solidFill>
              </a:rPr>
              <a:t>The sum is already rounded, so we’re done</a:t>
            </a:r>
          </a:p>
        </p:txBody>
      </p:sp>
      <p:sp>
        <p:nvSpPr>
          <p:cNvPr id="10" name="TextBox 9"/>
          <p:cNvSpPr txBox="1"/>
          <p:nvPr/>
        </p:nvSpPr>
        <p:spPr>
          <a:xfrm>
            <a:off x="2286000" y="5791200"/>
            <a:ext cx="6553200" cy="400110"/>
          </a:xfrm>
          <a:prstGeom prst="rect">
            <a:avLst/>
          </a:prstGeom>
          <a:noFill/>
        </p:spPr>
        <p:txBody>
          <a:bodyPr wrap="square" rtlCol="0">
            <a:spAutoFit/>
          </a:bodyPr>
          <a:lstStyle/>
          <a:p>
            <a:r>
              <a:rPr lang="en-US" sz="2000" dirty="0" err="1" smtClean="0">
                <a:solidFill>
                  <a:schemeClr val="accent2"/>
                </a:solidFill>
              </a:rPr>
              <a:t>Rehide</a:t>
            </a:r>
            <a:r>
              <a:rPr lang="en-US" sz="2000" dirty="0" smtClean="0">
                <a:solidFill>
                  <a:schemeClr val="accent2"/>
                </a:solidFill>
              </a:rPr>
              <a:t> the hidden bit before storing</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Exercise</a:t>
            </a:r>
            <a:endParaRPr lang="zh-CN" altLang="en-US" dirty="0"/>
          </a:p>
        </p:txBody>
      </p:sp>
      <p:sp>
        <p:nvSpPr>
          <p:cNvPr id="3" name="内容占位符 2"/>
          <p:cNvSpPr>
            <a:spLocks noGrp="1"/>
          </p:cNvSpPr>
          <p:nvPr>
            <p:ph idx="1"/>
          </p:nvPr>
        </p:nvSpPr>
        <p:spPr>
          <a:xfrm>
            <a:off x="533400" y="914400"/>
            <a:ext cx="8153400" cy="1768689"/>
          </a:xfrm>
        </p:spPr>
        <p:txBody>
          <a:bodyPr/>
          <a:lstStyle/>
          <a:p>
            <a:r>
              <a:rPr lang="en-US" altLang="zh-CN" dirty="0"/>
              <a:t>Given </a:t>
            </a:r>
            <a:r>
              <a:rPr lang="en-US" altLang="zh-CN" dirty="0" smtClean="0"/>
              <a:t>A=2.6125×10</a:t>
            </a:r>
            <a:r>
              <a:rPr lang="en-US" altLang="zh-CN" baseline="30000" dirty="0" smtClean="0"/>
              <a:t>1</a:t>
            </a:r>
            <a:r>
              <a:rPr lang="en-US" altLang="zh-CN" dirty="0"/>
              <a:t>, B=4.150390625×10</a:t>
            </a:r>
            <a:r>
              <a:rPr lang="en-US" altLang="zh-CN" baseline="30000" dirty="0"/>
              <a:t>-1</a:t>
            </a:r>
            <a:r>
              <a:rPr lang="en-US" altLang="zh-CN" dirty="0"/>
              <a:t>, Calculate the sum of A and B by hand, assuming A and B are stored by the following format, Assume 1 guard, 1 round bit, and 1 sticky bit, and round to the nearest even. Show all the steps.</a:t>
            </a:r>
            <a:endParaRPr lang="zh-CN" altLang="en-US" dirty="0"/>
          </a:p>
        </p:txBody>
      </p:sp>
      <p:sp>
        <p:nvSpPr>
          <p:cNvPr id="4" name="Text Box 4"/>
          <p:cNvSpPr txBox="1">
            <a:spLocks noChangeArrowheads="1"/>
          </p:cNvSpPr>
          <p:nvPr/>
        </p:nvSpPr>
        <p:spPr bwMode="auto">
          <a:xfrm>
            <a:off x="517525" y="3258617"/>
            <a:ext cx="54800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accent1"/>
                </a:solidFill>
                <a:latin typeface="Arial" charset="0"/>
                <a:ea typeface="宋体" charset="-122"/>
              </a:defRPr>
            </a:lvl1pPr>
            <a:lvl2pPr marL="742950" indent="-285750" eaLnBrk="0" hangingPunct="0">
              <a:defRPr>
                <a:solidFill>
                  <a:schemeClr val="accent1"/>
                </a:solidFill>
                <a:latin typeface="Arial" charset="0"/>
                <a:ea typeface="宋体" charset="-122"/>
              </a:defRPr>
            </a:lvl2pPr>
            <a:lvl3pPr marL="1143000" indent="-228600" eaLnBrk="0" hangingPunct="0">
              <a:defRPr>
                <a:solidFill>
                  <a:schemeClr val="accent1"/>
                </a:solidFill>
                <a:latin typeface="Arial" charset="0"/>
                <a:ea typeface="宋体" charset="-122"/>
              </a:defRPr>
            </a:lvl3pPr>
            <a:lvl4pPr marL="1600200" indent="-228600" eaLnBrk="0" hangingPunct="0">
              <a:defRPr>
                <a:solidFill>
                  <a:schemeClr val="accent1"/>
                </a:solidFill>
                <a:latin typeface="Arial" charset="0"/>
                <a:ea typeface="宋体" charset="-122"/>
              </a:defRPr>
            </a:lvl4pPr>
            <a:lvl5pPr marL="2057400" indent="-228600" eaLnBrk="0" hangingPunct="0">
              <a:defRPr>
                <a:solidFill>
                  <a:schemeClr val="accent1"/>
                </a:solidFill>
                <a:latin typeface="Arial" charset="0"/>
                <a:ea typeface="宋体" charset="-122"/>
              </a:defRPr>
            </a:lvl5pPr>
            <a:lvl6pPr marL="2514600" indent="-228600" eaLnBrk="0" fontAlgn="base" hangingPunct="0">
              <a:spcBef>
                <a:spcPct val="0"/>
              </a:spcBef>
              <a:spcAft>
                <a:spcPct val="0"/>
              </a:spcAft>
              <a:defRPr>
                <a:solidFill>
                  <a:schemeClr val="accent1"/>
                </a:solidFill>
                <a:latin typeface="Arial" charset="0"/>
                <a:ea typeface="宋体" charset="-122"/>
              </a:defRPr>
            </a:lvl6pPr>
            <a:lvl7pPr marL="2971800" indent="-228600" eaLnBrk="0" fontAlgn="base" hangingPunct="0">
              <a:spcBef>
                <a:spcPct val="0"/>
              </a:spcBef>
              <a:spcAft>
                <a:spcPct val="0"/>
              </a:spcAft>
              <a:defRPr>
                <a:solidFill>
                  <a:schemeClr val="accent1"/>
                </a:solidFill>
                <a:latin typeface="Arial" charset="0"/>
                <a:ea typeface="宋体" charset="-122"/>
              </a:defRPr>
            </a:lvl7pPr>
            <a:lvl8pPr marL="3429000" indent="-228600" eaLnBrk="0" fontAlgn="base" hangingPunct="0">
              <a:spcBef>
                <a:spcPct val="0"/>
              </a:spcBef>
              <a:spcAft>
                <a:spcPct val="0"/>
              </a:spcAft>
              <a:defRPr>
                <a:solidFill>
                  <a:schemeClr val="accent1"/>
                </a:solidFill>
                <a:latin typeface="Arial" charset="0"/>
                <a:ea typeface="宋体" charset="-122"/>
              </a:defRPr>
            </a:lvl8pPr>
            <a:lvl9pPr marL="3886200" indent="-228600" eaLnBrk="0" fontAlgn="base" hangingPunct="0">
              <a:spcBef>
                <a:spcPct val="0"/>
              </a:spcBef>
              <a:spcAft>
                <a:spcPct val="0"/>
              </a:spcAft>
              <a:defRPr>
                <a:solidFill>
                  <a:schemeClr val="accent1"/>
                </a:solidFill>
                <a:latin typeface="Arial" charset="0"/>
                <a:ea typeface="宋体" charset="-122"/>
              </a:defRPr>
            </a:lvl9pPr>
          </a:lstStyle>
          <a:p>
            <a:pPr eaLnBrk="1" hangingPunct="1">
              <a:buClr>
                <a:srgbClr val="CC0000"/>
              </a:buClr>
            </a:pPr>
            <a:r>
              <a:rPr lang="en-US" altLang="zh-CN" dirty="0">
                <a:solidFill>
                  <a:schemeClr val="tx1"/>
                </a:solidFill>
              </a:rPr>
              <a:t>Sign       Exponent                                         Fraction</a:t>
            </a:r>
          </a:p>
          <a:p>
            <a:pPr eaLnBrk="1" hangingPunct="1">
              <a:buClr>
                <a:srgbClr val="CC0000"/>
              </a:buClr>
            </a:pPr>
            <a:r>
              <a:rPr lang="en-US" altLang="zh-CN" dirty="0">
                <a:solidFill>
                  <a:schemeClr val="tx1"/>
                </a:solidFill>
              </a:rPr>
              <a:t>1 bit          5</a:t>
            </a:r>
            <a:r>
              <a:rPr lang="en-US" altLang="zh-CN" dirty="0" smtClean="0">
                <a:solidFill>
                  <a:schemeClr val="tx1"/>
                </a:solidFill>
              </a:rPr>
              <a:t> </a:t>
            </a:r>
            <a:r>
              <a:rPr lang="en-US" altLang="zh-CN" dirty="0">
                <a:solidFill>
                  <a:schemeClr val="tx1"/>
                </a:solidFill>
              </a:rPr>
              <a:t>bits                                              </a:t>
            </a:r>
            <a:r>
              <a:rPr lang="en-US" altLang="zh-CN" dirty="0" smtClean="0">
                <a:solidFill>
                  <a:schemeClr val="tx1"/>
                </a:solidFill>
              </a:rPr>
              <a:t>10 </a:t>
            </a:r>
            <a:r>
              <a:rPr lang="en-US" altLang="zh-CN" dirty="0">
                <a:solidFill>
                  <a:schemeClr val="tx1"/>
                </a:solidFill>
              </a:rPr>
              <a:t>bits</a:t>
            </a:r>
          </a:p>
        </p:txBody>
      </p:sp>
      <p:sp>
        <p:nvSpPr>
          <p:cNvPr id="5" name="Rectangle 5"/>
          <p:cNvSpPr>
            <a:spLocks noChangeArrowheads="1"/>
          </p:cNvSpPr>
          <p:nvPr/>
        </p:nvSpPr>
        <p:spPr bwMode="auto">
          <a:xfrm>
            <a:off x="609600" y="3831704"/>
            <a:ext cx="381000" cy="533400"/>
          </a:xfrm>
          <a:prstGeom prst="rect">
            <a:avLst/>
          </a:prstGeom>
          <a:solidFill>
            <a:schemeClr val="accent1"/>
          </a:solidFill>
          <a:ln w="9525">
            <a:solidFill>
              <a:schemeClr val="tx1"/>
            </a:solidFill>
            <a:miter lim="800000"/>
            <a:headEnd/>
            <a:tailEnd/>
          </a:ln>
        </p:spPr>
        <p:txBody>
          <a:bodyPr wrap="none" anchor="ctr"/>
          <a:lstStyle/>
          <a:p>
            <a:pPr algn="ctr"/>
            <a:r>
              <a:rPr lang="en-US" altLang="zh-CN">
                <a:solidFill>
                  <a:schemeClr val="tx1"/>
                </a:solidFill>
              </a:rPr>
              <a:t>S</a:t>
            </a:r>
          </a:p>
        </p:txBody>
      </p:sp>
      <p:sp>
        <p:nvSpPr>
          <p:cNvPr id="6" name="Rectangle 6"/>
          <p:cNvSpPr>
            <a:spLocks noChangeArrowheads="1"/>
          </p:cNvSpPr>
          <p:nvPr/>
        </p:nvSpPr>
        <p:spPr bwMode="auto">
          <a:xfrm>
            <a:off x="1066800" y="3831704"/>
            <a:ext cx="1905000" cy="533400"/>
          </a:xfrm>
          <a:prstGeom prst="rect">
            <a:avLst/>
          </a:prstGeom>
          <a:solidFill>
            <a:srgbClr val="FFFF00"/>
          </a:solidFill>
          <a:ln w="9525">
            <a:solidFill>
              <a:schemeClr val="tx1"/>
            </a:solidFill>
            <a:miter lim="800000"/>
            <a:headEnd/>
            <a:tailEnd/>
          </a:ln>
        </p:spPr>
        <p:txBody>
          <a:bodyPr wrap="none" anchor="ctr"/>
          <a:lstStyle/>
          <a:p>
            <a:pPr algn="ctr"/>
            <a:r>
              <a:rPr lang="en-US" altLang="zh-CN">
                <a:solidFill>
                  <a:schemeClr val="tx1"/>
                </a:solidFill>
              </a:rPr>
              <a:t>E</a:t>
            </a:r>
          </a:p>
        </p:txBody>
      </p:sp>
      <p:sp>
        <p:nvSpPr>
          <p:cNvPr id="7" name="Rectangle 7"/>
          <p:cNvSpPr>
            <a:spLocks noChangeArrowheads="1"/>
          </p:cNvSpPr>
          <p:nvPr/>
        </p:nvSpPr>
        <p:spPr bwMode="auto">
          <a:xfrm>
            <a:off x="3048000" y="3831704"/>
            <a:ext cx="4953000" cy="533400"/>
          </a:xfrm>
          <a:prstGeom prst="rect">
            <a:avLst/>
          </a:prstGeom>
          <a:solidFill>
            <a:schemeClr val="hlink"/>
          </a:solidFill>
          <a:ln w="9525">
            <a:solidFill>
              <a:schemeClr val="tx1"/>
            </a:solidFill>
            <a:miter lim="800000"/>
            <a:headEnd/>
            <a:tailEnd/>
          </a:ln>
        </p:spPr>
        <p:txBody>
          <a:bodyPr wrap="none" anchor="ctr"/>
          <a:lstStyle/>
          <a:p>
            <a:pPr algn="ctr"/>
            <a:r>
              <a:rPr lang="en-US" altLang="zh-CN">
                <a:solidFill>
                  <a:schemeClr val="tx1"/>
                </a:solidFill>
              </a:rPr>
              <a:t>F</a:t>
            </a:r>
          </a:p>
        </p:txBody>
      </p:sp>
    </p:spTree>
    <p:extLst>
      <p:ext uri="{BB962C8B-B14F-4D97-AF65-F5344CB8AC3E}">
        <p14:creationId xmlns:p14="http://schemas.microsoft.com/office/powerpoint/2010/main" val="339692400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sz="quarter" idx="1"/>
          </p:nvPr>
        </p:nvSpPr>
        <p:spPr>
          <a:xfrm>
            <a:off x="457200" y="260648"/>
            <a:ext cx="8075240" cy="6213304"/>
          </a:xfrm>
        </p:spPr>
        <p:txBody>
          <a:bodyPr>
            <a:normAutofit fontScale="70000" lnSpcReduction="20000"/>
          </a:bodyPr>
          <a:lstStyle/>
          <a:p>
            <a:r>
              <a:rPr lang="en-US" altLang="zh-CN" dirty="0" smtClean="0"/>
              <a:t>Solution:</a:t>
            </a:r>
          </a:p>
          <a:p>
            <a:pPr marL="0" indent="0">
              <a:buNone/>
            </a:pPr>
            <a:r>
              <a:rPr lang="en-US" altLang="zh-CN" sz="2200" dirty="0" smtClean="0"/>
              <a:t>    </a:t>
            </a:r>
            <a:r>
              <a:rPr lang="en-US" altLang="zh-CN" dirty="0" smtClean="0"/>
              <a:t>a.</a:t>
            </a:r>
          </a:p>
          <a:p>
            <a:pPr marL="0" indent="0">
              <a:buNone/>
            </a:pPr>
            <a:r>
              <a:rPr lang="en-US" altLang="zh-CN" dirty="0" smtClean="0"/>
              <a:t>    2.6125×10</a:t>
            </a:r>
            <a:r>
              <a:rPr lang="en-US" altLang="zh-CN" baseline="30000" dirty="0" smtClean="0"/>
              <a:t>1</a:t>
            </a:r>
            <a:r>
              <a:rPr lang="en-US" altLang="zh-CN" dirty="0" smtClean="0"/>
              <a:t> </a:t>
            </a:r>
            <a:r>
              <a:rPr lang="en-US" altLang="zh-CN" dirty="0"/>
              <a:t>+ </a:t>
            </a:r>
            <a:r>
              <a:rPr lang="en-US" altLang="zh-CN" dirty="0" smtClean="0"/>
              <a:t>4.150390625×10</a:t>
            </a:r>
            <a:r>
              <a:rPr lang="en-US" altLang="zh-CN" baseline="30000" dirty="0" smtClean="0"/>
              <a:t>–1</a:t>
            </a:r>
          </a:p>
          <a:p>
            <a:pPr marL="0" indent="0">
              <a:buNone/>
            </a:pPr>
            <a:r>
              <a:rPr lang="en-US" altLang="zh-CN" dirty="0" smtClean="0"/>
              <a:t>    2.6125×10</a:t>
            </a:r>
            <a:r>
              <a:rPr lang="en-US" altLang="zh-CN" baseline="30000" dirty="0" smtClean="0"/>
              <a:t>1</a:t>
            </a:r>
            <a:r>
              <a:rPr lang="en-US" altLang="zh-CN" dirty="0" smtClean="0"/>
              <a:t> </a:t>
            </a:r>
            <a:r>
              <a:rPr lang="en-US" altLang="zh-CN" dirty="0"/>
              <a:t>= 26.125 = 11010.001 = </a:t>
            </a:r>
            <a:r>
              <a:rPr lang="en-US" altLang="zh-CN" dirty="0" smtClean="0"/>
              <a:t>1.1010001000×2</a:t>
            </a:r>
            <a:r>
              <a:rPr lang="en-US" altLang="zh-CN" baseline="30000" dirty="0" smtClean="0"/>
              <a:t>4</a:t>
            </a:r>
          </a:p>
          <a:p>
            <a:pPr marL="0" indent="0">
              <a:buNone/>
            </a:pPr>
            <a:r>
              <a:rPr lang="en-US" altLang="zh-CN" dirty="0" smtClean="0"/>
              <a:t>    4.150390625×10</a:t>
            </a:r>
            <a:r>
              <a:rPr lang="en-US" altLang="zh-CN" baseline="30000" dirty="0" smtClean="0"/>
              <a:t>–1</a:t>
            </a:r>
            <a:r>
              <a:rPr lang="en-US" altLang="zh-CN" dirty="0" smtClean="0"/>
              <a:t> </a:t>
            </a:r>
            <a:r>
              <a:rPr lang="en-US" altLang="zh-CN" dirty="0"/>
              <a:t>= .4150390625 = .011010100111 </a:t>
            </a:r>
            <a:endParaRPr lang="en-US" altLang="zh-CN" dirty="0" smtClean="0"/>
          </a:p>
          <a:p>
            <a:pPr marL="0" indent="0">
              <a:buNone/>
            </a:pPr>
            <a:r>
              <a:rPr lang="en-US" altLang="zh-CN" dirty="0" smtClean="0"/>
              <a:t>    =1.1010100111×2</a:t>
            </a:r>
            <a:r>
              <a:rPr lang="en-US" altLang="zh-CN" baseline="30000" dirty="0" smtClean="0"/>
              <a:t>–2</a:t>
            </a:r>
            <a:endParaRPr lang="en-US" altLang="zh-CN" baseline="30000" dirty="0"/>
          </a:p>
          <a:p>
            <a:pPr marL="0" indent="0">
              <a:buNone/>
            </a:pPr>
            <a:r>
              <a:rPr lang="en-US" altLang="zh-CN" dirty="0" smtClean="0"/>
              <a:t>    Shift </a:t>
            </a:r>
            <a:r>
              <a:rPr lang="en-US" altLang="zh-CN" dirty="0"/>
              <a:t>binary point 6 to the left to align exponents,</a:t>
            </a:r>
          </a:p>
          <a:p>
            <a:pPr marL="0" indent="0">
              <a:buNone/>
            </a:pPr>
            <a:r>
              <a:rPr lang="en-US" altLang="zh-CN" dirty="0"/>
              <a:t>                           GR</a:t>
            </a:r>
          </a:p>
          <a:p>
            <a:pPr marL="0" indent="0">
              <a:buNone/>
            </a:pPr>
            <a:r>
              <a:rPr lang="en-US" altLang="zh-CN" dirty="0"/>
              <a:t>    1.1010001000 00</a:t>
            </a:r>
          </a:p>
          <a:p>
            <a:pPr marL="0" indent="0">
              <a:buNone/>
            </a:pPr>
            <a:r>
              <a:rPr lang="en-US" altLang="zh-CN" dirty="0"/>
              <a:t>    +.0000011010 10 0111 (Guard = 1, Round = 0, Sticky = 1)</a:t>
            </a:r>
          </a:p>
          <a:p>
            <a:pPr marL="0" indent="0">
              <a:buNone/>
            </a:pPr>
            <a:r>
              <a:rPr lang="en-US" altLang="zh-CN" dirty="0"/>
              <a:t>    --------------------</a:t>
            </a:r>
          </a:p>
          <a:p>
            <a:pPr marL="0" indent="0">
              <a:buNone/>
            </a:pPr>
            <a:r>
              <a:rPr lang="en-US" altLang="zh-CN" dirty="0"/>
              <a:t>    1.1010100010 </a:t>
            </a:r>
            <a:r>
              <a:rPr lang="en-US" altLang="zh-CN" dirty="0" smtClean="0"/>
              <a:t>10</a:t>
            </a:r>
          </a:p>
          <a:p>
            <a:pPr marL="0" indent="0">
              <a:buNone/>
            </a:pPr>
            <a:r>
              <a:rPr lang="en-US" altLang="zh-CN" dirty="0" smtClean="0"/>
              <a:t>    In </a:t>
            </a:r>
            <a:r>
              <a:rPr lang="en-US" altLang="zh-CN" dirty="0"/>
              <a:t>this case the extra bits (G,R,S) are more than half of the least </a:t>
            </a:r>
            <a:r>
              <a:rPr lang="en-US" altLang="zh-CN" dirty="0" smtClean="0"/>
              <a:t>significant </a:t>
            </a:r>
            <a:r>
              <a:rPr lang="en-US" altLang="zh-CN" dirty="0"/>
              <a:t>bit (0).</a:t>
            </a:r>
          </a:p>
          <a:p>
            <a:pPr marL="0" indent="0">
              <a:buNone/>
            </a:pPr>
            <a:r>
              <a:rPr lang="en-US" altLang="zh-CN" dirty="0" smtClean="0"/>
              <a:t>    Thus</a:t>
            </a:r>
            <a:r>
              <a:rPr lang="en-US" altLang="zh-CN" dirty="0"/>
              <a:t>, the value is rounded up</a:t>
            </a:r>
            <a:r>
              <a:rPr lang="en-US" altLang="zh-CN" dirty="0" smtClean="0"/>
              <a:t>.</a:t>
            </a:r>
          </a:p>
          <a:p>
            <a:pPr marL="0" indent="0">
              <a:buNone/>
            </a:pPr>
            <a:r>
              <a:rPr lang="en-US" altLang="zh-CN" dirty="0" smtClean="0"/>
              <a:t>       1.1010100011 </a:t>
            </a:r>
            <a:r>
              <a:rPr lang="en-US" altLang="zh-CN" dirty="0"/>
              <a:t>× 2</a:t>
            </a:r>
            <a:r>
              <a:rPr lang="en-US" altLang="zh-CN" baseline="30000" dirty="0"/>
              <a:t>4</a:t>
            </a:r>
            <a:r>
              <a:rPr lang="en-US" altLang="zh-CN" dirty="0"/>
              <a:t> = 11010.100011 × 2</a:t>
            </a:r>
            <a:r>
              <a:rPr lang="en-US" altLang="zh-CN" baseline="30000" dirty="0"/>
              <a:t>0</a:t>
            </a:r>
            <a:r>
              <a:rPr lang="en-US" altLang="zh-CN" dirty="0"/>
              <a:t> = </a:t>
            </a:r>
            <a:r>
              <a:rPr lang="en-US" altLang="zh-CN" dirty="0" smtClean="0"/>
              <a:t>26.546875</a:t>
            </a:r>
          </a:p>
          <a:p>
            <a:pPr marL="0" indent="0">
              <a:buNone/>
            </a:pPr>
            <a:r>
              <a:rPr lang="en-US" altLang="zh-CN" dirty="0"/>
              <a:t> </a:t>
            </a:r>
            <a:r>
              <a:rPr lang="en-US" altLang="zh-CN" dirty="0" smtClean="0"/>
              <a:t>   = </a:t>
            </a:r>
            <a:r>
              <a:rPr lang="en-US" altLang="zh-CN" dirty="0"/>
              <a:t>2.6546875 × 10</a:t>
            </a:r>
            <a:r>
              <a:rPr lang="en-US" altLang="zh-CN" baseline="30000" dirty="0"/>
              <a:t>1</a:t>
            </a:r>
            <a:endParaRPr lang="zh-CN" altLang="en-US" baseline="30000" dirty="0"/>
          </a:p>
        </p:txBody>
      </p:sp>
    </p:spTree>
    <p:extLst>
      <p:ext uri="{BB962C8B-B14F-4D97-AF65-F5344CB8AC3E}">
        <p14:creationId xmlns:p14="http://schemas.microsoft.com/office/powerpoint/2010/main" val="21355122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Scientific Notation (e.g., Base 10)</a:t>
            </a:r>
            <a:endParaRPr lang="en-US" dirty="0"/>
          </a:p>
        </p:txBody>
      </p:sp>
      <p:sp>
        <p:nvSpPr>
          <p:cNvPr id="3" name="Content Placeholder 2"/>
          <p:cNvSpPr>
            <a:spLocks noGrp="1"/>
          </p:cNvSpPr>
          <p:nvPr>
            <p:ph idx="1"/>
          </p:nvPr>
        </p:nvSpPr>
        <p:spPr>
          <a:xfrm>
            <a:off x="457200" y="1600200"/>
            <a:ext cx="8686800" cy="4525963"/>
          </a:xfrm>
        </p:spPr>
        <p:txBody>
          <a:bodyPr>
            <a:normAutofit/>
          </a:bodyPr>
          <a:lstStyle/>
          <a:p>
            <a:r>
              <a:rPr lang="en-US" dirty="0" smtClean="0">
                <a:latin typeface="Times New Roman" panose="02020603050405020304" pitchFamily="18" charset="0"/>
                <a:cs typeface="Times New Roman" panose="02020603050405020304" pitchFamily="18" charset="0"/>
              </a:rPr>
              <a:t>Normalized </a:t>
            </a:r>
            <a:r>
              <a:rPr lang="en-US" i="1" dirty="0" smtClean="0">
                <a:latin typeface="Times New Roman" panose="02020603050405020304" pitchFamily="18" charset="0"/>
                <a:cs typeface="Times New Roman" panose="02020603050405020304" pitchFamily="18" charset="0"/>
              </a:rPr>
              <a:t>scientific notation </a:t>
            </a:r>
            <a:r>
              <a:rPr lang="en-US" dirty="0" smtClean="0">
                <a:latin typeface="Times New Roman" panose="02020603050405020304" pitchFamily="18" charset="0"/>
                <a:cs typeface="Times New Roman" panose="02020603050405020304" pitchFamily="18" charset="0"/>
              </a:rPr>
              <a:t>(aka </a:t>
            </a:r>
            <a:r>
              <a:rPr lang="en-US" i="1" dirty="0" smtClean="0">
                <a:latin typeface="Times New Roman" panose="02020603050405020304" pitchFamily="18" charset="0"/>
                <a:cs typeface="Times New Roman" panose="02020603050405020304" pitchFamily="18" charset="0"/>
              </a:rPr>
              <a:t>standard form </a:t>
            </a:r>
            <a:r>
              <a:rPr lang="en-US" dirty="0" smtClean="0">
                <a:latin typeface="Times New Roman" panose="02020603050405020304" pitchFamily="18" charset="0"/>
                <a:cs typeface="Times New Roman" panose="02020603050405020304" pitchFamily="18" charset="0"/>
              </a:rPr>
              <a:t>or </a:t>
            </a:r>
            <a:r>
              <a:rPr lang="en-US" i="1" dirty="0" smtClean="0">
                <a:latin typeface="Times New Roman" panose="02020603050405020304" pitchFamily="18" charset="0"/>
                <a:cs typeface="Times New Roman" panose="02020603050405020304" pitchFamily="18" charset="0"/>
              </a:rPr>
              <a:t>exponential notation</a:t>
            </a:r>
            <a:r>
              <a:rPr lang="en-US" dirty="0" smtClean="0">
                <a:latin typeface="Times New Roman" panose="02020603050405020304" pitchFamily="18" charset="0"/>
                <a:cs typeface="Times New Roman" panose="02020603050405020304" pitchFamily="18" charset="0"/>
              </a:rPr>
              <a:t>):</a:t>
            </a:r>
          </a:p>
          <a:p>
            <a:pPr lvl="1"/>
            <a:r>
              <a:rPr lang="en-US" sz="2400" dirty="0" err="1" smtClean="0">
                <a:latin typeface="Times New Roman" panose="02020603050405020304" pitchFamily="18" charset="0"/>
                <a:cs typeface="Times New Roman" panose="02020603050405020304" pitchFamily="18" charset="0"/>
              </a:rPr>
              <a:t>r</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x</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E</a:t>
            </a:r>
            <a:r>
              <a:rPr lang="en-US" sz="2400" baseline="30000" dirty="0" err="1" smtClean="0">
                <a:latin typeface="Times New Roman" panose="02020603050405020304" pitchFamily="18" charset="0"/>
                <a:cs typeface="Times New Roman" panose="02020603050405020304" pitchFamily="18" charset="0"/>
              </a:rPr>
              <a:t>i</a:t>
            </a:r>
            <a:r>
              <a:rPr lang="en-US" sz="2400" dirty="0" smtClean="0">
                <a:latin typeface="Times New Roman" panose="02020603050405020304" pitchFamily="18" charset="0"/>
                <a:cs typeface="Times New Roman" panose="02020603050405020304" pitchFamily="18" charset="0"/>
              </a:rPr>
              <a:t>, </a:t>
            </a:r>
            <a:r>
              <a:rPr lang="en-US" sz="2400" i="1" dirty="0" smtClean="0">
                <a:solidFill>
                  <a:srgbClr val="000000"/>
                </a:solidFill>
                <a:latin typeface="Times New Roman" panose="02020603050405020304" pitchFamily="18" charset="0"/>
                <a:cs typeface="Times New Roman" panose="02020603050405020304" pitchFamily="18" charset="0"/>
              </a:rPr>
              <a:t>E</a:t>
            </a:r>
            <a:r>
              <a:rPr lang="en-US" sz="2400" dirty="0" smtClean="0">
                <a:latin typeface="Times New Roman" panose="02020603050405020304" pitchFamily="18" charset="0"/>
                <a:cs typeface="Times New Roman" panose="02020603050405020304" pitchFamily="18" charset="0"/>
              </a:rPr>
              <a:t> is exponent (usually 10), </a:t>
            </a:r>
            <a:r>
              <a:rPr lang="en-US" sz="2400" i="1" dirty="0" err="1" smtClean="0">
                <a:solidFill>
                  <a:srgbClr val="000000"/>
                </a:solidFill>
                <a:latin typeface="Times New Roman" panose="02020603050405020304" pitchFamily="18" charset="0"/>
                <a:cs typeface="Times New Roman" panose="02020603050405020304" pitchFamily="18" charset="0"/>
              </a:rPr>
              <a:t>i</a:t>
            </a:r>
            <a:r>
              <a:rPr lang="en-US" sz="2400" dirty="0" smtClean="0">
                <a:latin typeface="Times New Roman" panose="02020603050405020304" pitchFamily="18" charset="0"/>
                <a:cs typeface="Times New Roman" panose="02020603050405020304" pitchFamily="18" charset="0"/>
              </a:rPr>
              <a:t> is a positive or negative integer, </a:t>
            </a:r>
            <a:r>
              <a:rPr lang="en-US" sz="2400" i="1" dirty="0" err="1" smtClean="0">
                <a:latin typeface="Times New Roman" panose="02020603050405020304" pitchFamily="18" charset="0"/>
                <a:cs typeface="Times New Roman" panose="02020603050405020304" pitchFamily="18" charset="0"/>
              </a:rPr>
              <a:t>r</a:t>
            </a:r>
            <a:r>
              <a:rPr lang="en-US" sz="2400" dirty="0" smtClean="0">
                <a:latin typeface="Times New Roman" panose="02020603050405020304" pitchFamily="18" charset="0"/>
                <a:cs typeface="Times New Roman" panose="02020603050405020304" pitchFamily="18" charset="0"/>
              </a:rPr>
              <a:t> is a real number ≥ 1.0, &lt; 10</a:t>
            </a:r>
          </a:p>
          <a:p>
            <a:pPr lvl="1"/>
            <a:r>
              <a:rPr lang="en-US" sz="2400" dirty="0" smtClean="0">
                <a:latin typeface="Times New Roman" panose="02020603050405020304" pitchFamily="18" charset="0"/>
                <a:cs typeface="Times New Roman" panose="02020603050405020304" pitchFamily="18" charset="0"/>
              </a:rPr>
              <a:t>Normalized =&gt; No leading 0s</a:t>
            </a:r>
          </a:p>
          <a:p>
            <a:pPr lvl="1"/>
            <a:r>
              <a:rPr lang="en-US" sz="2400" dirty="0" smtClean="0">
                <a:latin typeface="Times New Roman" panose="02020603050405020304" pitchFamily="18" charset="0"/>
                <a:cs typeface="Times New Roman" panose="02020603050405020304" pitchFamily="18" charset="0"/>
              </a:rPr>
              <a:t>61 is 6.10 x 10</a:t>
            </a:r>
            <a:r>
              <a:rPr lang="en-US" sz="2400" baseline="30000" dirty="0" smtClean="0">
                <a:latin typeface="Times New Roman" panose="02020603050405020304" pitchFamily="18" charset="0"/>
                <a:cs typeface="Times New Roman" panose="02020603050405020304" pitchFamily="18" charset="0"/>
              </a:rPr>
              <a:t>2</a:t>
            </a:r>
            <a:r>
              <a:rPr lang="en-US" sz="2400" dirty="0" smtClean="0">
                <a:latin typeface="Times New Roman" panose="02020603050405020304" pitchFamily="18" charset="0"/>
                <a:cs typeface="Times New Roman" panose="02020603050405020304" pitchFamily="18" charset="0"/>
              </a:rPr>
              <a:t>, 0.000061 is 6.10 x10</a:t>
            </a:r>
            <a:r>
              <a:rPr lang="en-US" sz="2400" baseline="30000" dirty="0" smtClean="0">
                <a:latin typeface="Times New Roman" panose="02020603050405020304" pitchFamily="18" charset="0"/>
                <a:cs typeface="Times New Roman" panose="02020603050405020304" pitchFamily="18" charset="0"/>
              </a:rPr>
              <a:t>-5</a:t>
            </a:r>
          </a:p>
        </p:txBody>
      </p:sp>
    </p:spTree>
    <p:extLst>
      <p:ext uri="{BB962C8B-B14F-4D97-AF65-F5344CB8AC3E}">
        <p14:creationId xmlns:p14="http://schemas.microsoft.com/office/powerpoint/2010/main" val="31148742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9794" name="Rectangle 2"/>
          <p:cNvSpPr>
            <a:spLocks noGrp="1" noChangeArrowheads="1"/>
          </p:cNvSpPr>
          <p:nvPr>
            <p:ph type="title"/>
          </p:nvPr>
        </p:nvSpPr>
        <p:spPr>
          <a:xfrm>
            <a:off x="533400" y="304800"/>
            <a:ext cx="7935913" cy="422275"/>
          </a:xfrm>
        </p:spPr>
        <p:txBody>
          <a:bodyPr/>
          <a:lstStyle/>
          <a:p>
            <a:r>
              <a:rPr lang="en-US" dirty="0"/>
              <a:t>Floating Point </a:t>
            </a:r>
            <a:r>
              <a:rPr lang="en-US" dirty="0" smtClean="0"/>
              <a:t>Multiplication</a:t>
            </a:r>
            <a:endParaRPr lang="en-US" dirty="0"/>
          </a:p>
        </p:txBody>
      </p:sp>
      <p:sp>
        <p:nvSpPr>
          <p:cNvPr id="929795" name="Rectangle 3"/>
          <p:cNvSpPr>
            <a:spLocks noGrp="1" noChangeArrowheads="1"/>
          </p:cNvSpPr>
          <p:nvPr>
            <p:ph type="body" idx="1"/>
          </p:nvPr>
        </p:nvSpPr>
        <p:spPr>
          <a:xfrm>
            <a:off x="533400" y="914400"/>
            <a:ext cx="8229600" cy="863826"/>
          </a:xfrm>
        </p:spPr>
        <p:txBody>
          <a:bodyPr/>
          <a:lstStyle/>
          <a:p>
            <a:pPr marL="342900" indent="-342900">
              <a:spcBef>
                <a:spcPct val="40000"/>
              </a:spcBef>
            </a:pPr>
            <a:r>
              <a:rPr lang="en-US" dirty="0" smtClean="0"/>
              <a:t>Multiplication</a:t>
            </a:r>
            <a:endParaRPr lang="en-US" dirty="0"/>
          </a:p>
          <a:p>
            <a:pPr marL="342900" indent="-342900" algn="ctr">
              <a:spcBef>
                <a:spcPct val="40000"/>
              </a:spcBef>
              <a:buFont typeface="Wingdings" pitchFamily="2" charset="2"/>
              <a:buNone/>
            </a:pPr>
            <a:r>
              <a:rPr lang="en-US" dirty="0">
                <a:sym typeface="Symbol" pitchFamily="18" charset="2"/>
              </a:rPr>
              <a:t>(</a:t>
            </a:r>
            <a:r>
              <a:rPr lang="en-US" b="1" dirty="0">
                <a:sym typeface="Symbol" pitchFamily="18" charset="2"/>
              </a:rPr>
              <a:t></a:t>
            </a:r>
            <a:r>
              <a:rPr lang="en-US" dirty="0">
                <a:sym typeface="Symbol" pitchFamily="18" charset="2"/>
              </a:rPr>
              <a:t>F1 </a:t>
            </a:r>
            <a:r>
              <a:rPr lang="en-US" b="1" dirty="0">
                <a:sym typeface="Symbol" pitchFamily="18" charset="2"/>
              </a:rPr>
              <a:t></a:t>
            </a:r>
            <a:r>
              <a:rPr lang="en-US" dirty="0">
                <a:sym typeface="Symbol" pitchFamily="18" charset="2"/>
              </a:rPr>
              <a:t> 2</a:t>
            </a:r>
            <a:r>
              <a:rPr lang="en-US" baseline="30000" dirty="0">
                <a:sym typeface="Symbol" pitchFamily="18" charset="2"/>
              </a:rPr>
              <a:t>E1</a:t>
            </a:r>
            <a:r>
              <a:rPr lang="en-US" dirty="0">
                <a:sym typeface="Symbol" pitchFamily="18" charset="2"/>
              </a:rPr>
              <a:t>) </a:t>
            </a:r>
            <a:r>
              <a:rPr lang="en-US" dirty="0" smtClean="0">
                <a:sym typeface="Symbol" pitchFamily="18" charset="2"/>
              </a:rPr>
              <a:t>x </a:t>
            </a:r>
            <a:r>
              <a:rPr lang="en-US" dirty="0">
                <a:sym typeface="Symbol" pitchFamily="18" charset="2"/>
              </a:rPr>
              <a:t>(</a:t>
            </a:r>
            <a:r>
              <a:rPr lang="en-US" b="1" dirty="0">
                <a:sym typeface="Symbol" pitchFamily="18" charset="2"/>
              </a:rPr>
              <a:t></a:t>
            </a:r>
            <a:r>
              <a:rPr lang="en-US" dirty="0">
                <a:sym typeface="Symbol" pitchFamily="18" charset="2"/>
              </a:rPr>
              <a:t>F2 </a:t>
            </a:r>
            <a:r>
              <a:rPr lang="en-US" b="1" dirty="0">
                <a:sym typeface="Symbol" pitchFamily="18" charset="2"/>
              </a:rPr>
              <a:t></a:t>
            </a:r>
            <a:r>
              <a:rPr lang="en-US" dirty="0">
                <a:sym typeface="Symbol" pitchFamily="18" charset="2"/>
              </a:rPr>
              <a:t> 2</a:t>
            </a:r>
            <a:r>
              <a:rPr lang="en-US" baseline="30000" dirty="0">
                <a:sym typeface="Symbol" pitchFamily="18" charset="2"/>
              </a:rPr>
              <a:t>E2</a:t>
            </a:r>
            <a:r>
              <a:rPr lang="en-US" dirty="0">
                <a:sym typeface="Symbol" pitchFamily="18" charset="2"/>
              </a:rPr>
              <a:t>) = </a:t>
            </a:r>
            <a:r>
              <a:rPr lang="en-US" b="1" dirty="0">
                <a:sym typeface="Symbol" pitchFamily="18" charset="2"/>
              </a:rPr>
              <a:t></a:t>
            </a:r>
            <a:r>
              <a:rPr lang="en-US" dirty="0">
                <a:sym typeface="Symbol" pitchFamily="18" charset="2"/>
              </a:rPr>
              <a:t>F3 </a:t>
            </a:r>
            <a:r>
              <a:rPr lang="en-US" b="1" dirty="0">
                <a:sym typeface="Symbol" pitchFamily="18" charset="2"/>
              </a:rPr>
              <a:t></a:t>
            </a:r>
            <a:r>
              <a:rPr lang="en-US" dirty="0">
                <a:sym typeface="Symbol" pitchFamily="18" charset="2"/>
              </a:rPr>
              <a:t> 2</a:t>
            </a:r>
            <a:r>
              <a:rPr lang="en-US" baseline="30000" dirty="0">
                <a:sym typeface="Symbol" pitchFamily="18" charset="2"/>
              </a:rPr>
              <a:t>E3</a:t>
            </a:r>
            <a:endParaRPr lang="en-US" dirty="0">
              <a:sym typeface="Symbol" pitchFamily="18" charset="2"/>
            </a:endParaRPr>
          </a:p>
        </p:txBody>
      </p:sp>
      <p:sp>
        <p:nvSpPr>
          <p:cNvPr id="929796" name="Rectangle 4"/>
          <p:cNvSpPr>
            <a:spLocks noChangeArrowheads="1"/>
          </p:cNvSpPr>
          <p:nvPr/>
        </p:nvSpPr>
        <p:spPr bwMode="auto">
          <a:xfrm>
            <a:off x="533400" y="1905000"/>
            <a:ext cx="8229600" cy="4529445"/>
          </a:xfrm>
          <a:prstGeom prst="rect">
            <a:avLst/>
          </a:prstGeom>
          <a:noFill/>
          <a:ln w="12700">
            <a:noFill/>
            <a:miter lim="800000"/>
            <a:headEnd/>
            <a:tailEnd/>
          </a:ln>
          <a:effectLst/>
        </p:spPr>
        <p:txBody>
          <a:bodyPr lIns="63500" tIns="25400" rIns="63500" bIns="25400">
            <a:spAutoFit/>
          </a:bodyPr>
          <a:lstStyle/>
          <a:p>
            <a:pPr marL="742950" lvl="1" indent="-285750">
              <a:lnSpc>
                <a:spcPct val="90000"/>
              </a:lnSpc>
              <a:spcBef>
                <a:spcPct val="40000"/>
              </a:spcBef>
              <a:buClr>
                <a:schemeClr val="accent1"/>
              </a:buClr>
              <a:buSzPct val="75000"/>
              <a:buFont typeface="Monotype Sorts" pitchFamily="2" charset="2"/>
              <a:buChar char="l"/>
            </a:pPr>
            <a:r>
              <a:rPr lang="en-US" sz="2000" dirty="0" smtClean="0">
                <a:solidFill>
                  <a:schemeClr val="tx1"/>
                </a:solidFill>
                <a:sym typeface="Symbol" pitchFamily="18" charset="2"/>
              </a:rPr>
              <a:t>Step 0: Restore the hidden bit in F1 and in F2</a:t>
            </a:r>
          </a:p>
          <a:p>
            <a:pPr marL="742950" lvl="1" indent="-285750">
              <a:lnSpc>
                <a:spcPct val="90000"/>
              </a:lnSpc>
              <a:spcBef>
                <a:spcPct val="40000"/>
              </a:spcBef>
              <a:buClr>
                <a:schemeClr val="accent1"/>
              </a:buClr>
              <a:buSzPct val="75000"/>
              <a:buFont typeface="Monotype Sorts" pitchFamily="2" charset="2"/>
              <a:buChar char="l"/>
            </a:pPr>
            <a:r>
              <a:rPr lang="en-US" sz="2000" dirty="0" smtClean="0">
                <a:solidFill>
                  <a:schemeClr val="tx1"/>
                </a:solidFill>
                <a:sym typeface="Symbol" pitchFamily="18" charset="2"/>
              </a:rPr>
              <a:t>Step 1: </a:t>
            </a:r>
            <a:r>
              <a:rPr lang="en-US" sz="2000" dirty="0" smtClean="0">
                <a:sym typeface="Symbol" pitchFamily="18" charset="2"/>
              </a:rPr>
              <a:t>Add</a:t>
            </a:r>
            <a:r>
              <a:rPr lang="en-US" sz="2000" dirty="0" smtClean="0">
                <a:solidFill>
                  <a:schemeClr val="tx1"/>
                </a:solidFill>
                <a:sym typeface="Symbol" pitchFamily="18" charset="2"/>
              </a:rPr>
              <a:t> the two (biased) exponents and subtract the bias from the sum, so E1 + E2 – 127 = E3</a:t>
            </a:r>
          </a:p>
          <a:p>
            <a:pPr marL="742950" lvl="1" indent="-285750">
              <a:lnSpc>
                <a:spcPct val="90000"/>
              </a:lnSpc>
              <a:spcBef>
                <a:spcPct val="40000"/>
              </a:spcBef>
              <a:buClr>
                <a:schemeClr val="accent1"/>
              </a:buClr>
              <a:buSzPct val="75000"/>
            </a:pPr>
            <a:r>
              <a:rPr lang="en-US" sz="2000" dirty="0" smtClean="0">
                <a:solidFill>
                  <a:schemeClr val="tx1"/>
                </a:solidFill>
                <a:sym typeface="Symbol" pitchFamily="18" charset="2"/>
              </a:rPr>
              <a:t>    also determine the sign of the product (which depends on the sign of the operands (most significant bits))</a:t>
            </a:r>
          </a:p>
          <a:p>
            <a:pPr marL="742950" lvl="1" indent="-285750">
              <a:lnSpc>
                <a:spcPct val="90000"/>
              </a:lnSpc>
              <a:spcBef>
                <a:spcPct val="40000"/>
              </a:spcBef>
              <a:buClr>
                <a:schemeClr val="accent1"/>
              </a:buClr>
              <a:buSzPct val="75000"/>
              <a:buFont typeface="Monotype Sorts" pitchFamily="2" charset="2"/>
              <a:buChar char="l"/>
            </a:pPr>
            <a:r>
              <a:rPr lang="en-US" sz="2000" dirty="0" smtClean="0">
                <a:solidFill>
                  <a:schemeClr val="tx1"/>
                </a:solidFill>
                <a:sym typeface="Symbol" pitchFamily="18" charset="2"/>
              </a:rPr>
              <a:t>Step 2: </a:t>
            </a:r>
            <a:r>
              <a:rPr lang="en-US" sz="2000" dirty="0" smtClean="0">
                <a:sym typeface="Symbol" pitchFamily="18" charset="2"/>
              </a:rPr>
              <a:t>Multiply </a:t>
            </a:r>
            <a:r>
              <a:rPr lang="en-US" sz="2000" dirty="0" smtClean="0">
                <a:solidFill>
                  <a:schemeClr val="tx1"/>
                </a:solidFill>
                <a:sym typeface="Symbol" pitchFamily="18" charset="2"/>
              </a:rPr>
              <a:t>F1 by F2 to form a double precision F3</a:t>
            </a:r>
          </a:p>
          <a:p>
            <a:pPr marL="742950" lvl="1" indent="-285750">
              <a:lnSpc>
                <a:spcPct val="90000"/>
              </a:lnSpc>
              <a:spcBef>
                <a:spcPct val="40000"/>
              </a:spcBef>
              <a:buClr>
                <a:schemeClr val="accent1"/>
              </a:buClr>
              <a:buSzPct val="75000"/>
              <a:buFont typeface="Monotype Sorts" pitchFamily="2" charset="2"/>
              <a:buChar char="l"/>
            </a:pPr>
            <a:r>
              <a:rPr lang="en-US" sz="2000" dirty="0" smtClean="0">
                <a:solidFill>
                  <a:schemeClr val="tx1"/>
                </a:solidFill>
                <a:sym typeface="Symbol" pitchFamily="18" charset="2"/>
              </a:rPr>
              <a:t>Step 3: </a:t>
            </a:r>
            <a:r>
              <a:rPr lang="en-US" sz="2000" dirty="0" smtClean="0">
                <a:sym typeface="Symbol" pitchFamily="18" charset="2"/>
              </a:rPr>
              <a:t>Normalize </a:t>
            </a:r>
            <a:r>
              <a:rPr lang="en-US" sz="2000" dirty="0" smtClean="0">
                <a:solidFill>
                  <a:schemeClr val="tx1"/>
                </a:solidFill>
                <a:sym typeface="Symbol" pitchFamily="18" charset="2"/>
              </a:rPr>
              <a:t>F3 (so it is in the form 1.XXXXX …)</a:t>
            </a:r>
          </a:p>
          <a:p>
            <a:pPr marL="1143000" lvl="2" indent="-228600">
              <a:lnSpc>
                <a:spcPct val="90000"/>
              </a:lnSpc>
              <a:spcBef>
                <a:spcPct val="40000"/>
              </a:spcBef>
              <a:buClr>
                <a:schemeClr val="accent1"/>
              </a:buClr>
              <a:buSzPct val="100000"/>
              <a:buFontTx/>
              <a:buChar char="-"/>
            </a:pPr>
            <a:r>
              <a:rPr lang="en-US" dirty="0" smtClean="0">
                <a:solidFill>
                  <a:schemeClr val="tx1"/>
                </a:solidFill>
                <a:sym typeface="Symbol" pitchFamily="18" charset="2"/>
              </a:rPr>
              <a:t>Since F1 and F2 come in normalized  F3 [1,4)  1 bit right shift F3 and increment E3</a:t>
            </a:r>
          </a:p>
          <a:p>
            <a:pPr marL="1143000" lvl="2" indent="-228600">
              <a:lnSpc>
                <a:spcPct val="90000"/>
              </a:lnSpc>
              <a:spcBef>
                <a:spcPct val="40000"/>
              </a:spcBef>
              <a:buClr>
                <a:schemeClr val="accent1"/>
              </a:buClr>
              <a:buSzPct val="100000"/>
              <a:buFontTx/>
              <a:buChar char="-"/>
            </a:pPr>
            <a:r>
              <a:rPr lang="en-US" dirty="0" smtClean="0">
                <a:solidFill>
                  <a:schemeClr val="tx1"/>
                </a:solidFill>
                <a:sym typeface="Symbol" pitchFamily="18" charset="2"/>
              </a:rPr>
              <a:t>Check for overflow/underflow</a:t>
            </a:r>
          </a:p>
          <a:p>
            <a:pPr marL="742950" lvl="1" indent="-285750">
              <a:lnSpc>
                <a:spcPct val="90000"/>
              </a:lnSpc>
              <a:spcBef>
                <a:spcPct val="40000"/>
              </a:spcBef>
              <a:buClr>
                <a:schemeClr val="accent1"/>
              </a:buClr>
              <a:buSzPct val="75000"/>
              <a:buFont typeface="Monotype Sorts" pitchFamily="2" charset="2"/>
              <a:buChar char="l"/>
            </a:pPr>
            <a:r>
              <a:rPr lang="en-US" sz="2000" dirty="0" smtClean="0">
                <a:solidFill>
                  <a:schemeClr val="tx1"/>
                </a:solidFill>
                <a:sym typeface="Symbol" pitchFamily="18" charset="2"/>
              </a:rPr>
              <a:t>Step 4: </a:t>
            </a:r>
            <a:r>
              <a:rPr lang="en-US" sz="2000" dirty="0" smtClean="0">
                <a:sym typeface="Symbol" pitchFamily="18" charset="2"/>
              </a:rPr>
              <a:t>Round</a:t>
            </a:r>
            <a:r>
              <a:rPr lang="en-US" sz="2000" dirty="0" smtClean="0">
                <a:solidFill>
                  <a:schemeClr val="tx1"/>
                </a:solidFill>
                <a:sym typeface="Symbol" pitchFamily="18" charset="2"/>
              </a:rPr>
              <a:t> F3 and possibly </a:t>
            </a:r>
            <a:r>
              <a:rPr lang="en-US" sz="2000" dirty="0" smtClean="0">
                <a:sym typeface="Symbol" pitchFamily="18" charset="2"/>
              </a:rPr>
              <a:t>normalize </a:t>
            </a:r>
            <a:r>
              <a:rPr lang="en-US" sz="2000" dirty="0" smtClean="0">
                <a:solidFill>
                  <a:schemeClr val="tx1"/>
                </a:solidFill>
                <a:sym typeface="Symbol" pitchFamily="18" charset="2"/>
              </a:rPr>
              <a:t>F3 again</a:t>
            </a:r>
          </a:p>
          <a:p>
            <a:pPr marL="742950" lvl="1" indent="-285750">
              <a:lnSpc>
                <a:spcPct val="90000"/>
              </a:lnSpc>
              <a:spcBef>
                <a:spcPct val="40000"/>
              </a:spcBef>
              <a:buClr>
                <a:schemeClr val="accent1"/>
              </a:buClr>
              <a:buSzPct val="75000"/>
              <a:buFont typeface="Monotype Sorts" pitchFamily="2" charset="2"/>
              <a:buChar char="l"/>
            </a:pPr>
            <a:r>
              <a:rPr lang="en-US" sz="2000" dirty="0" smtClean="0">
                <a:solidFill>
                  <a:schemeClr val="tx1"/>
                </a:solidFill>
                <a:sym typeface="Symbol" pitchFamily="18" charset="2"/>
              </a:rPr>
              <a:t>Step 5: </a:t>
            </a:r>
            <a:r>
              <a:rPr lang="en-US" sz="2000" dirty="0" err="1" smtClean="0">
                <a:solidFill>
                  <a:schemeClr val="tx1"/>
                </a:solidFill>
                <a:sym typeface="Symbol" pitchFamily="18" charset="2"/>
              </a:rPr>
              <a:t>Rehide</a:t>
            </a:r>
            <a:r>
              <a:rPr lang="en-US" sz="2000" dirty="0" smtClean="0">
                <a:solidFill>
                  <a:schemeClr val="tx1"/>
                </a:solidFill>
                <a:sym typeface="Symbol" pitchFamily="18" charset="2"/>
              </a:rPr>
              <a:t> the most significant bit of F3 before storing the result </a:t>
            </a:r>
            <a:endParaRPr lang="en-US" sz="2000" dirty="0">
              <a:solidFill>
                <a:schemeClr val="tx1"/>
              </a:solidFill>
              <a:sym typeface="Symbol" pitchFamily="18" charset="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979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2979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2979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2979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29796">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29796">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92979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29796">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2979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9796" grpId="0" build="p" bldLvl="2"/>
    </p:bld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29794" name="Rectangle 2"/>
          <p:cNvSpPr>
            <a:spLocks noGrp="1" noChangeArrowheads="1"/>
          </p:cNvSpPr>
          <p:nvPr>
            <p:ph type="title"/>
          </p:nvPr>
        </p:nvSpPr>
        <p:spPr>
          <a:xfrm>
            <a:off x="533400" y="304800"/>
            <a:ext cx="7935913" cy="422275"/>
          </a:xfrm>
        </p:spPr>
        <p:txBody>
          <a:bodyPr/>
          <a:lstStyle/>
          <a:p>
            <a:r>
              <a:rPr lang="en-US" dirty="0"/>
              <a:t>Floating Point </a:t>
            </a:r>
            <a:r>
              <a:rPr lang="en-US" dirty="0" smtClean="0"/>
              <a:t>Multiplication Example</a:t>
            </a:r>
            <a:endParaRPr lang="en-US" dirty="0"/>
          </a:p>
        </p:txBody>
      </p:sp>
      <p:sp>
        <p:nvSpPr>
          <p:cNvPr id="929795" name="Rectangle 3"/>
          <p:cNvSpPr>
            <a:spLocks noGrp="1" noChangeArrowheads="1"/>
          </p:cNvSpPr>
          <p:nvPr>
            <p:ph type="body" idx="1"/>
          </p:nvPr>
        </p:nvSpPr>
        <p:spPr>
          <a:xfrm>
            <a:off x="533400" y="914400"/>
            <a:ext cx="8229600" cy="863826"/>
          </a:xfrm>
        </p:spPr>
        <p:txBody>
          <a:bodyPr/>
          <a:lstStyle/>
          <a:p>
            <a:pPr marL="342900" indent="-342900">
              <a:spcBef>
                <a:spcPct val="40000"/>
              </a:spcBef>
            </a:pPr>
            <a:r>
              <a:rPr lang="en-US" dirty="0" smtClean="0"/>
              <a:t>Multiply</a:t>
            </a:r>
            <a:endParaRPr lang="en-US" dirty="0"/>
          </a:p>
          <a:p>
            <a:pPr marL="342900" indent="-342900" algn="ctr">
              <a:spcBef>
                <a:spcPct val="40000"/>
              </a:spcBef>
              <a:buFont typeface="Wingdings" pitchFamily="2" charset="2"/>
              <a:buNone/>
            </a:pPr>
            <a:r>
              <a:rPr lang="en-US" dirty="0" smtClean="0">
                <a:sym typeface="Symbol" pitchFamily="18" charset="2"/>
              </a:rPr>
              <a:t>(0.5 = 1.0000  2</a:t>
            </a:r>
            <a:r>
              <a:rPr lang="en-US" baseline="30000" dirty="0" smtClean="0">
                <a:sym typeface="Symbol" pitchFamily="18" charset="2"/>
              </a:rPr>
              <a:t>-1</a:t>
            </a:r>
            <a:r>
              <a:rPr lang="en-US" dirty="0" smtClean="0">
                <a:sym typeface="Symbol" pitchFamily="18" charset="2"/>
              </a:rPr>
              <a:t>) x (-0.4375 = -1.1100 2</a:t>
            </a:r>
            <a:r>
              <a:rPr lang="en-US" baseline="30000" dirty="0" smtClean="0">
                <a:sym typeface="Symbol" pitchFamily="18" charset="2"/>
              </a:rPr>
              <a:t>-2</a:t>
            </a:r>
            <a:r>
              <a:rPr lang="en-US" dirty="0" smtClean="0">
                <a:sym typeface="Symbol" pitchFamily="18" charset="2"/>
              </a:rPr>
              <a:t>) </a:t>
            </a:r>
            <a:endParaRPr lang="en-US" dirty="0">
              <a:sym typeface="Symbol" pitchFamily="18" charset="2"/>
            </a:endParaRPr>
          </a:p>
        </p:txBody>
      </p:sp>
      <p:sp>
        <p:nvSpPr>
          <p:cNvPr id="929796" name="Rectangle 4"/>
          <p:cNvSpPr>
            <a:spLocks noChangeArrowheads="1"/>
          </p:cNvSpPr>
          <p:nvPr/>
        </p:nvSpPr>
        <p:spPr bwMode="auto">
          <a:xfrm>
            <a:off x="533400" y="1905000"/>
            <a:ext cx="8229600" cy="4329390"/>
          </a:xfrm>
          <a:prstGeom prst="rect">
            <a:avLst/>
          </a:prstGeom>
          <a:noFill/>
          <a:ln w="12700">
            <a:noFill/>
            <a:miter lim="800000"/>
            <a:headEnd/>
            <a:tailEnd/>
          </a:ln>
          <a:effectLst/>
        </p:spPr>
        <p:txBody>
          <a:bodyPr lIns="63500" tIns="25400" rIns="63500" bIns="25400">
            <a:spAutoFit/>
          </a:bodyPr>
          <a:lstStyle/>
          <a:p>
            <a:pPr marL="742950" lvl="1" indent="-285750">
              <a:lnSpc>
                <a:spcPct val="90000"/>
              </a:lnSpc>
              <a:spcBef>
                <a:spcPct val="40000"/>
              </a:spcBef>
              <a:buClr>
                <a:schemeClr val="accent1"/>
              </a:buClr>
              <a:buSzPct val="75000"/>
              <a:buFont typeface="Monotype Sorts" pitchFamily="2" charset="2"/>
              <a:buChar char="l"/>
            </a:pPr>
            <a:r>
              <a:rPr lang="en-US" sz="2000" dirty="0" smtClean="0">
                <a:solidFill>
                  <a:schemeClr val="tx1"/>
                </a:solidFill>
                <a:sym typeface="Symbol" pitchFamily="18" charset="2"/>
              </a:rPr>
              <a:t>Step 0: </a:t>
            </a:r>
          </a:p>
          <a:p>
            <a:pPr marL="742950" lvl="1" indent="-285750">
              <a:lnSpc>
                <a:spcPct val="90000"/>
              </a:lnSpc>
              <a:spcBef>
                <a:spcPct val="40000"/>
              </a:spcBef>
              <a:buClr>
                <a:schemeClr val="accent1"/>
              </a:buClr>
              <a:buSzPct val="75000"/>
              <a:buFont typeface="Monotype Sorts" pitchFamily="2" charset="2"/>
              <a:buChar char="l"/>
            </a:pPr>
            <a:r>
              <a:rPr lang="en-US" sz="2000" dirty="0" smtClean="0">
                <a:solidFill>
                  <a:schemeClr val="tx1"/>
                </a:solidFill>
                <a:sym typeface="Symbol" pitchFamily="18" charset="2"/>
              </a:rPr>
              <a:t>Step 1:</a:t>
            </a:r>
          </a:p>
          <a:p>
            <a:pPr marL="742950" lvl="1" indent="-285750">
              <a:lnSpc>
                <a:spcPct val="90000"/>
              </a:lnSpc>
              <a:spcBef>
                <a:spcPct val="40000"/>
              </a:spcBef>
              <a:buClr>
                <a:schemeClr val="accent1"/>
              </a:buClr>
              <a:buSzPct val="75000"/>
            </a:pPr>
            <a:r>
              <a:rPr lang="en-US" sz="2000" dirty="0" smtClean="0">
                <a:solidFill>
                  <a:schemeClr val="tx1"/>
                </a:solidFill>
                <a:sym typeface="Symbol" pitchFamily="18" charset="2"/>
              </a:rPr>
              <a:t> </a:t>
            </a:r>
          </a:p>
          <a:p>
            <a:pPr marL="742950" lvl="1" indent="-285750">
              <a:lnSpc>
                <a:spcPct val="90000"/>
              </a:lnSpc>
              <a:spcBef>
                <a:spcPct val="40000"/>
              </a:spcBef>
              <a:buClr>
                <a:schemeClr val="accent1"/>
              </a:buClr>
              <a:buSzPct val="75000"/>
            </a:pPr>
            <a:endParaRPr lang="en-US" sz="2000" dirty="0" smtClean="0">
              <a:solidFill>
                <a:schemeClr val="tx1"/>
              </a:solidFill>
              <a:sym typeface="Symbol" pitchFamily="18" charset="2"/>
            </a:endParaRPr>
          </a:p>
          <a:p>
            <a:pPr marL="742950" lvl="1" indent="-285750">
              <a:lnSpc>
                <a:spcPct val="90000"/>
              </a:lnSpc>
              <a:spcBef>
                <a:spcPct val="40000"/>
              </a:spcBef>
              <a:buClr>
                <a:schemeClr val="accent1"/>
              </a:buClr>
              <a:buSzPct val="75000"/>
              <a:buFont typeface="Monotype Sorts" pitchFamily="2" charset="2"/>
              <a:buChar char="l"/>
            </a:pPr>
            <a:r>
              <a:rPr lang="en-US" sz="2000" dirty="0" smtClean="0">
                <a:solidFill>
                  <a:schemeClr val="tx1"/>
                </a:solidFill>
                <a:sym typeface="Symbol" pitchFamily="18" charset="2"/>
              </a:rPr>
              <a:t>Step 2:</a:t>
            </a:r>
          </a:p>
          <a:p>
            <a:pPr marL="742950" lvl="1" indent="-285750">
              <a:lnSpc>
                <a:spcPct val="90000"/>
              </a:lnSpc>
              <a:spcBef>
                <a:spcPct val="40000"/>
              </a:spcBef>
              <a:buClr>
                <a:schemeClr val="accent1"/>
              </a:buClr>
              <a:buSzPct val="75000"/>
            </a:pPr>
            <a:r>
              <a:rPr lang="en-US" sz="2000" dirty="0" smtClean="0">
                <a:solidFill>
                  <a:schemeClr val="tx1"/>
                </a:solidFill>
                <a:sym typeface="Symbol" pitchFamily="18" charset="2"/>
              </a:rPr>
              <a:t> </a:t>
            </a:r>
          </a:p>
          <a:p>
            <a:pPr marL="742950" lvl="1" indent="-285750">
              <a:lnSpc>
                <a:spcPct val="90000"/>
              </a:lnSpc>
              <a:spcBef>
                <a:spcPct val="40000"/>
              </a:spcBef>
              <a:buClr>
                <a:schemeClr val="accent1"/>
              </a:buClr>
              <a:buSzPct val="75000"/>
              <a:buFont typeface="Monotype Sorts" pitchFamily="2" charset="2"/>
              <a:buChar char="l"/>
            </a:pPr>
            <a:r>
              <a:rPr lang="en-US" sz="2000" dirty="0" smtClean="0">
                <a:solidFill>
                  <a:schemeClr val="tx1"/>
                </a:solidFill>
                <a:sym typeface="Symbol" pitchFamily="18" charset="2"/>
              </a:rPr>
              <a:t>Step 3:</a:t>
            </a:r>
          </a:p>
          <a:p>
            <a:pPr marL="742950" lvl="1" indent="-285750">
              <a:lnSpc>
                <a:spcPct val="90000"/>
              </a:lnSpc>
              <a:spcBef>
                <a:spcPct val="40000"/>
              </a:spcBef>
              <a:buClr>
                <a:schemeClr val="accent1"/>
              </a:buClr>
              <a:buSzPct val="75000"/>
            </a:pPr>
            <a:r>
              <a:rPr lang="en-US" sz="2000" dirty="0" smtClean="0">
                <a:solidFill>
                  <a:schemeClr val="tx1"/>
                </a:solidFill>
                <a:sym typeface="Symbol" pitchFamily="18" charset="2"/>
              </a:rPr>
              <a:t> </a:t>
            </a:r>
          </a:p>
          <a:p>
            <a:pPr marL="742950" lvl="1" indent="-285750">
              <a:lnSpc>
                <a:spcPct val="90000"/>
              </a:lnSpc>
              <a:spcBef>
                <a:spcPct val="40000"/>
              </a:spcBef>
              <a:buClr>
                <a:schemeClr val="accent1"/>
              </a:buClr>
              <a:buSzPct val="75000"/>
              <a:buFont typeface="Monotype Sorts" pitchFamily="2" charset="2"/>
              <a:buChar char="l"/>
            </a:pPr>
            <a:r>
              <a:rPr lang="en-US" sz="2000" dirty="0" smtClean="0">
                <a:solidFill>
                  <a:schemeClr val="tx1"/>
                </a:solidFill>
                <a:sym typeface="Symbol" pitchFamily="18" charset="2"/>
              </a:rPr>
              <a:t>Step 4:</a:t>
            </a:r>
          </a:p>
          <a:p>
            <a:pPr marL="742950" lvl="1" indent="-285750">
              <a:lnSpc>
                <a:spcPct val="90000"/>
              </a:lnSpc>
              <a:spcBef>
                <a:spcPct val="40000"/>
              </a:spcBef>
              <a:buClr>
                <a:schemeClr val="accent1"/>
              </a:buClr>
              <a:buSzPct val="75000"/>
            </a:pPr>
            <a:endParaRPr lang="en-US" sz="2000" dirty="0" smtClean="0">
              <a:solidFill>
                <a:schemeClr val="tx1"/>
              </a:solidFill>
              <a:sym typeface="Symbol" pitchFamily="18" charset="2"/>
            </a:endParaRPr>
          </a:p>
          <a:p>
            <a:pPr marL="742950" lvl="1" indent="-285750">
              <a:lnSpc>
                <a:spcPct val="90000"/>
              </a:lnSpc>
              <a:spcBef>
                <a:spcPct val="40000"/>
              </a:spcBef>
              <a:buClr>
                <a:schemeClr val="accent1"/>
              </a:buClr>
              <a:buSzPct val="75000"/>
              <a:buFont typeface="Monotype Sorts" pitchFamily="2" charset="2"/>
              <a:buChar char="l"/>
            </a:pPr>
            <a:r>
              <a:rPr lang="en-US" sz="2000" dirty="0" smtClean="0">
                <a:solidFill>
                  <a:schemeClr val="tx1"/>
                </a:solidFill>
                <a:sym typeface="Symbol" pitchFamily="18" charset="2"/>
              </a:rPr>
              <a:t>Step 5:</a:t>
            </a:r>
            <a:endParaRPr lang="en-US" sz="2000" dirty="0">
              <a:solidFill>
                <a:schemeClr val="tx1"/>
              </a:solidFill>
              <a:sym typeface="Symbol" pitchFamily="18" charset="2"/>
            </a:endParaRP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9794" name="Rectangle 2"/>
          <p:cNvSpPr>
            <a:spLocks noGrp="1" noChangeArrowheads="1"/>
          </p:cNvSpPr>
          <p:nvPr>
            <p:ph type="title"/>
          </p:nvPr>
        </p:nvSpPr>
        <p:spPr>
          <a:xfrm>
            <a:off x="533400" y="304800"/>
            <a:ext cx="7935913" cy="422275"/>
          </a:xfrm>
        </p:spPr>
        <p:txBody>
          <a:bodyPr/>
          <a:lstStyle/>
          <a:p>
            <a:r>
              <a:rPr lang="en-US" dirty="0"/>
              <a:t>Floating Point </a:t>
            </a:r>
            <a:r>
              <a:rPr lang="en-US" dirty="0" smtClean="0"/>
              <a:t>Multiplication Example</a:t>
            </a:r>
            <a:endParaRPr lang="en-US" dirty="0"/>
          </a:p>
        </p:txBody>
      </p:sp>
      <p:sp>
        <p:nvSpPr>
          <p:cNvPr id="929795" name="Rectangle 3"/>
          <p:cNvSpPr>
            <a:spLocks noGrp="1" noChangeArrowheads="1"/>
          </p:cNvSpPr>
          <p:nvPr>
            <p:ph type="body" idx="1"/>
          </p:nvPr>
        </p:nvSpPr>
        <p:spPr>
          <a:xfrm>
            <a:off x="533400" y="914400"/>
            <a:ext cx="8229600" cy="863826"/>
          </a:xfrm>
        </p:spPr>
        <p:txBody>
          <a:bodyPr/>
          <a:lstStyle/>
          <a:p>
            <a:pPr marL="342900" indent="-342900">
              <a:spcBef>
                <a:spcPct val="40000"/>
              </a:spcBef>
            </a:pPr>
            <a:r>
              <a:rPr lang="en-US" dirty="0" smtClean="0"/>
              <a:t>Multiply</a:t>
            </a:r>
            <a:endParaRPr lang="en-US" dirty="0"/>
          </a:p>
          <a:p>
            <a:pPr marL="342900" indent="-342900" algn="ctr">
              <a:spcBef>
                <a:spcPct val="40000"/>
              </a:spcBef>
              <a:buFont typeface="Wingdings" pitchFamily="2" charset="2"/>
              <a:buNone/>
            </a:pPr>
            <a:r>
              <a:rPr lang="en-US" dirty="0" smtClean="0">
                <a:sym typeface="Symbol" pitchFamily="18" charset="2"/>
              </a:rPr>
              <a:t>(0.5 = 1.0000  2</a:t>
            </a:r>
            <a:r>
              <a:rPr lang="en-US" baseline="30000" dirty="0" smtClean="0">
                <a:sym typeface="Symbol" pitchFamily="18" charset="2"/>
              </a:rPr>
              <a:t>-1</a:t>
            </a:r>
            <a:r>
              <a:rPr lang="en-US" dirty="0" smtClean="0">
                <a:sym typeface="Symbol" pitchFamily="18" charset="2"/>
              </a:rPr>
              <a:t>) x (-0.4375 = -1.1100 2</a:t>
            </a:r>
            <a:r>
              <a:rPr lang="en-US" baseline="30000" dirty="0" smtClean="0">
                <a:sym typeface="Symbol" pitchFamily="18" charset="2"/>
              </a:rPr>
              <a:t>-2</a:t>
            </a:r>
            <a:r>
              <a:rPr lang="en-US" dirty="0" smtClean="0">
                <a:sym typeface="Symbol" pitchFamily="18" charset="2"/>
              </a:rPr>
              <a:t>) </a:t>
            </a:r>
            <a:endParaRPr lang="en-US" dirty="0">
              <a:sym typeface="Symbol" pitchFamily="18" charset="2"/>
            </a:endParaRPr>
          </a:p>
        </p:txBody>
      </p:sp>
      <p:sp>
        <p:nvSpPr>
          <p:cNvPr id="929796" name="Rectangle 4"/>
          <p:cNvSpPr>
            <a:spLocks noChangeArrowheads="1"/>
          </p:cNvSpPr>
          <p:nvPr/>
        </p:nvSpPr>
        <p:spPr bwMode="auto">
          <a:xfrm>
            <a:off x="533400" y="1905000"/>
            <a:ext cx="8229600" cy="4329390"/>
          </a:xfrm>
          <a:prstGeom prst="rect">
            <a:avLst/>
          </a:prstGeom>
          <a:noFill/>
          <a:ln w="12700">
            <a:noFill/>
            <a:miter lim="800000"/>
            <a:headEnd/>
            <a:tailEnd/>
          </a:ln>
          <a:effectLst/>
        </p:spPr>
        <p:txBody>
          <a:bodyPr lIns="63500" tIns="25400" rIns="63500" bIns="25400">
            <a:spAutoFit/>
          </a:bodyPr>
          <a:lstStyle/>
          <a:p>
            <a:pPr marL="742950" lvl="1" indent="-285750">
              <a:lnSpc>
                <a:spcPct val="90000"/>
              </a:lnSpc>
              <a:spcBef>
                <a:spcPct val="40000"/>
              </a:spcBef>
              <a:buClr>
                <a:schemeClr val="accent1"/>
              </a:buClr>
              <a:buSzPct val="75000"/>
              <a:buFont typeface="Monotype Sorts" pitchFamily="2" charset="2"/>
              <a:buChar char="l"/>
            </a:pPr>
            <a:r>
              <a:rPr lang="en-US" sz="2000" dirty="0" smtClean="0">
                <a:solidFill>
                  <a:schemeClr val="tx1"/>
                </a:solidFill>
                <a:sym typeface="Symbol" pitchFamily="18" charset="2"/>
              </a:rPr>
              <a:t>Step 0: </a:t>
            </a:r>
          </a:p>
          <a:p>
            <a:pPr marL="742950" lvl="1" indent="-285750">
              <a:lnSpc>
                <a:spcPct val="90000"/>
              </a:lnSpc>
              <a:spcBef>
                <a:spcPct val="40000"/>
              </a:spcBef>
              <a:buClr>
                <a:schemeClr val="accent1"/>
              </a:buClr>
              <a:buSzPct val="75000"/>
              <a:buFont typeface="Monotype Sorts" pitchFamily="2" charset="2"/>
              <a:buChar char="l"/>
            </a:pPr>
            <a:r>
              <a:rPr lang="en-US" sz="2000" dirty="0" smtClean="0">
                <a:solidFill>
                  <a:schemeClr val="tx1"/>
                </a:solidFill>
                <a:sym typeface="Symbol" pitchFamily="18" charset="2"/>
              </a:rPr>
              <a:t>Step 1:</a:t>
            </a:r>
          </a:p>
          <a:p>
            <a:pPr marL="742950" lvl="1" indent="-285750">
              <a:lnSpc>
                <a:spcPct val="90000"/>
              </a:lnSpc>
              <a:spcBef>
                <a:spcPct val="40000"/>
              </a:spcBef>
              <a:buClr>
                <a:schemeClr val="accent1"/>
              </a:buClr>
              <a:buSzPct val="75000"/>
            </a:pPr>
            <a:r>
              <a:rPr lang="en-US" sz="2000" dirty="0" smtClean="0">
                <a:solidFill>
                  <a:schemeClr val="tx1"/>
                </a:solidFill>
                <a:sym typeface="Symbol" pitchFamily="18" charset="2"/>
              </a:rPr>
              <a:t> </a:t>
            </a:r>
          </a:p>
          <a:p>
            <a:pPr marL="742950" lvl="1" indent="-285750">
              <a:lnSpc>
                <a:spcPct val="90000"/>
              </a:lnSpc>
              <a:spcBef>
                <a:spcPct val="40000"/>
              </a:spcBef>
              <a:buClr>
                <a:schemeClr val="accent1"/>
              </a:buClr>
              <a:buSzPct val="75000"/>
            </a:pPr>
            <a:endParaRPr lang="en-US" sz="2000" dirty="0" smtClean="0">
              <a:solidFill>
                <a:schemeClr val="tx1"/>
              </a:solidFill>
              <a:sym typeface="Symbol" pitchFamily="18" charset="2"/>
            </a:endParaRPr>
          </a:p>
          <a:p>
            <a:pPr marL="742950" lvl="1" indent="-285750">
              <a:lnSpc>
                <a:spcPct val="90000"/>
              </a:lnSpc>
              <a:spcBef>
                <a:spcPct val="40000"/>
              </a:spcBef>
              <a:buClr>
                <a:schemeClr val="accent1"/>
              </a:buClr>
              <a:buSzPct val="75000"/>
              <a:buFont typeface="Monotype Sorts" pitchFamily="2" charset="2"/>
              <a:buChar char="l"/>
            </a:pPr>
            <a:r>
              <a:rPr lang="en-US" sz="2000" dirty="0" smtClean="0">
                <a:solidFill>
                  <a:schemeClr val="tx1"/>
                </a:solidFill>
                <a:sym typeface="Symbol" pitchFamily="18" charset="2"/>
              </a:rPr>
              <a:t>Step 2:</a:t>
            </a:r>
          </a:p>
          <a:p>
            <a:pPr marL="742950" lvl="1" indent="-285750">
              <a:lnSpc>
                <a:spcPct val="90000"/>
              </a:lnSpc>
              <a:spcBef>
                <a:spcPct val="40000"/>
              </a:spcBef>
              <a:buClr>
                <a:schemeClr val="accent1"/>
              </a:buClr>
              <a:buSzPct val="75000"/>
            </a:pPr>
            <a:endParaRPr lang="en-US" sz="2000" dirty="0" smtClean="0">
              <a:solidFill>
                <a:schemeClr val="tx1"/>
              </a:solidFill>
              <a:sym typeface="Symbol" pitchFamily="18" charset="2"/>
            </a:endParaRPr>
          </a:p>
          <a:p>
            <a:pPr marL="742950" lvl="1" indent="-285750">
              <a:lnSpc>
                <a:spcPct val="90000"/>
              </a:lnSpc>
              <a:spcBef>
                <a:spcPct val="40000"/>
              </a:spcBef>
              <a:buClr>
                <a:schemeClr val="accent1"/>
              </a:buClr>
              <a:buSzPct val="75000"/>
              <a:buFont typeface="Monotype Sorts" pitchFamily="2" charset="2"/>
              <a:buChar char="l"/>
            </a:pPr>
            <a:r>
              <a:rPr lang="en-US" sz="2000" dirty="0" smtClean="0">
                <a:solidFill>
                  <a:schemeClr val="tx1"/>
                </a:solidFill>
                <a:sym typeface="Symbol" pitchFamily="18" charset="2"/>
              </a:rPr>
              <a:t>Step 3:</a:t>
            </a:r>
          </a:p>
          <a:p>
            <a:pPr marL="742950" lvl="1" indent="-285750">
              <a:lnSpc>
                <a:spcPct val="90000"/>
              </a:lnSpc>
              <a:spcBef>
                <a:spcPct val="40000"/>
              </a:spcBef>
              <a:buClr>
                <a:schemeClr val="accent1"/>
              </a:buClr>
              <a:buSzPct val="75000"/>
            </a:pPr>
            <a:r>
              <a:rPr lang="en-US" sz="2000" dirty="0" smtClean="0">
                <a:solidFill>
                  <a:schemeClr val="tx1"/>
                </a:solidFill>
                <a:sym typeface="Symbol" pitchFamily="18" charset="2"/>
              </a:rPr>
              <a:t> </a:t>
            </a:r>
          </a:p>
          <a:p>
            <a:pPr marL="742950" lvl="1" indent="-285750">
              <a:lnSpc>
                <a:spcPct val="90000"/>
              </a:lnSpc>
              <a:spcBef>
                <a:spcPct val="40000"/>
              </a:spcBef>
              <a:buClr>
                <a:schemeClr val="accent1"/>
              </a:buClr>
              <a:buSzPct val="75000"/>
              <a:buFont typeface="Monotype Sorts" pitchFamily="2" charset="2"/>
              <a:buChar char="l"/>
            </a:pPr>
            <a:r>
              <a:rPr lang="en-US" sz="2000" dirty="0" smtClean="0">
                <a:solidFill>
                  <a:schemeClr val="tx1"/>
                </a:solidFill>
                <a:sym typeface="Symbol" pitchFamily="18" charset="2"/>
              </a:rPr>
              <a:t>Step 4:</a:t>
            </a:r>
          </a:p>
          <a:p>
            <a:pPr marL="742950" lvl="1" indent="-285750">
              <a:lnSpc>
                <a:spcPct val="90000"/>
              </a:lnSpc>
              <a:spcBef>
                <a:spcPct val="40000"/>
              </a:spcBef>
              <a:buClr>
                <a:schemeClr val="accent1"/>
              </a:buClr>
              <a:buSzPct val="75000"/>
            </a:pPr>
            <a:endParaRPr lang="en-US" sz="2000" dirty="0" smtClean="0">
              <a:solidFill>
                <a:schemeClr val="tx1"/>
              </a:solidFill>
              <a:sym typeface="Symbol" pitchFamily="18" charset="2"/>
            </a:endParaRPr>
          </a:p>
          <a:p>
            <a:pPr marL="742950" lvl="1" indent="-285750">
              <a:lnSpc>
                <a:spcPct val="90000"/>
              </a:lnSpc>
              <a:spcBef>
                <a:spcPct val="40000"/>
              </a:spcBef>
              <a:buClr>
                <a:schemeClr val="accent1"/>
              </a:buClr>
              <a:buSzPct val="75000"/>
              <a:buFont typeface="Monotype Sorts" pitchFamily="2" charset="2"/>
              <a:buChar char="l"/>
            </a:pPr>
            <a:r>
              <a:rPr lang="en-US" sz="2000" dirty="0" smtClean="0">
                <a:solidFill>
                  <a:schemeClr val="tx1"/>
                </a:solidFill>
                <a:sym typeface="Symbol" pitchFamily="18" charset="2"/>
              </a:rPr>
              <a:t>Step 5:</a:t>
            </a:r>
            <a:endParaRPr lang="en-US" sz="2000" dirty="0">
              <a:solidFill>
                <a:schemeClr val="tx1"/>
              </a:solidFill>
              <a:sym typeface="Symbol" pitchFamily="18" charset="2"/>
            </a:endParaRPr>
          </a:p>
        </p:txBody>
      </p:sp>
      <p:sp>
        <p:nvSpPr>
          <p:cNvPr id="5" name="TextBox 4"/>
          <p:cNvSpPr txBox="1"/>
          <p:nvPr/>
        </p:nvSpPr>
        <p:spPr>
          <a:xfrm>
            <a:off x="2286000" y="1828800"/>
            <a:ext cx="5654112" cy="400110"/>
          </a:xfrm>
          <a:prstGeom prst="rect">
            <a:avLst/>
          </a:prstGeom>
          <a:noFill/>
        </p:spPr>
        <p:txBody>
          <a:bodyPr wrap="none" rtlCol="0">
            <a:spAutoFit/>
          </a:bodyPr>
          <a:lstStyle/>
          <a:p>
            <a:r>
              <a:rPr lang="en-US" sz="2000" dirty="0" smtClean="0">
                <a:solidFill>
                  <a:schemeClr val="accent2"/>
                </a:solidFill>
              </a:rPr>
              <a:t>Hidden bits restored in the representation above</a:t>
            </a:r>
            <a:endParaRPr lang="en-US" sz="2000" dirty="0">
              <a:solidFill>
                <a:schemeClr val="accent2"/>
              </a:solidFill>
            </a:endParaRPr>
          </a:p>
        </p:txBody>
      </p:sp>
      <p:sp>
        <p:nvSpPr>
          <p:cNvPr id="6" name="TextBox 5"/>
          <p:cNvSpPr txBox="1"/>
          <p:nvPr/>
        </p:nvSpPr>
        <p:spPr>
          <a:xfrm>
            <a:off x="2286000" y="2266890"/>
            <a:ext cx="6477000" cy="1015663"/>
          </a:xfrm>
          <a:prstGeom prst="rect">
            <a:avLst/>
          </a:prstGeom>
          <a:noFill/>
        </p:spPr>
        <p:txBody>
          <a:bodyPr wrap="square" rtlCol="0">
            <a:spAutoFit/>
          </a:bodyPr>
          <a:lstStyle/>
          <a:p>
            <a:r>
              <a:rPr lang="en-US" sz="2000" dirty="0" smtClean="0">
                <a:solidFill>
                  <a:schemeClr val="accent2"/>
                </a:solidFill>
              </a:rPr>
              <a:t>Add the exponents (not in bias would be -1 + (-2) = -3 and in bias would be (-1+127) + (-2+127) – 127 =     (-1 -2) + (127+127-127) = -3 + 127 = 124</a:t>
            </a:r>
            <a:endParaRPr lang="en-US" sz="2000" dirty="0">
              <a:solidFill>
                <a:schemeClr val="accent2"/>
              </a:solidFill>
            </a:endParaRPr>
          </a:p>
        </p:txBody>
      </p:sp>
      <p:sp>
        <p:nvSpPr>
          <p:cNvPr id="7" name="TextBox 6"/>
          <p:cNvSpPr txBox="1"/>
          <p:nvPr/>
        </p:nvSpPr>
        <p:spPr>
          <a:xfrm>
            <a:off x="2286000" y="3429000"/>
            <a:ext cx="6477000" cy="707886"/>
          </a:xfrm>
          <a:prstGeom prst="rect">
            <a:avLst/>
          </a:prstGeom>
          <a:noFill/>
        </p:spPr>
        <p:txBody>
          <a:bodyPr wrap="square" rtlCol="0">
            <a:spAutoFit/>
          </a:bodyPr>
          <a:lstStyle/>
          <a:p>
            <a:r>
              <a:rPr lang="en-US" sz="2000" dirty="0" smtClean="0">
                <a:solidFill>
                  <a:schemeClr val="accent2"/>
                </a:solidFill>
              </a:rPr>
              <a:t>Multiply the </a:t>
            </a:r>
            <a:r>
              <a:rPr lang="en-US" sz="2000" dirty="0" err="1" smtClean="0">
                <a:solidFill>
                  <a:schemeClr val="accent2"/>
                </a:solidFill>
              </a:rPr>
              <a:t>significands</a:t>
            </a:r>
            <a:endParaRPr lang="en-US" sz="2000" dirty="0" smtClean="0">
              <a:solidFill>
                <a:schemeClr val="accent2"/>
              </a:solidFill>
            </a:endParaRPr>
          </a:p>
          <a:p>
            <a:r>
              <a:rPr lang="en-US" sz="2000" dirty="0" smtClean="0">
                <a:solidFill>
                  <a:schemeClr val="accent2"/>
                </a:solidFill>
              </a:rPr>
              <a:t>	1.0000 x 1.110 = 1.110000</a:t>
            </a:r>
            <a:endParaRPr lang="en-US" sz="2000" dirty="0">
              <a:solidFill>
                <a:schemeClr val="accent2"/>
              </a:solidFill>
            </a:endParaRPr>
          </a:p>
        </p:txBody>
      </p:sp>
      <p:sp>
        <p:nvSpPr>
          <p:cNvPr id="8" name="TextBox 7"/>
          <p:cNvSpPr txBox="1"/>
          <p:nvPr/>
        </p:nvSpPr>
        <p:spPr>
          <a:xfrm>
            <a:off x="2286000" y="4191000"/>
            <a:ext cx="7239000" cy="707886"/>
          </a:xfrm>
          <a:prstGeom prst="rect">
            <a:avLst/>
          </a:prstGeom>
          <a:noFill/>
        </p:spPr>
        <p:txBody>
          <a:bodyPr wrap="square" rtlCol="0">
            <a:spAutoFit/>
          </a:bodyPr>
          <a:lstStyle/>
          <a:p>
            <a:r>
              <a:rPr lang="en-US" sz="2000" dirty="0" smtClean="0">
                <a:solidFill>
                  <a:schemeClr val="accent2"/>
                </a:solidFill>
              </a:rPr>
              <a:t>Normalized the product, checking for exp over/underflow</a:t>
            </a:r>
          </a:p>
          <a:p>
            <a:r>
              <a:rPr lang="en-US" sz="2000" dirty="0" smtClean="0">
                <a:solidFill>
                  <a:schemeClr val="accent2"/>
                </a:solidFill>
              </a:rPr>
              <a:t>	1.110000 x 2</a:t>
            </a:r>
            <a:r>
              <a:rPr lang="en-US" sz="2000" baseline="30000" dirty="0" smtClean="0">
                <a:solidFill>
                  <a:schemeClr val="accent2"/>
                </a:solidFill>
              </a:rPr>
              <a:t>-3</a:t>
            </a:r>
            <a:r>
              <a:rPr lang="en-US" sz="2000" dirty="0" smtClean="0">
                <a:solidFill>
                  <a:schemeClr val="accent2"/>
                </a:solidFill>
              </a:rPr>
              <a:t> is already normalized</a:t>
            </a:r>
            <a:endParaRPr lang="en-US" sz="2000" dirty="0">
              <a:solidFill>
                <a:schemeClr val="accent2"/>
              </a:solidFill>
            </a:endParaRPr>
          </a:p>
        </p:txBody>
      </p:sp>
      <p:sp>
        <p:nvSpPr>
          <p:cNvPr id="9" name="TextBox 8"/>
          <p:cNvSpPr txBox="1"/>
          <p:nvPr/>
        </p:nvSpPr>
        <p:spPr>
          <a:xfrm>
            <a:off x="2286000" y="5029200"/>
            <a:ext cx="7239000" cy="400110"/>
          </a:xfrm>
          <a:prstGeom prst="rect">
            <a:avLst/>
          </a:prstGeom>
          <a:noFill/>
        </p:spPr>
        <p:txBody>
          <a:bodyPr wrap="square" rtlCol="0">
            <a:spAutoFit/>
          </a:bodyPr>
          <a:lstStyle/>
          <a:p>
            <a:r>
              <a:rPr lang="en-US" sz="2000" dirty="0" smtClean="0">
                <a:solidFill>
                  <a:schemeClr val="accent2"/>
                </a:solidFill>
              </a:rPr>
              <a:t>The product is already rounded, so we’re done</a:t>
            </a:r>
            <a:endParaRPr lang="en-US" sz="2000" dirty="0">
              <a:solidFill>
                <a:schemeClr val="accent2"/>
              </a:solidFill>
            </a:endParaRPr>
          </a:p>
        </p:txBody>
      </p:sp>
      <p:sp>
        <p:nvSpPr>
          <p:cNvPr id="10" name="TextBox 9"/>
          <p:cNvSpPr txBox="1"/>
          <p:nvPr/>
        </p:nvSpPr>
        <p:spPr>
          <a:xfrm>
            <a:off x="2286000" y="5791200"/>
            <a:ext cx="6553200" cy="400110"/>
          </a:xfrm>
          <a:prstGeom prst="rect">
            <a:avLst/>
          </a:prstGeom>
          <a:noFill/>
        </p:spPr>
        <p:txBody>
          <a:bodyPr wrap="square" rtlCol="0">
            <a:spAutoFit/>
          </a:bodyPr>
          <a:lstStyle/>
          <a:p>
            <a:r>
              <a:rPr lang="en-US" sz="2000" dirty="0" err="1" smtClean="0">
                <a:solidFill>
                  <a:schemeClr val="accent2"/>
                </a:solidFill>
              </a:rPr>
              <a:t>Rehide</a:t>
            </a:r>
            <a:r>
              <a:rPr lang="en-US" sz="2000" dirty="0" smtClean="0">
                <a:solidFill>
                  <a:schemeClr val="accent2"/>
                </a:solidFill>
              </a:rPr>
              <a:t> the hidden bit before storing</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3890" name="Rectangle 2"/>
          <p:cNvSpPr>
            <a:spLocks noGrp="1" noChangeArrowheads="1"/>
          </p:cNvSpPr>
          <p:nvPr>
            <p:ph type="title"/>
          </p:nvPr>
        </p:nvSpPr>
        <p:spPr/>
        <p:txBody>
          <a:bodyPr/>
          <a:lstStyle/>
          <a:p>
            <a:r>
              <a:rPr lang="en-US"/>
              <a:t>MIPS Floating Point Instructions</a:t>
            </a:r>
          </a:p>
        </p:txBody>
      </p:sp>
      <p:sp>
        <p:nvSpPr>
          <p:cNvPr id="933891" name="Rectangle 3"/>
          <p:cNvSpPr>
            <a:spLocks noGrp="1" noChangeArrowheads="1"/>
          </p:cNvSpPr>
          <p:nvPr>
            <p:ph type="body" idx="1"/>
          </p:nvPr>
        </p:nvSpPr>
        <p:spPr>
          <a:xfrm>
            <a:off x="533400" y="914400"/>
            <a:ext cx="8382000" cy="5618974"/>
          </a:xfrm>
        </p:spPr>
        <p:txBody>
          <a:bodyPr/>
          <a:lstStyle/>
          <a:p>
            <a:r>
              <a:rPr lang="en-US" dirty="0"/>
              <a:t>MIPS has a separate Floating Point Register File          (</a:t>
            </a:r>
            <a:r>
              <a:rPr lang="en-US" dirty="0">
                <a:latin typeface="Courier New" pitchFamily="49" charset="0"/>
              </a:rPr>
              <a:t>$f0, $f1, …, $f31</a:t>
            </a:r>
            <a:r>
              <a:rPr lang="en-US" dirty="0"/>
              <a:t>) (whose registers are used in </a:t>
            </a:r>
            <a:r>
              <a:rPr lang="en-US" i="1" dirty="0"/>
              <a:t>pairs</a:t>
            </a:r>
            <a:r>
              <a:rPr lang="en-US" dirty="0"/>
              <a:t> for double precision values) with special instructions to load to and store from them</a:t>
            </a:r>
          </a:p>
          <a:p>
            <a:pPr>
              <a:spcBef>
                <a:spcPct val="40000"/>
              </a:spcBef>
              <a:buFont typeface="Wingdings" pitchFamily="2" charset="2"/>
              <a:buNone/>
            </a:pPr>
            <a:r>
              <a:rPr lang="en-US" dirty="0"/>
              <a:t>    </a:t>
            </a:r>
            <a:r>
              <a:rPr lang="en-US" dirty="0" err="1">
                <a:latin typeface="Courier New" pitchFamily="49" charset="0"/>
              </a:rPr>
              <a:t>lwcl</a:t>
            </a:r>
            <a:r>
              <a:rPr lang="en-US" dirty="0">
                <a:latin typeface="Courier New" pitchFamily="49" charset="0"/>
              </a:rPr>
              <a:t>  $f1,54($s2)	 #$f1 = Memory[$s2+54]</a:t>
            </a:r>
          </a:p>
          <a:p>
            <a:pPr>
              <a:spcBef>
                <a:spcPct val="40000"/>
              </a:spcBef>
              <a:buFont typeface="Wingdings" pitchFamily="2" charset="2"/>
              <a:buNone/>
            </a:pPr>
            <a:r>
              <a:rPr lang="en-US" dirty="0">
                <a:latin typeface="Courier New" pitchFamily="49" charset="0"/>
              </a:rPr>
              <a:t>  </a:t>
            </a:r>
            <a:r>
              <a:rPr lang="en-US" dirty="0" err="1">
                <a:latin typeface="Courier New" pitchFamily="49" charset="0"/>
              </a:rPr>
              <a:t>swcl</a:t>
            </a:r>
            <a:r>
              <a:rPr lang="en-US" dirty="0">
                <a:latin typeface="Courier New" pitchFamily="49" charset="0"/>
              </a:rPr>
              <a:t>  $f1,58($s4)	 #Memory[$s4+58] = $f1</a:t>
            </a:r>
          </a:p>
          <a:p>
            <a:r>
              <a:rPr lang="en-US" dirty="0"/>
              <a:t>And supports IEEE 754 single</a:t>
            </a:r>
          </a:p>
          <a:p>
            <a:pPr>
              <a:spcBef>
                <a:spcPct val="30000"/>
              </a:spcBef>
              <a:buFont typeface="Wingdings" pitchFamily="2" charset="2"/>
              <a:buNone/>
            </a:pPr>
            <a:r>
              <a:rPr lang="en-US" dirty="0">
                <a:latin typeface="Courier New" pitchFamily="49" charset="0"/>
              </a:rPr>
              <a:t>  </a:t>
            </a:r>
            <a:r>
              <a:rPr lang="en-US" dirty="0" err="1">
                <a:latin typeface="Courier New" pitchFamily="49" charset="0"/>
              </a:rPr>
              <a:t>add.s</a:t>
            </a:r>
            <a:r>
              <a:rPr lang="en-US" dirty="0">
                <a:latin typeface="Courier New" pitchFamily="49" charset="0"/>
              </a:rPr>
              <a:t> $f2,$f4,$f6	 #$f2 = $f4 + $f6</a:t>
            </a:r>
          </a:p>
          <a:p>
            <a:pPr>
              <a:buFont typeface="Wingdings" pitchFamily="2" charset="2"/>
              <a:buNone/>
            </a:pPr>
            <a:r>
              <a:rPr lang="en-US" dirty="0"/>
              <a:t>   and double precision operations</a:t>
            </a:r>
            <a:endParaRPr lang="en-US" dirty="0">
              <a:latin typeface="Courier New" pitchFamily="49" charset="0"/>
            </a:endParaRPr>
          </a:p>
          <a:p>
            <a:pPr>
              <a:spcBef>
                <a:spcPct val="30000"/>
              </a:spcBef>
              <a:buFont typeface="Wingdings" pitchFamily="2" charset="2"/>
              <a:buNone/>
            </a:pPr>
            <a:r>
              <a:rPr lang="en-US" dirty="0">
                <a:latin typeface="Courier New" pitchFamily="49" charset="0"/>
              </a:rPr>
              <a:t>  </a:t>
            </a:r>
            <a:r>
              <a:rPr lang="en-US" dirty="0" err="1">
                <a:latin typeface="Courier New" pitchFamily="49" charset="0"/>
              </a:rPr>
              <a:t>add.d</a:t>
            </a:r>
            <a:r>
              <a:rPr lang="en-US" dirty="0">
                <a:latin typeface="Courier New" pitchFamily="49" charset="0"/>
              </a:rPr>
              <a:t> $f2,$f4,$f6  </a:t>
            </a:r>
            <a:r>
              <a:rPr lang="en-US" dirty="0" smtClean="0">
                <a:latin typeface="Courier New" pitchFamily="49" charset="0"/>
              </a:rPr>
              <a:t>#$</a:t>
            </a:r>
            <a:r>
              <a:rPr lang="en-US" dirty="0">
                <a:latin typeface="Courier New" pitchFamily="49" charset="0"/>
              </a:rPr>
              <a:t>f2||$f3 =								$f4||$f5 + $f6||$f7</a:t>
            </a:r>
          </a:p>
          <a:p>
            <a:pPr>
              <a:buFont typeface="Wingdings" pitchFamily="2" charset="2"/>
              <a:buNone/>
            </a:pPr>
            <a:r>
              <a:rPr lang="en-US" dirty="0"/>
              <a:t>   similarly for</a:t>
            </a:r>
            <a:r>
              <a:rPr lang="en-US" dirty="0">
                <a:latin typeface="Courier New" pitchFamily="49" charset="0"/>
              </a:rPr>
              <a:t> </a:t>
            </a:r>
            <a:r>
              <a:rPr lang="en-US" dirty="0" err="1">
                <a:latin typeface="Courier New" pitchFamily="49" charset="0"/>
              </a:rPr>
              <a:t>sub.s</a:t>
            </a:r>
            <a:r>
              <a:rPr lang="en-US" dirty="0">
                <a:latin typeface="Courier New" pitchFamily="49" charset="0"/>
              </a:rPr>
              <a:t>, </a:t>
            </a:r>
            <a:r>
              <a:rPr lang="en-US" dirty="0" err="1">
                <a:latin typeface="Courier New" pitchFamily="49" charset="0"/>
              </a:rPr>
              <a:t>sub.d</a:t>
            </a:r>
            <a:r>
              <a:rPr lang="en-US" dirty="0">
                <a:latin typeface="Courier New" pitchFamily="49" charset="0"/>
              </a:rPr>
              <a:t>, </a:t>
            </a:r>
            <a:r>
              <a:rPr lang="en-US" dirty="0" err="1">
                <a:latin typeface="Courier New" pitchFamily="49" charset="0"/>
              </a:rPr>
              <a:t>mul.s</a:t>
            </a:r>
            <a:r>
              <a:rPr lang="en-US" dirty="0">
                <a:latin typeface="Courier New" pitchFamily="49" charset="0"/>
              </a:rPr>
              <a:t>, </a:t>
            </a:r>
            <a:r>
              <a:rPr lang="en-US" dirty="0" err="1">
                <a:latin typeface="Courier New" pitchFamily="49" charset="0"/>
              </a:rPr>
              <a:t>mul.d</a:t>
            </a:r>
            <a:r>
              <a:rPr lang="en-US" dirty="0">
                <a:latin typeface="Courier New" pitchFamily="49" charset="0"/>
              </a:rPr>
              <a:t>, </a:t>
            </a:r>
            <a:r>
              <a:rPr lang="en-US" dirty="0" err="1">
                <a:latin typeface="Courier New" pitchFamily="49" charset="0"/>
              </a:rPr>
              <a:t>div.s</a:t>
            </a:r>
            <a:r>
              <a:rPr lang="en-US" dirty="0">
                <a:latin typeface="Courier New" pitchFamily="49" charset="0"/>
              </a:rPr>
              <a:t>, </a:t>
            </a:r>
            <a:r>
              <a:rPr lang="en-US" dirty="0" err="1">
                <a:latin typeface="Courier New" pitchFamily="49" charset="0"/>
              </a:rPr>
              <a:t>div.d</a:t>
            </a:r>
            <a:endParaRPr lang="en-US" dirty="0">
              <a:latin typeface="Courier New" pitchFamily="49"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5938" name="Rectangle 2"/>
          <p:cNvSpPr>
            <a:spLocks noGrp="1" noChangeArrowheads="1"/>
          </p:cNvSpPr>
          <p:nvPr>
            <p:ph type="title"/>
          </p:nvPr>
        </p:nvSpPr>
        <p:spPr/>
        <p:txBody>
          <a:bodyPr/>
          <a:lstStyle/>
          <a:p>
            <a:r>
              <a:rPr lang="en-US"/>
              <a:t>MIPS Floating Point Instructions, Con’t</a:t>
            </a:r>
          </a:p>
        </p:txBody>
      </p:sp>
      <p:sp>
        <p:nvSpPr>
          <p:cNvPr id="935939" name="Rectangle 3"/>
          <p:cNvSpPr>
            <a:spLocks noGrp="1" noChangeArrowheads="1"/>
          </p:cNvSpPr>
          <p:nvPr>
            <p:ph type="body" idx="1"/>
          </p:nvPr>
        </p:nvSpPr>
        <p:spPr>
          <a:xfrm>
            <a:off x="533400" y="914400"/>
            <a:ext cx="8382000" cy="5462008"/>
          </a:xfrm>
        </p:spPr>
        <p:txBody>
          <a:bodyPr/>
          <a:lstStyle/>
          <a:p>
            <a:r>
              <a:rPr lang="en-US" dirty="0"/>
              <a:t>And floating point single precision comparison operations</a:t>
            </a:r>
          </a:p>
          <a:p>
            <a:pPr>
              <a:spcBef>
                <a:spcPct val="30000"/>
              </a:spcBef>
              <a:buFont typeface="Wingdings" pitchFamily="2" charset="2"/>
              <a:buNone/>
            </a:pPr>
            <a:r>
              <a:rPr lang="en-US" dirty="0">
                <a:latin typeface="Courier New" pitchFamily="49" charset="0"/>
              </a:rPr>
              <a:t>  </a:t>
            </a:r>
            <a:r>
              <a:rPr lang="en-US" dirty="0" err="1">
                <a:latin typeface="Courier New" pitchFamily="49" charset="0"/>
              </a:rPr>
              <a:t>c.x.s</a:t>
            </a:r>
            <a:r>
              <a:rPr lang="en-US" dirty="0">
                <a:latin typeface="Courier New" pitchFamily="49" charset="0"/>
              </a:rPr>
              <a:t> $f2,$f4  	 #if($f2 &lt; $f4) </a:t>
            </a:r>
            <a:r>
              <a:rPr lang="en-US" dirty="0" err="1">
                <a:latin typeface="Courier New" pitchFamily="49" charset="0"/>
              </a:rPr>
              <a:t>cond</a:t>
            </a:r>
            <a:r>
              <a:rPr lang="en-US" dirty="0">
                <a:latin typeface="Courier New" pitchFamily="49" charset="0"/>
              </a:rPr>
              <a:t>=1;						else </a:t>
            </a:r>
            <a:r>
              <a:rPr lang="en-US" dirty="0" err="1">
                <a:latin typeface="Courier New" pitchFamily="49" charset="0"/>
              </a:rPr>
              <a:t>cond</a:t>
            </a:r>
            <a:r>
              <a:rPr lang="en-US" dirty="0">
                <a:latin typeface="Courier New" pitchFamily="49" charset="0"/>
              </a:rPr>
              <a:t>=0</a:t>
            </a:r>
          </a:p>
          <a:p>
            <a:pPr>
              <a:buFont typeface="Wingdings" pitchFamily="2" charset="2"/>
              <a:buNone/>
            </a:pPr>
            <a:r>
              <a:rPr lang="en-US" dirty="0"/>
              <a:t>   where </a:t>
            </a:r>
            <a:r>
              <a:rPr lang="en-US" dirty="0">
                <a:latin typeface="Courier New" pitchFamily="49" charset="0"/>
              </a:rPr>
              <a:t>x</a:t>
            </a:r>
            <a:r>
              <a:rPr lang="en-US" dirty="0"/>
              <a:t> may be</a:t>
            </a:r>
            <a:r>
              <a:rPr lang="en-US" dirty="0">
                <a:latin typeface="Courier New" pitchFamily="49" charset="0"/>
              </a:rPr>
              <a:t> </a:t>
            </a:r>
            <a:r>
              <a:rPr lang="en-US" dirty="0" err="1">
                <a:latin typeface="Courier New" pitchFamily="49" charset="0"/>
              </a:rPr>
              <a:t>eq</a:t>
            </a:r>
            <a:r>
              <a:rPr lang="en-US" dirty="0">
                <a:latin typeface="Courier New" pitchFamily="49" charset="0"/>
              </a:rPr>
              <a:t>, </a:t>
            </a:r>
            <a:r>
              <a:rPr lang="en-US" dirty="0" err="1">
                <a:latin typeface="Courier New" pitchFamily="49" charset="0"/>
              </a:rPr>
              <a:t>neq</a:t>
            </a:r>
            <a:r>
              <a:rPr lang="en-US" dirty="0">
                <a:latin typeface="Courier New" pitchFamily="49" charset="0"/>
              </a:rPr>
              <a:t>, </a:t>
            </a:r>
            <a:r>
              <a:rPr lang="en-US" dirty="0" err="1">
                <a:latin typeface="Courier New" pitchFamily="49" charset="0"/>
              </a:rPr>
              <a:t>lt</a:t>
            </a:r>
            <a:r>
              <a:rPr lang="en-US" dirty="0">
                <a:latin typeface="Courier New" pitchFamily="49" charset="0"/>
              </a:rPr>
              <a:t>, le, </a:t>
            </a:r>
            <a:r>
              <a:rPr lang="en-US" dirty="0" err="1">
                <a:latin typeface="Courier New" pitchFamily="49" charset="0"/>
              </a:rPr>
              <a:t>gt</a:t>
            </a:r>
            <a:r>
              <a:rPr lang="en-US" dirty="0">
                <a:latin typeface="Courier New" pitchFamily="49" charset="0"/>
              </a:rPr>
              <a:t>, </a:t>
            </a:r>
            <a:r>
              <a:rPr lang="en-US" dirty="0" err="1">
                <a:latin typeface="Courier New" pitchFamily="49" charset="0"/>
              </a:rPr>
              <a:t>ge</a:t>
            </a:r>
            <a:r>
              <a:rPr lang="en-US" dirty="0"/>
              <a:t> </a:t>
            </a:r>
          </a:p>
          <a:p>
            <a:pPr>
              <a:buNone/>
            </a:pPr>
            <a:r>
              <a:rPr lang="en-US" dirty="0"/>
              <a:t>  </a:t>
            </a:r>
            <a:r>
              <a:rPr lang="en-US" dirty="0" smtClean="0"/>
              <a:t> and double precision comparison operations</a:t>
            </a:r>
            <a:endParaRPr lang="en-US" dirty="0" smtClean="0">
              <a:latin typeface="Courier New" pitchFamily="49" charset="0"/>
            </a:endParaRPr>
          </a:p>
          <a:p>
            <a:pPr>
              <a:spcBef>
                <a:spcPct val="30000"/>
              </a:spcBef>
              <a:buNone/>
            </a:pPr>
            <a:r>
              <a:rPr lang="en-US" dirty="0" smtClean="0">
                <a:latin typeface="Courier New" pitchFamily="49" charset="0"/>
              </a:rPr>
              <a:t>  </a:t>
            </a:r>
            <a:r>
              <a:rPr lang="en-US" dirty="0" err="1" smtClean="0">
                <a:latin typeface="Courier New" pitchFamily="49" charset="0"/>
              </a:rPr>
              <a:t>c.x.d</a:t>
            </a:r>
            <a:r>
              <a:rPr lang="en-US" dirty="0" smtClean="0">
                <a:latin typeface="Courier New" pitchFamily="49" charset="0"/>
              </a:rPr>
              <a:t> $f2,$f4      #$f2||$f3 &lt; $f4||$f5 						</a:t>
            </a:r>
            <a:r>
              <a:rPr lang="en-US" dirty="0" err="1" smtClean="0">
                <a:latin typeface="Courier New" pitchFamily="49" charset="0"/>
              </a:rPr>
              <a:t>cond</a:t>
            </a:r>
            <a:r>
              <a:rPr lang="en-US" dirty="0" smtClean="0">
                <a:latin typeface="Courier New" pitchFamily="49" charset="0"/>
              </a:rPr>
              <a:t>=1; else </a:t>
            </a:r>
            <a:r>
              <a:rPr lang="en-US" dirty="0" err="1" smtClean="0">
                <a:latin typeface="Courier New" pitchFamily="49" charset="0"/>
              </a:rPr>
              <a:t>cond</a:t>
            </a:r>
            <a:r>
              <a:rPr lang="en-US" dirty="0" smtClean="0">
                <a:latin typeface="Courier New" pitchFamily="49" charset="0"/>
              </a:rPr>
              <a:t>=0</a:t>
            </a:r>
          </a:p>
          <a:p>
            <a:r>
              <a:rPr lang="en-US" dirty="0" smtClean="0"/>
              <a:t>And floating point branch operations</a:t>
            </a:r>
          </a:p>
          <a:p>
            <a:pPr>
              <a:buNone/>
            </a:pPr>
            <a:r>
              <a:rPr lang="en-US" dirty="0" smtClean="0"/>
              <a:t>    </a:t>
            </a:r>
            <a:r>
              <a:rPr lang="en-US" dirty="0" err="1" smtClean="0">
                <a:latin typeface="Courier New" pitchFamily="49" charset="0"/>
              </a:rPr>
              <a:t>bclt</a:t>
            </a:r>
            <a:r>
              <a:rPr lang="en-US" dirty="0" smtClean="0">
                <a:latin typeface="Courier New" pitchFamily="49" charset="0"/>
              </a:rPr>
              <a:t>  25			 #if(</a:t>
            </a:r>
            <a:r>
              <a:rPr lang="en-US" dirty="0" err="1" smtClean="0">
                <a:latin typeface="Courier New" pitchFamily="49" charset="0"/>
              </a:rPr>
              <a:t>cond</a:t>
            </a:r>
            <a:r>
              <a:rPr lang="en-US" dirty="0" smtClean="0">
                <a:latin typeface="Courier New" pitchFamily="49" charset="0"/>
              </a:rPr>
              <a:t>==1)								go to PC+4+25</a:t>
            </a:r>
          </a:p>
          <a:p>
            <a:pPr>
              <a:buNone/>
            </a:pPr>
            <a:r>
              <a:rPr lang="en-US" dirty="0" smtClean="0">
                <a:latin typeface="Courier New" pitchFamily="49" charset="0"/>
              </a:rPr>
              <a:t>  </a:t>
            </a:r>
            <a:r>
              <a:rPr lang="en-US" dirty="0" err="1" smtClean="0">
                <a:latin typeface="Courier New" pitchFamily="49" charset="0"/>
              </a:rPr>
              <a:t>bclf</a:t>
            </a:r>
            <a:r>
              <a:rPr lang="en-US" dirty="0" smtClean="0">
                <a:latin typeface="Courier New" pitchFamily="49" charset="0"/>
              </a:rPr>
              <a:t>  25			 #if(</a:t>
            </a:r>
            <a:r>
              <a:rPr lang="en-US" dirty="0" err="1" smtClean="0">
                <a:latin typeface="Courier New" pitchFamily="49" charset="0"/>
              </a:rPr>
              <a:t>cond</a:t>
            </a:r>
            <a:r>
              <a:rPr lang="en-US" dirty="0" smtClean="0">
                <a:latin typeface="Courier New" pitchFamily="49" charset="0"/>
              </a:rPr>
              <a:t>==0)								go to PC+4+25</a:t>
            </a:r>
            <a:endParaRPr lang="en-US" dirty="0">
              <a:latin typeface="Courier New" pitchFamily="49"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Frequency of Common MIPS Instructions</a:t>
            </a:r>
            <a:endParaRPr lang="en-US" dirty="0"/>
          </a:p>
        </p:txBody>
      </p:sp>
      <p:sp>
        <p:nvSpPr>
          <p:cNvPr id="3" name="Content Placeholder 2"/>
          <p:cNvSpPr>
            <a:spLocks noGrp="1"/>
          </p:cNvSpPr>
          <p:nvPr>
            <p:ph idx="1"/>
          </p:nvPr>
        </p:nvSpPr>
        <p:spPr>
          <a:xfrm>
            <a:off x="533400" y="838200"/>
            <a:ext cx="8153400" cy="383695"/>
          </a:xfrm>
        </p:spPr>
        <p:txBody>
          <a:bodyPr/>
          <a:lstStyle/>
          <a:p>
            <a:r>
              <a:rPr lang="en-US" dirty="0" smtClean="0"/>
              <a:t>Only included those with &gt;3%  and  &gt;1%</a:t>
            </a:r>
            <a:endParaRPr lang="en-US" dirty="0"/>
          </a:p>
        </p:txBody>
      </p:sp>
      <p:graphicFrame>
        <p:nvGraphicFramePr>
          <p:cNvPr id="4" name="Table 3"/>
          <p:cNvGraphicFramePr>
            <a:graphicFrameLocks noGrp="1"/>
          </p:cNvGraphicFramePr>
          <p:nvPr/>
        </p:nvGraphicFramePr>
        <p:xfrm>
          <a:off x="838200" y="1371600"/>
          <a:ext cx="3886200" cy="5191760"/>
        </p:xfrm>
        <a:graphic>
          <a:graphicData uri="http://schemas.openxmlformats.org/drawingml/2006/table">
            <a:tbl>
              <a:tblPr firstRow="1" bandRow="1">
                <a:tableStyleId>{5940675A-B579-460E-94D1-54222C63F5DA}</a:tableStyleId>
              </a:tblPr>
              <a:tblGrid>
                <a:gridCol w="1143000">
                  <a:extLst>
                    <a:ext uri="{9D8B030D-6E8A-4147-A177-3AD203B41FA5}">
                      <a16:colId xmlns:a16="http://schemas.microsoft.com/office/drawing/2014/main" val="20000"/>
                    </a:ext>
                  </a:extLst>
                </a:gridCol>
                <a:gridCol w="14478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tblGrid>
              <a:tr h="370840">
                <a:tc>
                  <a:txBody>
                    <a:bodyPr/>
                    <a:lstStyle/>
                    <a:p>
                      <a:endParaRPr lang="en-US" dirty="0"/>
                    </a:p>
                  </a:txBody>
                  <a:tcPr/>
                </a:tc>
                <a:tc>
                  <a:txBody>
                    <a:bodyPr/>
                    <a:lstStyle/>
                    <a:p>
                      <a:pPr algn="ctr"/>
                      <a:r>
                        <a:rPr lang="en-US" b="1" dirty="0" err="1" smtClean="0"/>
                        <a:t>SPEC</a:t>
                      </a:r>
                      <a:r>
                        <a:rPr lang="en-US" b="1" baseline="0" dirty="0" err="1" smtClean="0"/>
                        <a:t>int</a:t>
                      </a:r>
                      <a:endParaRPr lang="en-US" b="1" dirty="0"/>
                    </a:p>
                  </a:txBody>
                  <a:tcPr/>
                </a:tc>
                <a:tc>
                  <a:txBody>
                    <a:bodyPr/>
                    <a:lstStyle/>
                    <a:p>
                      <a:pPr algn="ctr"/>
                      <a:r>
                        <a:rPr lang="en-US" b="1" dirty="0" err="1" smtClean="0"/>
                        <a:t>SPECfp</a:t>
                      </a:r>
                      <a:endParaRPr lang="en-US" b="1" dirty="0"/>
                    </a:p>
                  </a:txBody>
                  <a:tcPr/>
                </a:tc>
                <a:extLst>
                  <a:ext uri="{0D108BD9-81ED-4DB2-BD59-A6C34878D82A}">
                    <a16:rowId xmlns:a16="http://schemas.microsoft.com/office/drawing/2014/main" val="10000"/>
                  </a:ext>
                </a:extLst>
              </a:tr>
              <a:tr h="370840">
                <a:tc>
                  <a:txBody>
                    <a:bodyPr/>
                    <a:lstStyle/>
                    <a:p>
                      <a:r>
                        <a:rPr lang="en-US" dirty="0" err="1" smtClean="0">
                          <a:latin typeface="Courier New" pitchFamily="49" charset="0"/>
                          <a:cs typeface="Courier New" pitchFamily="49" charset="0"/>
                        </a:rPr>
                        <a:t>addu</a:t>
                      </a:r>
                      <a:endParaRPr lang="en-US" dirty="0">
                        <a:latin typeface="Courier New" pitchFamily="49" charset="0"/>
                        <a:cs typeface="Courier New" pitchFamily="49" charset="0"/>
                      </a:endParaRPr>
                    </a:p>
                  </a:txBody>
                  <a:tcPr/>
                </a:tc>
                <a:tc>
                  <a:txBody>
                    <a:bodyPr/>
                    <a:lstStyle/>
                    <a:p>
                      <a:pPr algn="ctr"/>
                      <a:r>
                        <a:rPr lang="en-US" dirty="0" smtClean="0"/>
                        <a:t>5.2%</a:t>
                      </a:r>
                      <a:endParaRPr lang="en-US" dirty="0"/>
                    </a:p>
                  </a:txBody>
                  <a:tcPr/>
                </a:tc>
                <a:tc>
                  <a:txBody>
                    <a:bodyPr/>
                    <a:lstStyle/>
                    <a:p>
                      <a:pPr algn="ctr"/>
                      <a:r>
                        <a:rPr lang="en-US" dirty="0" smtClean="0"/>
                        <a:t>3.5%</a:t>
                      </a:r>
                      <a:endParaRPr lang="en-US" dirty="0"/>
                    </a:p>
                  </a:txBody>
                  <a:tcPr/>
                </a:tc>
                <a:extLst>
                  <a:ext uri="{0D108BD9-81ED-4DB2-BD59-A6C34878D82A}">
                    <a16:rowId xmlns:a16="http://schemas.microsoft.com/office/drawing/2014/main" val="10001"/>
                  </a:ext>
                </a:extLst>
              </a:tr>
              <a:tr h="370840">
                <a:tc>
                  <a:txBody>
                    <a:bodyPr/>
                    <a:lstStyle/>
                    <a:p>
                      <a:r>
                        <a:rPr lang="en-US" dirty="0" err="1" smtClean="0">
                          <a:latin typeface="Courier New" pitchFamily="49" charset="0"/>
                          <a:cs typeface="Courier New" pitchFamily="49" charset="0"/>
                        </a:rPr>
                        <a:t>addiu</a:t>
                      </a:r>
                      <a:endParaRPr lang="en-US" dirty="0">
                        <a:latin typeface="Courier New" pitchFamily="49" charset="0"/>
                        <a:cs typeface="Courier New" pitchFamily="49" charset="0"/>
                      </a:endParaRPr>
                    </a:p>
                  </a:txBody>
                  <a:tcPr/>
                </a:tc>
                <a:tc>
                  <a:txBody>
                    <a:bodyPr/>
                    <a:lstStyle/>
                    <a:p>
                      <a:pPr algn="ctr"/>
                      <a:r>
                        <a:rPr lang="en-US" dirty="0" smtClean="0"/>
                        <a:t>9.0%</a:t>
                      </a:r>
                      <a:endParaRPr lang="en-US" dirty="0"/>
                    </a:p>
                  </a:txBody>
                  <a:tcPr/>
                </a:tc>
                <a:tc>
                  <a:txBody>
                    <a:bodyPr/>
                    <a:lstStyle/>
                    <a:p>
                      <a:pPr algn="ctr"/>
                      <a:r>
                        <a:rPr lang="en-US" dirty="0" smtClean="0"/>
                        <a:t>7.2%</a:t>
                      </a:r>
                    </a:p>
                  </a:txBody>
                  <a:tcPr/>
                </a:tc>
                <a:extLst>
                  <a:ext uri="{0D108BD9-81ED-4DB2-BD59-A6C34878D82A}">
                    <a16:rowId xmlns:a16="http://schemas.microsoft.com/office/drawing/2014/main" val="10002"/>
                  </a:ext>
                </a:extLst>
              </a:tr>
              <a:tr h="370840">
                <a:tc>
                  <a:txBody>
                    <a:bodyPr/>
                    <a:lstStyle/>
                    <a:p>
                      <a:r>
                        <a:rPr lang="en-US" dirty="0" smtClean="0">
                          <a:latin typeface="Courier New" pitchFamily="49" charset="0"/>
                          <a:cs typeface="Courier New" pitchFamily="49" charset="0"/>
                        </a:rPr>
                        <a:t>or</a:t>
                      </a:r>
                      <a:endParaRPr lang="en-US" dirty="0">
                        <a:latin typeface="Courier New" pitchFamily="49" charset="0"/>
                        <a:cs typeface="Courier New" pitchFamily="49" charset="0"/>
                      </a:endParaRPr>
                    </a:p>
                  </a:txBody>
                  <a:tcPr/>
                </a:tc>
                <a:tc>
                  <a:txBody>
                    <a:bodyPr/>
                    <a:lstStyle/>
                    <a:p>
                      <a:pPr algn="ctr"/>
                      <a:r>
                        <a:rPr lang="en-US" dirty="0" smtClean="0"/>
                        <a:t>4.0%</a:t>
                      </a:r>
                      <a:endParaRPr lang="en-US" dirty="0"/>
                    </a:p>
                  </a:txBody>
                  <a:tcPr/>
                </a:tc>
                <a:tc>
                  <a:txBody>
                    <a:bodyPr/>
                    <a:lstStyle/>
                    <a:p>
                      <a:pPr algn="ctr"/>
                      <a:r>
                        <a:rPr lang="en-US" dirty="0" smtClean="0"/>
                        <a:t>1.2%</a:t>
                      </a:r>
                    </a:p>
                  </a:txBody>
                  <a:tcPr/>
                </a:tc>
                <a:extLst>
                  <a:ext uri="{0D108BD9-81ED-4DB2-BD59-A6C34878D82A}">
                    <a16:rowId xmlns:a16="http://schemas.microsoft.com/office/drawing/2014/main" val="10003"/>
                  </a:ext>
                </a:extLst>
              </a:tr>
              <a:tr h="370840">
                <a:tc>
                  <a:txBody>
                    <a:bodyPr/>
                    <a:lstStyle/>
                    <a:p>
                      <a:r>
                        <a:rPr lang="en-US" dirty="0" err="1" smtClean="0">
                          <a:latin typeface="Courier New" pitchFamily="49" charset="0"/>
                          <a:cs typeface="Courier New" pitchFamily="49" charset="0"/>
                        </a:rPr>
                        <a:t>sll</a:t>
                      </a:r>
                      <a:endParaRPr lang="en-US" dirty="0">
                        <a:latin typeface="Courier New" pitchFamily="49" charset="0"/>
                        <a:cs typeface="Courier New" pitchFamily="49" charset="0"/>
                      </a:endParaRPr>
                    </a:p>
                  </a:txBody>
                  <a:tcPr/>
                </a:tc>
                <a:tc>
                  <a:txBody>
                    <a:bodyPr/>
                    <a:lstStyle/>
                    <a:p>
                      <a:pPr algn="ctr"/>
                      <a:r>
                        <a:rPr lang="en-US" dirty="0" smtClean="0"/>
                        <a:t>4.4%</a:t>
                      </a:r>
                      <a:endParaRPr lang="en-US" dirty="0"/>
                    </a:p>
                  </a:txBody>
                  <a:tcPr/>
                </a:tc>
                <a:tc>
                  <a:txBody>
                    <a:bodyPr/>
                    <a:lstStyle/>
                    <a:p>
                      <a:pPr algn="ctr"/>
                      <a:r>
                        <a:rPr lang="en-US" dirty="0" smtClean="0"/>
                        <a:t>1.9%</a:t>
                      </a:r>
                    </a:p>
                  </a:txBody>
                  <a:tcPr/>
                </a:tc>
                <a:extLst>
                  <a:ext uri="{0D108BD9-81ED-4DB2-BD59-A6C34878D82A}">
                    <a16:rowId xmlns:a16="http://schemas.microsoft.com/office/drawing/2014/main" val="10004"/>
                  </a:ext>
                </a:extLst>
              </a:tr>
              <a:tr h="370840">
                <a:tc>
                  <a:txBody>
                    <a:bodyPr/>
                    <a:lstStyle/>
                    <a:p>
                      <a:r>
                        <a:rPr lang="en-US" dirty="0" err="1" smtClean="0">
                          <a:latin typeface="Courier New" pitchFamily="49" charset="0"/>
                          <a:cs typeface="Courier New" pitchFamily="49" charset="0"/>
                        </a:rPr>
                        <a:t>lui</a:t>
                      </a:r>
                      <a:endParaRPr lang="en-US" dirty="0">
                        <a:latin typeface="Courier New" pitchFamily="49" charset="0"/>
                        <a:cs typeface="Courier New" pitchFamily="49" charset="0"/>
                      </a:endParaRPr>
                    </a:p>
                  </a:txBody>
                  <a:tcPr/>
                </a:tc>
                <a:tc>
                  <a:txBody>
                    <a:bodyPr/>
                    <a:lstStyle/>
                    <a:p>
                      <a:pPr algn="ctr"/>
                      <a:r>
                        <a:rPr lang="en-US" dirty="0" smtClean="0"/>
                        <a:t>3.3%</a:t>
                      </a:r>
                      <a:endParaRPr lang="en-US" dirty="0"/>
                    </a:p>
                  </a:txBody>
                  <a:tcPr/>
                </a:tc>
                <a:tc>
                  <a:txBody>
                    <a:bodyPr/>
                    <a:lstStyle/>
                    <a:p>
                      <a:pPr algn="ctr"/>
                      <a:r>
                        <a:rPr lang="en-US" dirty="0" smtClean="0"/>
                        <a:t>0.5%</a:t>
                      </a:r>
                    </a:p>
                  </a:txBody>
                  <a:tcPr/>
                </a:tc>
                <a:extLst>
                  <a:ext uri="{0D108BD9-81ED-4DB2-BD59-A6C34878D82A}">
                    <a16:rowId xmlns:a16="http://schemas.microsoft.com/office/drawing/2014/main" val="10005"/>
                  </a:ext>
                </a:extLst>
              </a:tr>
              <a:tr h="370840">
                <a:tc>
                  <a:txBody>
                    <a:bodyPr/>
                    <a:lstStyle/>
                    <a:p>
                      <a:r>
                        <a:rPr lang="en-US" dirty="0" err="1" smtClean="0">
                          <a:latin typeface="Courier New" pitchFamily="49" charset="0"/>
                          <a:cs typeface="Courier New" pitchFamily="49" charset="0"/>
                        </a:rPr>
                        <a:t>lw</a:t>
                      </a:r>
                      <a:endParaRPr lang="en-US" dirty="0">
                        <a:latin typeface="Courier New" pitchFamily="49" charset="0"/>
                        <a:cs typeface="Courier New" pitchFamily="49" charset="0"/>
                      </a:endParaRPr>
                    </a:p>
                  </a:txBody>
                  <a:tcPr/>
                </a:tc>
                <a:tc>
                  <a:txBody>
                    <a:bodyPr/>
                    <a:lstStyle/>
                    <a:p>
                      <a:pPr algn="ctr"/>
                      <a:r>
                        <a:rPr lang="en-US" dirty="0" smtClean="0"/>
                        <a:t>18.6%</a:t>
                      </a:r>
                      <a:endParaRPr lang="en-US" dirty="0"/>
                    </a:p>
                  </a:txBody>
                  <a:tcPr/>
                </a:tc>
                <a:tc>
                  <a:txBody>
                    <a:bodyPr/>
                    <a:lstStyle/>
                    <a:p>
                      <a:pPr algn="ctr"/>
                      <a:r>
                        <a:rPr lang="en-US" dirty="0" smtClean="0"/>
                        <a:t>5.8%</a:t>
                      </a:r>
                      <a:endParaRPr lang="en-US" dirty="0"/>
                    </a:p>
                  </a:txBody>
                  <a:tcPr/>
                </a:tc>
                <a:extLst>
                  <a:ext uri="{0D108BD9-81ED-4DB2-BD59-A6C34878D82A}">
                    <a16:rowId xmlns:a16="http://schemas.microsoft.com/office/drawing/2014/main" val="10006"/>
                  </a:ext>
                </a:extLst>
              </a:tr>
              <a:tr h="370840">
                <a:tc>
                  <a:txBody>
                    <a:bodyPr/>
                    <a:lstStyle/>
                    <a:p>
                      <a:r>
                        <a:rPr lang="en-US" dirty="0" err="1" smtClean="0">
                          <a:latin typeface="Courier New" pitchFamily="49" charset="0"/>
                          <a:cs typeface="Courier New" pitchFamily="49" charset="0"/>
                        </a:rPr>
                        <a:t>sw</a:t>
                      </a:r>
                      <a:endParaRPr lang="en-US" dirty="0">
                        <a:latin typeface="Courier New" pitchFamily="49" charset="0"/>
                        <a:cs typeface="Courier New" pitchFamily="49" charset="0"/>
                      </a:endParaRPr>
                    </a:p>
                  </a:txBody>
                  <a:tcPr/>
                </a:tc>
                <a:tc>
                  <a:txBody>
                    <a:bodyPr/>
                    <a:lstStyle/>
                    <a:p>
                      <a:pPr algn="ctr"/>
                      <a:r>
                        <a:rPr lang="en-US" dirty="0" smtClean="0"/>
                        <a:t>7.6%</a:t>
                      </a:r>
                      <a:endParaRPr lang="en-US" dirty="0"/>
                    </a:p>
                  </a:txBody>
                  <a:tcPr/>
                </a:tc>
                <a:tc>
                  <a:txBody>
                    <a:bodyPr/>
                    <a:lstStyle/>
                    <a:p>
                      <a:pPr algn="ctr"/>
                      <a:r>
                        <a:rPr lang="en-US" dirty="0" smtClean="0"/>
                        <a:t>2.0%</a:t>
                      </a:r>
                      <a:endParaRPr lang="en-US" dirty="0"/>
                    </a:p>
                  </a:txBody>
                  <a:tcPr/>
                </a:tc>
                <a:extLst>
                  <a:ext uri="{0D108BD9-81ED-4DB2-BD59-A6C34878D82A}">
                    <a16:rowId xmlns:a16="http://schemas.microsoft.com/office/drawing/2014/main" val="10007"/>
                  </a:ext>
                </a:extLst>
              </a:tr>
              <a:tr h="370840">
                <a:tc>
                  <a:txBody>
                    <a:bodyPr/>
                    <a:lstStyle/>
                    <a:p>
                      <a:r>
                        <a:rPr lang="en-US" dirty="0" err="1" smtClean="0">
                          <a:latin typeface="Courier New" pitchFamily="49" charset="0"/>
                          <a:cs typeface="Courier New" pitchFamily="49" charset="0"/>
                        </a:rPr>
                        <a:t>lbu</a:t>
                      </a:r>
                      <a:endParaRPr lang="en-US" dirty="0">
                        <a:latin typeface="Courier New" pitchFamily="49" charset="0"/>
                        <a:cs typeface="Courier New" pitchFamily="49" charset="0"/>
                      </a:endParaRPr>
                    </a:p>
                  </a:txBody>
                  <a:tcPr/>
                </a:tc>
                <a:tc>
                  <a:txBody>
                    <a:bodyPr/>
                    <a:lstStyle/>
                    <a:p>
                      <a:pPr algn="ctr"/>
                      <a:r>
                        <a:rPr lang="en-US" dirty="0" smtClean="0"/>
                        <a:t>3.7%</a:t>
                      </a:r>
                      <a:endParaRPr lang="en-US" dirty="0"/>
                    </a:p>
                  </a:txBody>
                  <a:tcPr/>
                </a:tc>
                <a:tc>
                  <a:txBody>
                    <a:bodyPr/>
                    <a:lstStyle/>
                    <a:p>
                      <a:pPr algn="ctr"/>
                      <a:r>
                        <a:rPr lang="en-US" dirty="0" smtClean="0"/>
                        <a:t>0.1%</a:t>
                      </a:r>
                      <a:endParaRPr lang="en-US" dirty="0"/>
                    </a:p>
                  </a:txBody>
                  <a:tcPr/>
                </a:tc>
                <a:extLst>
                  <a:ext uri="{0D108BD9-81ED-4DB2-BD59-A6C34878D82A}">
                    <a16:rowId xmlns:a16="http://schemas.microsoft.com/office/drawing/2014/main" val="10008"/>
                  </a:ext>
                </a:extLst>
              </a:tr>
              <a:tr h="370840">
                <a:tc>
                  <a:txBody>
                    <a:bodyPr/>
                    <a:lstStyle/>
                    <a:p>
                      <a:r>
                        <a:rPr lang="en-US" dirty="0" err="1" smtClean="0">
                          <a:latin typeface="Courier New" pitchFamily="49" charset="0"/>
                          <a:cs typeface="Courier New" pitchFamily="49" charset="0"/>
                        </a:rPr>
                        <a:t>beq</a:t>
                      </a:r>
                      <a:endParaRPr lang="en-US" dirty="0">
                        <a:latin typeface="Courier New" pitchFamily="49" charset="0"/>
                        <a:cs typeface="Courier New" pitchFamily="49" charset="0"/>
                      </a:endParaRPr>
                    </a:p>
                  </a:txBody>
                  <a:tcPr/>
                </a:tc>
                <a:tc>
                  <a:txBody>
                    <a:bodyPr/>
                    <a:lstStyle/>
                    <a:p>
                      <a:pPr algn="ctr"/>
                      <a:r>
                        <a:rPr lang="en-US" dirty="0" smtClean="0"/>
                        <a:t>8.6%</a:t>
                      </a:r>
                      <a:endParaRPr lang="en-US" dirty="0"/>
                    </a:p>
                  </a:txBody>
                  <a:tcPr/>
                </a:tc>
                <a:tc>
                  <a:txBody>
                    <a:bodyPr/>
                    <a:lstStyle/>
                    <a:p>
                      <a:pPr algn="ctr"/>
                      <a:r>
                        <a:rPr lang="en-US" dirty="0" smtClean="0"/>
                        <a:t>2.2%</a:t>
                      </a:r>
                      <a:endParaRPr lang="en-US" dirty="0"/>
                    </a:p>
                  </a:txBody>
                  <a:tcPr/>
                </a:tc>
                <a:extLst>
                  <a:ext uri="{0D108BD9-81ED-4DB2-BD59-A6C34878D82A}">
                    <a16:rowId xmlns:a16="http://schemas.microsoft.com/office/drawing/2014/main" val="10009"/>
                  </a:ext>
                </a:extLst>
              </a:tr>
              <a:tr h="370840">
                <a:tc>
                  <a:txBody>
                    <a:bodyPr/>
                    <a:lstStyle/>
                    <a:p>
                      <a:r>
                        <a:rPr lang="en-US" dirty="0" err="1" smtClean="0">
                          <a:latin typeface="Courier New" pitchFamily="49" charset="0"/>
                          <a:cs typeface="Courier New" pitchFamily="49" charset="0"/>
                        </a:rPr>
                        <a:t>bne</a:t>
                      </a:r>
                      <a:endParaRPr lang="en-US" dirty="0">
                        <a:latin typeface="Courier New" pitchFamily="49" charset="0"/>
                        <a:cs typeface="Courier New" pitchFamily="49" charset="0"/>
                      </a:endParaRPr>
                    </a:p>
                  </a:txBody>
                  <a:tcPr/>
                </a:tc>
                <a:tc>
                  <a:txBody>
                    <a:bodyPr/>
                    <a:lstStyle/>
                    <a:p>
                      <a:pPr algn="ctr"/>
                      <a:r>
                        <a:rPr lang="en-US" dirty="0" smtClean="0"/>
                        <a:t>8.4%</a:t>
                      </a:r>
                      <a:endParaRPr lang="en-US" dirty="0"/>
                    </a:p>
                  </a:txBody>
                  <a:tcPr/>
                </a:tc>
                <a:tc>
                  <a:txBody>
                    <a:bodyPr/>
                    <a:lstStyle/>
                    <a:p>
                      <a:pPr algn="ctr"/>
                      <a:r>
                        <a:rPr lang="en-US" dirty="0" smtClean="0"/>
                        <a:t>1.4%</a:t>
                      </a:r>
                      <a:endParaRPr lang="en-US" dirty="0"/>
                    </a:p>
                  </a:txBody>
                  <a:tcPr/>
                </a:tc>
                <a:extLst>
                  <a:ext uri="{0D108BD9-81ED-4DB2-BD59-A6C34878D82A}">
                    <a16:rowId xmlns:a16="http://schemas.microsoft.com/office/drawing/2014/main" val="10010"/>
                  </a:ext>
                </a:extLst>
              </a:tr>
              <a:tr h="370840">
                <a:tc>
                  <a:txBody>
                    <a:bodyPr/>
                    <a:lstStyle/>
                    <a:p>
                      <a:r>
                        <a:rPr lang="en-US" dirty="0" err="1" smtClean="0">
                          <a:latin typeface="Courier New" pitchFamily="49" charset="0"/>
                          <a:cs typeface="Courier New" pitchFamily="49" charset="0"/>
                        </a:rPr>
                        <a:t>slt</a:t>
                      </a:r>
                      <a:endParaRPr lang="en-US" dirty="0">
                        <a:latin typeface="Courier New" pitchFamily="49" charset="0"/>
                        <a:cs typeface="Courier New" pitchFamily="49" charset="0"/>
                      </a:endParaRPr>
                    </a:p>
                  </a:txBody>
                  <a:tcPr/>
                </a:tc>
                <a:tc>
                  <a:txBody>
                    <a:bodyPr/>
                    <a:lstStyle/>
                    <a:p>
                      <a:pPr algn="ctr"/>
                      <a:r>
                        <a:rPr lang="en-US" dirty="0" smtClean="0"/>
                        <a:t>9.9%</a:t>
                      </a:r>
                      <a:endParaRPr lang="en-US" dirty="0"/>
                    </a:p>
                  </a:txBody>
                  <a:tcPr/>
                </a:tc>
                <a:tc>
                  <a:txBody>
                    <a:bodyPr/>
                    <a:lstStyle/>
                    <a:p>
                      <a:pPr algn="ctr"/>
                      <a:r>
                        <a:rPr lang="en-US" dirty="0" smtClean="0"/>
                        <a:t>2.3%</a:t>
                      </a:r>
                      <a:endParaRPr lang="en-US" dirty="0"/>
                    </a:p>
                  </a:txBody>
                  <a:tcPr/>
                </a:tc>
                <a:extLst>
                  <a:ext uri="{0D108BD9-81ED-4DB2-BD59-A6C34878D82A}">
                    <a16:rowId xmlns:a16="http://schemas.microsoft.com/office/drawing/2014/main" val="10011"/>
                  </a:ext>
                </a:extLst>
              </a:tr>
              <a:tr h="370840">
                <a:tc>
                  <a:txBody>
                    <a:bodyPr/>
                    <a:lstStyle/>
                    <a:p>
                      <a:r>
                        <a:rPr lang="en-US" dirty="0" err="1" smtClean="0">
                          <a:latin typeface="Courier New" pitchFamily="49" charset="0"/>
                          <a:cs typeface="Courier New" pitchFamily="49" charset="0"/>
                        </a:rPr>
                        <a:t>slti</a:t>
                      </a:r>
                      <a:endParaRPr lang="en-US" dirty="0">
                        <a:latin typeface="Courier New" pitchFamily="49" charset="0"/>
                        <a:cs typeface="Courier New" pitchFamily="49" charset="0"/>
                      </a:endParaRPr>
                    </a:p>
                  </a:txBody>
                  <a:tcPr/>
                </a:tc>
                <a:tc>
                  <a:txBody>
                    <a:bodyPr/>
                    <a:lstStyle/>
                    <a:p>
                      <a:pPr algn="ctr"/>
                      <a:r>
                        <a:rPr lang="en-US" dirty="0" smtClean="0"/>
                        <a:t>3.1%</a:t>
                      </a:r>
                      <a:endParaRPr lang="en-US" dirty="0"/>
                    </a:p>
                  </a:txBody>
                  <a:tcPr/>
                </a:tc>
                <a:tc>
                  <a:txBody>
                    <a:bodyPr/>
                    <a:lstStyle/>
                    <a:p>
                      <a:pPr algn="ctr"/>
                      <a:r>
                        <a:rPr lang="en-US" dirty="0" smtClean="0"/>
                        <a:t>0.3%</a:t>
                      </a:r>
                      <a:endParaRPr lang="en-US" dirty="0"/>
                    </a:p>
                  </a:txBody>
                  <a:tcPr/>
                </a:tc>
                <a:extLst>
                  <a:ext uri="{0D108BD9-81ED-4DB2-BD59-A6C34878D82A}">
                    <a16:rowId xmlns:a16="http://schemas.microsoft.com/office/drawing/2014/main" val="10012"/>
                  </a:ext>
                </a:extLst>
              </a:tr>
              <a:tr h="370840">
                <a:tc>
                  <a:txBody>
                    <a:bodyPr/>
                    <a:lstStyle/>
                    <a:p>
                      <a:r>
                        <a:rPr lang="en-US" dirty="0" err="1" smtClean="0">
                          <a:latin typeface="Courier New" pitchFamily="49" charset="0"/>
                          <a:cs typeface="Courier New" pitchFamily="49" charset="0"/>
                        </a:rPr>
                        <a:t>sltu</a:t>
                      </a:r>
                      <a:endParaRPr lang="en-US" dirty="0">
                        <a:latin typeface="Courier New" pitchFamily="49" charset="0"/>
                        <a:cs typeface="Courier New" pitchFamily="49" charset="0"/>
                      </a:endParaRPr>
                    </a:p>
                  </a:txBody>
                  <a:tcPr/>
                </a:tc>
                <a:tc>
                  <a:txBody>
                    <a:bodyPr/>
                    <a:lstStyle/>
                    <a:p>
                      <a:pPr algn="ctr"/>
                      <a:r>
                        <a:rPr lang="en-US" dirty="0" smtClean="0"/>
                        <a:t>3.4%</a:t>
                      </a:r>
                      <a:endParaRPr lang="en-US" dirty="0"/>
                    </a:p>
                  </a:txBody>
                  <a:tcPr/>
                </a:tc>
                <a:tc>
                  <a:txBody>
                    <a:bodyPr/>
                    <a:lstStyle/>
                    <a:p>
                      <a:pPr algn="ctr"/>
                      <a:r>
                        <a:rPr lang="en-US" dirty="0" smtClean="0"/>
                        <a:t>0.8%</a:t>
                      </a:r>
                      <a:endParaRPr lang="en-US" dirty="0"/>
                    </a:p>
                  </a:txBody>
                  <a:tcPr/>
                </a:tc>
                <a:extLst>
                  <a:ext uri="{0D108BD9-81ED-4DB2-BD59-A6C34878D82A}">
                    <a16:rowId xmlns:a16="http://schemas.microsoft.com/office/drawing/2014/main" val="10013"/>
                  </a:ext>
                </a:extLst>
              </a:tr>
            </a:tbl>
          </a:graphicData>
        </a:graphic>
      </p:graphicFrame>
      <p:graphicFrame>
        <p:nvGraphicFramePr>
          <p:cNvPr id="5" name="Table 4"/>
          <p:cNvGraphicFramePr>
            <a:graphicFrameLocks noGrp="1"/>
          </p:cNvGraphicFramePr>
          <p:nvPr/>
        </p:nvGraphicFramePr>
        <p:xfrm>
          <a:off x="5029200" y="1371600"/>
          <a:ext cx="3886200" cy="4450080"/>
        </p:xfrm>
        <a:graphic>
          <a:graphicData uri="http://schemas.openxmlformats.org/drawingml/2006/table">
            <a:tbl>
              <a:tblPr firstRow="1" bandRow="1">
                <a:tableStyleId>{5940675A-B579-460E-94D1-54222C63F5DA}</a:tableStyleId>
              </a:tblPr>
              <a:tblGrid>
                <a:gridCol w="1143000">
                  <a:extLst>
                    <a:ext uri="{9D8B030D-6E8A-4147-A177-3AD203B41FA5}">
                      <a16:colId xmlns:a16="http://schemas.microsoft.com/office/drawing/2014/main" val="20000"/>
                    </a:ext>
                  </a:extLst>
                </a:gridCol>
                <a:gridCol w="14478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tblGrid>
              <a:tr h="370840">
                <a:tc>
                  <a:txBody>
                    <a:bodyPr/>
                    <a:lstStyle/>
                    <a:p>
                      <a:endParaRPr lang="en-US" dirty="0"/>
                    </a:p>
                  </a:txBody>
                  <a:tcPr/>
                </a:tc>
                <a:tc>
                  <a:txBody>
                    <a:bodyPr/>
                    <a:lstStyle/>
                    <a:p>
                      <a:pPr algn="ctr"/>
                      <a:r>
                        <a:rPr lang="en-US" b="1" dirty="0" err="1" smtClean="0"/>
                        <a:t>SPEC</a:t>
                      </a:r>
                      <a:r>
                        <a:rPr lang="en-US" b="1" baseline="0" dirty="0" err="1" smtClean="0"/>
                        <a:t>int</a:t>
                      </a:r>
                      <a:endParaRPr lang="en-US" b="1" dirty="0"/>
                    </a:p>
                  </a:txBody>
                  <a:tcPr/>
                </a:tc>
                <a:tc>
                  <a:txBody>
                    <a:bodyPr/>
                    <a:lstStyle/>
                    <a:p>
                      <a:pPr algn="ctr"/>
                      <a:r>
                        <a:rPr lang="en-US" b="1" dirty="0" err="1" smtClean="0"/>
                        <a:t>SPECfp</a:t>
                      </a:r>
                      <a:endParaRPr lang="en-US" b="1" dirty="0"/>
                    </a:p>
                  </a:txBody>
                  <a:tcPr/>
                </a:tc>
                <a:extLst>
                  <a:ext uri="{0D108BD9-81ED-4DB2-BD59-A6C34878D82A}">
                    <a16:rowId xmlns:a16="http://schemas.microsoft.com/office/drawing/2014/main" val="10000"/>
                  </a:ext>
                </a:extLst>
              </a:tr>
              <a:tr h="370840">
                <a:tc>
                  <a:txBody>
                    <a:bodyPr/>
                    <a:lstStyle/>
                    <a:p>
                      <a:r>
                        <a:rPr lang="en-US" dirty="0" err="1" smtClean="0">
                          <a:latin typeface="Courier New" pitchFamily="49" charset="0"/>
                          <a:cs typeface="Courier New" pitchFamily="49" charset="0"/>
                        </a:rPr>
                        <a:t>add.d</a:t>
                      </a:r>
                      <a:endParaRPr lang="en-US" dirty="0">
                        <a:latin typeface="Courier New" pitchFamily="49" charset="0"/>
                        <a:cs typeface="Courier New" pitchFamily="49" charset="0"/>
                      </a:endParaRPr>
                    </a:p>
                  </a:txBody>
                  <a:tcPr/>
                </a:tc>
                <a:tc>
                  <a:txBody>
                    <a:bodyPr/>
                    <a:lstStyle/>
                    <a:p>
                      <a:pPr algn="ctr"/>
                      <a:r>
                        <a:rPr lang="en-US" dirty="0" smtClean="0"/>
                        <a:t>0.0%</a:t>
                      </a:r>
                      <a:endParaRPr lang="en-US" dirty="0"/>
                    </a:p>
                  </a:txBody>
                  <a:tcPr/>
                </a:tc>
                <a:tc>
                  <a:txBody>
                    <a:bodyPr/>
                    <a:lstStyle/>
                    <a:p>
                      <a:pPr algn="ctr"/>
                      <a:r>
                        <a:rPr lang="en-US" dirty="0" smtClean="0"/>
                        <a:t>10.6%</a:t>
                      </a:r>
                      <a:endParaRPr lang="en-US" dirty="0"/>
                    </a:p>
                  </a:txBody>
                  <a:tcPr/>
                </a:tc>
                <a:extLst>
                  <a:ext uri="{0D108BD9-81ED-4DB2-BD59-A6C34878D82A}">
                    <a16:rowId xmlns:a16="http://schemas.microsoft.com/office/drawing/2014/main" val="10001"/>
                  </a:ext>
                </a:extLst>
              </a:tr>
              <a:tr h="370840">
                <a:tc>
                  <a:txBody>
                    <a:bodyPr/>
                    <a:lstStyle/>
                    <a:p>
                      <a:r>
                        <a:rPr lang="en-US" dirty="0" err="1" smtClean="0">
                          <a:latin typeface="Courier New" pitchFamily="49" charset="0"/>
                          <a:cs typeface="Courier New" pitchFamily="49" charset="0"/>
                        </a:rPr>
                        <a:t>sub.d</a:t>
                      </a:r>
                      <a:endParaRPr lang="en-US" dirty="0">
                        <a:latin typeface="Courier New" pitchFamily="49" charset="0"/>
                        <a:cs typeface="Courier New" pitchFamily="49" charset="0"/>
                      </a:endParaRPr>
                    </a:p>
                  </a:txBody>
                  <a:tcPr/>
                </a:tc>
                <a:tc>
                  <a:txBody>
                    <a:bodyPr/>
                    <a:lstStyle/>
                    <a:p>
                      <a:pPr algn="ctr"/>
                      <a:r>
                        <a:rPr lang="en-US" dirty="0" smtClean="0"/>
                        <a:t>0.0%</a:t>
                      </a:r>
                      <a:endParaRPr lang="en-US" dirty="0"/>
                    </a:p>
                  </a:txBody>
                  <a:tcPr/>
                </a:tc>
                <a:tc>
                  <a:txBody>
                    <a:bodyPr/>
                    <a:lstStyle/>
                    <a:p>
                      <a:pPr algn="ctr"/>
                      <a:r>
                        <a:rPr lang="en-US" dirty="0" smtClean="0"/>
                        <a:t>4.9%</a:t>
                      </a:r>
                      <a:endParaRPr lang="en-US" dirty="0"/>
                    </a:p>
                  </a:txBody>
                  <a:tcPr/>
                </a:tc>
                <a:extLst>
                  <a:ext uri="{0D108BD9-81ED-4DB2-BD59-A6C34878D82A}">
                    <a16:rowId xmlns:a16="http://schemas.microsoft.com/office/drawing/2014/main" val="10002"/>
                  </a:ext>
                </a:extLst>
              </a:tr>
              <a:tr h="370840">
                <a:tc>
                  <a:txBody>
                    <a:bodyPr/>
                    <a:lstStyle/>
                    <a:p>
                      <a:r>
                        <a:rPr lang="en-US" dirty="0" err="1" smtClean="0">
                          <a:latin typeface="Courier New" pitchFamily="49" charset="0"/>
                          <a:cs typeface="Courier New" pitchFamily="49" charset="0"/>
                        </a:rPr>
                        <a:t>mul.d</a:t>
                      </a:r>
                      <a:endParaRPr lang="en-US" dirty="0">
                        <a:latin typeface="Courier New" pitchFamily="49" charset="0"/>
                        <a:cs typeface="Courier New" pitchFamily="49" charset="0"/>
                      </a:endParaRPr>
                    </a:p>
                  </a:txBody>
                  <a:tcPr/>
                </a:tc>
                <a:tc>
                  <a:txBody>
                    <a:bodyPr/>
                    <a:lstStyle/>
                    <a:p>
                      <a:pPr algn="ctr"/>
                      <a:r>
                        <a:rPr lang="en-US" dirty="0" smtClean="0"/>
                        <a:t>0.0%</a:t>
                      </a:r>
                      <a:endParaRPr lang="en-US" dirty="0"/>
                    </a:p>
                  </a:txBody>
                  <a:tcPr/>
                </a:tc>
                <a:tc>
                  <a:txBody>
                    <a:bodyPr/>
                    <a:lstStyle/>
                    <a:p>
                      <a:pPr algn="ctr"/>
                      <a:r>
                        <a:rPr lang="en-US" dirty="0" smtClean="0"/>
                        <a:t>15.0%</a:t>
                      </a:r>
                      <a:endParaRPr lang="en-US" dirty="0"/>
                    </a:p>
                  </a:txBody>
                  <a:tcPr/>
                </a:tc>
                <a:extLst>
                  <a:ext uri="{0D108BD9-81ED-4DB2-BD59-A6C34878D82A}">
                    <a16:rowId xmlns:a16="http://schemas.microsoft.com/office/drawing/2014/main" val="10003"/>
                  </a:ext>
                </a:extLst>
              </a:tr>
              <a:tr h="370840">
                <a:tc>
                  <a:txBody>
                    <a:bodyPr/>
                    <a:lstStyle/>
                    <a:p>
                      <a:r>
                        <a:rPr lang="en-US" dirty="0" err="1" smtClean="0">
                          <a:latin typeface="Courier New" pitchFamily="49" charset="0"/>
                          <a:cs typeface="Courier New" pitchFamily="49" charset="0"/>
                        </a:rPr>
                        <a:t>add.s</a:t>
                      </a:r>
                      <a:endParaRPr lang="en-US" dirty="0">
                        <a:latin typeface="Courier New" pitchFamily="49" charset="0"/>
                        <a:cs typeface="Courier New" pitchFamily="49" charset="0"/>
                      </a:endParaRPr>
                    </a:p>
                  </a:txBody>
                  <a:tcPr/>
                </a:tc>
                <a:tc>
                  <a:txBody>
                    <a:bodyPr/>
                    <a:lstStyle/>
                    <a:p>
                      <a:pPr algn="ctr"/>
                      <a:r>
                        <a:rPr lang="en-US" dirty="0" smtClean="0"/>
                        <a:t>0.0%</a:t>
                      </a:r>
                      <a:endParaRPr lang="en-US" dirty="0"/>
                    </a:p>
                  </a:txBody>
                  <a:tcPr/>
                </a:tc>
                <a:tc>
                  <a:txBody>
                    <a:bodyPr/>
                    <a:lstStyle/>
                    <a:p>
                      <a:pPr algn="ctr"/>
                      <a:r>
                        <a:rPr lang="en-US" dirty="0" smtClean="0"/>
                        <a:t>1.5%</a:t>
                      </a:r>
                      <a:endParaRPr lang="en-US" dirty="0"/>
                    </a:p>
                  </a:txBody>
                  <a:tcPr/>
                </a:tc>
                <a:extLst>
                  <a:ext uri="{0D108BD9-81ED-4DB2-BD59-A6C34878D82A}">
                    <a16:rowId xmlns:a16="http://schemas.microsoft.com/office/drawing/2014/main" val="10004"/>
                  </a:ext>
                </a:extLst>
              </a:tr>
              <a:tr h="370840">
                <a:tc>
                  <a:txBody>
                    <a:bodyPr/>
                    <a:lstStyle/>
                    <a:p>
                      <a:r>
                        <a:rPr lang="en-US" dirty="0" err="1" smtClean="0">
                          <a:latin typeface="Courier New" pitchFamily="49" charset="0"/>
                          <a:cs typeface="Courier New" pitchFamily="49" charset="0"/>
                        </a:rPr>
                        <a:t>sub.s</a:t>
                      </a:r>
                      <a:endParaRPr lang="en-US" dirty="0">
                        <a:latin typeface="Courier New" pitchFamily="49" charset="0"/>
                        <a:cs typeface="Courier New" pitchFamily="49" charset="0"/>
                      </a:endParaRPr>
                    </a:p>
                  </a:txBody>
                  <a:tcPr/>
                </a:tc>
                <a:tc>
                  <a:txBody>
                    <a:bodyPr/>
                    <a:lstStyle/>
                    <a:p>
                      <a:pPr algn="ctr"/>
                      <a:r>
                        <a:rPr lang="en-US" dirty="0" smtClean="0"/>
                        <a:t>0.0%</a:t>
                      </a:r>
                      <a:endParaRPr lang="en-US" dirty="0"/>
                    </a:p>
                  </a:txBody>
                  <a:tcPr/>
                </a:tc>
                <a:tc>
                  <a:txBody>
                    <a:bodyPr/>
                    <a:lstStyle/>
                    <a:p>
                      <a:pPr algn="ctr"/>
                      <a:r>
                        <a:rPr lang="en-US" dirty="0" smtClean="0"/>
                        <a:t>1.8%</a:t>
                      </a:r>
                    </a:p>
                  </a:txBody>
                  <a:tcPr/>
                </a:tc>
                <a:extLst>
                  <a:ext uri="{0D108BD9-81ED-4DB2-BD59-A6C34878D82A}">
                    <a16:rowId xmlns:a16="http://schemas.microsoft.com/office/drawing/2014/main" val="10005"/>
                  </a:ext>
                </a:extLst>
              </a:tr>
              <a:tr h="370840">
                <a:tc>
                  <a:txBody>
                    <a:bodyPr/>
                    <a:lstStyle/>
                    <a:p>
                      <a:r>
                        <a:rPr lang="en-US" dirty="0" err="1" smtClean="0">
                          <a:latin typeface="Courier New" pitchFamily="49" charset="0"/>
                          <a:cs typeface="Courier New" pitchFamily="49" charset="0"/>
                        </a:rPr>
                        <a:t>mul.s</a:t>
                      </a:r>
                      <a:endParaRPr lang="en-US" dirty="0">
                        <a:latin typeface="Courier New" pitchFamily="49" charset="0"/>
                        <a:cs typeface="Courier New" pitchFamily="49" charset="0"/>
                      </a:endParaRPr>
                    </a:p>
                  </a:txBody>
                  <a:tcPr/>
                </a:tc>
                <a:tc>
                  <a:txBody>
                    <a:bodyPr/>
                    <a:lstStyle/>
                    <a:p>
                      <a:pPr algn="ctr"/>
                      <a:r>
                        <a:rPr lang="en-US" dirty="0" smtClean="0"/>
                        <a:t>0.0%</a:t>
                      </a:r>
                      <a:endParaRPr lang="en-US" dirty="0"/>
                    </a:p>
                  </a:txBody>
                  <a:tcPr/>
                </a:tc>
                <a:tc>
                  <a:txBody>
                    <a:bodyPr/>
                    <a:lstStyle/>
                    <a:p>
                      <a:pPr algn="ctr"/>
                      <a:r>
                        <a:rPr lang="en-US" dirty="0" smtClean="0"/>
                        <a:t>2.4%</a:t>
                      </a:r>
                    </a:p>
                  </a:txBody>
                  <a:tcPr/>
                </a:tc>
                <a:extLst>
                  <a:ext uri="{0D108BD9-81ED-4DB2-BD59-A6C34878D82A}">
                    <a16:rowId xmlns:a16="http://schemas.microsoft.com/office/drawing/2014/main" val="10006"/>
                  </a:ext>
                </a:extLst>
              </a:tr>
              <a:tr h="370840">
                <a:tc>
                  <a:txBody>
                    <a:bodyPr/>
                    <a:lstStyle/>
                    <a:p>
                      <a:r>
                        <a:rPr lang="en-US" dirty="0" err="1" smtClean="0">
                          <a:latin typeface="Courier New" pitchFamily="49" charset="0"/>
                          <a:cs typeface="Courier New" pitchFamily="49" charset="0"/>
                        </a:rPr>
                        <a:t>l.d</a:t>
                      </a:r>
                      <a:endParaRPr lang="en-US" dirty="0">
                        <a:latin typeface="Courier New" pitchFamily="49" charset="0"/>
                        <a:cs typeface="Courier New" pitchFamily="49" charset="0"/>
                      </a:endParaRPr>
                    </a:p>
                  </a:txBody>
                  <a:tcPr/>
                </a:tc>
                <a:tc>
                  <a:txBody>
                    <a:bodyPr/>
                    <a:lstStyle/>
                    <a:p>
                      <a:pPr algn="ctr"/>
                      <a:r>
                        <a:rPr lang="en-US" dirty="0" smtClean="0"/>
                        <a:t>0.0%</a:t>
                      </a:r>
                      <a:endParaRPr lang="en-US" dirty="0"/>
                    </a:p>
                  </a:txBody>
                  <a:tcPr/>
                </a:tc>
                <a:tc>
                  <a:txBody>
                    <a:bodyPr/>
                    <a:lstStyle/>
                    <a:p>
                      <a:pPr algn="ctr"/>
                      <a:r>
                        <a:rPr lang="en-US" dirty="0" smtClean="0"/>
                        <a:t>17.5%</a:t>
                      </a:r>
                      <a:endParaRPr lang="en-US" dirty="0"/>
                    </a:p>
                  </a:txBody>
                  <a:tcPr/>
                </a:tc>
                <a:extLst>
                  <a:ext uri="{0D108BD9-81ED-4DB2-BD59-A6C34878D82A}">
                    <a16:rowId xmlns:a16="http://schemas.microsoft.com/office/drawing/2014/main" val="10007"/>
                  </a:ext>
                </a:extLst>
              </a:tr>
              <a:tr h="370840">
                <a:tc>
                  <a:txBody>
                    <a:bodyPr/>
                    <a:lstStyle/>
                    <a:p>
                      <a:r>
                        <a:rPr lang="en-US" dirty="0" err="1" smtClean="0">
                          <a:latin typeface="Courier New" pitchFamily="49" charset="0"/>
                          <a:cs typeface="Courier New" pitchFamily="49" charset="0"/>
                        </a:rPr>
                        <a:t>s.d</a:t>
                      </a:r>
                      <a:endParaRPr lang="en-US" dirty="0">
                        <a:latin typeface="Courier New" pitchFamily="49" charset="0"/>
                        <a:cs typeface="Courier New" pitchFamily="49" charset="0"/>
                      </a:endParaRPr>
                    </a:p>
                  </a:txBody>
                  <a:tcPr/>
                </a:tc>
                <a:tc>
                  <a:txBody>
                    <a:bodyPr/>
                    <a:lstStyle/>
                    <a:p>
                      <a:pPr algn="ctr"/>
                      <a:r>
                        <a:rPr lang="en-US" dirty="0" smtClean="0"/>
                        <a:t>0.0%</a:t>
                      </a:r>
                      <a:endParaRPr lang="en-US" dirty="0"/>
                    </a:p>
                  </a:txBody>
                  <a:tcPr/>
                </a:tc>
                <a:tc>
                  <a:txBody>
                    <a:bodyPr/>
                    <a:lstStyle/>
                    <a:p>
                      <a:pPr algn="ctr"/>
                      <a:r>
                        <a:rPr lang="en-US" dirty="0" smtClean="0"/>
                        <a:t>4.9%</a:t>
                      </a:r>
                      <a:endParaRPr lang="en-US" dirty="0"/>
                    </a:p>
                  </a:txBody>
                  <a:tcPr/>
                </a:tc>
                <a:extLst>
                  <a:ext uri="{0D108BD9-81ED-4DB2-BD59-A6C34878D82A}">
                    <a16:rowId xmlns:a16="http://schemas.microsoft.com/office/drawing/2014/main" val="10008"/>
                  </a:ext>
                </a:extLst>
              </a:tr>
              <a:tr h="370840">
                <a:tc>
                  <a:txBody>
                    <a:bodyPr/>
                    <a:lstStyle/>
                    <a:p>
                      <a:r>
                        <a:rPr lang="en-US" dirty="0" err="1" smtClean="0">
                          <a:latin typeface="Courier New" pitchFamily="49" charset="0"/>
                          <a:cs typeface="Courier New" pitchFamily="49" charset="0"/>
                        </a:rPr>
                        <a:t>l.s</a:t>
                      </a:r>
                      <a:endParaRPr lang="en-US" dirty="0">
                        <a:latin typeface="Courier New" pitchFamily="49" charset="0"/>
                        <a:cs typeface="Courier New" pitchFamily="49" charset="0"/>
                      </a:endParaRPr>
                    </a:p>
                  </a:txBody>
                  <a:tcPr/>
                </a:tc>
                <a:tc>
                  <a:txBody>
                    <a:bodyPr/>
                    <a:lstStyle/>
                    <a:p>
                      <a:pPr algn="ctr"/>
                      <a:r>
                        <a:rPr lang="en-US" dirty="0" smtClean="0"/>
                        <a:t>0.0%</a:t>
                      </a:r>
                      <a:endParaRPr lang="en-US" dirty="0"/>
                    </a:p>
                  </a:txBody>
                  <a:tcPr/>
                </a:tc>
                <a:tc>
                  <a:txBody>
                    <a:bodyPr/>
                    <a:lstStyle/>
                    <a:p>
                      <a:pPr algn="ctr"/>
                      <a:r>
                        <a:rPr lang="en-US" dirty="0" smtClean="0"/>
                        <a:t>4.2%</a:t>
                      </a:r>
                      <a:endParaRPr lang="en-US" dirty="0"/>
                    </a:p>
                  </a:txBody>
                  <a:tcPr/>
                </a:tc>
                <a:extLst>
                  <a:ext uri="{0D108BD9-81ED-4DB2-BD59-A6C34878D82A}">
                    <a16:rowId xmlns:a16="http://schemas.microsoft.com/office/drawing/2014/main" val="10009"/>
                  </a:ext>
                </a:extLst>
              </a:tr>
              <a:tr h="370840">
                <a:tc>
                  <a:txBody>
                    <a:bodyPr/>
                    <a:lstStyle/>
                    <a:p>
                      <a:r>
                        <a:rPr lang="en-US" dirty="0" err="1" smtClean="0">
                          <a:latin typeface="Courier New" pitchFamily="49" charset="0"/>
                          <a:cs typeface="Courier New" pitchFamily="49" charset="0"/>
                        </a:rPr>
                        <a:t>s.s</a:t>
                      </a:r>
                      <a:endParaRPr lang="en-US" dirty="0">
                        <a:latin typeface="Courier New" pitchFamily="49" charset="0"/>
                        <a:cs typeface="Courier New" pitchFamily="49" charset="0"/>
                      </a:endParaRPr>
                    </a:p>
                  </a:txBody>
                  <a:tcPr/>
                </a:tc>
                <a:tc>
                  <a:txBody>
                    <a:bodyPr/>
                    <a:lstStyle/>
                    <a:p>
                      <a:pPr algn="ctr"/>
                      <a:r>
                        <a:rPr lang="en-US" dirty="0" smtClean="0"/>
                        <a:t>0.0%</a:t>
                      </a:r>
                      <a:endParaRPr lang="en-US" dirty="0"/>
                    </a:p>
                  </a:txBody>
                  <a:tcPr/>
                </a:tc>
                <a:tc>
                  <a:txBody>
                    <a:bodyPr/>
                    <a:lstStyle/>
                    <a:p>
                      <a:pPr algn="ctr"/>
                      <a:r>
                        <a:rPr lang="en-US" dirty="0" smtClean="0"/>
                        <a:t>1.1%</a:t>
                      </a:r>
                      <a:endParaRPr lang="en-US" dirty="0"/>
                    </a:p>
                  </a:txBody>
                  <a:tcPr/>
                </a:tc>
                <a:extLst>
                  <a:ext uri="{0D108BD9-81ED-4DB2-BD59-A6C34878D82A}">
                    <a16:rowId xmlns:a16="http://schemas.microsoft.com/office/drawing/2014/main" val="10010"/>
                  </a:ext>
                </a:extLst>
              </a:tr>
              <a:tr h="370840">
                <a:tc>
                  <a:txBody>
                    <a:bodyPr/>
                    <a:lstStyle/>
                    <a:p>
                      <a:r>
                        <a:rPr lang="en-US" dirty="0" err="1" smtClean="0">
                          <a:latin typeface="Courier New" pitchFamily="49" charset="0"/>
                          <a:cs typeface="Courier New" pitchFamily="49" charset="0"/>
                        </a:rPr>
                        <a:t>lhu</a:t>
                      </a:r>
                      <a:endParaRPr lang="en-US" dirty="0">
                        <a:latin typeface="Courier New" pitchFamily="49" charset="0"/>
                        <a:cs typeface="Courier New" pitchFamily="49" charset="0"/>
                      </a:endParaRPr>
                    </a:p>
                  </a:txBody>
                  <a:tcPr/>
                </a:tc>
                <a:tc>
                  <a:txBody>
                    <a:bodyPr/>
                    <a:lstStyle/>
                    <a:p>
                      <a:pPr algn="ctr"/>
                      <a:r>
                        <a:rPr lang="en-US" dirty="0" smtClean="0"/>
                        <a:t>1.3%</a:t>
                      </a:r>
                      <a:endParaRPr lang="en-US" dirty="0"/>
                    </a:p>
                  </a:txBody>
                  <a:tcPr/>
                </a:tc>
                <a:tc>
                  <a:txBody>
                    <a:bodyPr/>
                    <a:lstStyle/>
                    <a:p>
                      <a:pPr algn="ctr"/>
                      <a:r>
                        <a:rPr lang="en-US" dirty="0" smtClean="0"/>
                        <a:t>0.0%</a:t>
                      </a:r>
                      <a:endParaRPr lang="en-US" dirty="0"/>
                    </a:p>
                  </a:txBody>
                  <a:tcPr/>
                </a:tc>
                <a:extLst>
                  <a:ext uri="{0D108BD9-81ED-4DB2-BD59-A6C34878D82A}">
                    <a16:rowId xmlns:a16="http://schemas.microsoft.com/office/drawing/2014/main" val="10011"/>
                  </a:ext>
                </a:extLst>
              </a:tr>
            </a:tbl>
          </a:graphicData>
        </a:graphic>
      </p:graphicFrame>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Assignment III</a:t>
            </a:r>
            <a:endParaRPr lang="zh-CN" altLang="en-US" dirty="0"/>
          </a:p>
        </p:txBody>
      </p:sp>
      <p:sp>
        <p:nvSpPr>
          <p:cNvPr id="3" name="内容占位符 2"/>
          <p:cNvSpPr>
            <a:spLocks noGrp="1"/>
          </p:cNvSpPr>
          <p:nvPr>
            <p:ph idx="1"/>
          </p:nvPr>
        </p:nvSpPr>
        <p:spPr>
          <a:xfrm>
            <a:off x="533400" y="685800"/>
            <a:ext cx="8153400" cy="5960606"/>
          </a:xfrm>
        </p:spPr>
        <p:txBody>
          <a:bodyPr/>
          <a:lstStyle/>
          <a:p>
            <a:r>
              <a:rPr lang="en-US" altLang="zh-CN" dirty="0" smtClean="0"/>
              <a:t>3.6, 3.8, 3.11, 3.14</a:t>
            </a:r>
            <a:endParaRPr lang="en-US" altLang="zh-CN" dirty="0"/>
          </a:p>
          <a:p>
            <a:r>
              <a:rPr lang="en-US" altLang="zh-CN" dirty="0" smtClean="0"/>
              <a:t>Coding Assignment</a:t>
            </a:r>
          </a:p>
          <a:p>
            <a:r>
              <a:rPr lang="en-US" altLang="zh-CN" sz="1800" dirty="0"/>
              <a:t>Objective: Understanding the applications of IEEE 754 floating points in real-world </a:t>
            </a:r>
            <a:r>
              <a:rPr lang="en-US" altLang="zh-CN" sz="1800" dirty="0" smtClean="0"/>
              <a:t>machine</a:t>
            </a:r>
            <a:endParaRPr lang="en-US" altLang="zh-CN" sz="1800" dirty="0"/>
          </a:p>
          <a:p>
            <a:r>
              <a:rPr lang="en-US" altLang="zh-CN" sz="1800" dirty="0"/>
              <a:t>Task 1: In your machine, what is the accuracy for single precision and double precision (or the number of bits required for single/double precision floating)? Please use a simple program to demonstrate it</a:t>
            </a:r>
            <a:r>
              <a:rPr lang="en-US" altLang="zh-CN" sz="1800" dirty="0" smtClean="0"/>
              <a:t>.</a:t>
            </a:r>
            <a:endParaRPr lang="en-US" altLang="zh-CN" sz="1800" dirty="0"/>
          </a:p>
          <a:p>
            <a:r>
              <a:rPr lang="en-US" altLang="zh-CN" sz="1800" dirty="0"/>
              <a:t>Task 2: Run a program to obtain the results of “-8.0/0”and“sqrt</a:t>
            </a:r>
            <a:r>
              <a:rPr lang="zh-CN" altLang="en-US" sz="1800" dirty="0"/>
              <a:t>（</a:t>
            </a:r>
            <a:r>
              <a:rPr lang="en-US" altLang="zh-CN" sz="1800" dirty="0"/>
              <a:t>-4.0</a:t>
            </a:r>
            <a:r>
              <a:rPr lang="zh-CN" altLang="en-US" sz="1800" dirty="0"/>
              <a:t>）”</a:t>
            </a:r>
            <a:r>
              <a:rPr lang="en-US" altLang="zh-CN" sz="1800" dirty="0"/>
              <a:t>in your machine</a:t>
            </a:r>
            <a:r>
              <a:rPr lang="en-US" altLang="zh-CN" sz="1800" dirty="0" smtClean="0"/>
              <a:t>.</a:t>
            </a:r>
            <a:endParaRPr lang="en-US" altLang="zh-CN" sz="1800" dirty="0"/>
          </a:p>
          <a:p>
            <a:r>
              <a:rPr lang="en-US" altLang="zh-CN" sz="1800" dirty="0"/>
              <a:t>Reports:</a:t>
            </a:r>
          </a:p>
          <a:p>
            <a:r>
              <a:rPr lang="en-US" altLang="zh-CN" sz="1800" dirty="0"/>
              <a:t>1. Submit your codes and execution results by printing your screen.</a:t>
            </a:r>
          </a:p>
          <a:p>
            <a:r>
              <a:rPr lang="en-US" altLang="zh-CN" sz="1800" dirty="0"/>
              <a:t>2. </a:t>
            </a:r>
            <a:r>
              <a:rPr lang="en-US" altLang="zh-CN" sz="1800" dirty="0" smtClean="0"/>
              <a:t>Answer </a:t>
            </a:r>
            <a:r>
              <a:rPr lang="en-US" altLang="zh-CN" sz="1800" dirty="0"/>
              <a:t>the following questions:</a:t>
            </a:r>
          </a:p>
          <a:p>
            <a:r>
              <a:rPr lang="en-US" altLang="zh-CN" sz="1800" dirty="0"/>
              <a:t>   1)What are the accuracy of float and double in your machine.</a:t>
            </a:r>
          </a:p>
          <a:p>
            <a:r>
              <a:rPr lang="en-US" altLang="zh-CN" sz="1800" dirty="0"/>
              <a:t>   2)How to represent </a:t>
            </a:r>
            <a:r>
              <a:rPr lang="en-US" altLang="zh-CN" sz="1800" dirty="0" smtClean="0"/>
              <a:t>infinite and NAN in </a:t>
            </a:r>
            <a:r>
              <a:rPr lang="en-US" altLang="zh-CN" sz="1800" dirty="0"/>
              <a:t>your machine</a:t>
            </a:r>
            <a:r>
              <a:rPr lang="en-US" altLang="zh-CN" sz="1800" dirty="0" smtClean="0"/>
              <a:t>.</a:t>
            </a:r>
            <a:endParaRPr lang="en-US" altLang="zh-CN" dirty="0" smtClean="0"/>
          </a:p>
          <a:p>
            <a:r>
              <a:rPr lang="en-US" altLang="zh-CN" dirty="0" smtClean="0"/>
              <a:t>Due: Nov. </a:t>
            </a:r>
            <a:r>
              <a:rPr lang="en-US" altLang="zh-CN" dirty="0" smtClean="0"/>
              <a:t>15</a:t>
            </a:r>
            <a:endParaRPr lang="zh-CN" altLang="en-US" dirty="0"/>
          </a:p>
        </p:txBody>
      </p:sp>
    </p:spTree>
    <p:extLst>
      <p:ext uri="{BB962C8B-B14F-4D97-AF65-F5344CB8AC3E}">
        <p14:creationId xmlns:p14="http://schemas.microsoft.com/office/powerpoint/2010/main" val="37689044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Scientific Notation (e.g., Base 10)</a:t>
            </a:r>
            <a:endParaRPr lang="en-US" dirty="0"/>
          </a:p>
        </p:txBody>
      </p:sp>
      <p:sp>
        <p:nvSpPr>
          <p:cNvPr id="3" name="Content Placeholder 2"/>
          <p:cNvSpPr>
            <a:spLocks noGrp="1"/>
          </p:cNvSpPr>
          <p:nvPr>
            <p:ph idx="1"/>
          </p:nvPr>
        </p:nvSpPr>
        <p:spPr>
          <a:xfrm>
            <a:off x="457200" y="884237"/>
            <a:ext cx="8686800" cy="5668963"/>
          </a:xfrm>
        </p:spPr>
        <p:txBody>
          <a:bodyPr>
            <a:noAutofit/>
          </a:bodyPr>
          <a:lstStyle/>
          <a:p>
            <a:r>
              <a:rPr lang="en-US" dirty="0" smtClean="0">
                <a:latin typeface="Times New Roman" panose="02020603050405020304" pitchFamily="18" charset="0"/>
                <a:cs typeface="Times New Roman" panose="02020603050405020304" pitchFamily="18" charset="0"/>
              </a:rPr>
              <a:t>(</a:t>
            </a:r>
            <a:r>
              <a:rPr lang="en-US" dirty="0" err="1" smtClean="0">
                <a:latin typeface="Times New Roman" panose="02020603050405020304" pitchFamily="18" charset="0"/>
                <a:cs typeface="Times New Roman" panose="02020603050405020304" pitchFamily="18" charset="0"/>
              </a:rPr>
              <a:t>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x</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e</a:t>
            </a:r>
            <a:r>
              <a:rPr lang="en-US" baseline="30000" dirty="0" err="1" smtClean="0">
                <a:latin typeface="Times New Roman" panose="02020603050405020304" pitchFamily="18" charset="0"/>
                <a:cs typeface="Times New Roman" panose="02020603050405020304" pitchFamily="18" charset="0"/>
              </a:rPr>
              <a:t>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x</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x</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e</a:t>
            </a:r>
            <a:r>
              <a:rPr lang="en-US" baseline="30000" dirty="0" err="1" smtClean="0">
                <a:latin typeface="Times New Roman" panose="02020603050405020304" pitchFamily="18" charset="0"/>
                <a:cs typeface="Times New Roman" panose="02020603050405020304" pitchFamily="18" charset="0"/>
              </a:rPr>
              <a:t>j</a:t>
            </a:r>
            <a:r>
              <a:rPr lang="en-US" dirty="0" smtClean="0">
                <a:latin typeface="Times New Roman" panose="02020603050405020304" pitchFamily="18" charset="0"/>
                <a:cs typeface="Times New Roman" panose="02020603050405020304" pitchFamily="18" charset="0"/>
              </a:rPr>
              <a:t>) = (</a:t>
            </a:r>
            <a:r>
              <a:rPr lang="en-US" dirty="0" err="1" smtClean="0">
                <a:latin typeface="Times New Roman" panose="02020603050405020304" pitchFamily="18" charset="0"/>
                <a:cs typeface="Times New Roman" panose="02020603050405020304" pitchFamily="18" charset="0"/>
              </a:rPr>
              <a:t>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x</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x</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e</a:t>
            </a:r>
            <a:r>
              <a:rPr lang="en-US" baseline="30000" dirty="0" err="1" smtClean="0">
                <a:latin typeface="Times New Roman" panose="02020603050405020304" pitchFamily="18" charset="0"/>
                <a:cs typeface="Times New Roman" panose="02020603050405020304" pitchFamily="18" charset="0"/>
              </a:rPr>
              <a:t>i+j</a:t>
            </a:r>
            <a:endParaRPr lang="en-US" baseline="30000" dirty="0" smtClean="0">
              <a:latin typeface="Times New Roman" panose="02020603050405020304" pitchFamily="18" charset="0"/>
              <a:cs typeface="Times New Roman" panose="02020603050405020304" pitchFamily="18" charset="0"/>
            </a:endParaRPr>
          </a:p>
          <a:p>
            <a:pPr>
              <a:buNone/>
            </a:pPr>
            <a:r>
              <a:rPr lang="en-US" baseline="30000"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(1.999 </a:t>
            </a:r>
            <a:r>
              <a:rPr lang="en-US" dirty="0" err="1" smtClean="0">
                <a:latin typeface="Times New Roman" panose="02020603050405020304" pitchFamily="18" charset="0"/>
                <a:cs typeface="Times New Roman" panose="02020603050405020304" pitchFamily="18" charset="0"/>
              </a:rPr>
              <a:t>x</a:t>
            </a:r>
            <a:r>
              <a:rPr lang="en-US" dirty="0" smtClean="0">
                <a:latin typeface="Times New Roman" panose="02020603050405020304" pitchFamily="18" charset="0"/>
                <a:cs typeface="Times New Roman" panose="02020603050405020304" pitchFamily="18" charset="0"/>
              </a:rPr>
              <a:t> 10</a:t>
            </a:r>
            <a:r>
              <a:rPr lang="en-US" baseline="30000" dirty="0" smtClean="0">
                <a:latin typeface="Times New Roman" panose="02020603050405020304" pitchFamily="18" charset="0"/>
                <a:cs typeface="Times New Roman" panose="02020603050405020304" pitchFamily="18" charset="0"/>
              </a:rPr>
              <a:t>2</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x</a:t>
            </a:r>
            <a:r>
              <a:rPr lang="en-US" dirty="0" smtClean="0">
                <a:latin typeface="Times New Roman" panose="02020603050405020304" pitchFamily="18" charset="0"/>
                <a:cs typeface="Times New Roman" panose="02020603050405020304" pitchFamily="18" charset="0"/>
              </a:rPr>
              <a:t> (5.5 </a:t>
            </a:r>
            <a:r>
              <a:rPr lang="en-US" dirty="0" err="1" smtClean="0">
                <a:latin typeface="Times New Roman" panose="02020603050405020304" pitchFamily="18" charset="0"/>
                <a:cs typeface="Times New Roman" panose="02020603050405020304" pitchFamily="18" charset="0"/>
              </a:rPr>
              <a:t>x</a:t>
            </a:r>
            <a:r>
              <a:rPr lang="en-US" dirty="0" smtClean="0">
                <a:latin typeface="Times New Roman" panose="02020603050405020304" pitchFamily="18" charset="0"/>
                <a:cs typeface="Times New Roman" panose="02020603050405020304" pitchFamily="18" charset="0"/>
              </a:rPr>
              <a:t> 10</a:t>
            </a:r>
            <a:r>
              <a:rPr lang="en-US" baseline="30000" dirty="0" smtClean="0">
                <a:latin typeface="Times New Roman" panose="02020603050405020304" pitchFamily="18" charset="0"/>
                <a:cs typeface="Times New Roman" panose="02020603050405020304" pitchFamily="18" charset="0"/>
              </a:rPr>
              <a:t>3</a:t>
            </a:r>
            <a:r>
              <a:rPr lang="en-US" dirty="0" smtClean="0">
                <a:latin typeface="Times New Roman" panose="02020603050405020304" pitchFamily="18" charset="0"/>
                <a:cs typeface="Times New Roman" panose="02020603050405020304" pitchFamily="18" charset="0"/>
              </a:rPr>
              <a:t>) = (1.999 </a:t>
            </a:r>
            <a:r>
              <a:rPr lang="en-US" dirty="0" err="1" smtClean="0">
                <a:latin typeface="Times New Roman" panose="02020603050405020304" pitchFamily="18" charset="0"/>
                <a:cs typeface="Times New Roman" panose="02020603050405020304" pitchFamily="18" charset="0"/>
              </a:rPr>
              <a:t>x</a:t>
            </a:r>
            <a:r>
              <a:rPr lang="en-US" dirty="0" smtClean="0">
                <a:latin typeface="Times New Roman" panose="02020603050405020304" pitchFamily="18" charset="0"/>
                <a:cs typeface="Times New Roman" panose="02020603050405020304" pitchFamily="18" charset="0"/>
              </a:rPr>
              <a:t> 5.5) </a:t>
            </a:r>
            <a:r>
              <a:rPr lang="en-US" dirty="0" err="1" smtClean="0">
                <a:latin typeface="Times New Roman" panose="02020603050405020304" pitchFamily="18" charset="0"/>
                <a:cs typeface="Times New Roman" panose="02020603050405020304" pitchFamily="18" charset="0"/>
              </a:rPr>
              <a:t>x</a:t>
            </a:r>
            <a:r>
              <a:rPr lang="en-US" dirty="0" smtClean="0">
                <a:latin typeface="Times New Roman" panose="02020603050405020304" pitchFamily="18" charset="0"/>
                <a:cs typeface="Times New Roman" panose="02020603050405020304" pitchFamily="18" charset="0"/>
              </a:rPr>
              <a:t> 10</a:t>
            </a:r>
            <a:r>
              <a:rPr lang="en-US" baseline="30000" dirty="0" smtClean="0">
                <a:latin typeface="Times New Roman" panose="02020603050405020304" pitchFamily="18" charset="0"/>
                <a:cs typeface="Times New Roman" panose="02020603050405020304" pitchFamily="18" charset="0"/>
              </a:rPr>
              <a:t>5</a:t>
            </a:r>
          </a:p>
          <a:p>
            <a:pPr>
              <a:buNone/>
            </a:pPr>
            <a:r>
              <a:rPr lang="en-US" dirty="0" smtClean="0">
                <a:latin typeface="Times New Roman" panose="02020603050405020304" pitchFamily="18" charset="0"/>
                <a:cs typeface="Times New Roman" panose="02020603050405020304" pitchFamily="18" charset="0"/>
              </a:rPr>
              <a:t>		                                   = </a:t>
            </a:r>
            <a:r>
              <a:rPr lang="en-US" dirty="0" smtClean="0">
                <a:solidFill>
                  <a:srgbClr val="FF0000"/>
                </a:solidFill>
                <a:latin typeface="Times New Roman" panose="02020603050405020304" pitchFamily="18" charset="0"/>
                <a:cs typeface="Times New Roman" panose="02020603050405020304" pitchFamily="18" charset="0"/>
              </a:rPr>
              <a:t>10</a:t>
            </a:r>
            <a:r>
              <a:rPr lang="en-US" dirty="0" smtClean="0">
                <a:latin typeface="Times New Roman" panose="02020603050405020304" pitchFamily="18" charset="0"/>
                <a:cs typeface="Times New Roman" panose="02020603050405020304" pitchFamily="18" charset="0"/>
              </a:rPr>
              <a:t>.9945 x 10</a:t>
            </a:r>
            <a:r>
              <a:rPr lang="en-US" baseline="30000" dirty="0" smtClean="0">
                <a:latin typeface="Times New Roman" panose="02020603050405020304" pitchFamily="18" charset="0"/>
                <a:cs typeface="Times New Roman" panose="02020603050405020304" pitchFamily="18" charset="0"/>
              </a:rPr>
              <a:t>5</a:t>
            </a:r>
          </a:p>
          <a:p>
            <a:pPr>
              <a:buNone/>
            </a:pPr>
            <a:r>
              <a:rPr lang="en-US" dirty="0" smtClean="0">
                <a:latin typeface="Times New Roman" panose="02020603050405020304" pitchFamily="18" charset="0"/>
                <a:cs typeface="Times New Roman" panose="02020603050405020304" pitchFamily="18" charset="0"/>
              </a:rPr>
              <a:t>		                                   = 1.09945 x 10</a:t>
            </a:r>
            <a:r>
              <a:rPr lang="en-US" baseline="30000" dirty="0" smtClean="0">
                <a:solidFill>
                  <a:srgbClr val="FF0000"/>
                </a:solidFill>
                <a:latin typeface="Times New Roman" panose="02020603050405020304" pitchFamily="18" charset="0"/>
                <a:cs typeface="Times New Roman" panose="02020603050405020304" pitchFamily="18" charset="0"/>
              </a:rPr>
              <a:t>6</a:t>
            </a:r>
            <a:endParaRPr lang="en-US" dirty="0" smtClean="0">
              <a:solidFill>
                <a:srgbClr val="FF0000"/>
              </a:solidFill>
              <a:latin typeface="Times New Roman" panose="02020603050405020304" pitchFamily="18" charset="0"/>
              <a:cs typeface="Times New Roman" panose="02020603050405020304" pitchFamily="18" charset="0"/>
            </a:endParaRPr>
          </a:p>
          <a:p>
            <a:pPr>
              <a:buClr>
                <a:schemeClr val="tx1"/>
              </a:buClr>
            </a:pPr>
            <a:r>
              <a:rPr lang="en-US" dirty="0" smtClean="0">
                <a:latin typeface="Times New Roman" panose="02020603050405020304" pitchFamily="18" charset="0"/>
                <a:cs typeface="Times New Roman" panose="02020603050405020304" pitchFamily="18" charset="0"/>
              </a:rPr>
              <a:t>(</a:t>
            </a:r>
            <a:r>
              <a:rPr lang="en-US" dirty="0" err="1" smtClean="0">
                <a:latin typeface="Times New Roman" panose="02020603050405020304" pitchFamily="18" charset="0"/>
                <a:cs typeface="Times New Roman" panose="02020603050405020304" pitchFamily="18" charset="0"/>
              </a:rPr>
              <a:t>r</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x</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e</a:t>
            </a:r>
            <a:r>
              <a:rPr lang="en-US" baseline="30000" dirty="0" err="1" smtClean="0">
                <a:latin typeface="Times New Roman" panose="02020603050405020304" pitchFamily="18" charset="0"/>
                <a:cs typeface="Times New Roman" panose="02020603050405020304" pitchFamily="18" charset="0"/>
              </a:rPr>
              <a:t>i</a:t>
            </a:r>
            <a:r>
              <a:rPr lang="en-US" dirty="0" smtClean="0">
                <a:latin typeface="Times New Roman" panose="02020603050405020304" pitchFamily="18" charset="0"/>
                <a:cs typeface="Times New Roman" panose="02020603050405020304" pitchFamily="18" charset="0"/>
              </a:rPr>
              <a:t>) / (</a:t>
            </a:r>
            <a:r>
              <a:rPr lang="en-US" dirty="0" err="1" smtClean="0">
                <a:latin typeface="Times New Roman" panose="02020603050405020304" pitchFamily="18" charset="0"/>
                <a:cs typeface="Times New Roman" panose="02020603050405020304" pitchFamily="18" charset="0"/>
              </a:rPr>
              <a:t>s</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x</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e</a:t>
            </a:r>
            <a:r>
              <a:rPr lang="en-US" baseline="30000" dirty="0" err="1" smtClean="0">
                <a:latin typeface="Times New Roman" panose="02020603050405020304" pitchFamily="18" charset="0"/>
                <a:cs typeface="Times New Roman" panose="02020603050405020304" pitchFamily="18" charset="0"/>
              </a:rPr>
              <a:t>j</a:t>
            </a:r>
            <a:r>
              <a:rPr lang="en-US" dirty="0" smtClean="0">
                <a:latin typeface="Times New Roman" panose="02020603050405020304" pitchFamily="18" charset="0"/>
                <a:cs typeface="Times New Roman" panose="02020603050405020304" pitchFamily="18" charset="0"/>
              </a:rPr>
              <a:t>) = (</a:t>
            </a:r>
            <a:r>
              <a:rPr lang="en-US" dirty="0" err="1" smtClean="0">
                <a:latin typeface="Times New Roman" panose="02020603050405020304" pitchFamily="18" charset="0"/>
                <a:cs typeface="Times New Roman" panose="02020603050405020304" pitchFamily="18" charset="0"/>
              </a:rPr>
              <a:t>r</a:t>
            </a:r>
            <a:r>
              <a:rPr lang="en-US" dirty="0" smtClean="0">
                <a:latin typeface="Times New Roman" panose="02020603050405020304" pitchFamily="18" charset="0"/>
                <a:cs typeface="Times New Roman" panose="02020603050405020304" pitchFamily="18" charset="0"/>
              </a:rPr>
              <a:t> / </a:t>
            </a:r>
            <a:r>
              <a:rPr lang="en-US" dirty="0" err="1" smtClean="0">
                <a:latin typeface="Times New Roman" panose="02020603050405020304" pitchFamily="18" charset="0"/>
                <a:cs typeface="Times New Roman" panose="02020603050405020304" pitchFamily="18" charset="0"/>
              </a:rPr>
              <a:t>s</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x</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e</a:t>
            </a:r>
            <a:r>
              <a:rPr lang="en-US" baseline="30000" dirty="0" err="1" smtClean="0">
                <a:latin typeface="Times New Roman" panose="02020603050405020304" pitchFamily="18" charset="0"/>
                <a:cs typeface="Times New Roman" panose="02020603050405020304" pitchFamily="18" charset="0"/>
              </a:rPr>
              <a:t>i-j</a:t>
            </a:r>
            <a:endParaRPr lang="en-US" dirty="0" smtClean="0">
              <a:latin typeface="Times New Roman" panose="02020603050405020304" pitchFamily="18" charset="0"/>
              <a:cs typeface="Times New Roman" panose="02020603050405020304" pitchFamily="18" charset="0"/>
            </a:endParaRPr>
          </a:p>
          <a:p>
            <a:pPr>
              <a:buClr>
                <a:schemeClr val="tx1"/>
              </a:buClr>
              <a:buNone/>
            </a:pPr>
            <a:r>
              <a:rPr lang="en-US" dirty="0" smtClean="0">
                <a:latin typeface="Times New Roman" panose="02020603050405020304" pitchFamily="18" charset="0"/>
                <a:cs typeface="Times New Roman" panose="02020603050405020304" pitchFamily="18" charset="0"/>
              </a:rPr>
              <a:t>	(1.999 </a:t>
            </a:r>
            <a:r>
              <a:rPr lang="en-US" dirty="0" err="1" smtClean="0">
                <a:latin typeface="Times New Roman" panose="02020603050405020304" pitchFamily="18" charset="0"/>
                <a:cs typeface="Times New Roman" panose="02020603050405020304" pitchFamily="18" charset="0"/>
              </a:rPr>
              <a:t>x</a:t>
            </a:r>
            <a:r>
              <a:rPr lang="en-US" dirty="0" smtClean="0">
                <a:latin typeface="Times New Roman" panose="02020603050405020304" pitchFamily="18" charset="0"/>
                <a:cs typeface="Times New Roman" panose="02020603050405020304" pitchFamily="18" charset="0"/>
              </a:rPr>
              <a:t> 10</a:t>
            </a:r>
            <a:r>
              <a:rPr lang="en-US" baseline="30000" dirty="0" smtClean="0">
                <a:latin typeface="Times New Roman" panose="02020603050405020304" pitchFamily="18" charset="0"/>
                <a:cs typeface="Times New Roman" panose="02020603050405020304" pitchFamily="18" charset="0"/>
              </a:rPr>
              <a:t>2</a:t>
            </a:r>
            <a:r>
              <a:rPr lang="en-US" dirty="0" smtClean="0">
                <a:latin typeface="Times New Roman" panose="02020603050405020304" pitchFamily="18" charset="0"/>
                <a:cs typeface="Times New Roman" panose="02020603050405020304" pitchFamily="18" charset="0"/>
              </a:rPr>
              <a:t>) / (5.5 </a:t>
            </a:r>
            <a:r>
              <a:rPr lang="en-US" dirty="0" err="1" smtClean="0">
                <a:latin typeface="Times New Roman" panose="02020603050405020304" pitchFamily="18" charset="0"/>
                <a:cs typeface="Times New Roman" panose="02020603050405020304" pitchFamily="18" charset="0"/>
              </a:rPr>
              <a:t>x</a:t>
            </a:r>
            <a:r>
              <a:rPr lang="en-US" dirty="0" smtClean="0">
                <a:latin typeface="Times New Roman" panose="02020603050405020304" pitchFamily="18" charset="0"/>
                <a:cs typeface="Times New Roman" panose="02020603050405020304" pitchFamily="18" charset="0"/>
              </a:rPr>
              <a:t> 10</a:t>
            </a:r>
            <a:r>
              <a:rPr lang="en-US" baseline="30000" dirty="0" smtClean="0">
                <a:latin typeface="Times New Roman" panose="02020603050405020304" pitchFamily="18" charset="0"/>
                <a:cs typeface="Times New Roman" panose="02020603050405020304" pitchFamily="18" charset="0"/>
              </a:rPr>
              <a:t>3</a:t>
            </a:r>
            <a:r>
              <a:rPr lang="en-US" dirty="0" smtClean="0">
                <a:latin typeface="Times New Roman" panose="02020603050405020304" pitchFamily="18" charset="0"/>
                <a:cs typeface="Times New Roman" panose="02020603050405020304" pitchFamily="18" charset="0"/>
              </a:rPr>
              <a:t>) = </a:t>
            </a:r>
            <a:r>
              <a:rPr lang="en-US" dirty="0" smtClean="0">
                <a:solidFill>
                  <a:srgbClr val="FF0000"/>
                </a:solidFill>
                <a:latin typeface="Times New Roman" panose="02020603050405020304" pitchFamily="18" charset="0"/>
                <a:cs typeface="Times New Roman" panose="02020603050405020304" pitchFamily="18" charset="0"/>
              </a:rPr>
              <a:t>0</a:t>
            </a:r>
            <a:r>
              <a:rPr lang="en-US" dirty="0" smtClean="0">
                <a:latin typeface="Times New Roman" panose="02020603050405020304" pitchFamily="18" charset="0"/>
                <a:cs typeface="Times New Roman" panose="02020603050405020304" pitchFamily="18" charset="0"/>
              </a:rPr>
              <a:t>.3634545… </a:t>
            </a:r>
            <a:r>
              <a:rPr lang="en-US" dirty="0" err="1" smtClean="0">
                <a:latin typeface="Times New Roman" panose="02020603050405020304" pitchFamily="18" charset="0"/>
                <a:cs typeface="Times New Roman" panose="02020603050405020304" pitchFamily="18" charset="0"/>
              </a:rPr>
              <a:t>x</a:t>
            </a:r>
            <a:r>
              <a:rPr lang="en-US" dirty="0" smtClean="0">
                <a:latin typeface="Times New Roman" panose="02020603050405020304" pitchFamily="18" charset="0"/>
                <a:cs typeface="Times New Roman" panose="02020603050405020304" pitchFamily="18" charset="0"/>
              </a:rPr>
              <a:t> 10</a:t>
            </a:r>
            <a:r>
              <a:rPr lang="en-US" baseline="30000" dirty="0" smtClean="0">
                <a:latin typeface="Times New Roman" panose="02020603050405020304" pitchFamily="18" charset="0"/>
                <a:cs typeface="Times New Roman" panose="02020603050405020304" pitchFamily="18" charset="0"/>
              </a:rPr>
              <a:t>-1</a:t>
            </a:r>
          </a:p>
          <a:p>
            <a:pPr>
              <a:buClr>
                <a:schemeClr val="tx1"/>
              </a:buClr>
              <a:buNone/>
            </a:pP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 3.634545… x 10</a:t>
            </a:r>
            <a:r>
              <a:rPr lang="en-US" baseline="30000" dirty="0" smtClean="0">
                <a:solidFill>
                  <a:srgbClr val="FF0000"/>
                </a:solidFill>
                <a:latin typeface="Times New Roman" panose="02020603050405020304" pitchFamily="18" charset="0"/>
                <a:cs typeface="Times New Roman" panose="02020603050405020304" pitchFamily="18" charset="0"/>
              </a:rPr>
              <a:t>-2</a:t>
            </a:r>
          </a:p>
          <a:p>
            <a:pPr>
              <a:buClr>
                <a:schemeClr val="tx1"/>
              </a:buClr>
            </a:pPr>
            <a:r>
              <a:rPr lang="en-US" dirty="0" smtClean="0">
                <a:latin typeface="Times New Roman" panose="02020603050405020304" pitchFamily="18" charset="0"/>
                <a:cs typeface="Times New Roman" panose="02020603050405020304" pitchFamily="18" charset="0"/>
              </a:rPr>
              <a:t>For addition/subtraction, you first must align:</a:t>
            </a:r>
          </a:p>
          <a:p>
            <a:pPr>
              <a:buClr>
                <a:schemeClr val="tx1"/>
              </a:buClr>
              <a:buNone/>
            </a:pPr>
            <a:r>
              <a:rPr lang="en-US" dirty="0" smtClean="0">
                <a:latin typeface="Times New Roman" panose="02020603050405020304" pitchFamily="18" charset="0"/>
                <a:cs typeface="Times New Roman" panose="02020603050405020304" pitchFamily="18" charset="0"/>
              </a:rPr>
              <a:t>	(1.999 x 10</a:t>
            </a:r>
            <a:r>
              <a:rPr lang="en-US" baseline="30000" dirty="0" smtClean="0">
                <a:latin typeface="Times New Roman" panose="02020603050405020304" pitchFamily="18" charset="0"/>
                <a:cs typeface="Times New Roman" panose="02020603050405020304" pitchFamily="18" charset="0"/>
              </a:rPr>
              <a:t>2</a:t>
            </a:r>
            <a:r>
              <a:rPr lang="en-US" dirty="0" smtClean="0">
                <a:latin typeface="Times New Roman" panose="02020603050405020304" pitchFamily="18" charset="0"/>
                <a:cs typeface="Times New Roman" panose="02020603050405020304" pitchFamily="18" charset="0"/>
              </a:rPr>
              <a:t>) + (5.5 x 10</a:t>
            </a:r>
            <a:r>
              <a:rPr lang="en-US" baseline="30000" dirty="0" smtClean="0">
                <a:latin typeface="Times New Roman" panose="02020603050405020304" pitchFamily="18" charset="0"/>
                <a:cs typeface="Times New Roman" panose="02020603050405020304" pitchFamily="18" charset="0"/>
              </a:rPr>
              <a:t>3</a:t>
            </a:r>
            <a:r>
              <a:rPr lang="en-US" dirty="0" smtClean="0">
                <a:latin typeface="Times New Roman" panose="02020603050405020304" pitchFamily="18" charset="0"/>
                <a:cs typeface="Times New Roman" panose="02020603050405020304" pitchFamily="18" charset="0"/>
              </a:rPr>
              <a:t>) </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 (.1999 x 10</a:t>
            </a:r>
            <a:r>
              <a:rPr lang="en-US" baseline="30000" dirty="0" smtClean="0">
                <a:latin typeface="Times New Roman" panose="02020603050405020304" pitchFamily="18" charset="0"/>
                <a:cs typeface="Times New Roman" panose="02020603050405020304" pitchFamily="18" charset="0"/>
              </a:rPr>
              <a:t>3</a:t>
            </a:r>
            <a:r>
              <a:rPr lang="en-US" dirty="0" smtClean="0">
                <a:latin typeface="Times New Roman" panose="02020603050405020304" pitchFamily="18" charset="0"/>
                <a:cs typeface="Times New Roman" panose="02020603050405020304" pitchFamily="18" charset="0"/>
              </a:rPr>
              <a:t>) + (5.5 x 10</a:t>
            </a:r>
            <a:r>
              <a:rPr lang="en-US" baseline="30000" dirty="0" smtClean="0">
                <a:latin typeface="Times New Roman" panose="02020603050405020304" pitchFamily="18" charset="0"/>
                <a:cs typeface="Times New Roman" panose="02020603050405020304" pitchFamily="18" charset="0"/>
              </a:rPr>
              <a:t>3</a:t>
            </a:r>
            <a:r>
              <a:rPr lang="en-US" dirty="0" smtClean="0">
                <a:latin typeface="Times New Roman" panose="02020603050405020304" pitchFamily="18" charset="0"/>
                <a:cs typeface="Times New Roman" panose="02020603050405020304" pitchFamily="18" charset="0"/>
              </a:rPr>
              <a:t>) = 5.6999 x 10</a:t>
            </a:r>
            <a:r>
              <a:rPr lang="en-US" baseline="30000" dirty="0" smtClean="0">
                <a:latin typeface="Times New Roman" panose="02020603050405020304" pitchFamily="18" charset="0"/>
                <a:cs typeface="Times New Roman" panose="02020603050405020304" pitchFamily="18" charset="0"/>
              </a:rPr>
              <a:t>3</a:t>
            </a:r>
          </a:p>
        </p:txBody>
      </p:sp>
    </p:spTree>
    <p:extLst>
      <p:ext uri="{BB962C8B-B14F-4D97-AF65-F5344CB8AC3E}">
        <p14:creationId xmlns:p14="http://schemas.microsoft.com/office/powerpoint/2010/main" val="27388198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4925"/>
            <a:ext cx="8153400" cy="422275"/>
          </a:xfrm>
        </p:spPr>
        <p:txBody>
          <a:bodyPr>
            <a:noAutofit/>
          </a:bodyPr>
          <a:lstStyle/>
          <a:p>
            <a:pPr algn="ctr">
              <a:lnSpc>
                <a:spcPct val="85000"/>
              </a:lnSpc>
            </a:pPr>
            <a:r>
              <a:rPr lang="en-US" sz="2400" dirty="0" smtClean="0">
                <a:latin typeface="Times New Roman" panose="02020603050405020304" pitchFamily="18" charset="0"/>
                <a:cs typeface="Times New Roman" panose="02020603050405020304" pitchFamily="18" charset="0"/>
              </a:rPr>
              <a:t>Floating Point: </a:t>
            </a:r>
            <a:br>
              <a:rPr lang="en-US" sz="2400" dirty="0" smtClean="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Representing Very Small Numbers</a:t>
            </a:r>
            <a:endParaRPr lang="en-US" sz="24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199" y="1332842"/>
            <a:ext cx="8511330" cy="5156857"/>
          </a:xfrm>
        </p:spPr>
        <p:txBody>
          <a:bodyPr>
            <a:normAutofit/>
          </a:bodyPr>
          <a:lstStyle/>
          <a:p>
            <a:r>
              <a:rPr lang="en-US" dirty="0" smtClean="0">
                <a:latin typeface="Times New Roman" panose="02020603050405020304" pitchFamily="18" charset="0"/>
                <a:cs typeface="Times New Roman" panose="02020603050405020304" pitchFamily="18" charset="0"/>
              </a:rPr>
              <a:t>Zero: Bit pattern of all 0s is encoding for 0.000</a:t>
            </a:r>
          </a:p>
          <a:p>
            <a:pPr lvl="1">
              <a:buFont typeface="Symbol" charset="2"/>
              <a:buChar char=""/>
            </a:pPr>
            <a:r>
              <a:rPr lang="en-US" sz="2400" dirty="0" smtClean="0">
                <a:latin typeface="Times New Roman" panose="02020603050405020304" pitchFamily="18" charset="0"/>
                <a:cs typeface="Times New Roman" panose="02020603050405020304" pitchFamily="18" charset="0"/>
              </a:rPr>
              <a:t> But 0 in exponent should mean most negative   </a:t>
            </a:r>
            <a:br>
              <a:rPr lang="en-US" sz="2400" dirty="0" smtClean="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  exponent (want 0 to be next to smallest real)</a:t>
            </a:r>
          </a:p>
          <a:p>
            <a:pPr lvl="1">
              <a:buFont typeface="Symbol" charset="2"/>
              <a:buChar char=""/>
            </a:pPr>
            <a:r>
              <a:rPr lang="en-US" sz="2400" dirty="0" smtClean="0">
                <a:latin typeface="Times New Roman" panose="02020603050405020304" pitchFamily="18" charset="0"/>
                <a:cs typeface="Times New Roman" panose="02020603050405020304" pitchFamily="18" charset="0"/>
              </a:rPr>
              <a:t> Can’t use two’s complement (1000 0000</a:t>
            </a:r>
            <a:r>
              <a:rPr lang="en-US" sz="2400" baseline="-25000" dirty="0" smtClean="0">
                <a:latin typeface="Times New Roman" panose="02020603050405020304" pitchFamily="18" charset="0"/>
                <a:cs typeface="Times New Roman" panose="02020603050405020304" pitchFamily="18" charset="0"/>
              </a:rPr>
              <a:t>two</a:t>
            </a:r>
            <a:r>
              <a:rPr lang="en-US" sz="2400" dirty="0" smtClean="0">
                <a:latin typeface="Times New Roman" panose="02020603050405020304" pitchFamily="18" charset="0"/>
                <a:cs typeface="Times New Roman" panose="02020603050405020304" pitchFamily="18" charset="0"/>
              </a:rPr>
              <a:t>)</a:t>
            </a:r>
          </a:p>
          <a:p>
            <a:r>
              <a:rPr lang="en-US" i="1" dirty="0" smtClean="0">
                <a:latin typeface="Times New Roman" panose="02020603050405020304" pitchFamily="18" charset="0"/>
                <a:cs typeface="Times New Roman" panose="02020603050405020304" pitchFamily="18" charset="0"/>
              </a:rPr>
              <a:t>Bias notation</a:t>
            </a:r>
            <a:r>
              <a:rPr lang="en-US" dirty="0" smtClean="0">
                <a:latin typeface="Times New Roman" panose="02020603050405020304" pitchFamily="18" charset="0"/>
                <a:cs typeface="Times New Roman" panose="02020603050405020304" pitchFamily="18" charset="0"/>
              </a:rPr>
              <a:t>: subtract bias from exponent</a:t>
            </a:r>
          </a:p>
          <a:p>
            <a:pPr lvl="1"/>
            <a:r>
              <a:rPr lang="en-US" sz="2400" dirty="0" smtClean="0">
                <a:latin typeface="Times New Roman" panose="02020603050405020304" pitchFamily="18" charset="0"/>
                <a:cs typeface="Times New Roman" panose="02020603050405020304" pitchFamily="18" charset="0"/>
              </a:rPr>
              <a:t>Single precision uses bias of 127; DP uses 1023</a:t>
            </a:r>
          </a:p>
          <a:p>
            <a:pPr>
              <a:tabLst>
                <a:tab pos="2514600" algn="l"/>
                <a:tab pos="7035800" algn="l"/>
              </a:tabLst>
            </a:pPr>
            <a:r>
              <a:rPr lang="en-US" dirty="0" smtClean="0">
                <a:latin typeface="Times New Roman" panose="02020603050405020304" pitchFamily="18" charset="0"/>
                <a:cs typeface="Times New Roman" panose="02020603050405020304" pitchFamily="18" charset="0"/>
              </a:rPr>
              <a:t>0 uses 	0000 0000</a:t>
            </a:r>
            <a:r>
              <a:rPr lang="en-US" baseline="-25000" dirty="0" smtClean="0">
                <a:latin typeface="Times New Roman" panose="02020603050405020304" pitchFamily="18" charset="0"/>
                <a:cs typeface="Times New Roman" panose="02020603050405020304" pitchFamily="18" charset="0"/>
              </a:rPr>
              <a:t>two</a:t>
            </a:r>
            <a:r>
              <a:rPr lang="en-US" dirty="0" smtClean="0">
                <a:latin typeface="Times New Roman" panose="02020603050405020304" pitchFamily="18" charset="0"/>
                <a:cs typeface="Times New Roman" panose="02020603050405020304" pitchFamily="18" charset="0"/>
              </a:rPr>
              <a:t> =&gt; 0-127 = 	-127;</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NaN</a:t>
            </a:r>
            <a:r>
              <a:rPr lang="en-US" dirty="0" smtClean="0">
                <a:latin typeface="Times New Roman" panose="02020603050405020304" pitchFamily="18" charset="0"/>
                <a:cs typeface="Times New Roman" panose="02020603050405020304" pitchFamily="18" charset="0"/>
              </a:rPr>
              <a:t> uses 1111 1111</a:t>
            </a:r>
            <a:r>
              <a:rPr lang="en-US" baseline="-25000" dirty="0" smtClean="0">
                <a:latin typeface="Times New Roman" panose="02020603050405020304" pitchFamily="18" charset="0"/>
                <a:cs typeface="Times New Roman" panose="02020603050405020304" pitchFamily="18" charset="0"/>
              </a:rPr>
              <a:t>two</a:t>
            </a:r>
            <a:r>
              <a:rPr lang="en-US" dirty="0" smtClean="0">
                <a:latin typeface="Times New Roman" panose="02020603050405020304" pitchFamily="18" charset="0"/>
                <a:cs typeface="Times New Roman" panose="02020603050405020304" pitchFamily="18" charset="0"/>
              </a:rPr>
              <a:t> =&gt; 255-127 = +128</a:t>
            </a:r>
          </a:p>
          <a:p>
            <a:pPr lvl="1"/>
            <a:r>
              <a:rPr lang="en-US" sz="2400" dirty="0" smtClean="0">
                <a:latin typeface="Times New Roman" panose="02020603050405020304" pitchFamily="18" charset="0"/>
                <a:cs typeface="Times New Roman" panose="02020603050405020304" pitchFamily="18" charset="0"/>
              </a:rPr>
              <a:t>Smallest SP real can represent: 1.00…00 </a:t>
            </a:r>
            <a:r>
              <a:rPr lang="en-US" sz="2400" dirty="0" err="1" smtClean="0">
                <a:latin typeface="Times New Roman" panose="02020603050405020304" pitchFamily="18" charset="0"/>
                <a:cs typeface="Times New Roman" panose="02020603050405020304" pitchFamily="18" charset="0"/>
              </a:rPr>
              <a:t>x</a:t>
            </a:r>
            <a:r>
              <a:rPr lang="en-US" sz="2400" dirty="0" smtClean="0">
                <a:latin typeface="Times New Roman" panose="02020603050405020304" pitchFamily="18" charset="0"/>
                <a:cs typeface="Times New Roman" panose="02020603050405020304" pitchFamily="18" charset="0"/>
              </a:rPr>
              <a:t> 2</a:t>
            </a:r>
            <a:r>
              <a:rPr lang="en-US" sz="2400" baseline="30000" dirty="0" smtClean="0">
                <a:latin typeface="Times New Roman" panose="02020603050405020304" pitchFamily="18" charset="0"/>
                <a:cs typeface="Times New Roman" panose="02020603050405020304" pitchFamily="18" charset="0"/>
              </a:rPr>
              <a:t>-126</a:t>
            </a:r>
          </a:p>
          <a:p>
            <a:pPr lvl="1"/>
            <a:r>
              <a:rPr lang="en-US" sz="2400" dirty="0" smtClean="0">
                <a:latin typeface="Times New Roman" panose="02020603050405020304" pitchFamily="18" charset="0"/>
                <a:cs typeface="Times New Roman" panose="02020603050405020304" pitchFamily="18" charset="0"/>
              </a:rPr>
              <a:t>  Largest SP real can represent: 1.11…11 </a:t>
            </a:r>
            <a:r>
              <a:rPr lang="en-US" sz="2400" dirty="0" err="1" smtClean="0">
                <a:latin typeface="Times New Roman" panose="02020603050405020304" pitchFamily="18" charset="0"/>
                <a:cs typeface="Times New Roman" panose="02020603050405020304" pitchFamily="18" charset="0"/>
              </a:rPr>
              <a:t>x</a:t>
            </a:r>
            <a:r>
              <a:rPr lang="en-US" sz="2400" dirty="0" smtClean="0">
                <a:latin typeface="Times New Roman" panose="02020603050405020304" pitchFamily="18" charset="0"/>
                <a:cs typeface="Times New Roman" panose="02020603050405020304" pitchFamily="18" charset="0"/>
              </a:rPr>
              <a:t> 2</a:t>
            </a:r>
            <a:r>
              <a:rPr lang="en-US" sz="2400" baseline="30000" dirty="0" smtClean="0">
                <a:latin typeface="Times New Roman" panose="02020603050405020304" pitchFamily="18" charset="0"/>
                <a:cs typeface="Times New Roman" panose="02020603050405020304" pitchFamily="18" charset="0"/>
              </a:rPr>
              <a:t>+127</a:t>
            </a:r>
          </a:p>
        </p:txBody>
      </p:sp>
    </p:spTree>
    <p:extLst>
      <p:ext uri="{BB962C8B-B14F-4D97-AF65-F5344CB8AC3E}">
        <p14:creationId xmlns:p14="http://schemas.microsoft.com/office/powerpoint/2010/main" val="9041050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Bias Notation (+127)</a:t>
            </a:r>
            <a:endParaRPr lang="en-US" dirty="0"/>
          </a:p>
        </p:txBody>
      </p:sp>
      <p:pic>
        <p:nvPicPr>
          <p:cNvPr id="130050" name="Picture 2"/>
          <p:cNvPicPr>
            <a:picLocks noChangeAspect="1" noChangeArrowheads="1"/>
          </p:cNvPicPr>
          <p:nvPr/>
        </p:nvPicPr>
        <p:blipFill>
          <a:blip r:embed="rId3"/>
          <a:srcRect/>
          <a:stretch>
            <a:fillRect/>
          </a:stretch>
        </p:blipFill>
        <p:spPr bwMode="auto">
          <a:xfrm>
            <a:off x="1222063" y="1428937"/>
            <a:ext cx="7908155" cy="4388094"/>
          </a:xfrm>
          <a:prstGeom prst="rect">
            <a:avLst/>
          </a:prstGeom>
          <a:noFill/>
          <a:ln w="9525">
            <a:noFill/>
            <a:miter lim="800000"/>
            <a:headEnd/>
            <a:tailEnd/>
          </a:ln>
          <a:effectLst/>
        </p:spPr>
      </p:pic>
      <p:sp>
        <p:nvSpPr>
          <p:cNvPr id="8" name="Rectangle 7"/>
          <p:cNvSpPr/>
          <p:nvPr/>
        </p:nvSpPr>
        <p:spPr>
          <a:xfrm>
            <a:off x="12048" y="2055323"/>
            <a:ext cx="1138352" cy="461665"/>
          </a:xfrm>
          <a:prstGeom prst="rect">
            <a:avLst/>
          </a:prstGeom>
        </p:spPr>
        <p:txBody>
          <a:bodyPr wrap="none">
            <a:spAutoFit/>
          </a:bodyPr>
          <a:lstStyle/>
          <a:p>
            <a:r>
              <a:rPr lang="en-US" sz="2400" b="1" dirty="0" smtClean="0"/>
              <a:t>∞, </a:t>
            </a:r>
            <a:r>
              <a:rPr lang="en-US" sz="2400" b="1" dirty="0" err="1" smtClean="0"/>
              <a:t>NaN</a:t>
            </a:r>
            <a:r>
              <a:rPr lang="en-US" sz="2400" b="1" dirty="0" smtClean="0"/>
              <a:t> </a:t>
            </a:r>
            <a:endParaRPr lang="en-US" sz="2400" b="1" dirty="0"/>
          </a:p>
        </p:txBody>
      </p:sp>
      <p:sp>
        <p:nvSpPr>
          <p:cNvPr id="9" name="Rectangle 8"/>
          <p:cNvSpPr/>
          <p:nvPr/>
        </p:nvSpPr>
        <p:spPr>
          <a:xfrm>
            <a:off x="99897" y="5346887"/>
            <a:ext cx="753181" cy="461665"/>
          </a:xfrm>
          <a:prstGeom prst="rect">
            <a:avLst/>
          </a:prstGeom>
        </p:spPr>
        <p:txBody>
          <a:bodyPr wrap="none">
            <a:spAutoFit/>
          </a:bodyPr>
          <a:lstStyle/>
          <a:p>
            <a:r>
              <a:rPr lang="en-US" sz="2400" b="1" dirty="0" smtClean="0">
                <a:solidFill>
                  <a:srgbClr val="000000"/>
                </a:solidFill>
              </a:rPr>
              <a:t>Zero</a:t>
            </a:r>
            <a:endParaRPr lang="en-US" sz="2400" b="1" dirty="0">
              <a:solidFill>
                <a:srgbClr val="000000"/>
              </a:solidFill>
            </a:endParaRPr>
          </a:p>
        </p:txBody>
      </p:sp>
      <p:cxnSp>
        <p:nvCxnSpPr>
          <p:cNvPr id="11" name="Straight Arrow Connector 10"/>
          <p:cNvCxnSpPr/>
          <p:nvPr/>
        </p:nvCxnSpPr>
        <p:spPr>
          <a:xfrm rot="5400000">
            <a:off x="-1191440" y="3940667"/>
            <a:ext cx="2639750" cy="1588"/>
          </a:xfrm>
          <a:prstGeom prst="straightConnector1">
            <a:avLst/>
          </a:prstGeom>
          <a:ln>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sp>
        <p:nvSpPr>
          <p:cNvPr id="12" name="Rectangle 11"/>
          <p:cNvSpPr/>
          <p:nvPr/>
        </p:nvSpPr>
        <p:spPr>
          <a:xfrm>
            <a:off x="107361" y="3277892"/>
            <a:ext cx="1280369" cy="1200328"/>
          </a:xfrm>
          <a:prstGeom prst="rect">
            <a:avLst/>
          </a:prstGeom>
        </p:spPr>
        <p:txBody>
          <a:bodyPr wrap="none">
            <a:spAutoFit/>
          </a:bodyPr>
          <a:lstStyle/>
          <a:p>
            <a:r>
              <a:rPr lang="en-US" sz="2400" dirty="0" smtClean="0">
                <a:solidFill>
                  <a:srgbClr val="FF0000"/>
                </a:solidFill>
              </a:rPr>
              <a:t>Getting</a:t>
            </a:r>
            <a:br>
              <a:rPr lang="en-US" sz="2400" dirty="0" smtClean="0">
                <a:solidFill>
                  <a:srgbClr val="FF0000"/>
                </a:solidFill>
              </a:rPr>
            </a:br>
            <a:r>
              <a:rPr lang="en-US" sz="2400" dirty="0" smtClean="0">
                <a:solidFill>
                  <a:srgbClr val="FF0000"/>
                </a:solidFill>
              </a:rPr>
              <a:t>closer to</a:t>
            </a:r>
            <a:br>
              <a:rPr lang="en-US" sz="2400" dirty="0" smtClean="0">
                <a:solidFill>
                  <a:srgbClr val="FF0000"/>
                </a:solidFill>
              </a:rPr>
            </a:br>
            <a:r>
              <a:rPr lang="en-US" sz="2400" dirty="0" smtClean="0">
                <a:solidFill>
                  <a:srgbClr val="FF0000"/>
                </a:solidFill>
              </a:rPr>
              <a:t>zero</a:t>
            </a:r>
            <a:endParaRPr lang="en-US" sz="2400" dirty="0">
              <a:solidFill>
                <a:srgbClr val="FF0000"/>
              </a:solidFill>
            </a:endParaRPr>
          </a:p>
        </p:txBody>
      </p:sp>
      <p:sp>
        <p:nvSpPr>
          <p:cNvPr id="13" name="Rectangle 12"/>
          <p:cNvSpPr/>
          <p:nvPr/>
        </p:nvSpPr>
        <p:spPr>
          <a:xfrm>
            <a:off x="5625577" y="914400"/>
            <a:ext cx="2412289" cy="461665"/>
          </a:xfrm>
          <a:prstGeom prst="rect">
            <a:avLst/>
          </a:prstGeom>
        </p:spPr>
        <p:txBody>
          <a:bodyPr wrap="none">
            <a:spAutoFit/>
          </a:bodyPr>
          <a:lstStyle/>
          <a:p>
            <a:r>
              <a:rPr lang="en-US" sz="2400" dirty="0" smtClean="0">
                <a:solidFill>
                  <a:srgbClr val="0000FF"/>
                </a:solidFill>
              </a:rPr>
              <a:t>How it is encoded</a:t>
            </a:r>
            <a:endParaRPr lang="en-US" sz="2400" dirty="0">
              <a:solidFill>
                <a:srgbClr val="0000FF"/>
              </a:solidFill>
            </a:endParaRPr>
          </a:p>
        </p:txBody>
      </p:sp>
      <p:sp>
        <p:nvSpPr>
          <p:cNvPr id="14" name="Rectangle 13"/>
          <p:cNvSpPr/>
          <p:nvPr/>
        </p:nvSpPr>
        <p:spPr>
          <a:xfrm>
            <a:off x="1739347" y="914400"/>
            <a:ext cx="2751775" cy="461665"/>
          </a:xfrm>
          <a:prstGeom prst="rect">
            <a:avLst/>
          </a:prstGeom>
        </p:spPr>
        <p:txBody>
          <a:bodyPr wrap="none">
            <a:spAutoFit/>
          </a:bodyPr>
          <a:lstStyle/>
          <a:p>
            <a:r>
              <a:rPr lang="en-US" sz="2400" dirty="0" smtClean="0">
                <a:solidFill>
                  <a:srgbClr val="FF0000"/>
                </a:solidFill>
              </a:rPr>
              <a:t>How it is interpreted</a:t>
            </a:r>
            <a:endParaRPr lang="en-US" sz="2400" dirty="0">
              <a:solidFill>
                <a:srgbClr val="FF0000"/>
              </a:solidFill>
            </a:endParaRPr>
          </a:p>
        </p:txBody>
      </p:sp>
      <p:sp>
        <p:nvSpPr>
          <p:cNvPr id="15" name="Rectangle 14"/>
          <p:cNvSpPr/>
          <p:nvPr/>
        </p:nvSpPr>
        <p:spPr>
          <a:xfrm>
            <a:off x="1384265" y="1479275"/>
            <a:ext cx="3353633" cy="4309214"/>
          </a:xfrm>
          <a:prstGeom prst="rect">
            <a:avLst/>
          </a:prstGeom>
          <a:solidFill>
            <a:srgbClr val="FF0000">
              <a:alpha val="25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4704778" y="1474717"/>
            <a:ext cx="4439222" cy="4309214"/>
          </a:xfrm>
          <a:prstGeom prst="rect">
            <a:avLst/>
          </a:prstGeom>
          <a:solidFill>
            <a:srgbClr val="3366FF">
              <a:alpha val="25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968358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About </a:t>
            </a:r>
            <a:r>
              <a:rPr lang="en-US" i="1" dirty="0" smtClean="0"/>
              <a:t>Real </a:t>
            </a:r>
            <a:r>
              <a:rPr lang="en-US" dirty="0" smtClean="0"/>
              <a:t>Numbers in Base 2?</a:t>
            </a:r>
            <a:endParaRPr lang="en-US" dirty="0"/>
          </a:p>
        </p:txBody>
      </p:sp>
      <p:sp>
        <p:nvSpPr>
          <p:cNvPr id="3" name="Content Placeholder 2"/>
          <p:cNvSpPr>
            <a:spLocks noGrp="1"/>
          </p:cNvSpPr>
          <p:nvPr>
            <p:ph idx="1"/>
          </p:nvPr>
        </p:nvSpPr>
        <p:spPr/>
        <p:txBody>
          <a:bodyPr>
            <a:normAutofit/>
          </a:bodyPr>
          <a:lstStyle/>
          <a:p>
            <a:r>
              <a:rPr lang="en-US" sz="2800" dirty="0" smtClean="0">
                <a:latin typeface="Times New Roman" panose="02020603050405020304" pitchFamily="18" charset="0"/>
                <a:cs typeface="Times New Roman" panose="02020603050405020304" pitchFamily="18" charset="0"/>
              </a:rPr>
              <a:t>r x </a:t>
            </a:r>
            <a:r>
              <a:rPr lang="en-US" sz="2800" dirty="0" err="1" smtClean="0">
                <a:latin typeface="Times New Roman" panose="02020603050405020304" pitchFamily="18" charset="0"/>
                <a:cs typeface="Times New Roman" panose="02020603050405020304" pitchFamily="18" charset="0"/>
              </a:rPr>
              <a:t>E</a:t>
            </a:r>
            <a:r>
              <a:rPr lang="en-US" sz="2800" baseline="30000" dirty="0" err="1" smtClean="0">
                <a:latin typeface="Times New Roman" panose="02020603050405020304" pitchFamily="18" charset="0"/>
                <a:cs typeface="Times New Roman" panose="02020603050405020304" pitchFamily="18" charset="0"/>
              </a:rPr>
              <a:t>i</a:t>
            </a:r>
            <a:r>
              <a:rPr lang="en-US" sz="2800" dirty="0" smtClean="0">
                <a:latin typeface="Times New Roman" panose="02020603050405020304" pitchFamily="18" charset="0"/>
                <a:cs typeface="Times New Roman" panose="02020603050405020304" pitchFamily="18" charset="0"/>
              </a:rPr>
              <a:t>, </a:t>
            </a:r>
            <a:r>
              <a:rPr lang="en-US" sz="2800" i="1" dirty="0" smtClean="0">
                <a:solidFill>
                  <a:srgbClr val="000000"/>
                </a:solidFill>
                <a:latin typeface="Times New Roman" panose="02020603050405020304" pitchFamily="18" charset="0"/>
                <a:cs typeface="Times New Roman" panose="02020603050405020304" pitchFamily="18" charset="0"/>
              </a:rPr>
              <a:t>E</a:t>
            </a:r>
            <a:r>
              <a:rPr lang="en-US" sz="2800" dirty="0" smtClean="0">
                <a:latin typeface="Times New Roman" panose="02020603050405020304" pitchFamily="18" charset="0"/>
                <a:cs typeface="Times New Roman" panose="02020603050405020304" pitchFamily="18" charset="0"/>
              </a:rPr>
              <a:t> where </a:t>
            </a:r>
            <a:r>
              <a:rPr lang="en-US" sz="2800" dirty="0">
                <a:latin typeface="Times New Roman" panose="02020603050405020304" pitchFamily="18" charset="0"/>
                <a:cs typeface="Times New Roman" panose="02020603050405020304" pitchFamily="18" charset="0"/>
              </a:rPr>
              <a:t>exponent is (</a:t>
            </a:r>
            <a:r>
              <a:rPr lang="en-US" sz="2800" dirty="0" smtClean="0">
                <a:latin typeface="Times New Roman" panose="02020603050405020304" pitchFamily="18" charset="0"/>
                <a:cs typeface="Times New Roman" panose="02020603050405020304" pitchFamily="18" charset="0"/>
              </a:rPr>
              <a:t>2), </a:t>
            </a:r>
            <a:r>
              <a:rPr lang="en-US" sz="2800" i="1" dirty="0" err="1" smtClean="0">
                <a:solidFill>
                  <a:srgbClr val="000000"/>
                </a:solidFill>
                <a:latin typeface="Times New Roman" panose="02020603050405020304" pitchFamily="18" charset="0"/>
                <a:cs typeface="Times New Roman" panose="02020603050405020304" pitchFamily="18" charset="0"/>
              </a:rPr>
              <a:t>i</a:t>
            </a:r>
            <a:r>
              <a:rPr lang="en-US" sz="2800" dirty="0" smtClean="0">
                <a:latin typeface="Times New Roman" panose="02020603050405020304" pitchFamily="18" charset="0"/>
                <a:cs typeface="Times New Roman" panose="02020603050405020304" pitchFamily="18" charset="0"/>
              </a:rPr>
              <a:t> is a positive or negative integer, </a:t>
            </a:r>
            <a:r>
              <a:rPr lang="en-US" sz="2800" i="1" dirty="0" smtClean="0">
                <a:solidFill>
                  <a:srgbClr val="000000"/>
                </a:solidFill>
                <a:latin typeface="Times New Roman" panose="02020603050405020304" pitchFamily="18" charset="0"/>
                <a:cs typeface="Times New Roman" panose="02020603050405020304" pitchFamily="18" charset="0"/>
              </a:rPr>
              <a:t>r</a:t>
            </a:r>
            <a:r>
              <a:rPr lang="en-US" sz="2800" dirty="0" smtClean="0">
                <a:latin typeface="Times New Roman" panose="02020603050405020304" pitchFamily="18" charset="0"/>
                <a:cs typeface="Times New Roman" panose="02020603050405020304" pitchFamily="18" charset="0"/>
              </a:rPr>
              <a:t> is a real number ≥ 1.0, &lt; 2</a:t>
            </a:r>
            <a:endParaRPr lang="en-US" sz="2800" baseline="30000" dirty="0" smtClean="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Computers version of normalized scientific notation called </a:t>
            </a:r>
            <a:r>
              <a:rPr lang="en-US" sz="2800" i="1" dirty="0" smtClean="0">
                <a:solidFill>
                  <a:srgbClr val="000000"/>
                </a:solidFill>
                <a:latin typeface="Times New Roman" panose="02020603050405020304" pitchFamily="18" charset="0"/>
                <a:cs typeface="Times New Roman" panose="02020603050405020304" pitchFamily="18" charset="0"/>
              </a:rPr>
              <a:t>Floating Point </a:t>
            </a:r>
            <a:r>
              <a:rPr lang="en-US" sz="2800" dirty="0" smtClean="0">
                <a:latin typeface="Times New Roman" panose="02020603050405020304" pitchFamily="18" charset="0"/>
                <a:cs typeface="Times New Roman" panose="02020603050405020304" pitchFamily="18" charset="0"/>
              </a:rPr>
              <a:t>notation</a:t>
            </a:r>
          </a:p>
          <a:p>
            <a:endParaRPr lang="en-US" dirty="0" smtClean="0"/>
          </a:p>
          <a:p>
            <a:pPr>
              <a:buNone/>
            </a:pPr>
            <a:endParaRPr lang="en-US" dirty="0" smtClean="0"/>
          </a:p>
          <a:p>
            <a:pPr lvl="1"/>
            <a:endParaRPr lang="en-US" baseline="30000" dirty="0" smtClean="0"/>
          </a:p>
        </p:txBody>
      </p:sp>
    </p:spTree>
    <p:extLst>
      <p:ext uri="{BB962C8B-B14F-4D97-AF65-F5344CB8AC3E}">
        <p14:creationId xmlns:p14="http://schemas.microsoft.com/office/powerpoint/2010/main" val="37070913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Floating Point Numbers</a:t>
            </a:r>
            <a:endParaRPr lang="en-US" dirty="0"/>
          </a:p>
        </p:txBody>
      </p:sp>
      <p:sp>
        <p:nvSpPr>
          <p:cNvPr id="3" name="Content Placeholder 2"/>
          <p:cNvSpPr>
            <a:spLocks noGrp="1"/>
          </p:cNvSpPr>
          <p:nvPr>
            <p:ph idx="1"/>
          </p:nvPr>
        </p:nvSpPr>
        <p:spPr>
          <a:xfrm>
            <a:off x="533400" y="914400"/>
            <a:ext cx="8153400" cy="4876800"/>
          </a:xfrm>
        </p:spPr>
        <p:txBody>
          <a:bodyPr>
            <a:noAutofit/>
          </a:bodyPr>
          <a:lstStyle/>
          <a:p>
            <a:r>
              <a:rPr lang="en-US" dirty="0" smtClean="0">
                <a:latin typeface="Times New Roman" panose="02020603050405020304" pitchFamily="18" charset="0"/>
                <a:cs typeface="Times New Roman" panose="02020603050405020304" pitchFamily="18" charset="0"/>
              </a:rPr>
              <a:t>32-bit word has 2</a:t>
            </a:r>
            <a:r>
              <a:rPr lang="en-US" baseline="30000" dirty="0" smtClean="0">
                <a:latin typeface="Times New Roman" panose="02020603050405020304" pitchFamily="18" charset="0"/>
                <a:cs typeface="Times New Roman" panose="02020603050405020304" pitchFamily="18" charset="0"/>
              </a:rPr>
              <a:t>32</a:t>
            </a:r>
            <a:r>
              <a:rPr lang="en-US" dirty="0" smtClean="0">
                <a:latin typeface="Times New Roman" panose="02020603050405020304" pitchFamily="18" charset="0"/>
                <a:cs typeface="Times New Roman" panose="02020603050405020304" pitchFamily="18" charset="0"/>
              </a:rPr>
              <a:t> patterns, so must be approximation of real numbers ≥ 1.0, &lt; 2</a:t>
            </a:r>
          </a:p>
          <a:p>
            <a:r>
              <a:rPr lang="en-US" dirty="0" smtClean="0">
                <a:latin typeface="Times New Roman" panose="02020603050405020304" pitchFamily="18" charset="0"/>
                <a:cs typeface="Times New Roman" panose="02020603050405020304" pitchFamily="18" charset="0"/>
              </a:rPr>
              <a:t>IEEE 754 Floating Point Standard:</a:t>
            </a:r>
          </a:p>
          <a:p>
            <a:pPr lvl="1"/>
            <a:r>
              <a:rPr lang="en-US" sz="2400" dirty="0" smtClean="0">
                <a:latin typeface="Times New Roman" panose="02020603050405020304" pitchFamily="18" charset="0"/>
                <a:cs typeface="Times New Roman" panose="02020603050405020304" pitchFamily="18" charset="0"/>
              </a:rPr>
              <a:t>1 bit for </a:t>
            </a:r>
            <a:r>
              <a:rPr lang="en-US" sz="2400" i="1" dirty="0" smtClean="0">
                <a:solidFill>
                  <a:srgbClr val="000000"/>
                </a:solidFill>
                <a:latin typeface="Times New Roman" panose="02020603050405020304" pitchFamily="18" charset="0"/>
                <a:cs typeface="Times New Roman" panose="02020603050405020304" pitchFamily="18" charset="0"/>
              </a:rPr>
              <a:t>sign (</a:t>
            </a:r>
            <a:r>
              <a:rPr lang="en-US" sz="2400" i="1" dirty="0" err="1" smtClean="0">
                <a:solidFill>
                  <a:srgbClr val="000000"/>
                </a:solidFill>
                <a:latin typeface="Times New Roman" panose="02020603050405020304" pitchFamily="18" charset="0"/>
                <a:cs typeface="Times New Roman" panose="02020603050405020304" pitchFamily="18" charset="0"/>
              </a:rPr>
              <a:t>s</a:t>
            </a:r>
            <a:r>
              <a:rPr lang="en-US" sz="2400" i="1" dirty="0" smtClean="0">
                <a:solidFill>
                  <a:srgbClr val="000000"/>
                </a:solidFill>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of floating point number</a:t>
            </a:r>
          </a:p>
          <a:p>
            <a:pPr lvl="1"/>
            <a:r>
              <a:rPr lang="en-US" sz="2400" dirty="0" smtClean="0">
                <a:latin typeface="Times New Roman" panose="02020603050405020304" pitchFamily="18" charset="0"/>
                <a:cs typeface="Times New Roman" panose="02020603050405020304" pitchFamily="18" charset="0"/>
              </a:rPr>
              <a:t>8 bits for </a:t>
            </a:r>
            <a:r>
              <a:rPr lang="en-US" sz="2400" i="1" dirty="0" smtClean="0">
                <a:solidFill>
                  <a:srgbClr val="000000"/>
                </a:solidFill>
                <a:latin typeface="Times New Roman" panose="02020603050405020304" pitchFamily="18" charset="0"/>
                <a:cs typeface="Times New Roman" panose="02020603050405020304" pitchFamily="18" charset="0"/>
              </a:rPr>
              <a:t>exponent (E)</a:t>
            </a:r>
          </a:p>
          <a:p>
            <a:pPr lvl="1"/>
            <a:r>
              <a:rPr lang="en-US" sz="2400" dirty="0" smtClean="0">
                <a:latin typeface="Times New Roman" panose="02020603050405020304" pitchFamily="18" charset="0"/>
                <a:cs typeface="Times New Roman" panose="02020603050405020304" pitchFamily="18" charset="0"/>
              </a:rPr>
              <a:t>23 bits for </a:t>
            </a:r>
            <a:r>
              <a:rPr lang="en-US" sz="2400" i="1" dirty="0" smtClean="0">
                <a:solidFill>
                  <a:srgbClr val="000000"/>
                </a:solidFill>
                <a:latin typeface="Times New Roman" panose="02020603050405020304" pitchFamily="18" charset="0"/>
                <a:cs typeface="Times New Roman" panose="02020603050405020304" pitchFamily="18" charset="0"/>
              </a:rPr>
              <a:t>fraction (F) </a:t>
            </a:r>
            <a:r>
              <a:rPr lang="en-US" sz="2400" i="1" dirty="0" smtClean="0">
                <a:solidFill>
                  <a:srgbClr val="3366FF"/>
                </a:solidFill>
                <a:latin typeface="Times New Roman" panose="02020603050405020304" pitchFamily="18" charset="0"/>
                <a:cs typeface="Times New Roman" panose="02020603050405020304" pitchFamily="18" charset="0"/>
              </a:rPr>
              <a:t/>
            </a:r>
            <a:br>
              <a:rPr lang="en-US" sz="2400" i="1" dirty="0" smtClean="0">
                <a:solidFill>
                  <a:srgbClr val="3366FF"/>
                </a:solidFill>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(get 1 extra bit of precision if leading 1 is implicit)</a:t>
            </a:r>
          </a:p>
          <a:p>
            <a:pPr>
              <a:buNone/>
            </a:pPr>
            <a:r>
              <a:rPr lang="en-US" dirty="0" smtClean="0">
                <a:latin typeface="Times New Roman" panose="02020603050405020304" pitchFamily="18" charset="0"/>
                <a:cs typeface="Times New Roman" panose="02020603050405020304" pitchFamily="18" charset="0"/>
              </a:rPr>
              <a:t>(-1)</a:t>
            </a:r>
            <a:r>
              <a:rPr lang="en-US" baseline="30000" dirty="0" smtClean="0">
                <a:latin typeface="Times New Roman" panose="02020603050405020304" pitchFamily="18" charset="0"/>
                <a:cs typeface="Times New Roman" panose="02020603050405020304" pitchFamily="18" charset="0"/>
              </a:rPr>
              <a:t>s</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x</a:t>
            </a:r>
            <a:r>
              <a:rPr lang="en-US" dirty="0" smtClean="0">
                <a:latin typeface="Times New Roman" panose="02020603050405020304" pitchFamily="18" charset="0"/>
                <a:cs typeface="Times New Roman" panose="02020603050405020304" pitchFamily="18" charset="0"/>
              </a:rPr>
              <a:t> (1 + F) </a:t>
            </a:r>
            <a:r>
              <a:rPr lang="en-US" dirty="0" err="1" smtClean="0">
                <a:latin typeface="Times New Roman" panose="02020603050405020304" pitchFamily="18" charset="0"/>
                <a:cs typeface="Times New Roman" panose="02020603050405020304" pitchFamily="18" charset="0"/>
              </a:rPr>
              <a:t>x</a:t>
            </a:r>
            <a:r>
              <a:rPr lang="en-US" dirty="0" smtClean="0">
                <a:latin typeface="Times New Roman" panose="02020603050405020304" pitchFamily="18" charset="0"/>
                <a:cs typeface="Times New Roman" panose="02020603050405020304" pitchFamily="18" charset="0"/>
              </a:rPr>
              <a:t> 2</a:t>
            </a:r>
            <a:r>
              <a:rPr lang="en-US" baseline="30000" dirty="0" smtClean="0">
                <a:latin typeface="Times New Roman" panose="02020603050405020304" pitchFamily="18" charset="0"/>
                <a:cs typeface="Times New Roman" panose="02020603050405020304" pitchFamily="18" charset="0"/>
              </a:rPr>
              <a:t>E</a:t>
            </a:r>
          </a:p>
          <a:p>
            <a:r>
              <a:rPr lang="en-US" dirty="0" smtClean="0">
                <a:latin typeface="Times New Roman" panose="02020603050405020304" pitchFamily="18" charset="0"/>
                <a:cs typeface="Times New Roman" panose="02020603050405020304" pitchFamily="18" charset="0"/>
              </a:rPr>
              <a:t>Can represent from 2.0 </a:t>
            </a:r>
            <a:r>
              <a:rPr lang="en-US" dirty="0" err="1" smtClean="0">
                <a:latin typeface="Times New Roman" panose="02020603050405020304" pitchFamily="18" charset="0"/>
                <a:cs typeface="Times New Roman" panose="02020603050405020304" pitchFamily="18" charset="0"/>
              </a:rPr>
              <a:t>x</a:t>
            </a:r>
            <a:r>
              <a:rPr lang="en-US" dirty="0" smtClean="0">
                <a:latin typeface="Times New Roman" panose="02020603050405020304" pitchFamily="18" charset="0"/>
                <a:cs typeface="Times New Roman" panose="02020603050405020304" pitchFamily="18" charset="0"/>
              </a:rPr>
              <a:t> 10</a:t>
            </a:r>
            <a:r>
              <a:rPr lang="en-US" baseline="30000" dirty="0" smtClean="0">
                <a:latin typeface="Times New Roman" panose="02020603050405020304" pitchFamily="18" charset="0"/>
                <a:cs typeface="Times New Roman" panose="02020603050405020304" pitchFamily="18" charset="0"/>
              </a:rPr>
              <a:t>-38 </a:t>
            </a:r>
            <a:r>
              <a:rPr lang="en-US" dirty="0" smtClean="0">
                <a:latin typeface="Times New Roman" panose="02020603050405020304" pitchFamily="18" charset="0"/>
                <a:cs typeface="Times New Roman" panose="02020603050405020304" pitchFamily="18" charset="0"/>
              </a:rPr>
              <a:t>to 2.0 </a:t>
            </a:r>
            <a:r>
              <a:rPr lang="en-US" dirty="0" err="1" smtClean="0">
                <a:latin typeface="Times New Roman" panose="02020603050405020304" pitchFamily="18" charset="0"/>
                <a:cs typeface="Times New Roman" panose="02020603050405020304" pitchFamily="18" charset="0"/>
              </a:rPr>
              <a:t>x</a:t>
            </a:r>
            <a:r>
              <a:rPr lang="en-US" dirty="0" smtClean="0">
                <a:latin typeface="Times New Roman" panose="02020603050405020304" pitchFamily="18" charset="0"/>
                <a:cs typeface="Times New Roman" panose="02020603050405020304" pitchFamily="18" charset="0"/>
              </a:rPr>
              <a:t> 10</a:t>
            </a:r>
            <a:r>
              <a:rPr lang="en-US" baseline="30000" dirty="0" smtClean="0">
                <a:latin typeface="Times New Roman" panose="02020603050405020304" pitchFamily="18" charset="0"/>
                <a:cs typeface="Times New Roman" panose="02020603050405020304" pitchFamily="18" charset="0"/>
              </a:rPr>
              <a:t>38</a:t>
            </a:r>
          </a:p>
          <a:p>
            <a:pPr>
              <a:buNone/>
            </a:pPr>
            <a:endParaRPr lang="en-US" baseline="30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350162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Floating Point Numbers</a:t>
            </a:r>
            <a:endParaRPr lang="en-US" dirty="0"/>
          </a:p>
        </p:txBody>
      </p:sp>
      <p:sp>
        <p:nvSpPr>
          <p:cNvPr id="3" name="Content Placeholder 2"/>
          <p:cNvSpPr>
            <a:spLocks noGrp="1"/>
          </p:cNvSpPr>
          <p:nvPr>
            <p:ph idx="1"/>
          </p:nvPr>
        </p:nvSpPr>
        <p:spPr>
          <a:xfrm>
            <a:off x="457200" y="1377402"/>
            <a:ext cx="8229600" cy="4927781"/>
          </a:xfrm>
        </p:spPr>
        <p:txBody>
          <a:bodyPr>
            <a:normAutofit/>
          </a:bodyPr>
          <a:lstStyle/>
          <a:p>
            <a:r>
              <a:rPr lang="en-US" dirty="0" smtClean="0">
                <a:latin typeface="Times New Roman" panose="02020603050405020304" pitchFamily="18" charset="0"/>
                <a:cs typeface="Times New Roman" panose="02020603050405020304" pitchFamily="18" charset="0"/>
              </a:rPr>
              <a:t>What about bigger or smaller numbers?</a:t>
            </a:r>
          </a:p>
          <a:p>
            <a:r>
              <a:rPr lang="en-US" dirty="0" smtClean="0">
                <a:latin typeface="Times New Roman" panose="02020603050405020304" pitchFamily="18" charset="0"/>
                <a:cs typeface="Times New Roman" panose="02020603050405020304" pitchFamily="18" charset="0"/>
              </a:rPr>
              <a:t>IEEE 754 Floating Point Standard: </a:t>
            </a:r>
            <a:br>
              <a:rPr lang="en-US" dirty="0" smtClean="0">
                <a:latin typeface="Times New Roman" panose="02020603050405020304" pitchFamily="18" charset="0"/>
                <a:cs typeface="Times New Roman" panose="02020603050405020304" pitchFamily="18" charset="0"/>
              </a:rPr>
            </a:br>
            <a:r>
              <a:rPr lang="en-US" i="1" dirty="0" smtClean="0">
                <a:solidFill>
                  <a:srgbClr val="000000"/>
                </a:solidFill>
                <a:latin typeface="Times New Roman" panose="02020603050405020304" pitchFamily="18" charset="0"/>
                <a:cs typeface="Times New Roman" panose="02020603050405020304" pitchFamily="18" charset="0"/>
              </a:rPr>
              <a:t>Double Precision </a:t>
            </a:r>
            <a:r>
              <a:rPr lang="en-US" dirty="0" smtClean="0">
                <a:latin typeface="Times New Roman" panose="02020603050405020304" pitchFamily="18" charset="0"/>
                <a:cs typeface="Times New Roman" panose="02020603050405020304" pitchFamily="18" charset="0"/>
              </a:rPr>
              <a:t>(64 bits)</a:t>
            </a:r>
          </a:p>
          <a:p>
            <a:pPr lvl="1"/>
            <a:r>
              <a:rPr lang="en-US" sz="2400" dirty="0" smtClean="0">
                <a:latin typeface="Times New Roman" panose="02020603050405020304" pitchFamily="18" charset="0"/>
                <a:cs typeface="Times New Roman" panose="02020603050405020304" pitchFamily="18" charset="0"/>
              </a:rPr>
              <a:t>1 bit </a:t>
            </a:r>
            <a:r>
              <a:rPr lang="en-US" sz="2400" dirty="0" smtClean="0">
                <a:solidFill>
                  <a:srgbClr val="000000"/>
                </a:solidFill>
                <a:latin typeface="Times New Roman" panose="02020603050405020304" pitchFamily="18" charset="0"/>
                <a:cs typeface="Times New Roman" panose="02020603050405020304" pitchFamily="18" charset="0"/>
              </a:rPr>
              <a:t>for </a:t>
            </a:r>
            <a:r>
              <a:rPr lang="en-US" sz="2400" i="1" dirty="0" smtClean="0">
                <a:solidFill>
                  <a:srgbClr val="000000"/>
                </a:solidFill>
                <a:latin typeface="Times New Roman" panose="02020603050405020304" pitchFamily="18" charset="0"/>
                <a:cs typeface="Times New Roman" panose="02020603050405020304" pitchFamily="18" charset="0"/>
              </a:rPr>
              <a:t>sign (</a:t>
            </a:r>
            <a:r>
              <a:rPr lang="en-US" sz="2400" i="1" dirty="0" err="1" smtClean="0">
                <a:solidFill>
                  <a:srgbClr val="000000"/>
                </a:solidFill>
                <a:latin typeface="Times New Roman" panose="02020603050405020304" pitchFamily="18" charset="0"/>
                <a:cs typeface="Times New Roman" panose="02020603050405020304" pitchFamily="18" charset="0"/>
              </a:rPr>
              <a:t>s</a:t>
            </a:r>
            <a:r>
              <a:rPr lang="en-US" sz="2400" i="1" dirty="0" smtClean="0">
                <a:solidFill>
                  <a:srgbClr val="000000"/>
                </a:solidFill>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of floating point number</a:t>
            </a:r>
          </a:p>
          <a:p>
            <a:pPr lvl="1"/>
            <a:r>
              <a:rPr lang="en-US" sz="2400" dirty="0" smtClean="0">
                <a:latin typeface="Times New Roman" panose="02020603050405020304" pitchFamily="18" charset="0"/>
                <a:cs typeface="Times New Roman" panose="02020603050405020304" pitchFamily="18" charset="0"/>
              </a:rPr>
              <a:t>11 bits for </a:t>
            </a:r>
            <a:r>
              <a:rPr lang="en-US" sz="2400" i="1" dirty="0" smtClean="0">
                <a:solidFill>
                  <a:srgbClr val="000000"/>
                </a:solidFill>
                <a:latin typeface="Times New Roman" panose="02020603050405020304" pitchFamily="18" charset="0"/>
                <a:cs typeface="Times New Roman" panose="02020603050405020304" pitchFamily="18" charset="0"/>
              </a:rPr>
              <a:t>exponent (E)</a:t>
            </a:r>
          </a:p>
          <a:p>
            <a:pPr lvl="1"/>
            <a:r>
              <a:rPr lang="en-US" sz="2400" dirty="0" smtClean="0">
                <a:latin typeface="Times New Roman" panose="02020603050405020304" pitchFamily="18" charset="0"/>
                <a:cs typeface="Times New Roman" panose="02020603050405020304" pitchFamily="18" charset="0"/>
              </a:rPr>
              <a:t>52 bits </a:t>
            </a:r>
            <a:r>
              <a:rPr lang="en-US" sz="2400" dirty="0" smtClean="0">
                <a:solidFill>
                  <a:srgbClr val="000000"/>
                </a:solidFill>
                <a:latin typeface="Times New Roman" panose="02020603050405020304" pitchFamily="18" charset="0"/>
                <a:cs typeface="Times New Roman" panose="02020603050405020304" pitchFamily="18" charset="0"/>
              </a:rPr>
              <a:t>for </a:t>
            </a:r>
            <a:r>
              <a:rPr lang="en-US" sz="2400" i="1" dirty="0" smtClean="0">
                <a:solidFill>
                  <a:srgbClr val="000000"/>
                </a:solidFill>
                <a:latin typeface="Times New Roman" panose="02020603050405020304" pitchFamily="18" charset="0"/>
                <a:cs typeface="Times New Roman" panose="02020603050405020304" pitchFamily="18" charset="0"/>
              </a:rPr>
              <a:t>fraction (F) </a:t>
            </a:r>
            <a:r>
              <a:rPr lang="en-US" sz="2400" i="1" dirty="0" smtClean="0">
                <a:solidFill>
                  <a:srgbClr val="3366FF"/>
                </a:solidFill>
                <a:latin typeface="Times New Roman" panose="02020603050405020304" pitchFamily="18" charset="0"/>
                <a:cs typeface="Times New Roman" panose="02020603050405020304" pitchFamily="18" charset="0"/>
              </a:rPr>
              <a:t/>
            </a:r>
            <a:br>
              <a:rPr lang="en-US" sz="2400" i="1" dirty="0" smtClean="0">
                <a:solidFill>
                  <a:srgbClr val="3366FF"/>
                </a:solidFill>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(get 1 extra bit of precision if leading 1 is implicit)</a:t>
            </a:r>
          </a:p>
          <a:p>
            <a:pPr>
              <a:buNone/>
            </a:pPr>
            <a:r>
              <a:rPr lang="en-US" dirty="0" smtClean="0">
                <a:latin typeface="Times New Roman" panose="02020603050405020304" pitchFamily="18" charset="0"/>
                <a:cs typeface="Times New Roman" panose="02020603050405020304" pitchFamily="18" charset="0"/>
              </a:rPr>
              <a:t>(-1)</a:t>
            </a:r>
            <a:r>
              <a:rPr lang="en-US" baseline="30000" dirty="0" smtClean="0">
                <a:latin typeface="Times New Roman" panose="02020603050405020304" pitchFamily="18" charset="0"/>
                <a:cs typeface="Times New Roman" panose="02020603050405020304" pitchFamily="18" charset="0"/>
              </a:rPr>
              <a:t>s</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x</a:t>
            </a:r>
            <a:r>
              <a:rPr lang="en-US" dirty="0" smtClean="0">
                <a:latin typeface="Times New Roman" panose="02020603050405020304" pitchFamily="18" charset="0"/>
                <a:cs typeface="Times New Roman" panose="02020603050405020304" pitchFamily="18" charset="0"/>
              </a:rPr>
              <a:t> (1 + F) </a:t>
            </a:r>
            <a:r>
              <a:rPr lang="en-US" dirty="0" err="1" smtClean="0">
                <a:latin typeface="Times New Roman" panose="02020603050405020304" pitchFamily="18" charset="0"/>
                <a:cs typeface="Times New Roman" panose="02020603050405020304" pitchFamily="18" charset="0"/>
              </a:rPr>
              <a:t>x</a:t>
            </a:r>
            <a:r>
              <a:rPr lang="en-US" dirty="0" smtClean="0">
                <a:latin typeface="Times New Roman" panose="02020603050405020304" pitchFamily="18" charset="0"/>
                <a:cs typeface="Times New Roman" panose="02020603050405020304" pitchFamily="18" charset="0"/>
              </a:rPr>
              <a:t> 2</a:t>
            </a:r>
            <a:r>
              <a:rPr lang="en-US" baseline="30000" dirty="0" smtClean="0">
                <a:latin typeface="Times New Roman" panose="02020603050405020304" pitchFamily="18" charset="0"/>
                <a:cs typeface="Times New Roman" panose="02020603050405020304" pitchFamily="18" charset="0"/>
              </a:rPr>
              <a:t>E</a:t>
            </a:r>
          </a:p>
          <a:p>
            <a:r>
              <a:rPr lang="en-US" dirty="0" smtClean="0">
                <a:latin typeface="Times New Roman" panose="02020603050405020304" pitchFamily="18" charset="0"/>
                <a:cs typeface="Times New Roman" panose="02020603050405020304" pitchFamily="18" charset="0"/>
              </a:rPr>
              <a:t>Can represent from 2.0 </a:t>
            </a:r>
            <a:r>
              <a:rPr lang="en-US" dirty="0" err="1" smtClean="0">
                <a:latin typeface="Times New Roman" panose="02020603050405020304" pitchFamily="18" charset="0"/>
                <a:cs typeface="Times New Roman" panose="02020603050405020304" pitchFamily="18" charset="0"/>
              </a:rPr>
              <a:t>x</a:t>
            </a:r>
            <a:r>
              <a:rPr lang="en-US" dirty="0" smtClean="0">
                <a:latin typeface="Times New Roman" panose="02020603050405020304" pitchFamily="18" charset="0"/>
                <a:cs typeface="Times New Roman" panose="02020603050405020304" pitchFamily="18" charset="0"/>
              </a:rPr>
              <a:t> 10</a:t>
            </a:r>
            <a:r>
              <a:rPr lang="en-US" baseline="30000" dirty="0" smtClean="0">
                <a:latin typeface="Times New Roman" panose="02020603050405020304" pitchFamily="18" charset="0"/>
                <a:cs typeface="Times New Roman" panose="02020603050405020304" pitchFamily="18" charset="0"/>
              </a:rPr>
              <a:t>-308 </a:t>
            </a:r>
            <a:r>
              <a:rPr lang="en-US" dirty="0" smtClean="0">
                <a:latin typeface="Times New Roman" panose="02020603050405020304" pitchFamily="18" charset="0"/>
                <a:cs typeface="Times New Roman" panose="02020603050405020304" pitchFamily="18" charset="0"/>
              </a:rPr>
              <a:t>to 2.0 </a:t>
            </a:r>
            <a:r>
              <a:rPr lang="en-US" dirty="0" err="1" smtClean="0">
                <a:latin typeface="Times New Roman" panose="02020603050405020304" pitchFamily="18" charset="0"/>
                <a:cs typeface="Times New Roman" panose="02020603050405020304" pitchFamily="18" charset="0"/>
              </a:rPr>
              <a:t>x</a:t>
            </a:r>
            <a:r>
              <a:rPr lang="en-US" dirty="0" smtClean="0">
                <a:latin typeface="Times New Roman" panose="02020603050405020304" pitchFamily="18" charset="0"/>
                <a:cs typeface="Times New Roman" panose="02020603050405020304" pitchFamily="18" charset="0"/>
              </a:rPr>
              <a:t> 10</a:t>
            </a:r>
            <a:r>
              <a:rPr lang="en-US" baseline="30000" dirty="0" smtClean="0">
                <a:latin typeface="Times New Roman" panose="02020603050405020304" pitchFamily="18" charset="0"/>
                <a:cs typeface="Times New Roman" panose="02020603050405020304" pitchFamily="18" charset="0"/>
              </a:rPr>
              <a:t>308</a:t>
            </a:r>
          </a:p>
          <a:p>
            <a:r>
              <a:rPr lang="en-US" dirty="0" smtClean="0">
                <a:latin typeface="Times New Roman" panose="02020603050405020304" pitchFamily="18" charset="0"/>
                <a:cs typeface="Times New Roman" panose="02020603050405020304" pitchFamily="18" charset="0"/>
              </a:rPr>
              <a:t>32 bit format called </a:t>
            </a:r>
            <a:r>
              <a:rPr lang="en-US" i="1" dirty="0" smtClean="0">
                <a:solidFill>
                  <a:srgbClr val="000000"/>
                </a:solidFill>
                <a:latin typeface="Times New Roman" panose="02020603050405020304" pitchFamily="18" charset="0"/>
                <a:cs typeface="Times New Roman" panose="02020603050405020304" pitchFamily="18" charset="0"/>
              </a:rPr>
              <a:t>Single Precision</a:t>
            </a:r>
          </a:p>
          <a:p>
            <a:pPr>
              <a:buNone/>
            </a:pPr>
            <a:endParaRPr lang="en-US" baseline="30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210525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mjicse431">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mjicse43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accent1"/>
            </a:solidFill>
            <a:effectLst/>
            <a:latin typeface="Arial" charset="0"/>
          </a:defRPr>
        </a:defPPr>
      </a:lstStyle>
    </a:spDef>
    <a:lnDef>
      <a:spPr bwMode="auto">
        <a:xfrm>
          <a:off x="0" y="0"/>
          <a:ext cx="1" cy="1"/>
        </a:xfrm>
        <a:custGeom>
          <a:avLst/>
          <a:gdLst/>
          <a:ahLst/>
          <a:cxnLst/>
          <a:rect l="0" t="0" r="0" b="0"/>
          <a:pathLst/>
        </a:custGeom>
        <a:no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accent1"/>
            </a:solidFill>
            <a:effectLst/>
            <a:latin typeface="Arial" charset="0"/>
          </a:defRPr>
        </a:defPPr>
      </a:lstStyle>
    </a:lnDef>
  </a:objectDefaults>
  <a:extraClrSchemeLst>
    <a:extraClrScheme>
      <a:clrScheme name="mjicse43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jicse43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jicse43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jicse43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jicse43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jicse43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jicse43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81D58"/>
      </a:dk2>
      <a:lt2>
        <a:srgbClr val="919191"/>
      </a:lt2>
      <a:accent1>
        <a:srgbClr val="FC0128"/>
      </a:accent1>
      <a:accent2>
        <a:srgbClr val="063DE8"/>
      </a:accent2>
      <a:accent3>
        <a:srgbClr val="FFFFFF"/>
      </a:accent3>
      <a:accent4>
        <a:srgbClr val="000000"/>
      </a:accent4>
      <a:accent5>
        <a:srgbClr val="FDAAAC"/>
      </a:accent5>
      <a:accent6>
        <a:srgbClr val="0536D2"/>
      </a:accent6>
      <a:hlink>
        <a:srgbClr val="00DFCA"/>
      </a:hlink>
      <a:folHlink>
        <a:srgbClr val="EAEC5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14145</TotalTime>
  <Pages>47</Pages>
  <Words>5030</Words>
  <Application>Microsoft Office PowerPoint</Application>
  <PresentationFormat>信纸(8.5x11 英寸)</PresentationFormat>
  <Paragraphs>534</Paragraphs>
  <Slides>36</Slides>
  <Notes>25</Notes>
  <HiddenSlides>3</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36</vt:i4>
      </vt:variant>
    </vt:vector>
  </HeadingPairs>
  <TitlesOfParts>
    <vt:vector size="49" baseType="lpstr">
      <vt:lpstr>Courier</vt:lpstr>
      <vt:lpstr>Dotum</vt:lpstr>
      <vt:lpstr>Monotype Sorts</vt:lpstr>
      <vt:lpstr>Times-Roman</vt:lpstr>
      <vt:lpstr>黑体</vt:lpstr>
      <vt:lpstr>宋体</vt:lpstr>
      <vt:lpstr>Arial</vt:lpstr>
      <vt:lpstr>Courier New</vt:lpstr>
      <vt:lpstr>Symbol</vt:lpstr>
      <vt:lpstr>Times</vt:lpstr>
      <vt:lpstr>Times New Roman</vt:lpstr>
      <vt:lpstr>Wingdings</vt:lpstr>
      <vt:lpstr>mjicse431</vt:lpstr>
      <vt:lpstr>Quote of the day</vt:lpstr>
      <vt:lpstr>Goals for Floating Point</vt:lpstr>
      <vt:lpstr>Scientific Notation (e.g., Base 10)</vt:lpstr>
      <vt:lpstr>Scientific Notation (e.g., Base 10)</vt:lpstr>
      <vt:lpstr>Floating Point:  Representing Very Small Numbers</vt:lpstr>
      <vt:lpstr>Bias Notation (+127)</vt:lpstr>
      <vt:lpstr>What About Real Numbers in Base 2?</vt:lpstr>
      <vt:lpstr>Floating Point Numbers</vt:lpstr>
      <vt:lpstr>Floating Point Numbers</vt:lpstr>
      <vt:lpstr>Representing Big (and Small) Numbers</vt:lpstr>
      <vt:lpstr>Exception Events in Floating Point</vt:lpstr>
      <vt:lpstr>“Father” of the Floating point standard</vt:lpstr>
      <vt:lpstr>IEEE 754 FP Standard</vt:lpstr>
      <vt:lpstr>IEEE 754 FP Standard</vt:lpstr>
      <vt:lpstr>Ex: Converting Binary FP to Decimal</vt:lpstr>
      <vt:lpstr>Ex: Converting Decimal to FP</vt:lpstr>
      <vt:lpstr>Representation for 0</vt:lpstr>
      <vt:lpstr>Representation for +∞/-∞ </vt:lpstr>
      <vt:lpstr>Representation for “Not a Number”</vt:lpstr>
      <vt:lpstr>Representation for Denorms(非规格化数)</vt:lpstr>
      <vt:lpstr>Group Discussion 1: Questions about IEEE 754</vt:lpstr>
      <vt:lpstr>Question II about IEEE 754</vt:lpstr>
      <vt:lpstr>IEEE 754 FP Standard Encoding</vt:lpstr>
      <vt:lpstr>Support for Accurate Arithmetic</vt:lpstr>
      <vt:lpstr>Floating Point Addition</vt:lpstr>
      <vt:lpstr>Floating Point Addition Example</vt:lpstr>
      <vt:lpstr>Floating Point Addition Example</vt:lpstr>
      <vt:lpstr>Exercise</vt:lpstr>
      <vt:lpstr>PowerPoint 演示文稿</vt:lpstr>
      <vt:lpstr>Floating Point Multiplication</vt:lpstr>
      <vt:lpstr>Floating Point Multiplication Example</vt:lpstr>
      <vt:lpstr>Floating Point Multiplication Example</vt:lpstr>
      <vt:lpstr>MIPS Floating Point Instructions</vt:lpstr>
      <vt:lpstr>MIPS Floating Point Instructions, Con’t</vt:lpstr>
      <vt:lpstr>Frequency of Common MIPS Instructions</vt:lpstr>
      <vt:lpstr>Assignment III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 431. Computer Architecture</dc:title>
  <dc:subject>Lecture 01</dc:subject>
  <dc:creator>Janie Irwin</dc:creator>
  <cp:keywords/>
  <dc:description/>
  <cp:lastModifiedBy>zhuhaojin@outlook.com</cp:lastModifiedBy>
  <cp:revision>466</cp:revision>
  <cp:lastPrinted>2014-10-30T02:17:05Z</cp:lastPrinted>
  <dcterms:created xsi:type="dcterms:W3CDTF">1997-08-19T16:58:46Z</dcterms:created>
  <dcterms:modified xsi:type="dcterms:W3CDTF">2017-10-25T11:56:57Z</dcterms:modified>
</cp:coreProperties>
</file>