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1" r:id="rId1"/>
  </p:sldMasterIdLst>
  <p:notesMasterIdLst>
    <p:notesMasterId r:id="rId31"/>
  </p:notesMasterIdLst>
  <p:handoutMasterIdLst>
    <p:handoutMasterId r:id="rId32"/>
  </p:handoutMasterIdLst>
  <p:sldIdLst>
    <p:sldId id="612" r:id="rId2"/>
    <p:sldId id="613" r:id="rId3"/>
    <p:sldId id="567" r:id="rId4"/>
    <p:sldId id="568" r:id="rId5"/>
    <p:sldId id="569" r:id="rId6"/>
    <p:sldId id="614" r:id="rId7"/>
    <p:sldId id="571" r:id="rId8"/>
    <p:sldId id="572" r:id="rId9"/>
    <p:sldId id="573" r:id="rId10"/>
    <p:sldId id="575" r:id="rId11"/>
    <p:sldId id="576" r:id="rId12"/>
    <p:sldId id="615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5" r:id="rId21"/>
    <p:sldId id="586" r:id="rId22"/>
    <p:sldId id="587" r:id="rId23"/>
    <p:sldId id="588" r:id="rId24"/>
    <p:sldId id="589" r:id="rId25"/>
    <p:sldId id="590" r:id="rId26"/>
    <p:sldId id="616" r:id="rId27"/>
    <p:sldId id="617" r:id="rId28"/>
    <p:sldId id="618" r:id="rId29"/>
    <p:sldId id="619" r:id="rId30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F0F"/>
    <a:srgbClr val="5718D6"/>
    <a:srgbClr val="3333FF"/>
    <a:srgbClr val="00CC00"/>
    <a:srgbClr val="FF0000"/>
    <a:srgbClr val="66FF33"/>
    <a:srgbClr val="008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3963" autoAdjust="0"/>
  </p:normalViewPr>
  <p:slideViewPr>
    <p:cSldViewPr>
      <p:cViewPr varScale="1">
        <p:scale>
          <a:sx n="69" d="100"/>
          <a:sy n="69" d="100"/>
        </p:scale>
        <p:origin x="6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5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46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24581"/>
            <a:ext cx="7770813" cy="756147"/>
          </a:xfrm>
        </p:spPr>
        <p:txBody>
          <a:bodyPr anchor="b"/>
          <a:lstStyle/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 smtClean="0"/>
              <a:t>？</a:t>
            </a:r>
            <a:r>
              <a:rPr lang="en-US" altLang="zh-CN" dirty="0" smtClean="0"/>
              <a:t> </a:t>
            </a:r>
            <a:endParaRPr lang="zh-CN" alt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>
                    <a:solidFill>
                      <a:srgbClr val="000099"/>
                    </a:solidFill>
                  </a:rPr>
                  <a:t>How to bind a coin to its owner?</a:t>
                </a: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>
                    <a:solidFill>
                      <a:srgbClr val="000099"/>
                    </a:solidFill>
                  </a:rPr>
                  <a:t>How to ensure that only the owner of a coin can spend the coin?</a:t>
                </a: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zh-CN" sz="2000" dirty="0">
                  <a:solidFill>
                    <a:srgbClr val="000099"/>
                  </a:solidFill>
                </a:endParaRP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>
                    <a:solidFill>
                      <a:srgbClr val="000099"/>
                    </a:solidFill>
                  </a:rPr>
                  <a:t>Signature </a:t>
                </a:r>
                <a:r>
                  <a:rPr lang="en-US" altLang="zh-CN" sz="2000" dirty="0" smtClean="0">
                    <a:solidFill>
                      <a:srgbClr val="000099"/>
                    </a:solidFill>
                  </a:rPr>
                  <a:t>Scheme</a:t>
                </a:r>
              </a:p>
              <a:p>
                <a:pPr marL="695325" lvl="2" indent="-342900" eaLnBrk="1" hangingPunct="1"/>
                <a:r>
                  <a:rPr lang="en-US" altLang="zh-CN" sz="2000" dirty="0" smtClean="0">
                    <a:solidFill>
                      <a:srgbClr val="000099"/>
                    </a:solidFill>
                  </a:rPr>
                  <a:t>Definition</a:t>
                </a:r>
                <a:r>
                  <a:rPr lang="zh-CN" altLang="en-US" sz="2000" dirty="0" smtClean="0">
                    <a:solidFill>
                      <a:srgbClr val="000099"/>
                    </a:solidFill>
                  </a:rPr>
                  <a:t>：</a:t>
                </a:r>
                <a:endParaRPr lang="en-US" altLang="zh-CN" sz="2000" dirty="0">
                  <a:solidFill>
                    <a:srgbClr val="000099"/>
                  </a:solidFill>
                </a:endParaRPr>
              </a:p>
              <a:p>
                <a:pPr marL="1012825" lvl="3" indent="-342900" eaLnBrk="1" hangingPunct="1">
                  <a:buFont typeface="Wingdings" panose="05000000000000000000" pitchFamily="2" charset="2"/>
                  <a:buChar char="ü"/>
                </a:pPr>
                <a:r>
                  <a:rPr lang="en-US" altLang="zh-CN" dirty="0" smtClean="0">
                    <a:solidFill>
                      <a:srgbClr val="000099"/>
                    </a:solidFill>
                  </a:rPr>
                  <a:t>Key Generation</a:t>
                </a:r>
                <a:r>
                  <a:rPr lang="zh-CN" altLang="en-US" dirty="0" smtClean="0">
                    <a:solidFill>
                      <a:srgbClr val="000099"/>
                    </a:solidFill>
                  </a:rPr>
                  <a:t>：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𝑣𝑘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𝑠𝑘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𝑆𝑒𝑡𝑢𝑝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>
                    <a:solidFill>
                      <a:srgbClr val="000099"/>
                    </a:solidFill>
                  </a:rPr>
                  <a:t>。</a:t>
                </a:r>
                <a:endParaRPr lang="en-US" altLang="zh-CN" dirty="0">
                  <a:solidFill>
                    <a:srgbClr val="000099"/>
                  </a:solidFill>
                </a:endParaRPr>
              </a:p>
              <a:p>
                <a:pPr marL="1012825" lvl="3" indent="-342900" eaLnBrk="1" hangingPunct="1">
                  <a:buFont typeface="Wingdings" panose="05000000000000000000" pitchFamily="2" charset="2"/>
                  <a:buChar char="ü"/>
                </a:pPr>
                <a:r>
                  <a:rPr lang="en-US" altLang="zh-CN" dirty="0" smtClean="0">
                    <a:solidFill>
                      <a:srgbClr val="000099"/>
                    </a:solidFill>
                  </a:rPr>
                  <a:t>Sign</a:t>
                </a:r>
                <a:r>
                  <a:rPr lang="zh-CN" altLang="en-US" dirty="0" smtClean="0">
                    <a:solidFill>
                      <a:srgbClr val="000099"/>
                    </a:solidFill>
                  </a:rPr>
                  <a:t>：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𝑆𝑖𝑔𝑛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>
                    <a:solidFill>
                      <a:srgbClr val="000099"/>
                    </a:solidFill>
                  </a:rPr>
                  <a:t>。</a:t>
                </a:r>
                <a:endParaRPr lang="en-US" altLang="zh-CN" dirty="0">
                  <a:solidFill>
                    <a:srgbClr val="000099"/>
                  </a:solidFill>
                </a:endParaRPr>
              </a:p>
              <a:p>
                <a:pPr marL="1012825" lvl="3" indent="-342900" eaLnBrk="1" hangingPunct="1">
                  <a:buFont typeface="Wingdings" panose="05000000000000000000" pitchFamily="2" charset="2"/>
                  <a:buChar char="ü"/>
                </a:pPr>
                <a:r>
                  <a:rPr lang="en-US" altLang="zh-CN" dirty="0" smtClean="0">
                    <a:solidFill>
                      <a:srgbClr val="000099"/>
                    </a:solidFill>
                  </a:rPr>
                  <a:t>Verify</a:t>
                </a:r>
                <a:r>
                  <a:rPr lang="zh-CN" altLang="en-US" dirty="0" smtClean="0">
                    <a:solidFill>
                      <a:srgbClr val="000099"/>
                    </a:solidFill>
                  </a:rPr>
                  <a:t>：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0/1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𝑉𝑒𝑟𝑖𝑓𝑦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𝑣𝑘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>
                  <a:solidFill>
                    <a:srgbClr val="000099"/>
                  </a:solidFill>
                </a:endParaRPr>
              </a:p>
              <a:p>
                <a:pPr marL="695325" lvl="2" indent="-342900" eaLnBrk="1" hangingPunct="1"/>
                <a:r>
                  <a:rPr lang="en-US" altLang="zh-CN" sz="2000" dirty="0" smtClean="0">
                    <a:solidFill>
                      <a:srgbClr val="000099"/>
                    </a:solidFill>
                  </a:rPr>
                  <a:t>Security</a:t>
                </a:r>
                <a:r>
                  <a:rPr lang="zh-CN" altLang="en-US" sz="2000" dirty="0" smtClean="0">
                    <a:solidFill>
                      <a:srgbClr val="000099"/>
                    </a:solidFill>
                  </a:rPr>
                  <a:t>：</a:t>
                </a:r>
                <a:r>
                  <a:rPr lang="en-US" altLang="zh-CN" sz="2000" dirty="0" smtClean="0">
                    <a:solidFill>
                      <a:srgbClr val="000099"/>
                    </a:solidFill>
                  </a:rPr>
                  <a:t>only the owner of secret key 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𝐬𝐤</m:t>
                    </m:r>
                    <m:r>
                      <a:rPr lang="en-US" altLang="zh-CN" sz="20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000" dirty="0">
                    <a:solidFill>
                      <a:srgbClr val="000099"/>
                    </a:solidFill>
                  </a:rPr>
                  <a:t>can generate valid signature.</a:t>
                </a:r>
              </a:p>
              <a:p>
                <a:pPr marL="695325" lvl="2" indent="-342900" eaLnBrk="1" hangingPunct="1"/>
                <a:endParaRPr lang="en-US" altLang="zh-CN" sz="2000" dirty="0" smtClean="0">
                  <a:solidFill>
                    <a:srgbClr val="000099"/>
                  </a:solidFill>
                </a:endParaRP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2000" dirty="0" smtClean="0">
                    <a:solidFill>
                      <a:srgbClr val="000099"/>
                    </a:solidFill>
                  </a:rPr>
                  <a:t>Use Signature in practice</a:t>
                </a:r>
              </a:p>
              <a:p>
                <a:pPr marL="695325" lvl="2" indent="-342900" eaLnBrk="1" hangingPunct="1"/>
                <a:r>
                  <a:rPr lang="en-US" altLang="zh-CN" sz="2000" b="1" dirty="0" smtClean="0"/>
                  <a:t>Bind the identity and the public key</a:t>
                </a:r>
              </a:p>
              <a:p>
                <a:pPr marL="695325" lvl="2" indent="-342900" eaLnBrk="1" hangingPunct="1"/>
                <a:r>
                  <a:rPr lang="en-US" altLang="zh-CN" sz="2000" b="1" dirty="0" smtClean="0"/>
                  <a:t>PKI</a:t>
                </a:r>
                <a:r>
                  <a:rPr lang="zh-CN" altLang="en-US" sz="2000" b="1" dirty="0" smtClean="0"/>
                  <a:t>，</a:t>
                </a:r>
                <a:r>
                  <a:rPr lang="en-US" altLang="zh-CN" sz="2000" b="1" dirty="0" smtClean="0"/>
                  <a:t>CA</a:t>
                </a:r>
                <a:r>
                  <a:rPr lang="zh-CN" altLang="en-US" sz="2000" b="1" dirty="0" smtClean="0"/>
                  <a:t>，</a:t>
                </a:r>
                <a:r>
                  <a:rPr lang="en-US" altLang="zh-CN" sz="2000" b="1" dirty="0" smtClean="0"/>
                  <a:t>Certificate</a:t>
                </a:r>
              </a:p>
              <a:p>
                <a:pPr marL="352425" lvl="2" indent="0" eaLnBrk="1" hangingPunct="1">
                  <a:buNone/>
                </a:pPr>
                <a:endParaRPr lang="en-US" altLang="zh-CN" sz="1600" b="1" dirty="0"/>
              </a:p>
              <a:p>
                <a:pPr marL="352425" lvl="2" indent="0" eaLnBrk="1" hangingPunct="1">
                  <a:buNone/>
                </a:pPr>
                <a:endParaRPr lang="en-US" altLang="zh-CN" sz="2000" dirty="0" smtClean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  <a:blipFill>
                <a:blip r:embed="rId2"/>
                <a:stretch>
                  <a:fillRect l="-75" t="-588" b="-4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75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0099"/>
                </a:solidFill>
              </a:rPr>
              <a:t>In Bitcoin, public key PK is used as the identity of the </a:t>
            </a:r>
            <a:r>
              <a:rPr lang="en-US" altLang="zh-CN" sz="2400" dirty="0" smtClean="0">
                <a:solidFill>
                  <a:srgbClr val="000099"/>
                </a:solidFill>
              </a:rPr>
              <a:t>owner.</a:t>
            </a:r>
            <a:endParaRPr lang="en-US" altLang="zh-CN" sz="2400" dirty="0" smtClean="0">
              <a:solidFill>
                <a:srgbClr val="000099"/>
              </a:solidFill>
            </a:endParaRP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A coin is owned by a PK.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A participant proves he is the owner of a coin, by generating a valid signature that can be verified by the corresponding PK.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0099"/>
                </a:solidFill>
              </a:rPr>
              <a:t>No CA</a:t>
            </a:r>
            <a:r>
              <a:rPr lang="en-US" altLang="zh-CN" sz="2400" dirty="0" smtClean="0">
                <a:solidFill>
                  <a:srgbClr val="000099"/>
                </a:solidFill>
              </a:rPr>
              <a:t>.</a:t>
            </a:r>
          </a:p>
          <a:p>
            <a:pPr marL="695325" lvl="2" indent="-342900" eaLnBrk="1" hangingPunct="1">
              <a:buFont typeface="Wingdings" panose="05000000000000000000" pitchFamily="2" charset="2"/>
              <a:buChar char="u"/>
            </a:pPr>
            <a:r>
              <a:rPr lang="en-US" altLang="zh-CN" sz="2000" dirty="0" smtClean="0">
                <a:solidFill>
                  <a:srgbClr val="000099"/>
                </a:solidFill>
              </a:rPr>
              <a:t>anonymity</a:t>
            </a:r>
          </a:p>
          <a:p>
            <a:pPr marL="695325" lvl="2" indent="-342900" eaLnBrk="1" hangingPunct="1"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rgbClr val="000099"/>
                </a:solidFill>
              </a:rPr>
              <a:t>decentralization</a:t>
            </a:r>
            <a:endParaRPr lang="en-US" altLang="zh-CN" sz="1600" dirty="0" smtClean="0">
              <a:solidFill>
                <a:srgbClr val="000099"/>
              </a:solidFill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dirty="0" smtClean="0"/>
              <a:t>Anonymity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sz="900" dirty="0"/>
              <a:t>30 82 02 0a 02 82 02 01 00 f3 5d fa 80 67 d4 5a a7 a9 0c 2c 90 20 d0 35 08 3c 75 84 cd b7 07 89 9c 89 da de </a:t>
            </a:r>
            <a:r>
              <a:rPr lang="en-US" altLang="zh-CN" sz="900" dirty="0" err="1"/>
              <a:t>ce</a:t>
            </a:r>
            <a:r>
              <a:rPr lang="en-US" altLang="zh-CN" sz="900" dirty="0"/>
              <a:t> c3 60 fa 91 68 5a 9e 94 71 29 18 76 7c c2 e0 c8 25 76 94 0e 58 fa 04 34 36 e6 </a:t>
            </a:r>
            <a:r>
              <a:rPr lang="en-US" altLang="zh-CN" sz="900" dirty="0" err="1"/>
              <a:t>df</a:t>
            </a:r>
            <a:r>
              <a:rPr lang="en-US" altLang="zh-CN" sz="900" dirty="0"/>
              <a:t> </a:t>
            </a:r>
            <a:r>
              <a:rPr lang="en-US" altLang="zh-CN" sz="900" dirty="0" err="1"/>
              <a:t>af</a:t>
            </a:r>
            <a:r>
              <a:rPr lang="en-US" altLang="zh-CN" sz="900" dirty="0"/>
              <a:t> f7 80 </a:t>
            </a:r>
            <a:r>
              <a:rPr lang="en-US" altLang="zh-CN" sz="900" dirty="0" err="1"/>
              <a:t>ba</a:t>
            </a:r>
            <a:r>
              <a:rPr lang="en-US" altLang="zh-CN" sz="900" dirty="0"/>
              <a:t> e9 58 0b 2b 93 e5 9d 05 e3 77 22 91 f7 34 64 3c 22 91 1d 5e e1 09 90 </a:t>
            </a:r>
            <a:r>
              <a:rPr lang="en-US" altLang="zh-CN" sz="900" dirty="0" err="1"/>
              <a:t>bc</a:t>
            </a:r>
            <a:r>
              <a:rPr lang="en-US" altLang="zh-CN" sz="900" dirty="0"/>
              <a:t> 14 </a:t>
            </a:r>
            <a:r>
              <a:rPr lang="en-US" altLang="zh-CN" sz="900" dirty="0" err="1"/>
              <a:t>fe</a:t>
            </a:r>
            <a:r>
              <a:rPr lang="en-US" altLang="zh-CN" sz="900" dirty="0"/>
              <a:t> fc 75 58 19 e1 79 b7 07 92 a3 ae 88 59 08 d8 9f 07 ca 03 58 fc 68 29 6d 32 d7 d2 a8 </a:t>
            </a:r>
            <a:r>
              <a:rPr lang="en-US" altLang="zh-CN" sz="900" dirty="0" err="1"/>
              <a:t>cb</a:t>
            </a:r>
            <a:r>
              <a:rPr lang="en-US" altLang="zh-CN" sz="900" dirty="0"/>
              <a:t> 4b fc e1 0b 48 32 4f e6 </a:t>
            </a:r>
            <a:r>
              <a:rPr lang="en-US" altLang="zh-CN" sz="900" dirty="0" err="1"/>
              <a:t>eb</a:t>
            </a:r>
            <a:r>
              <a:rPr lang="en-US" altLang="zh-CN" sz="900" dirty="0"/>
              <a:t> b8 ad 4f e4 5c 6f 13 94 99 </a:t>
            </a:r>
            <a:r>
              <a:rPr lang="en-US" altLang="zh-CN" sz="900" dirty="0" err="1"/>
              <a:t>db</a:t>
            </a:r>
            <a:r>
              <a:rPr lang="en-US" altLang="zh-CN" sz="900" dirty="0"/>
              <a:t> 95 d5 75 </a:t>
            </a:r>
            <a:r>
              <a:rPr lang="en-US" altLang="zh-CN" sz="900" dirty="0" err="1"/>
              <a:t>db</a:t>
            </a:r>
            <a:r>
              <a:rPr lang="en-US" altLang="zh-CN" sz="900" dirty="0"/>
              <a:t> a8 1a b7 94 91 b4 77 5b f5 48 0c 8f 6a 79 7d 14 70 04 7d 6d </a:t>
            </a:r>
            <a:r>
              <a:rPr lang="en-US" altLang="zh-CN" sz="900" dirty="0" err="1"/>
              <a:t>af</a:t>
            </a:r>
            <a:r>
              <a:rPr lang="en-US" altLang="zh-CN" sz="900" dirty="0"/>
              <a:t> 90 f5 da 70 d8 47 b7 bf 9b 2f 6c e7 05 b7 e1 11 60 ac 79 91 14 7c c5 d6 a6 e4 e1 7e d5 c3 7e e5 92 d2 3c 00 b5 36 82 de 79 e1 6d f3 b5 6e f8 9f 33 c9 </a:t>
            </a:r>
            <a:r>
              <a:rPr lang="en-US" altLang="zh-CN" sz="900" dirty="0" err="1"/>
              <a:t>cb</a:t>
            </a:r>
            <a:r>
              <a:rPr lang="en-US" altLang="zh-CN" sz="900" dirty="0"/>
              <a:t> 52 7d 73 98 36 </a:t>
            </a:r>
            <a:r>
              <a:rPr lang="en-US" altLang="zh-CN" sz="900" dirty="0" err="1"/>
              <a:t>db</a:t>
            </a:r>
            <a:r>
              <a:rPr lang="en-US" altLang="zh-CN" sz="900" dirty="0"/>
              <a:t> 8b a1 6b a2 95 97 9b a3 de c2 4d 26 </a:t>
            </a:r>
            <a:r>
              <a:rPr lang="en-US" altLang="zh-CN" sz="900" dirty="0" err="1"/>
              <a:t>ff</a:t>
            </a:r>
            <a:r>
              <a:rPr lang="en-US" altLang="zh-CN" sz="900" dirty="0"/>
              <a:t> 06 96 67 25 06 c8 e7 ac e4 </a:t>
            </a:r>
            <a:r>
              <a:rPr lang="en-US" altLang="zh-CN" sz="900" dirty="0" err="1"/>
              <a:t>ee</a:t>
            </a:r>
            <a:r>
              <a:rPr lang="en-US" altLang="zh-CN" sz="900" dirty="0"/>
              <a:t> 12 33 95 31 99 c8 35 08 4e 34 ca 79 53 d5 b5 be 63 32 59 40 36 c0 a5 4e 04 4d 3d </a:t>
            </a:r>
            <a:r>
              <a:rPr lang="en-US" altLang="zh-CN" sz="900" dirty="0" err="1"/>
              <a:t>db</a:t>
            </a:r>
            <a:r>
              <a:rPr lang="en-US" altLang="zh-CN" sz="900" dirty="0"/>
              <a:t> 5b 07 33 e4 58 bf </a:t>
            </a:r>
            <a:r>
              <a:rPr lang="en-US" altLang="zh-CN" sz="900" dirty="0" err="1"/>
              <a:t>ef</a:t>
            </a:r>
            <a:r>
              <a:rPr lang="en-US" altLang="zh-CN" sz="900" dirty="0"/>
              <a:t> 3f 53 64 d8 42 59 35 57 </a:t>
            </a:r>
            <a:r>
              <a:rPr lang="en-US" altLang="zh-CN" sz="900" dirty="0" err="1"/>
              <a:t>fd</a:t>
            </a:r>
            <a:r>
              <a:rPr lang="en-US" altLang="zh-CN" sz="900" dirty="0"/>
              <a:t> 0f 45 7c 24 04 4d 9e d6 38 74 11 97 22 90 </a:t>
            </a:r>
            <a:r>
              <a:rPr lang="en-US" altLang="zh-CN" sz="900" dirty="0" err="1"/>
              <a:t>ce</a:t>
            </a:r>
            <a:r>
              <a:rPr lang="en-US" altLang="zh-CN" sz="900" dirty="0"/>
              <a:t> 68 44 74 92 6f d5 4b 6f b0 86 e3 c7 36 42 a0 d0 fc c1 c0 5a f9 a3 61 b9 30 47 71 96 0a 16 b0 91 c0 42 95 </a:t>
            </a:r>
            <a:r>
              <a:rPr lang="en-US" altLang="zh-CN" sz="900" dirty="0" err="1"/>
              <a:t>ef</a:t>
            </a:r>
            <a:r>
              <a:rPr lang="en-US" altLang="zh-CN" sz="900" dirty="0"/>
              <a:t> 10 7f 28 6a e3 2a 1f b1 e4 cd 03 3f 77 71 04 c7 20 fc 49 0f 1d 45 88 a4 d7 </a:t>
            </a:r>
            <a:r>
              <a:rPr lang="en-US" altLang="zh-CN" sz="900" dirty="0" err="1"/>
              <a:t>cb</a:t>
            </a:r>
            <a:r>
              <a:rPr lang="en-US" altLang="zh-CN" sz="900" dirty="0"/>
              <a:t> 7e 88 ad 8e 2d </a:t>
            </a:r>
            <a:r>
              <a:rPr lang="en-US" altLang="zh-CN" sz="900" dirty="0" err="1"/>
              <a:t>ec</a:t>
            </a:r>
            <a:r>
              <a:rPr lang="en-US" altLang="zh-CN" sz="900" dirty="0"/>
              <a:t> 45 </a:t>
            </a:r>
            <a:r>
              <a:rPr lang="en-US" altLang="zh-CN" sz="900" dirty="0" err="1"/>
              <a:t>db</a:t>
            </a:r>
            <a:r>
              <a:rPr lang="en-US" altLang="zh-CN" sz="900" dirty="0"/>
              <a:t> c4 51 04 c9 2a fc </a:t>
            </a:r>
            <a:r>
              <a:rPr lang="en-US" altLang="zh-CN" sz="900" dirty="0" err="1"/>
              <a:t>ec</a:t>
            </a:r>
            <a:r>
              <a:rPr lang="en-US" altLang="zh-CN" sz="900" dirty="0"/>
              <a:t> 86 9e 9a 11 97 5b de </a:t>
            </a:r>
            <a:r>
              <a:rPr lang="en-US" altLang="zh-CN" sz="900" dirty="0" err="1"/>
              <a:t>ce</a:t>
            </a:r>
            <a:r>
              <a:rPr lang="en-US" altLang="zh-CN" sz="900" dirty="0"/>
              <a:t> 53 88 e6 e2 b7 </a:t>
            </a:r>
            <a:r>
              <a:rPr lang="en-US" altLang="zh-CN" sz="900" dirty="0" err="1"/>
              <a:t>fd</a:t>
            </a:r>
            <a:r>
              <a:rPr lang="en-US" altLang="zh-CN" sz="900" dirty="0"/>
              <a:t> ac 95 c2 28 40 </a:t>
            </a:r>
            <a:r>
              <a:rPr lang="en-US" altLang="zh-CN" sz="900" dirty="0" err="1"/>
              <a:t>db</a:t>
            </a:r>
            <a:r>
              <a:rPr lang="en-US" altLang="zh-CN" sz="900" dirty="0"/>
              <a:t> </a:t>
            </a:r>
            <a:r>
              <a:rPr lang="en-US" altLang="zh-CN" sz="900" dirty="0" err="1"/>
              <a:t>ef</a:t>
            </a:r>
            <a:r>
              <a:rPr lang="en-US" altLang="zh-CN" sz="900" dirty="0"/>
              <a:t> 04 90 </a:t>
            </a:r>
            <a:r>
              <a:rPr lang="en-US" altLang="zh-CN" sz="900" dirty="0" err="1"/>
              <a:t>df</a:t>
            </a:r>
            <a:r>
              <a:rPr lang="en-US" altLang="zh-CN" sz="900" dirty="0"/>
              <a:t> 81 33 39 d9 b2 45 a5 23 87 06 a5 55 89 31 bb 06 2d 60 0e 41 18 7d 1f 2e b5 97 </a:t>
            </a:r>
            <a:r>
              <a:rPr lang="en-US" altLang="zh-CN" sz="900" dirty="0" err="1"/>
              <a:t>cb</a:t>
            </a:r>
            <a:r>
              <a:rPr lang="en-US" altLang="zh-CN" sz="900" dirty="0"/>
              <a:t> 11 </a:t>
            </a:r>
            <a:r>
              <a:rPr lang="en-US" altLang="zh-CN" sz="900" dirty="0" err="1"/>
              <a:t>eb</a:t>
            </a:r>
            <a:r>
              <a:rPr lang="en-US" altLang="zh-CN" sz="900" dirty="0"/>
              <a:t> 15 d5 24 a5 94 </a:t>
            </a:r>
            <a:r>
              <a:rPr lang="en-US" altLang="zh-CN" sz="900" dirty="0" err="1"/>
              <a:t>ef</a:t>
            </a:r>
            <a:r>
              <a:rPr lang="en-US" altLang="zh-CN" sz="900" dirty="0"/>
              <a:t> 15 14 89 </a:t>
            </a:r>
            <a:r>
              <a:rPr lang="en-US" altLang="zh-CN" sz="900" dirty="0" err="1"/>
              <a:t>fd</a:t>
            </a:r>
            <a:r>
              <a:rPr lang="en-US" altLang="zh-CN" sz="900" dirty="0"/>
              <a:t> 4b 73 fa 32 5b fc d1 33 00 f9 59 62 70 07 32 </a:t>
            </a:r>
            <a:r>
              <a:rPr lang="en-US" altLang="zh-CN" sz="900" dirty="0" err="1"/>
              <a:t>ea</a:t>
            </a:r>
            <a:r>
              <a:rPr lang="en-US" altLang="zh-CN" sz="900" dirty="0"/>
              <a:t> 2e ab 40 2d 7b ca </a:t>
            </a:r>
            <a:r>
              <a:rPr lang="en-US" altLang="zh-CN" sz="900" dirty="0" err="1"/>
              <a:t>dd</a:t>
            </a:r>
            <a:r>
              <a:rPr lang="en-US" altLang="zh-CN" sz="900" dirty="0"/>
              <a:t> 21 67 1b 30 99 8f 16 aa 23 a8 41 d1 b0 6e 11 9b 36 c4 de 40 74 9c e1 58 65 c1 60 1e 7a 5b 38 c8 8f bb 04 26 7c d4 16 40 e5 b6 6b 6c aa 86 </a:t>
            </a:r>
            <a:r>
              <a:rPr lang="en-US" altLang="zh-CN" sz="900" dirty="0" err="1"/>
              <a:t>fd</a:t>
            </a:r>
            <a:r>
              <a:rPr lang="en-US" altLang="zh-CN" sz="900" dirty="0"/>
              <a:t> 00 bf </a:t>
            </a:r>
            <a:r>
              <a:rPr lang="en-US" altLang="zh-CN" sz="900" dirty="0" err="1"/>
              <a:t>ce</a:t>
            </a:r>
            <a:r>
              <a:rPr lang="en-US" altLang="zh-CN" sz="900" dirty="0"/>
              <a:t> c1 35 02 03 01 00 </a:t>
            </a:r>
            <a:r>
              <a:rPr lang="en-US" altLang="zh-CN" sz="900" dirty="0" smtClean="0"/>
              <a:t>01</a:t>
            </a:r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 smtClean="0"/>
              <a:t>？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88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063824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Each TXO uses a public key, say PK, to specify the payee, i.e. the owner of the coin.</a:t>
            </a:r>
          </a:p>
          <a:p>
            <a:pPr marL="342900" lvl="1" indent="-342900" eaLnBrk="1" hangingPunct="1">
              <a:buClr>
                <a:srgbClr val="013BB9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When the payee/owner wants to spend this coin (by taking it as input for another transaction), he needs to generate a valid signature (verified by the PK)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to (1) prove that he is indeed the owner of this coin, and (2)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to show he approve the transaction details.</a:t>
            </a:r>
          </a:p>
          <a:p>
            <a:pPr marL="695325" lvl="2" indent="-342900" eaLnBrk="1" hangingPunct="1"/>
            <a:r>
              <a:rPr lang="en-US" altLang="zh-CN" sz="1800" dirty="0">
                <a:solidFill>
                  <a:srgbClr val="000099"/>
                </a:solidFill>
              </a:rPr>
              <a:t>The private key corresponding to the public key is the only thing that proves the ownership of the coin.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8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6" y="3056303"/>
            <a:ext cx="5516004" cy="318100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889481" y="3772451"/>
            <a:ext cx="1931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A-&gt;B: n BTC</a:t>
            </a:r>
          </a:p>
          <a:p>
            <a:r>
              <a:rPr lang="en-US" altLang="zh-CN" sz="2000" dirty="0" smtClean="0"/>
              <a:t>B-&gt;C: m BTC</a:t>
            </a:r>
            <a:endParaRPr lang="zh-CN" altLang="en-US" sz="2000" dirty="0"/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457200" y="277813"/>
            <a:ext cx="8229600" cy="77492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169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600" dirty="0" smtClean="0">
                <a:solidFill>
                  <a:srgbClr val="000099"/>
                </a:solidFill>
              </a:rPr>
              <a:t>Each transaction output is ‘owned’ by a public key, when the owner wants to spend the coin (i.e. transaction output), he need to generate a valid signature corresponding to the public key, to prove that he is the owner of the coin.</a:t>
            </a:r>
          </a:p>
          <a:p>
            <a:pPr marL="695325" lvl="2" indent="-342900" eaLnBrk="1" hangingPunct="1"/>
            <a:r>
              <a:rPr lang="en-US" altLang="zh-CN" sz="1600" dirty="0" smtClean="0">
                <a:solidFill>
                  <a:srgbClr val="000099"/>
                </a:solidFill>
              </a:rPr>
              <a:t>The private key corresponding to the public key is the only thing that proves the ownership of the coin.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6676825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𝐀𝐥𝐢𝐜𝐞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Alice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</a:t>
                          </a:r>
                          <a:r>
                            <a:rPr lang="zh-CN" altLang="en-US" sz="1400" dirty="0" smtClean="0"/>
                            <a:t> </a:t>
                          </a:r>
                          <a:r>
                            <a:rPr lang="en-US" altLang="zh-CN" sz="1400" dirty="0" smtClean="0"/>
                            <a:t>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</a:t>
                          </a:r>
                          <a:r>
                            <a:rPr lang="zh-CN" altLang="en-US" sz="1400" dirty="0" smtClean="0"/>
                            <a:t> </a:t>
                          </a:r>
                          <a:r>
                            <a:rPr lang="en-US" altLang="zh-CN" sz="1400" dirty="0" smtClean="0"/>
                            <a:t>signature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Carol</a:t>
                          </a:r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6676825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</a:t>
                          </a:r>
                          <a:r>
                            <a:rPr lang="zh-CN" altLang="en-US" sz="1400" dirty="0" smtClean="0"/>
                            <a:t> </a:t>
                          </a:r>
                          <a:r>
                            <a:rPr lang="en-US" altLang="zh-CN" sz="1400" dirty="0" smtClean="0"/>
                            <a:t>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</a:t>
                          </a:r>
                          <a:r>
                            <a:rPr lang="zh-CN" altLang="en-US" sz="1400" dirty="0" smtClean="0"/>
                            <a:t> </a:t>
                          </a:r>
                          <a:r>
                            <a:rPr lang="en-US" altLang="zh-CN" sz="1400" dirty="0" smtClean="0"/>
                            <a:t>signature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787008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Ellen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787008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22029"/>
              </p:ext>
            </p:extLst>
          </p:nvPr>
        </p:nvGraphicFramePr>
        <p:xfrm>
          <a:off x="7164288" y="319063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952250507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3107378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Alice</a:t>
                      </a:r>
                      <a:endParaRPr lang="zh-CN" alt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PK1,</a:t>
                      </a:r>
                      <a:r>
                        <a:rPr lang="en-US" altLang="zh-CN" sz="1200" b="0" kern="1200" dirty="0" smtClean="0">
                          <a:solidFill>
                            <a:srgbClr val="FD0F0F"/>
                          </a:solidFill>
                          <a:latin typeface="+mn-lt"/>
                          <a:ea typeface="+mn-ea"/>
                          <a:cs typeface="+mn-cs"/>
                        </a:rPr>
                        <a:t>SK1</a:t>
                      </a: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4238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55385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SK3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42577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SK4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299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SK5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07571"/>
                  </a:ext>
                </a:extLst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394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rgbClr val="000099"/>
                </a:solidFill>
              </a:rPr>
              <a:t>Each transaction output is ‘owned’ by a public key, when the owner wants to spend the coin (i.e. transaction output), he need to generate a valid signature corresponding to the public key, to prove that he is the owner of the coin.</a:t>
            </a:r>
          </a:p>
          <a:p>
            <a:pPr marL="695325" lvl="2" indent="-342900" eaLnBrk="1" hangingPunct="1"/>
            <a:r>
              <a:rPr lang="en-US" altLang="zh-CN" sz="1600" dirty="0">
                <a:solidFill>
                  <a:srgbClr val="000099"/>
                </a:solidFill>
              </a:rPr>
              <a:t>The private key corresponding to the public key is the only thing that proves the ownership of the coin.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189385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189385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7224684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7224684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248191"/>
              </p:ext>
            </p:extLst>
          </p:nvPr>
        </p:nvGraphicFramePr>
        <p:xfrm>
          <a:off x="7164288" y="319063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952250507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3107378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</a:t>
                      </a:r>
                      <a:r>
                        <a:rPr lang="en-US" altLang="zh-CN" sz="1200" b="0" dirty="0" smtClean="0">
                          <a:solidFill>
                            <a:srgbClr val="FD0F0F"/>
                          </a:solidFill>
                        </a:rPr>
                        <a:t>SK1</a:t>
                      </a: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4238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SK2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55385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SK3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42577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SK4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299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</a:t>
                      </a:r>
                      <a:r>
                        <a:rPr lang="en-US" altLang="zh-CN" sz="1200" dirty="0" smtClean="0">
                          <a:solidFill>
                            <a:srgbClr val="FD0F0F"/>
                          </a:solidFill>
                        </a:rPr>
                        <a:t>SK5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07571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 smtClean="0"/>
              <a:t>？</a:t>
            </a:r>
            <a:r>
              <a:rPr lang="en-US" altLang="zh-CN" sz="2000" b="1" dirty="0" smtClean="0"/>
              <a:t>:Using Public Key as Identity</a:t>
            </a:r>
            <a:endParaRPr lang="zh-CN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879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rgbClr val="000099"/>
                </a:solidFill>
              </a:rPr>
              <a:t>Each transaction output is ‘owned’ by a public key, when the owner wants to spend the coin (i.e. transaction output), he need to generate a valid signature corresponding to the public key, to prove that he is the owner of the coin.</a:t>
            </a:r>
          </a:p>
          <a:p>
            <a:pPr marL="695325" lvl="2" indent="-342900" eaLnBrk="1" hangingPunct="1"/>
            <a:r>
              <a:rPr lang="en-US" altLang="zh-CN" sz="1600" dirty="0">
                <a:solidFill>
                  <a:srgbClr val="000099"/>
                </a:solidFill>
              </a:rPr>
              <a:t>The private key corresponding to the public key is the only thing that proves the ownership of the coin</a:t>
            </a:r>
            <a:r>
              <a:rPr lang="en-US" altLang="zh-CN" sz="1600" dirty="0" smtClean="0">
                <a:solidFill>
                  <a:srgbClr val="000099"/>
                </a:solidFill>
              </a:rPr>
              <a:t>.</a:t>
            </a:r>
            <a:endParaRPr lang="en-US" altLang="zh-CN" sz="1800" dirty="0" smtClean="0">
              <a:solidFill>
                <a:srgbClr val="000099"/>
              </a:solidFill>
            </a:endParaRP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2393931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2393931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0398489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0398489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64288" y="319063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952250507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3107378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14238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55385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42577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299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07571"/>
                  </a:ext>
                </a:extLst>
              </a:tr>
            </a:tbl>
          </a:graphicData>
        </a:graphic>
      </p:graphicFrame>
      <p:cxnSp>
        <p:nvCxnSpPr>
          <p:cNvPr id="7" name="直接连接符 6"/>
          <p:cNvCxnSpPr/>
          <p:nvPr/>
        </p:nvCxnSpPr>
        <p:spPr bwMode="auto">
          <a:xfrm flipV="1">
            <a:off x="2339752" y="3064185"/>
            <a:ext cx="648072" cy="25289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接连接符 10"/>
          <p:cNvCxnSpPr/>
          <p:nvPr/>
        </p:nvCxnSpPr>
        <p:spPr bwMode="auto">
          <a:xfrm>
            <a:off x="2987824" y="3064185"/>
            <a:ext cx="2952328" cy="25289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接连接符 13"/>
          <p:cNvCxnSpPr/>
          <p:nvPr/>
        </p:nvCxnSpPr>
        <p:spPr bwMode="auto">
          <a:xfrm flipV="1">
            <a:off x="2312683" y="3573016"/>
            <a:ext cx="603133" cy="29778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接连接符 15"/>
          <p:cNvCxnSpPr/>
          <p:nvPr/>
        </p:nvCxnSpPr>
        <p:spPr bwMode="auto">
          <a:xfrm>
            <a:off x="2915816" y="3573016"/>
            <a:ext cx="2952328" cy="29778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 flipV="1">
            <a:off x="2308468" y="4126735"/>
            <a:ext cx="355320" cy="6050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连接符 21"/>
          <p:cNvCxnSpPr/>
          <p:nvPr/>
        </p:nvCxnSpPr>
        <p:spPr bwMode="auto">
          <a:xfrm>
            <a:off x="2663788" y="4126736"/>
            <a:ext cx="3204356" cy="60508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连接符 24"/>
          <p:cNvCxnSpPr/>
          <p:nvPr/>
        </p:nvCxnSpPr>
        <p:spPr bwMode="auto">
          <a:xfrm flipV="1">
            <a:off x="2308468" y="4126735"/>
            <a:ext cx="1471444" cy="117539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连接符 27"/>
          <p:cNvCxnSpPr/>
          <p:nvPr/>
        </p:nvCxnSpPr>
        <p:spPr bwMode="auto">
          <a:xfrm>
            <a:off x="3790860" y="4126734"/>
            <a:ext cx="1917626" cy="102947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接连接符 30"/>
          <p:cNvCxnSpPr/>
          <p:nvPr/>
        </p:nvCxnSpPr>
        <p:spPr bwMode="auto">
          <a:xfrm flipV="1">
            <a:off x="2411760" y="5013176"/>
            <a:ext cx="432048" cy="72008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连接符 33"/>
          <p:cNvCxnSpPr/>
          <p:nvPr/>
        </p:nvCxnSpPr>
        <p:spPr bwMode="auto">
          <a:xfrm flipH="1" flipV="1">
            <a:off x="2843808" y="5450707"/>
            <a:ext cx="44797" cy="23018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接连接符 35"/>
          <p:cNvCxnSpPr/>
          <p:nvPr/>
        </p:nvCxnSpPr>
        <p:spPr bwMode="auto">
          <a:xfrm>
            <a:off x="2826573" y="5022541"/>
            <a:ext cx="2820943" cy="64517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接连接符 38"/>
          <p:cNvCxnSpPr/>
          <p:nvPr/>
        </p:nvCxnSpPr>
        <p:spPr bwMode="auto">
          <a:xfrm>
            <a:off x="2888605" y="5444273"/>
            <a:ext cx="2758911" cy="51415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</a:t>
            </a:r>
            <a:r>
              <a:rPr lang="en-US" altLang="zh-CN" sz="2000" b="1" dirty="0" smtClean="0"/>
              <a:t>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3727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rgbClr val="000099"/>
                </a:solidFill>
              </a:rPr>
              <a:t>Each transaction output is ‘owned’ by a public key, when the owner wants to spend the coin (i.e. transaction output), he need to generate a valid signature corresponding to the public key, to prove that he is the owner of the coin.</a:t>
            </a:r>
          </a:p>
          <a:p>
            <a:pPr marL="695325" lvl="2" indent="-342900" eaLnBrk="1" hangingPunct="1"/>
            <a:r>
              <a:rPr lang="en-US" altLang="zh-CN" sz="1600" dirty="0">
                <a:solidFill>
                  <a:srgbClr val="000099"/>
                </a:solidFill>
              </a:rPr>
              <a:t>The private key corresponding to the public key is the only thing that proves the ownership of the coin</a:t>
            </a:r>
            <a:r>
              <a:rPr lang="en-US" altLang="zh-CN" sz="1600" dirty="0" smtClean="0">
                <a:solidFill>
                  <a:srgbClr val="000099"/>
                </a:solidFill>
              </a:rPr>
              <a:t>.</a:t>
            </a:r>
            <a:endParaRPr lang="en-US" altLang="zh-CN" sz="1800" dirty="0" smtClean="0">
              <a:solidFill>
                <a:srgbClr val="000099"/>
              </a:solidFill>
            </a:endParaRP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16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2554908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2554908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324254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97324254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文本框 3"/>
          <p:cNvSpPr txBox="1"/>
          <p:nvPr/>
        </p:nvSpPr>
        <p:spPr>
          <a:xfrm>
            <a:off x="7204571" y="4221088"/>
            <a:ext cx="1615329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Observe Tx11 and Tx12</a:t>
            </a:r>
            <a:endParaRPr lang="zh-CN" altLang="en-US" sz="1200" dirty="0"/>
          </a:p>
        </p:txBody>
      </p:sp>
      <p:sp>
        <p:nvSpPr>
          <p:cNvPr id="23" name="文本框 22"/>
          <p:cNvSpPr txBox="1"/>
          <p:nvPr/>
        </p:nvSpPr>
        <p:spPr>
          <a:xfrm>
            <a:off x="7194142" y="2636912"/>
            <a:ext cx="1625759" cy="64633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srgbClr val="3333FF"/>
                </a:solidFill>
              </a:rPr>
              <a:t>Receivers are PKs (bit string): anonymity</a:t>
            </a:r>
            <a:endParaRPr lang="zh-CN" altLang="en-US" sz="1200" b="1" dirty="0">
              <a:solidFill>
                <a:srgbClr val="3333FF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204571" y="5112766"/>
            <a:ext cx="1615329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Tx11 and Tx12 are for the same receiver</a:t>
            </a:r>
            <a:endParaRPr lang="zh-CN" altLang="en-US" sz="1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  <p:sp>
        <p:nvSpPr>
          <p:cNvPr id="11" name="矩形 10"/>
          <p:cNvSpPr/>
          <p:nvPr/>
        </p:nvSpPr>
        <p:spPr bwMode="auto">
          <a:xfrm>
            <a:off x="2591781" y="4750457"/>
            <a:ext cx="468052" cy="914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13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 smtClean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17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0402389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0402389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18643"/>
              </p:ext>
            </p:extLst>
          </p:nvPr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60241"/>
              </p:ext>
            </p:extLst>
          </p:nvPr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9257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18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8375749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8375749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1689132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1689132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cxnSp>
        <p:nvCxnSpPr>
          <p:cNvPr id="9" name="直接连接符 8"/>
          <p:cNvCxnSpPr/>
          <p:nvPr/>
        </p:nvCxnSpPr>
        <p:spPr bwMode="auto">
          <a:xfrm>
            <a:off x="2771800" y="5514515"/>
            <a:ext cx="2874491" cy="43287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接连接符 10"/>
          <p:cNvCxnSpPr/>
          <p:nvPr/>
        </p:nvCxnSpPr>
        <p:spPr bwMode="auto">
          <a:xfrm>
            <a:off x="2771799" y="5042470"/>
            <a:ext cx="2955628" cy="63441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4408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 smtClean="0">
                <a:solidFill>
                  <a:srgbClr val="000099"/>
                </a:solidFill>
              </a:rPr>
              <a:t>Each coin use a different public key: one-time coin address.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19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337745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337745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980649" y="2096913"/>
            <a:ext cx="3839253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The senders for Tx3 and Tx12 are the same.</a:t>
            </a:r>
            <a:endParaRPr lang="zh-CN" altLang="en-US" sz="1200" dirty="0"/>
          </a:p>
        </p:txBody>
      </p:sp>
      <p:sp>
        <p:nvSpPr>
          <p:cNvPr id="2" name="矩形 1"/>
          <p:cNvSpPr/>
          <p:nvPr/>
        </p:nvSpPr>
        <p:spPr bwMode="auto">
          <a:xfrm>
            <a:off x="2771800" y="3429000"/>
            <a:ext cx="360040" cy="216024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91880" y="3931972"/>
            <a:ext cx="432048" cy="217107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V="1">
            <a:off x="2195736" y="4126735"/>
            <a:ext cx="1584176" cy="11403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08468" y="3650970"/>
            <a:ext cx="475420" cy="18504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50336"/>
              </p:ext>
            </p:extLst>
          </p:nvPr>
        </p:nvGraphicFramePr>
        <p:xfrm>
          <a:off x="7176199" y="5080604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(PK7,SK7)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4980649" y="1772816"/>
            <a:ext cx="2028675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Observe </a:t>
            </a:r>
            <a:r>
              <a:rPr lang="en-US" altLang="zh-CN" sz="1200" dirty="0" smtClean="0"/>
              <a:t>Tx3 </a:t>
            </a:r>
            <a:r>
              <a:rPr lang="en-US" altLang="zh-CN" sz="1200" dirty="0" smtClean="0"/>
              <a:t>and Tx12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918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CN" sz="5400" dirty="0"/>
              <a:t>Introduction </a:t>
            </a:r>
            <a:r>
              <a:rPr lang="en-US" altLang="zh-CN" sz="5400" dirty="0" smtClean="0"/>
              <a:t>to </a:t>
            </a:r>
            <a:r>
              <a:rPr lang="en-US" altLang="zh-CN" sz="5400" dirty="0"/>
              <a:t>Bitcoin</a:t>
            </a:r>
            <a:endParaRPr lang="en-US" altLang="zh-CN" sz="5000" dirty="0" smtClean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912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coin use a different public key: one-time coin address.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20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3681959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3681959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2919791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2919791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 bwMode="auto">
          <a:xfrm>
            <a:off x="2771800" y="3429000"/>
            <a:ext cx="360040" cy="216024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91880" y="3931972"/>
            <a:ext cx="432048" cy="217107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V="1">
            <a:off x="2195736" y="4126735"/>
            <a:ext cx="1584176" cy="11403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08468" y="3650970"/>
            <a:ext cx="475420" cy="18504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083402"/>
              </p:ext>
            </p:extLst>
          </p:nvPr>
        </p:nvGraphicFramePr>
        <p:xfrm>
          <a:off x="7176199" y="5080604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(PK7,SK7)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86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coin use a different public key: one-time coin address.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21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1610299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1610299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 bwMode="auto">
          <a:xfrm>
            <a:off x="2771800" y="3429000"/>
            <a:ext cx="360040" cy="216024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91880" y="3931972"/>
            <a:ext cx="432048" cy="217107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V="1">
            <a:off x="2195736" y="4126735"/>
            <a:ext cx="1584176" cy="11403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08468" y="3650970"/>
            <a:ext cx="475420" cy="18504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7176199" y="5080604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(PK7,SK7)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292522"/>
              </p:ext>
            </p:extLst>
          </p:nvPr>
        </p:nvGraphicFramePr>
        <p:xfrm>
          <a:off x="7176199" y="5510238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(PK8,SK8)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0282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coin use a different public key: one-time coin address.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22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0489534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0489534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9405431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9405431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5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 bwMode="auto">
          <a:xfrm>
            <a:off x="2771800" y="3429000"/>
            <a:ext cx="360040" cy="216024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91880" y="3931972"/>
            <a:ext cx="432048" cy="217107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V="1">
            <a:off x="2195736" y="4126735"/>
            <a:ext cx="1584176" cy="11403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08468" y="3650970"/>
            <a:ext cx="475420" cy="18504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7176199" y="5080604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(PK7,SK7)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176199" y="5510238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(PK8,SK8)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590890"/>
              </p:ext>
            </p:extLst>
          </p:nvPr>
        </p:nvGraphicFramePr>
        <p:xfrm>
          <a:off x="7164288" y="5947116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Carol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(PK9,SK9)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554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coin use a different public key: one-time coin address.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23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4201827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4201827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641456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7641456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 bwMode="auto">
          <a:xfrm>
            <a:off x="2771800" y="3429000"/>
            <a:ext cx="360040" cy="216024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91880" y="3931972"/>
            <a:ext cx="432048" cy="217107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V="1">
            <a:off x="2195736" y="4126735"/>
            <a:ext cx="1584176" cy="11403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08468" y="3650970"/>
            <a:ext cx="475420" cy="18504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7176199" y="5080604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(PK7,SK7)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176199" y="5510238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(PK8,SK8)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7164288" y="5947116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Carol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(PK9,SK9)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21684"/>
              </p:ext>
            </p:extLst>
          </p:nvPr>
        </p:nvGraphicFramePr>
        <p:xfrm>
          <a:off x="7162209" y="6352566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410230947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349401548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(PK10,SK10)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29411"/>
                  </a:ext>
                </a:extLst>
              </a:tr>
            </a:tbl>
          </a:graphicData>
        </a:graphic>
      </p:graphicFrame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9207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coin use a different public key: one-time coin address.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24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307857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solidFill>
                                <a:srgbClr val="7030A0"/>
                              </a:solidFill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PK10</a:t>
                          </a:r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307857"/>
                  </p:ext>
                </p:extLst>
              </p:nvPr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5884503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5884503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64288" y="2653222"/>
          <a:ext cx="1800200" cy="19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1319918699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99656227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(PK1,SK1)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60782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Bob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(PK2,SK2)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21156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Carol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(PK3,SK3)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70973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David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(PK4,SK4)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6169"/>
                  </a:ext>
                </a:extLst>
              </a:tr>
              <a:tr h="39331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Ellen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(PK5,SK5)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0773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164288" y="4658785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(PK6,SK6)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 bwMode="auto">
          <a:xfrm>
            <a:off x="2771800" y="3429000"/>
            <a:ext cx="360040" cy="216024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91880" y="3931972"/>
            <a:ext cx="432048" cy="217107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flipV="1">
            <a:off x="2195736" y="4126735"/>
            <a:ext cx="1584176" cy="11403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V="1">
            <a:off x="2308468" y="3650970"/>
            <a:ext cx="475420" cy="18504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7176199" y="5080604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(PK7,SK7)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176199" y="5510238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Alice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(PK8,SK8)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7164288" y="5947116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241511098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783300884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Carol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(PK9,SK9)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34254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162209" y="6352566"/>
          <a:ext cx="1800200" cy="39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val="410230947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349401548"/>
                    </a:ext>
                  </a:extLst>
                </a:gridCol>
              </a:tblGrid>
              <a:tr h="393312"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Bob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(PK10,SK10)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29411"/>
                  </a:ext>
                </a:extLst>
              </a:tr>
            </a:tbl>
          </a:graphicData>
        </a:graphic>
      </p:graphicFrame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181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participant can generate multiple (public key, private key) pairs.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>
                <a:solidFill>
                  <a:srgbClr val="000099"/>
                </a:solidFill>
              </a:rPr>
              <a:t>Each coin use a different public key: one-time coin address.</a:t>
            </a:r>
          </a:p>
          <a:p>
            <a:pPr marL="695325" lvl="2" indent="-342900" eaLnBrk="1" hangingPunct="1"/>
            <a:r>
              <a:rPr lang="en-US" altLang="zh-CN" sz="1200" dirty="0" smtClean="0">
                <a:solidFill>
                  <a:srgbClr val="000099"/>
                </a:solidFill>
              </a:rPr>
              <a:t>Do not use always put change to the fix position of outputs.</a:t>
            </a:r>
            <a:endParaRPr lang="en-US" altLang="zh-CN" sz="1200" dirty="0">
              <a:solidFill>
                <a:srgbClr val="000099"/>
              </a:solidFill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800" dirty="0" smtClean="0">
                <a:solidFill>
                  <a:srgbClr val="FF0000"/>
                </a:solidFill>
              </a:rPr>
              <a:t>How to improve Bitcoin’s privacy?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25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solidFill>
                                <a:srgbClr val="7030A0"/>
                              </a:solidFill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PK10</a:t>
                          </a:r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2" y="2636912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176" r="-58276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01176" r="-58276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198837" r="-58276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172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0882140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1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0882140"/>
                  </p:ext>
                </p:extLst>
              </p:nvPr>
            </p:nvGraphicFramePr>
            <p:xfrm>
              <a:off x="913324" y="5592849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1163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直接连接符 7"/>
          <p:cNvCxnSpPr/>
          <p:nvPr/>
        </p:nvCxnSpPr>
        <p:spPr bwMode="auto">
          <a:xfrm flipH="1" flipV="1">
            <a:off x="2267744" y="3356993"/>
            <a:ext cx="1440160" cy="14401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接连接符 10"/>
          <p:cNvCxnSpPr/>
          <p:nvPr/>
        </p:nvCxnSpPr>
        <p:spPr bwMode="auto">
          <a:xfrm flipH="1">
            <a:off x="2267744" y="3068960"/>
            <a:ext cx="720080" cy="28803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接连接符 13"/>
          <p:cNvCxnSpPr/>
          <p:nvPr/>
        </p:nvCxnSpPr>
        <p:spPr bwMode="auto">
          <a:xfrm flipH="1" flipV="1">
            <a:off x="2195736" y="3864657"/>
            <a:ext cx="1440160" cy="14401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 flipH="1">
            <a:off x="2195736" y="3576624"/>
            <a:ext cx="720080" cy="28803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文本框 15"/>
          <p:cNvSpPr txBox="1"/>
          <p:nvPr/>
        </p:nvSpPr>
        <p:spPr>
          <a:xfrm>
            <a:off x="7177238" y="2245789"/>
            <a:ext cx="161532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PK1</a:t>
            </a:r>
            <a:r>
              <a:rPr lang="zh-CN" altLang="en-US" sz="1200" dirty="0"/>
              <a:t> </a:t>
            </a:r>
            <a:r>
              <a:rPr lang="en-US" altLang="zh-CN" sz="1200" dirty="0" smtClean="0"/>
              <a:t>and PK8 may belong to the same person.</a:t>
            </a:r>
          </a:p>
        </p:txBody>
      </p:sp>
      <p:cxnSp>
        <p:nvCxnSpPr>
          <p:cNvPr id="18" name="直接连接符 17"/>
          <p:cNvCxnSpPr/>
          <p:nvPr/>
        </p:nvCxnSpPr>
        <p:spPr bwMode="auto">
          <a:xfrm flipV="1">
            <a:off x="2339752" y="4941170"/>
            <a:ext cx="504056" cy="7672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接连接符 20"/>
          <p:cNvCxnSpPr/>
          <p:nvPr/>
        </p:nvCxnSpPr>
        <p:spPr bwMode="auto">
          <a:xfrm flipH="1" flipV="1">
            <a:off x="2843808" y="5514515"/>
            <a:ext cx="10948" cy="17915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:Using Public Key as Identity</a:t>
            </a:r>
            <a:endParaRPr lang="zh-CN" altLang="en-US" sz="2000" b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7177238" y="2957141"/>
            <a:ext cx="161532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PK2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and PK7 may belong to the same person.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171459" y="3794566"/>
            <a:ext cx="161532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PK4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and PK6 may belong to the same person.</a:t>
            </a:r>
          </a:p>
        </p:txBody>
      </p:sp>
    </p:spTree>
    <p:extLst>
      <p:ext uri="{BB962C8B-B14F-4D97-AF65-F5344CB8AC3E}">
        <p14:creationId xmlns:p14="http://schemas.microsoft.com/office/powerpoint/2010/main" val="32430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24581"/>
            <a:ext cx="7770813" cy="756147"/>
          </a:xfrm>
        </p:spPr>
        <p:txBody>
          <a:bodyPr anchor="b"/>
          <a:lstStyle/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 smtClean="0"/>
              <a:t>:</a:t>
            </a:r>
            <a:r>
              <a:rPr lang="en-US" altLang="zh-CN" sz="2000" b="1" dirty="0" smtClean="0"/>
              <a:t>Coin </a:t>
            </a:r>
            <a:r>
              <a:rPr lang="en-US" altLang="zh-CN" sz="2000" b="1" dirty="0" smtClean="0"/>
              <a:t>Address of Bitcoin</a:t>
            </a:r>
            <a:endParaRPr lang="zh-CN" altLang="en-US" sz="2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TXO use</a:t>
                </a:r>
                <a:r>
                  <a:rPr lang="zh-CN" altLang="en-US" sz="1600" dirty="0">
                    <a:solidFill>
                      <a:srgbClr val="000099"/>
                    </a:solidFill>
                  </a:rPr>
                  <a:t> </a:t>
                </a: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Hash(PK)</a:t>
                </a:r>
                <a:r>
                  <a:rPr lang="zh-CN" altLang="en-US" sz="1600" dirty="0">
                    <a:solidFill>
                      <a:srgbClr val="000099"/>
                    </a:solidFill>
                  </a:rPr>
                  <a:t> </a:t>
                </a: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as the coin address, where PK is the public key of the receiver</a:t>
                </a: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To receiver a coin, the receiver does not need to </a:t>
                </a:r>
                <a:r>
                  <a:rPr lang="en-US" altLang="zh-CN" sz="1600" dirty="0">
                    <a:solidFill>
                      <a:srgbClr val="000099"/>
                    </a:solidFill>
                  </a:rPr>
                  <a:t>give public key </a:t>
                </a: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to the sender, instead, just gives a hash value, say </a:t>
                </a:r>
                <a:r>
                  <a:rPr lang="en-US" altLang="zh-CN" sz="1600" i="1" dirty="0" err="1" smtClean="0">
                    <a:solidFill>
                      <a:srgbClr val="000099"/>
                    </a:solidFill>
                  </a:rPr>
                  <a:t>addr</a:t>
                </a: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 to the sender</a:t>
                </a: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When the receiver (i.e. owner) of a coin wants to spend the coin, he needs to provide a (public key, signature) pair (</a:t>
                </a:r>
                <a:r>
                  <a:rPr lang="en-US" altLang="zh-CN" sz="1600" i="1" dirty="0" err="1" smtClean="0">
                    <a:solidFill>
                      <a:srgbClr val="000099"/>
                    </a:solidFill>
                  </a:rPr>
                  <a:t>pk</a:t>
                </a: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1600" dirty="0" smtClean="0">
                    <a:solidFill>
                      <a:srgbClr val="000099"/>
                    </a:solidFill>
                  </a:rPr>
                  <a:t>), such that </a:t>
                </a:r>
                <a14:m>
                  <m:oMath xmlns:m="http://schemas.openxmlformats.org/officeDocument/2006/math"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16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</m:e>
                    </m:d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𝑎𝑑𝑑𝑟</m:t>
                    </m:r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𝑉𝑒𝑟𝑖𝑓𝑦</m:t>
                    </m:r>
                    <m:d>
                      <m:dPr>
                        <m:ctrlPr>
                          <a:rPr lang="en-US" altLang="zh-CN" sz="16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=1, </m:t>
                    </m:r>
                  </m:oMath>
                </a14:m>
                <a:r>
                  <a:rPr lang="en-US" altLang="zh-CN" sz="1600" dirty="0" smtClean="0">
                    <a:solidFill>
                      <a:srgbClr val="000099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𝑡𝑥</m:t>
                    </m:r>
                  </m:oMath>
                </a14:m>
                <a:r>
                  <a:rPr lang="en-US" altLang="zh-CN" sz="1600" dirty="0" smtClean="0">
                    <a:solidFill>
                      <a:srgbClr val="000099"/>
                    </a:solidFill>
                  </a:rPr>
                  <a:t> is the transaction to spend the coin. </a:t>
                </a:r>
                <a:endParaRPr lang="zh-CN" altLang="en-US" sz="1600" dirty="0">
                  <a:solidFill>
                    <a:srgbClr val="000099"/>
                  </a:solidFill>
                </a:endParaRPr>
              </a:p>
              <a:p>
                <a:pPr marL="695325" lvl="2" indent="-342900" eaLnBrk="1" hangingPunct="1"/>
                <a:endParaRPr lang="zh-CN" altLang="en-US" sz="1000" dirty="0"/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zh-CN" sz="1600" b="1" dirty="0" smtClean="0"/>
              </a:p>
              <a:p>
                <a:pPr marL="352425" lvl="2" indent="0" eaLnBrk="1" hangingPunct="1">
                  <a:buNone/>
                </a:pPr>
                <a:endParaRPr lang="en-US" altLang="zh-CN" sz="1600" b="1" dirty="0"/>
              </a:p>
              <a:p>
                <a:pPr marL="352425" lvl="2" indent="0" eaLnBrk="1" hangingPunct="1">
                  <a:buNone/>
                </a:pPr>
                <a:endParaRPr lang="en-US" altLang="zh-CN" sz="2000" dirty="0" smtClean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  <a:blipFill>
                <a:blip r:embed="rId2"/>
                <a:stretch>
                  <a:fillRect t="-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26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24272" y="2636912"/>
              <a:ext cx="7248128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4416152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solidFill>
                                <a:srgbClr val="7030A0"/>
                              </a:solidFill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PK10</a:t>
                          </a:r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485635"/>
                  </p:ext>
                </p:extLst>
              </p:nvPr>
            </p:nvGraphicFramePr>
            <p:xfrm>
              <a:off x="924272" y="2636912"/>
              <a:ext cx="7248128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4416152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2138" t="-1176" r="-52690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2138" t="-101176" r="-52690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2138" t="-198837" r="-52690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2138" t="-374118" r="-52690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2138" t="-474118" r="-52690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500528"/>
                  </p:ext>
                </p:extLst>
              </p:nvPr>
            </p:nvGraphicFramePr>
            <p:xfrm>
              <a:off x="913324" y="5592849"/>
              <a:ext cx="7253025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2332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441550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275193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500528"/>
                  </p:ext>
                </p:extLst>
              </p:nvPr>
            </p:nvGraphicFramePr>
            <p:xfrm>
              <a:off x="913324" y="5592849"/>
              <a:ext cx="7253025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2332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441550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275193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2828" t="-1163" r="-52138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69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1600" dirty="0">
                    <a:solidFill>
                      <a:srgbClr val="000099"/>
                    </a:solidFill>
                  </a:rPr>
                  <a:t>TXO use</a:t>
                </a:r>
                <a:r>
                  <a:rPr lang="zh-CN" altLang="en-US" sz="1600" dirty="0">
                    <a:solidFill>
                      <a:srgbClr val="000099"/>
                    </a:solidFill>
                  </a:rPr>
                  <a:t> </a:t>
                </a:r>
                <a:r>
                  <a:rPr lang="en-US" altLang="zh-CN" sz="1600" dirty="0">
                    <a:solidFill>
                      <a:srgbClr val="000099"/>
                    </a:solidFill>
                  </a:rPr>
                  <a:t>Hash(PK)</a:t>
                </a:r>
                <a:r>
                  <a:rPr lang="zh-CN" altLang="en-US" sz="1600" dirty="0">
                    <a:solidFill>
                      <a:srgbClr val="000099"/>
                    </a:solidFill>
                  </a:rPr>
                  <a:t> </a:t>
                </a:r>
                <a:r>
                  <a:rPr lang="en-US" altLang="zh-CN" sz="1600" dirty="0">
                    <a:solidFill>
                      <a:srgbClr val="000099"/>
                    </a:solidFill>
                  </a:rPr>
                  <a:t>as the coin address, where PK is the public key of the receiver</a:t>
                </a: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1600" dirty="0">
                    <a:solidFill>
                      <a:srgbClr val="000099"/>
                    </a:solidFill>
                  </a:rPr>
                  <a:t>To receiver a coin, the receiver does not need to give public key to the sender, instead, just gives a hash value, say </a:t>
                </a:r>
                <a:r>
                  <a:rPr lang="en-US" altLang="zh-CN" sz="1600" i="1" dirty="0" err="1">
                    <a:solidFill>
                      <a:srgbClr val="000099"/>
                    </a:solidFill>
                  </a:rPr>
                  <a:t>addr</a:t>
                </a:r>
                <a:r>
                  <a:rPr lang="en-US" altLang="zh-CN" sz="1600" dirty="0">
                    <a:solidFill>
                      <a:srgbClr val="000099"/>
                    </a:solidFill>
                  </a:rPr>
                  <a:t> to the sender</a:t>
                </a:r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1600" dirty="0">
                    <a:solidFill>
                      <a:srgbClr val="000099"/>
                    </a:solidFill>
                  </a:rPr>
                  <a:t>When the receiver (i.e. owner) of a coin wants to spend the coin, he needs to provide a (public key, signature) pair (</a:t>
                </a:r>
                <a:r>
                  <a:rPr lang="en-US" altLang="zh-CN" sz="1600" i="1" dirty="0" err="1">
                    <a:solidFill>
                      <a:srgbClr val="000099"/>
                    </a:solidFill>
                  </a:rPr>
                  <a:t>pk</a:t>
                </a:r>
                <a:r>
                  <a:rPr lang="en-US" altLang="zh-CN" sz="1600" dirty="0">
                    <a:solidFill>
                      <a:srgbClr val="000099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1600" dirty="0">
                    <a:solidFill>
                      <a:srgbClr val="000099"/>
                    </a:solidFill>
                  </a:rPr>
                  <a:t>), such that </a:t>
                </a:r>
                <a14:m>
                  <m:oMath xmlns:m="http://schemas.openxmlformats.org/officeDocument/2006/math"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16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</m:e>
                    </m:d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𝑎𝑑𝑑𝑟</m:t>
                    </m:r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𝑉𝑒𝑟𝑖𝑓𝑦</m:t>
                    </m:r>
                    <m:d>
                      <m:dPr>
                        <m:ctrlPr>
                          <a:rPr lang="en-US" altLang="zh-CN" sz="16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𝑡𝑥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160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=1, </m:t>
                    </m:r>
                  </m:oMath>
                </a14:m>
                <a:r>
                  <a:rPr lang="en-US" altLang="zh-CN" sz="1600" dirty="0">
                    <a:solidFill>
                      <a:srgbClr val="000099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zh-CN" sz="160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𝑡𝑥</m:t>
                    </m:r>
                  </m:oMath>
                </a14:m>
                <a:r>
                  <a:rPr lang="en-US" altLang="zh-CN" sz="1600" dirty="0">
                    <a:solidFill>
                      <a:srgbClr val="000099"/>
                    </a:solidFill>
                  </a:rPr>
                  <a:t> is the transaction to spend the coin. </a:t>
                </a:r>
                <a:endParaRPr lang="zh-CN" altLang="en-US" sz="1600" dirty="0">
                  <a:solidFill>
                    <a:srgbClr val="000099"/>
                  </a:solidFill>
                </a:endParaRPr>
              </a:p>
              <a:p>
                <a:pPr marL="695325" lvl="2" indent="-342900" eaLnBrk="1" hangingPunct="1"/>
                <a:endParaRPr lang="zh-CN" altLang="en-US" sz="1000" dirty="0"/>
              </a:p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endParaRPr lang="en-US" altLang="zh-CN" sz="1600" b="1" dirty="0" smtClean="0"/>
              </a:p>
              <a:p>
                <a:pPr marL="352425" lvl="2" indent="0" eaLnBrk="1" hangingPunct="1">
                  <a:buNone/>
                </a:pPr>
                <a:endParaRPr lang="en-US" altLang="zh-CN" sz="1600" b="1" dirty="0"/>
              </a:p>
              <a:p>
                <a:pPr marL="352425" lvl="2" indent="0" eaLnBrk="1" hangingPunct="1">
                  <a:buNone/>
                </a:pPr>
                <a:endParaRPr lang="en-US" altLang="zh-CN" sz="2000" dirty="0" smtClean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  <a:blipFill>
                <a:blip r:embed="rId2"/>
                <a:stretch>
                  <a:fillRect t="-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24271" y="2636912"/>
              <a:ext cx="7242077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6933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4201118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414026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2),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8)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PK1,</a:t>
                          </a:r>
                          <a:r>
                            <a:rPr lang="en-US" altLang="zh-CN" sz="1400" baseline="0" dirty="0" smtClean="0"/>
                            <a:t> </a:t>
                          </a: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3),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PK2,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4),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9)</m:t>
                              </m:r>
                            </m:oMath>
                          </a14:m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PK3,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6),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solidFill>
                                <a:srgbClr val="7030A0"/>
                              </a:solidFill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H(PK10)</a:t>
                          </a:r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PK7, 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8061038"/>
                  </p:ext>
                </p:extLst>
              </p:nvPr>
            </p:nvGraphicFramePr>
            <p:xfrm>
              <a:off x="924271" y="2636912"/>
              <a:ext cx="7242077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6933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4201118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414026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1176" r="-57971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101176" r="-57971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PK1,</a:t>
                          </a:r>
                          <a:r>
                            <a:rPr lang="en-US" altLang="zh-CN" sz="1400" baseline="0" dirty="0" smtClean="0"/>
                            <a:t> </a:t>
                          </a: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198837" r="-57971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PK2,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374118" r="-57971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PK3,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474118" r="-57971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PK7, 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398614"/>
                  </p:ext>
                </p:extLst>
              </p:nvPr>
            </p:nvGraphicFramePr>
            <p:xfrm>
              <a:off x="913324" y="5592849"/>
              <a:ext cx="7253025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7881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4207469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417675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PK4,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PK6, 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398614"/>
                  </p:ext>
                </p:extLst>
              </p:nvPr>
            </p:nvGraphicFramePr>
            <p:xfrm>
              <a:off x="913324" y="5592849"/>
              <a:ext cx="7253025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7881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4207469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417675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051" t="-1163" r="-58032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PK4,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PK6, 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:Coin Address of Bitcoin</a:t>
            </a:r>
            <a:endParaRPr lang="zh-CN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378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Rectangle 3"/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</p:spPr>
            <p:txBody>
              <a:bodyPr/>
              <a:lstStyle/>
              <a:p>
                <a:pPr marL="342900" lvl="1" indent="-342900" eaLnBrk="1" hangingPunct="1"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</a:pP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What are the advantages of using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sz="16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</m:e>
                    </m:d>
                  </m:oMath>
                </a14:m>
                <a:r>
                  <a:rPr lang="zh-CN" altLang="en-US" sz="1600" dirty="0" smtClean="0">
                    <a:solidFill>
                      <a:srgbClr val="000099"/>
                    </a:solidFill>
                  </a:rPr>
                  <a:t> </a:t>
                </a:r>
                <a:r>
                  <a:rPr lang="en-US" altLang="zh-CN" sz="1600" dirty="0" smtClean="0">
                    <a:solidFill>
                      <a:srgbClr val="000099"/>
                    </a:solidFill>
                  </a:rPr>
                  <a:t>rather than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altLang="zh-CN" sz="1600" dirty="0" smtClean="0">
                    <a:solidFill>
                      <a:srgbClr val="000099"/>
                    </a:solidFill>
                  </a:rPr>
                  <a:t> as the coin address?</a:t>
                </a:r>
              </a:p>
              <a:p>
                <a:pPr marL="695325" lvl="2" indent="-342900" eaLnBrk="1" hangingPunct="1"/>
                <a:r>
                  <a:rPr lang="en-US" altLang="zh-CN" sz="1400" b="1" dirty="0" smtClean="0">
                    <a:solidFill>
                      <a:srgbClr val="3333FF"/>
                    </a:solidFill>
                  </a:rPr>
                  <a:t>Only when a coin is spent, the value of </a:t>
                </a:r>
                <a:r>
                  <a:rPr lang="en-US" altLang="zh-CN" sz="1400" b="1" dirty="0" err="1" smtClean="0">
                    <a:solidFill>
                      <a:srgbClr val="3333FF"/>
                    </a:solidFill>
                  </a:rPr>
                  <a:t>pk</a:t>
                </a:r>
                <a:r>
                  <a:rPr lang="en-US" altLang="zh-CN" sz="1400" b="1" dirty="0" smtClean="0">
                    <a:solidFill>
                      <a:srgbClr val="3333FF"/>
                    </a:solidFill>
                  </a:rPr>
                  <a:t> appears</a:t>
                </a:r>
              </a:p>
              <a:p>
                <a:pPr marL="695325" lvl="2" indent="-342900" eaLnBrk="1" hangingPunct="1"/>
                <a:r>
                  <a:rPr lang="en-US" altLang="zh-CN" sz="1400" b="1" dirty="0" smtClean="0">
                    <a:solidFill>
                      <a:srgbClr val="3333FF"/>
                    </a:solidFill>
                  </a:rPr>
                  <a:t>Support extension functionalities</a:t>
                </a:r>
              </a:p>
              <a:p>
                <a:pPr marL="1012825" lvl="3" indent="-342900" eaLnBrk="1" hangingPunct="1"/>
                <a:r>
                  <a:rPr lang="en-US" altLang="zh-CN" sz="1400" b="1" dirty="0" smtClean="0">
                    <a:solidFill>
                      <a:srgbClr val="3333FF"/>
                    </a:solidFill>
                  </a:rPr>
                  <a:t>The coin address is just a hash value, may be that of a </a:t>
                </a:r>
                <a:r>
                  <a:rPr lang="en-US" altLang="zh-CN" sz="1400" b="1" dirty="0" err="1" smtClean="0">
                    <a:solidFill>
                      <a:srgbClr val="3333FF"/>
                    </a:solidFill>
                  </a:rPr>
                  <a:t>pk</a:t>
                </a:r>
                <a:r>
                  <a:rPr lang="en-US" altLang="zh-CN" sz="1400" b="1" dirty="0" smtClean="0">
                    <a:solidFill>
                      <a:srgbClr val="3333FF"/>
                    </a:solidFill>
                  </a:rPr>
                  <a:t>, or a script string.</a:t>
                </a:r>
                <a:endParaRPr lang="en-US" altLang="zh-CN" sz="1400" b="1" dirty="0" smtClean="0"/>
              </a:p>
              <a:p>
                <a:pPr marL="352425" lvl="2" indent="0" eaLnBrk="1" hangingPunct="1">
                  <a:buNone/>
                </a:pPr>
                <a:endParaRPr lang="en-US" altLang="zh-CN" sz="1600" b="1" dirty="0"/>
              </a:p>
              <a:p>
                <a:pPr marL="352425" lvl="2" indent="0" eaLnBrk="1" hangingPunct="1">
                  <a:buNone/>
                </a:pPr>
                <a:endParaRPr lang="en-US" altLang="zh-CN" sz="2000" dirty="0" smtClean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355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539750" y="980728"/>
                <a:ext cx="8135938" cy="5184576"/>
              </a:xfrm>
              <a:blipFill>
                <a:blip r:embed="rId2"/>
                <a:stretch>
                  <a:fillRect t="-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28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1" y="2636912"/>
              <a:ext cx="7242077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6933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4201118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414026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2),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8)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PK1,</a:t>
                          </a:r>
                          <a:r>
                            <a:rPr lang="en-US" altLang="zh-CN" sz="1400" baseline="0" dirty="0" smtClean="0"/>
                            <a:t> </a:t>
                          </a: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3),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7)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PK2,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4),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9)</m:t>
                              </m:r>
                            </m:oMath>
                          </a14:m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PK3,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6),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solidFill>
                                <a:srgbClr val="7030A0"/>
                              </a:solidFill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H(PK10)</a:t>
                          </a:r>
                          <a:endParaRPr lang="en-US" altLang="zh-CN" sz="1400" i="0" baseline="0" dirty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PK7, 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/>
            </p:nvGraphicFramePr>
            <p:xfrm>
              <a:off x="924271" y="2636912"/>
              <a:ext cx="7242077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6933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4201118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414026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1176" r="-57971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101176" r="-57971" b="-3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PK1,</a:t>
                          </a:r>
                          <a:r>
                            <a:rPr lang="en-US" altLang="zh-CN" sz="1400" baseline="0" dirty="0" smtClean="0"/>
                            <a:t> </a:t>
                          </a: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198837" r="-57971" b="-28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PK2,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SK2</a:t>
                          </a:r>
                          <a:r>
                            <a:rPr lang="en-US" altLang="zh-CN" sz="1400" dirty="0" smtClean="0"/>
                            <a:t>, Tx3-Data)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374118" r="-57971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PK3,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SK3</a:t>
                          </a:r>
                          <a:r>
                            <a:rPr lang="en-US" altLang="zh-CN" sz="1400" dirty="0" smtClean="0"/>
                            <a:t>, Tx11-Data)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072" t="-474118" r="-57971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PK7, Sign(</a:t>
                          </a:r>
                          <a:r>
                            <a:rPr lang="en-US" altLang="zh-CN" sz="1400" dirty="0" smtClean="0">
                              <a:solidFill>
                                <a:srgbClr val="3333FF"/>
                              </a:solidFill>
                            </a:rPr>
                            <a:t>SK7</a:t>
                          </a:r>
                          <a:r>
                            <a:rPr lang="en-US" altLang="zh-CN" sz="1400" dirty="0" smtClean="0"/>
                            <a:t>, Tx12-Data)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2524746"/>
                  </p:ext>
                </p:extLst>
              </p:nvPr>
            </p:nvGraphicFramePr>
            <p:xfrm>
              <a:off x="913324" y="5592849"/>
              <a:ext cx="7253025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7881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4207469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417675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PK4,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PK6, 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2524746"/>
                  </p:ext>
                </p:extLst>
              </p:nvPr>
            </p:nvGraphicFramePr>
            <p:xfrm>
              <a:off x="913324" y="5592849"/>
              <a:ext cx="7253025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27881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4207469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417675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5051" t="-1163" r="-58032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PK4, 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SK4</a:t>
                          </a:r>
                          <a:r>
                            <a:rPr lang="en-US" altLang="zh-CN" sz="1400" dirty="0" smtClean="0"/>
                            <a:t>,</a:t>
                          </a:r>
                          <a:r>
                            <a:rPr lang="en-US" altLang="zh-CN" sz="1400" baseline="0" dirty="0" smtClean="0"/>
                            <a:t> Tx13-Data)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aseline="0" dirty="0" smtClean="0"/>
                            <a:t>PK6, Sign(</a:t>
                          </a:r>
                          <a:r>
                            <a:rPr lang="en-US" altLang="zh-CN" sz="1400" baseline="0" dirty="0" smtClean="0">
                              <a:solidFill>
                                <a:srgbClr val="FD0F0F"/>
                              </a:solidFill>
                            </a:rPr>
                            <a:t>SK6</a:t>
                          </a:r>
                          <a:r>
                            <a:rPr lang="en-US" altLang="zh-CN" sz="1400" baseline="0" dirty="0" smtClean="0"/>
                            <a:t>, Tx13-Data)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:Coin Address of Bitcoin</a:t>
            </a:r>
            <a:endParaRPr lang="zh-CN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7945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500" dirty="0" smtClean="0">
                <a:solidFill>
                  <a:srgbClr val="000099"/>
                </a:solidFill>
              </a:rPr>
              <a:t>Coin address is a hash value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1500" dirty="0" smtClean="0">
                <a:solidFill>
                  <a:srgbClr val="000099"/>
                </a:solidFill>
              </a:rPr>
              <a:t>It could be hash value of any string, for example, source codes</a:t>
            </a:r>
            <a:endParaRPr lang="en-US" altLang="zh-CN" sz="1500" b="1" dirty="0"/>
          </a:p>
          <a:p>
            <a:pPr marL="352425" lvl="2" indent="0" eaLnBrk="1" hangingPunct="1">
              <a:buNone/>
            </a:pPr>
            <a:endParaRPr lang="en-US" altLang="zh-CN" sz="1500" b="1" dirty="0"/>
          </a:p>
          <a:p>
            <a:pPr marL="695325" lvl="2" indent="-342900" eaLnBrk="1" hangingPunct="1"/>
            <a:r>
              <a:rPr lang="en-US" altLang="zh-CN" sz="1500" b="1" dirty="0" smtClean="0"/>
              <a:t>If</a:t>
            </a:r>
          </a:p>
          <a:p>
            <a:pPr marL="1012825" lvl="3" indent="-342900" eaLnBrk="1" hangingPunct="1"/>
            <a:r>
              <a:rPr lang="en-US" altLang="zh-CN" sz="1500" b="1" dirty="0"/>
              <a:t>Rule</a:t>
            </a:r>
            <a:r>
              <a:rPr lang="en-US" altLang="zh-CN" sz="1500" b="1" dirty="0" smtClean="0"/>
              <a:t>=‘if it rains on April 21, the coin is sent to </a:t>
            </a:r>
            <a:r>
              <a:rPr lang="en-US" altLang="zh-CN" sz="1500" b="1" dirty="0" err="1" smtClean="0"/>
              <a:t>addr_B</a:t>
            </a:r>
            <a:r>
              <a:rPr lang="en-US" altLang="zh-CN" sz="1500" b="1" dirty="0" smtClean="0"/>
              <a:t>, else to H(PK10)’</a:t>
            </a:r>
            <a:r>
              <a:rPr lang="zh-CN" altLang="en-US" sz="1500" b="1" dirty="0" smtClean="0"/>
              <a:t>，</a:t>
            </a:r>
            <a:endParaRPr lang="en-US" altLang="zh-CN" sz="1500" b="1" dirty="0" smtClean="0"/>
          </a:p>
          <a:p>
            <a:pPr marL="1012825" lvl="3" indent="-342900" eaLnBrk="1" hangingPunct="1"/>
            <a:r>
              <a:rPr lang="en-US" altLang="zh-CN" sz="1500" b="1" dirty="0" err="1" smtClean="0"/>
              <a:t>Hval</a:t>
            </a:r>
            <a:r>
              <a:rPr lang="en-US" altLang="zh-CN" sz="1500" b="1" dirty="0" smtClean="0"/>
              <a:t> = H(Rule), and</a:t>
            </a:r>
          </a:p>
          <a:p>
            <a:pPr marL="1012825" lvl="3" indent="-342900" eaLnBrk="1" hangingPunct="1"/>
            <a:r>
              <a:rPr lang="en-US" altLang="zh-CN" sz="1500" b="1" dirty="0" smtClean="0"/>
              <a:t>The evidence of ‘it </a:t>
            </a:r>
            <a:r>
              <a:rPr lang="en-US" altLang="zh-CN" sz="1500" b="1" dirty="0"/>
              <a:t>rains on April 21’ </a:t>
            </a:r>
            <a:r>
              <a:rPr lang="en-US" altLang="zh-CN" sz="1500" b="1" dirty="0" smtClean="0"/>
              <a:t>is verified valid, and</a:t>
            </a:r>
            <a:endParaRPr lang="en-US" altLang="zh-CN" sz="1500" b="1" dirty="0"/>
          </a:p>
          <a:p>
            <a:pPr marL="1012825" lvl="3" indent="-342900" eaLnBrk="1" hangingPunct="1"/>
            <a:r>
              <a:rPr lang="en-US" altLang="zh-CN" sz="1500" b="1" dirty="0" smtClean="0"/>
              <a:t>H(PK_B</a:t>
            </a:r>
            <a:r>
              <a:rPr lang="en-US" altLang="zh-CN" sz="1500" b="1" dirty="0"/>
              <a:t>)=</a:t>
            </a:r>
            <a:r>
              <a:rPr lang="en-US" altLang="zh-CN" sz="1500" b="1" dirty="0" err="1" smtClean="0"/>
              <a:t>Addr_B</a:t>
            </a:r>
            <a:r>
              <a:rPr lang="en-US" altLang="zh-CN" sz="1500" b="1" dirty="0" smtClean="0"/>
              <a:t>, and</a:t>
            </a:r>
            <a:endParaRPr lang="en-US" altLang="zh-CN" sz="1500" b="1" dirty="0"/>
          </a:p>
          <a:p>
            <a:pPr marL="1012825" lvl="3" indent="-342900" eaLnBrk="1" hangingPunct="1"/>
            <a:r>
              <a:rPr lang="en-US" altLang="zh-CN" sz="1500" b="1" dirty="0" smtClean="0"/>
              <a:t>Verify (</a:t>
            </a:r>
            <a:r>
              <a:rPr lang="en-US" altLang="zh-CN" sz="1500" b="1" dirty="0" err="1" smtClean="0"/>
              <a:t>pk_b</a:t>
            </a:r>
            <a:r>
              <a:rPr lang="en-US" altLang="zh-CN" sz="1500" b="1" dirty="0" smtClean="0"/>
              <a:t>, tx_4, sign(SK_B, Tx_4))= 1</a:t>
            </a:r>
          </a:p>
          <a:p>
            <a:pPr marL="695325" lvl="2" indent="-342900" eaLnBrk="1" hangingPunct="1"/>
            <a:r>
              <a:rPr lang="en-US" altLang="zh-CN" sz="1500" b="1" dirty="0" smtClean="0"/>
              <a:t>Then Tx_4 is valid</a:t>
            </a:r>
          </a:p>
          <a:p>
            <a:pPr marL="352425" lvl="2" indent="0" eaLnBrk="1" hangingPunct="1">
              <a:buNone/>
            </a:pPr>
            <a:endParaRPr lang="en-US" altLang="zh-CN" sz="1500" dirty="0" smtClean="0">
              <a:solidFill>
                <a:srgbClr val="000099"/>
              </a:solidFill>
            </a:endParaRPr>
          </a:p>
          <a:p>
            <a:pPr marL="352425" lvl="2" indent="0" eaLnBrk="1" hangingPunct="1">
              <a:buNone/>
            </a:pPr>
            <a:endParaRPr lang="en-US" altLang="zh-CN" sz="1500" dirty="0" smtClean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29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15854" y="5373216"/>
              <a:ext cx="8048633" cy="640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6756">
                      <a:extLst>
                        <a:ext uri="{9D8B030D-6E8A-4147-A177-3AD203B41FA5}">
                          <a16:colId xmlns:a16="http://schemas.microsoft.com/office/drawing/2014/main" val="929039262"/>
                        </a:ext>
                      </a:extLst>
                    </a:gridCol>
                    <a:gridCol w="4272799">
                      <a:extLst>
                        <a:ext uri="{9D8B030D-6E8A-4147-A177-3AD203B41FA5}">
                          <a16:colId xmlns:a16="http://schemas.microsoft.com/office/drawing/2014/main" val="700530932"/>
                        </a:ext>
                      </a:extLst>
                    </a:gridCol>
                    <a:gridCol w="3079078">
                      <a:extLst>
                        <a:ext uri="{9D8B030D-6E8A-4147-A177-3AD203B41FA5}">
                          <a16:colId xmlns:a16="http://schemas.microsoft.com/office/drawing/2014/main" val="7421106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4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10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5)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, 8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6)</m:t>
                              </m:r>
                            </m:oMath>
                          </a14:m>
                          <a:r>
                            <a:rPr lang="en-US" altLang="zh-CN" sz="1400" i="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, </a:t>
                          </a:r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 smtClean="0"/>
                            <a:t>Rule, evidence </a:t>
                          </a:r>
                          <a:r>
                            <a:rPr lang="en-US" altLang="zh-CN" sz="1200" smtClean="0"/>
                            <a:t>of</a:t>
                          </a:r>
                          <a:r>
                            <a:rPr lang="en-US" altLang="zh-CN" sz="1200" baseline="0" smtClean="0"/>
                            <a:t> ‘</a:t>
                          </a:r>
                          <a:r>
                            <a:rPr lang="en-US" altLang="zh-CN" sz="1200" b="1" smtClean="0"/>
                            <a:t>it </a:t>
                          </a:r>
                          <a:r>
                            <a:rPr lang="en-US" altLang="zh-CN" sz="1200" b="1" dirty="0" smtClean="0"/>
                            <a:t>rains on April 21</a:t>
                          </a:r>
                          <a:r>
                            <a:rPr lang="en-US" altLang="zh-CN" sz="1200" baseline="0" dirty="0" smtClean="0"/>
                            <a:t>’</a:t>
                          </a:r>
                          <a:r>
                            <a:rPr lang="zh-CN" altLang="en-US" sz="1200" dirty="0" smtClean="0"/>
                            <a:t>，</a:t>
                          </a:r>
                          <a:endParaRPr lang="en-US" altLang="zh-CN" sz="12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aseline="0" dirty="0" smtClean="0"/>
                            <a:t>PK_B,</a:t>
                          </a:r>
                          <a:r>
                            <a:rPr lang="en-US" altLang="zh-CN" sz="1200" dirty="0" smtClean="0"/>
                            <a:t> Sign(</a:t>
                          </a:r>
                          <a:r>
                            <a:rPr lang="en-US" altLang="zh-CN" sz="1200" dirty="0" smtClean="0">
                              <a:solidFill>
                                <a:srgbClr val="FD0F0F"/>
                              </a:solidFill>
                            </a:rPr>
                            <a:t>SK_B</a:t>
                          </a:r>
                          <a:r>
                            <a:rPr lang="en-US" altLang="zh-CN" sz="1200" dirty="0" smtClean="0"/>
                            <a:t>, Tx4)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aseline="0" dirty="0" smtClean="0"/>
                            <a:t> 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43551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7346130"/>
                  </p:ext>
                </p:extLst>
              </p:nvPr>
            </p:nvGraphicFramePr>
            <p:xfrm>
              <a:off x="915854" y="5373216"/>
              <a:ext cx="8048633" cy="640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6756">
                      <a:extLst>
                        <a:ext uri="{9D8B030D-6E8A-4147-A177-3AD203B41FA5}">
                          <a16:colId xmlns:a16="http://schemas.microsoft.com/office/drawing/2014/main" val="929039262"/>
                        </a:ext>
                      </a:extLst>
                    </a:gridCol>
                    <a:gridCol w="4272799">
                      <a:extLst>
                        <a:ext uri="{9D8B030D-6E8A-4147-A177-3AD203B41FA5}">
                          <a16:colId xmlns:a16="http://schemas.microsoft.com/office/drawing/2014/main" val="700530932"/>
                        </a:ext>
                      </a:extLst>
                    </a:gridCol>
                    <a:gridCol w="3079078">
                      <a:extLst>
                        <a:ext uri="{9D8B030D-6E8A-4147-A177-3AD203B41FA5}">
                          <a16:colId xmlns:a16="http://schemas.microsoft.com/office/drawing/2014/main" val="742110687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4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6382" t="-943" r="-72507" b="-3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 smtClean="0"/>
                            <a:t>Rule, evidence </a:t>
                          </a:r>
                          <a:r>
                            <a:rPr lang="en-US" altLang="zh-CN" sz="1200" smtClean="0"/>
                            <a:t>of</a:t>
                          </a:r>
                          <a:r>
                            <a:rPr lang="en-US" altLang="zh-CN" sz="1200" baseline="0" smtClean="0"/>
                            <a:t> </a:t>
                          </a:r>
                          <a:r>
                            <a:rPr lang="en-US" altLang="zh-CN" sz="1200" baseline="0" smtClean="0"/>
                            <a:t>‘</a:t>
                          </a:r>
                          <a:r>
                            <a:rPr lang="en-US" altLang="zh-CN" sz="1200" b="1" smtClean="0"/>
                            <a:t>it </a:t>
                          </a:r>
                          <a:r>
                            <a:rPr lang="en-US" altLang="zh-CN" sz="1200" b="1" dirty="0" smtClean="0"/>
                            <a:t>rains on April 21</a:t>
                          </a:r>
                          <a:r>
                            <a:rPr lang="en-US" altLang="zh-CN" sz="1200" baseline="0" dirty="0" smtClean="0"/>
                            <a:t>’</a:t>
                          </a:r>
                          <a:r>
                            <a:rPr lang="zh-CN" altLang="en-US" sz="1200" dirty="0" smtClean="0"/>
                            <a:t>，</a:t>
                          </a:r>
                          <a:endParaRPr lang="en-US" altLang="zh-CN" sz="1200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aseline="0" dirty="0" smtClean="0"/>
                            <a:t>PK_B,</a:t>
                          </a:r>
                          <a:r>
                            <a:rPr lang="en-US" altLang="zh-CN" sz="1200" dirty="0" smtClean="0"/>
                            <a:t> Sign(</a:t>
                          </a:r>
                          <a:r>
                            <a:rPr lang="en-US" altLang="zh-CN" sz="1200" dirty="0" smtClean="0">
                              <a:solidFill>
                                <a:srgbClr val="FD0F0F"/>
                              </a:solidFill>
                            </a:rPr>
                            <a:t>SK_B</a:t>
                          </a:r>
                          <a:r>
                            <a:rPr lang="en-US" altLang="zh-CN" sz="1200" dirty="0" smtClean="0"/>
                            <a:t>, Tx4)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baseline="0" dirty="0" smtClean="0"/>
                            <a:t> 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435518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15856" y="4272424"/>
              <a:ext cx="8048630" cy="10224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6755">
                      <a:extLst>
                        <a:ext uri="{9D8B030D-6E8A-4147-A177-3AD203B41FA5}">
                          <a16:colId xmlns:a16="http://schemas.microsoft.com/office/drawing/2014/main" val="497056388"/>
                        </a:ext>
                      </a:extLst>
                    </a:gridCol>
                    <a:gridCol w="4290467">
                      <a:extLst>
                        <a:ext uri="{9D8B030D-6E8A-4147-A177-3AD203B41FA5}">
                          <a16:colId xmlns:a16="http://schemas.microsoft.com/office/drawing/2014/main" val="2542192439"/>
                        </a:ext>
                      </a:extLst>
                    </a:gridCol>
                    <a:gridCol w="3061408">
                      <a:extLst>
                        <a:ext uri="{9D8B030D-6E8A-4147-A177-3AD203B41FA5}">
                          <a16:colId xmlns:a16="http://schemas.microsoft.com/office/drawing/2014/main" val="2263512383"/>
                        </a:ext>
                      </a:extLst>
                    </a:gridCol>
                  </a:tblGrid>
                  <a:tr h="479277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2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2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2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𝐏𝐊</m:t>
                              </m:r>
                              <m:r>
                                <a:rPr lang="en-US" altLang="zh-CN" sz="1200" b="1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zh-CN" sz="12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6312849"/>
                      </a:ext>
                    </a:extLst>
                  </a:tr>
                  <a:tr h="54318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Hval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,7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PK</m:t>
                              </m:r>
                              <m:r>
                                <a:rPr lang="en-US" altLang="zh-CN" sz="1400" b="0" i="1" baseline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1)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PK1,</a:t>
                          </a:r>
                          <a:r>
                            <a:rPr lang="en-US" altLang="zh-CN" sz="1400" baseline="0" dirty="0" smtClean="0"/>
                            <a:t> </a:t>
                          </a: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87992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7281864"/>
                  </p:ext>
                </p:extLst>
              </p:nvPr>
            </p:nvGraphicFramePr>
            <p:xfrm>
              <a:off x="915856" y="4272424"/>
              <a:ext cx="8048630" cy="10224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6755">
                      <a:extLst>
                        <a:ext uri="{9D8B030D-6E8A-4147-A177-3AD203B41FA5}">
                          <a16:colId xmlns:a16="http://schemas.microsoft.com/office/drawing/2014/main" val="497056388"/>
                        </a:ext>
                      </a:extLst>
                    </a:gridCol>
                    <a:gridCol w="4290467">
                      <a:extLst>
                        <a:ext uri="{9D8B030D-6E8A-4147-A177-3AD203B41FA5}">
                          <a16:colId xmlns:a16="http://schemas.microsoft.com/office/drawing/2014/main" val="2542192439"/>
                        </a:ext>
                      </a:extLst>
                    </a:gridCol>
                    <a:gridCol w="3061408">
                      <a:extLst>
                        <a:ext uri="{9D8B030D-6E8A-4147-A177-3AD203B41FA5}">
                          <a16:colId xmlns:a16="http://schemas.microsoft.com/office/drawing/2014/main" val="2263512383"/>
                        </a:ext>
                      </a:extLst>
                    </a:gridCol>
                  </a:tblGrid>
                  <a:tr h="479277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2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6312" t="-1266" r="-71773" b="-121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6312849"/>
                      </a:ext>
                    </a:extLst>
                  </a:tr>
                  <a:tr h="54318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6312" t="-88889" r="-71773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PK1,</a:t>
                          </a:r>
                          <a:r>
                            <a:rPr lang="en-US" altLang="zh-CN" sz="1400" baseline="0" dirty="0" smtClean="0"/>
                            <a:t> </a:t>
                          </a:r>
                          <a:r>
                            <a:rPr lang="en-US" altLang="zh-CN" sz="1400" dirty="0" smtClean="0"/>
                            <a:t>Sign(</a:t>
                          </a:r>
                          <a:r>
                            <a:rPr lang="en-US" altLang="zh-CN" sz="1400" dirty="0" smtClean="0">
                              <a:solidFill>
                                <a:srgbClr val="FD0F0F"/>
                              </a:solidFill>
                            </a:rPr>
                            <a:t>SK1</a:t>
                          </a:r>
                          <a:r>
                            <a:rPr lang="en-US" altLang="zh-CN" sz="1400" dirty="0" smtClean="0"/>
                            <a:t>, Tx2-Data)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879924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15855" y="3840377"/>
              <a:ext cx="8048631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0535">
                      <a:extLst>
                        <a:ext uri="{9D8B030D-6E8A-4147-A177-3AD203B41FA5}">
                          <a16:colId xmlns:a16="http://schemas.microsoft.com/office/drawing/2014/main" val="3774736480"/>
                        </a:ext>
                      </a:extLst>
                    </a:gridCol>
                    <a:gridCol w="4276687">
                      <a:extLst>
                        <a:ext uri="{9D8B030D-6E8A-4147-A177-3AD203B41FA5}">
                          <a16:colId xmlns:a16="http://schemas.microsoft.com/office/drawing/2014/main" val="2929610471"/>
                        </a:ext>
                      </a:extLst>
                    </a:gridCol>
                    <a:gridCol w="3061409">
                      <a:extLst>
                        <a:ext uri="{9D8B030D-6E8A-4147-A177-3AD203B41FA5}">
                          <a16:colId xmlns:a16="http://schemas.microsoft.com/office/drawing/2014/main" val="180618338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1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2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2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2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𝐏𝐊𝟏</m:t>
                              </m:r>
                              <m:r>
                                <a:rPr lang="en-US" altLang="zh-CN" sz="1200" b="1" i="0" baseline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altLang="zh-CN" sz="12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44927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8365328"/>
                  </p:ext>
                </p:extLst>
              </p:nvPr>
            </p:nvGraphicFramePr>
            <p:xfrm>
              <a:off x="915855" y="3840377"/>
              <a:ext cx="8048631" cy="45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10535">
                      <a:extLst>
                        <a:ext uri="{9D8B030D-6E8A-4147-A177-3AD203B41FA5}">
                          <a16:colId xmlns:a16="http://schemas.microsoft.com/office/drawing/2014/main" val="3774736480"/>
                        </a:ext>
                      </a:extLst>
                    </a:gridCol>
                    <a:gridCol w="4276687">
                      <a:extLst>
                        <a:ext uri="{9D8B030D-6E8A-4147-A177-3AD203B41FA5}">
                          <a16:colId xmlns:a16="http://schemas.microsoft.com/office/drawing/2014/main" val="2929610471"/>
                        </a:ext>
                      </a:extLst>
                    </a:gridCol>
                    <a:gridCol w="3061409">
                      <a:extLst>
                        <a:ext uri="{9D8B030D-6E8A-4147-A177-3AD203B41FA5}">
                          <a16:colId xmlns:a16="http://schemas.microsoft.com/office/drawing/2014/main" val="180618338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1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4"/>
                          <a:stretch>
                            <a:fillRect l="-16809" t="-1316" r="-7208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4449275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r>
              <a:rPr lang="en-US" altLang="zh-CN" sz="2000" b="1" dirty="0"/>
              <a:t>:Coin Address of Bitcoin</a:t>
            </a:r>
            <a:endParaRPr lang="zh-CN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9658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24581"/>
            <a:ext cx="7770813" cy="756147"/>
          </a:xfrm>
        </p:spPr>
        <p:txBody>
          <a:bodyPr anchor="b"/>
          <a:lstStyle/>
          <a:p>
            <a:pPr eaLnBrk="1" hangingPunct="1"/>
            <a:r>
              <a:rPr lang="en-US" altLang="zh-CN" dirty="0" smtClean="0"/>
              <a:t>1. </a:t>
            </a:r>
            <a:r>
              <a:rPr lang="en-US" altLang="zh-CN" dirty="0" smtClean="0"/>
              <a:t>What is Bitcoin</a:t>
            </a:r>
            <a:r>
              <a:rPr lang="zh-CN" altLang="en-US" dirty="0" smtClean="0"/>
              <a:t>？</a:t>
            </a:r>
            <a:endParaRPr lang="zh-CN" altLang="en-US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752"/>
            <a:ext cx="8135938" cy="4824535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0099"/>
                </a:solidFill>
              </a:rPr>
              <a:t>What is Bitcoin</a:t>
            </a:r>
            <a:r>
              <a:rPr lang="zh-CN" altLang="en-US" sz="2400" dirty="0" smtClean="0">
                <a:solidFill>
                  <a:srgbClr val="000099"/>
                </a:solidFill>
              </a:rPr>
              <a:t>？</a:t>
            </a:r>
            <a:endParaRPr lang="en-US" altLang="zh-CN" sz="2400" dirty="0" smtClean="0">
              <a:solidFill>
                <a:srgbClr val="000099"/>
              </a:solidFill>
            </a:endParaRP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A digit currency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A distributed ledger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A decentralized distributed ledger</a:t>
            </a:r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33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96752"/>
            <a:ext cx="8135938" cy="4824535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0099"/>
                </a:solidFill>
              </a:rPr>
              <a:t>Ledger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account-based</a:t>
            </a:r>
            <a:r>
              <a:rPr lang="en-US" altLang="zh-CN" sz="2000" dirty="0">
                <a:solidFill>
                  <a:srgbClr val="000099"/>
                </a:solidFill>
              </a:rPr>
              <a:t> </a:t>
            </a:r>
            <a:r>
              <a:rPr lang="en-US" altLang="zh-CN" sz="2000" dirty="0" smtClean="0">
                <a:solidFill>
                  <a:srgbClr val="000099"/>
                </a:solidFill>
              </a:rPr>
              <a:t>ledger</a:t>
            </a:r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72510"/>
              </p:ext>
            </p:extLst>
          </p:nvPr>
        </p:nvGraphicFramePr>
        <p:xfrm>
          <a:off x="1547664" y="2708920"/>
          <a:ext cx="483943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430">
                  <a:extLst>
                    <a:ext uri="{9D8B030D-6E8A-4147-A177-3AD203B41FA5}">
                      <a16:colId xmlns:a16="http://schemas.microsoft.com/office/drawing/2014/main" val="4060493356"/>
                    </a:ext>
                  </a:extLst>
                </a:gridCol>
              </a:tblGrid>
              <a:tr h="278897">
                <a:tc>
                  <a:txBody>
                    <a:bodyPr/>
                    <a:lstStyle/>
                    <a:p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25 BTC is created and assigned to Alice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595943"/>
                  </a:ext>
                </a:extLst>
              </a:tr>
              <a:tr h="278897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Alice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transfers 17BTC to Bob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signed by Alice</a:t>
                      </a:r>
                      <a:endParaRPr lang="en-US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67414"/>
                  </a:ext>
                </a:extLst>
              </a:tr>
              <a:tr h="278897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Bob transfers 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8BTC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to Carol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signed by Bob</a:t>
                      </a:r>
                      <a:endParaRPr lang="en-US" baseline="0" dirty="0" smtClean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052957"/>
                  </a:ext>
                </a:extLst>
              </a:tr>
              <a:tr h="278897">
                <a:tc>
                  <a:txBody>
                    <a:bodyPr/>
                    <a:lstStyle/>
                    <a:p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Carol transfers 5BTC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to Alice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signed by Carol</a:t>
                      </a:r>
                      <a:endParaRPr lang="en-US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153557"/>
                  </a:ext>
                </a:extLst>
              </a:tr>
              <a:tr h="278897">
                <a:tc>
                  <a:txBody>
                    <a:bodyPr/>
                    <a:lstStyle/>
                    <a:p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Alice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transfers 15BTC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to David</a:t>
                      </a:r>
                      <a:r>
                        <a:rPr lang="zh-CN" altLang="en-US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signed by Alice</a:t>
                      </a:r>
                      <a:endParaRPr lang="en-US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94831"/>
                  </a:ext>
                </a:extLst>
              </a:tr>
            </a:tbl>
          </a:graphicData>
        </a:graphic>
      </p:graphicFrame>
      <p:cxnSp>
        <p:nvCxnSpPr>
          <p:cNvPr id="6" name="直接箭头连接符 5"/>
          <p:cNvCxnSpPr/>
          <p:nvPr/>
        </p:nvCxnSpPr>
        <p:spPr>
          <a:xfrm>
            <a:off x="1292595" y="2741189"/>
            <a:ext cx="0" cy="22724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711137" y="3315502"/>
            <a:ext cx="461665" cy="6379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1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Time</a:t>
            </a:r>
            <a:endParaRPr lang="en-US" sz="1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云形标注 7"/>
          <p:cNvSpPr/>
          <p:nvPr/>
        </p:nvSpPr>
        <p:spPr>
          <a:xfrm>
            <a:off x="6642162" y="2741189"/>
            <a:ext cx="2044638" cy="1113123"/>
          </a:xfrm>
          <a:prstGeom prst="cloudCallout">
            <a:avLst>
              <a:gd name="adj1" fmla="val -61282"/>
              <a:gd name="adj2" fmla="val 1009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Is this transaction valid?</a:t>
            </a:r>
            <a:endParaRPr lang="en-US" sz="1800" dirty="0"/>
          </a:p>
        </p:txBody>
      </p:sp>
      <p:sp>
        <p:nvSpPr>
          <p:cNvPr id="4" name="文本框 3"/>
          <p:cNvSpPr txBox="1"/>
          <p:nvPr/>
        </p:nvSpPr>
        <p:spPr>
          <a:xfrm>
            <a:off x="687101" y="5624632"/>
            <a:ext cx="8093882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zh-CN" sz="1600" b="1" dirty="0" smtClean="0"/>
              <a:t>each transaction will cause an update of the </a:t>
            </a:r>
            <a:r>
              <a:rPr lang="en-US" altLang="zh-CN" sz="1600" b="1" dirty="0"/>
              <a:t>balance of the </a:t>
            </a:r>
            <a:r>
              <a:rPr lang="en-US" altLang="zh-CN" sz="1600" b="1" dirty="0" smtClean="0"/>
              <a:t>accounts </a:t>
            </a:r>
            <a:endParaRPr lang="zh-CN" altLang="en-US" sz="1600" b="1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endParaRPr lang="zh-CN" altLang="en-US" dirty="0" smtClean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/>
          </p:nvPr>
        </p:nvGraphicFramePr>
        <p:xfrm>
          <a:off x="5809070" y="837001"/>
          <a:ext cx="22199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54">
                  <a:extLst>
                    <a:ext uri="{9D8B030D-6E8A-4147-A177-3AD203B41FA5}">
                      <a16:colId xmlns:a16="http://schemas.microsoft.com/office/drawing/2014/main" val="3273376858"/>
                    </a:ext>
                  </a:extLst>
                </a:gridCol>
                <a:gridCol w="1109954">
                  <a:extLst>
                    <a:ext uri="{9D8B030D-6E8A-4147-A177-3AD203B41FA5}">
                      <a16:colId xmlns:a16="http://schemas.microsoft.com/office/drawing/2014/main" val="16262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Account</a:t>
                      </a:r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Balance</a:t>
                      </a:r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50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Alice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48710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/>
          </p:nvPr>
        </p:nvGraphicFramePr>
        <p:xfrm>
          <a:off x="5908991" y="890380"/>
          <a:ext cx="221607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037">
                  <a:extLst>
                    <a:ext uri="{9D8B030D-6E8A-4147-A177-3AD203B41FA5}">
                      <a16:colId xmlns:a16="http://schemas.microsoft.com/office/drawing/2014/main" val="967978066"/>
                    </a:ext>
                  </a:extLst>
                </a:gridCol>
                <a:gridCol w="1108037">
                  <a:extLst>
                    <a:ext uri="{9D8B030D-6E8A-4147-A177-3AD203B41FA5}">
                      <a16:colId xmlns:a16="http://schemas.microsoft.com/office/drawing/2014/main" val="32157499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Account</a:t>
                      </a:r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Balance</a:t>
                      </a:r>
                      <a:endParaRPr lang="zh-CN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44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Alice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7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51749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/>
          </p:nvPr>
        </p:nvGraphicFramePr>
        <p:xfrm>
          <a:off x="6012802" y="936683"/>
          <a:ext cx="22652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07">
                  <a:extLst>
                    <a:ext uri="{9D8B030D-6E8A-4147-A177-3AD203B41FA5}">
                      <a16:colId xmlns:a16="http://schemas.microsoft.com/office/drawing/2014/main" val="3025748961"/>
                    </a:ext>
                  </a:extLst>
                </a:gridCol>
                <a:gridCol w="1132607">
                  <a:extLst>
                    <a:ext uri="{9D8B030D-6E8A-4147-A177-3AD203B41FA5}">
                      <a16:colId xmlns:a16="http://schemas.microsoft.com/office/drawing/2014/main" val="1490036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Account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Balance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54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Alice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01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28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Carl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538582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>
            <p:extLst/>
          </p:nvPr>
        </p:nvGraphicFramePr>
        <p:xfrm>
          <a:off x="6091763" y="1001579"/>
          <a:ext cx="22652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07">
                  <a:extLst>
                    <a:ext uri="{9D8B030D-6E8A-4147-A177-3AD203B41FA5}">
                      <a16:colId xmlns:a16="http://schemas.microsoft.com/office/drawing/2014/main" val="2437086489"/>
                    </a:ext>
                  </a:extLst>
                </a:gridCol>
                <a:gridCol w="1132607">
                  <a:extLst>
                    <a:ext uri="{9D8B030D-6E8A-4147-A177-3AD203B41FA5}">
                      <a16:colId xmlns:a16="http://schemas.microsoft.com/office/drawing/2014/main" val="2912738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Account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Balance</a:t>
                      </a:r>
                      <a:endParaRPr lang="zh-CN" alt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2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Alice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12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463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Carl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22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88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08720"/>
            <a:ext cx="8135938" cy="4968552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>
                <a:solidFill>
                  <a:srgbClr val="000099"/>
                </a:solidFill>
              </a:rPr>
              <a:t>Ledger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transaction-based</a:t>
            </a:r>
            <a:r>
              <a:rPr lang="en-US" altLang="zh-CN" sz="2000" dirty="0">
                <a:solidFill>
                  <a:srgbClr val="000099"/>
                </a:solidFill>
              </a:rPr>
              <a:t> </a:t>
            </a:r>
            <a:r>
              <a:rPr lang="en-US" altLang="zh-CN" sz="2000" dirty="0" smtClean="0">
                <a:solidFill>
                  <a:srgbClr val="000099"/>
                </a:solidFill>
              </a:rPr>
              <a:t>ledger </a:t>
            </a:r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>
          <a:xfrm>
            <a:off x="6553200" y="5955606"/>
            <a:ext cx="2133600" cy="457200"/>
          </a:xfrm>
        </p:spPr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669871" y="4581128"/>
            <a:ext cx="6907660" cy="49244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zh-CN" sz="1300" b="1" dirty="0" smtClean="0"/>
              <a:t>The inputs for transaction can only be outputs of previous transactions.</a:t>
            </a:r>
          </a:p>
          <a:p>
            <a:r>
              <a:rPr lang="en-US" altLang="zh-CN" sz="1300" b="1" dirty="0" smtClean="0"/>
              <a:t>Each transaction output can be ‘used’ only one time.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7707507"/>
                  </p:ext>
                </p:extLst>
              </p:nvPr>
            </p:nvGraphicFramePr>
            <p:xfrm>
              <a:off x="1296854" y="1921907"/>
              <a:ext cx="5665994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5994">
                      <a:extLst>
                        <a:ext uri="{9D8B030D-6E8A-4147-A177-3AD203B41FA5}">
                          <a16:colId xmlns:a16="http://schemas.microsoft.com/office/drawing/2014/main" val="78382764"/>
                        </a:ext>
                      </a:extLst>
                    </a:gridCol>
                  </a:tblGrid>
                  <a:tr h="445897">
                    <a:tc>
                      <a:txBody>
                        <a:bodyPr/>
                        <a:lstStyle/>
                        <a:p>
                          <a:r>
                            <a:rPr lang="en-US" altLang="zh-CN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b="1" i="0" baseline="0" smtClean="0">
                                  <a:latin typeface="Cambria Math" panose="02040503050406030204" pitchFamily="18" charset="0"/>
                                </a:rPr>
                                <m:t>𝐀𝐥𝐢𝐜𝐞</m:t>
                              </m:r>
                            </m:oMath>
                          </a14:m>
                          <a:endParaRPr lang="en-US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7578882"/>
                      </a:ext>
                    </a:extLst>
                  </a:tr>
                  <a:tr h="445897"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, 8.0→</m:t>
                              </m:r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Alice</m:t>
                              </m:r>
                            </m:oMath>
                          </a14:m>
                          <a:endParaRPr lang="en-US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1446400"/>
                      </a:ext>
                    </a:extLst>
                  </a:tr>
                  <a:tr h="445897"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258343"/>
                      </a:ext>
                    </a:extLst>
                  </a:tr>
                  <a:tr h="445897"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2[1]</a:t>
                          </a:r>
                        </a:p>
                        <a:p>
                          <a:r>
                            <a:rPr lang="en-US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6.0→</m:t>
                              </m:r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, 2.0→</m:t>
                              </m:r>
                              <m:r>
                                <m:rPr>
                                  <m:sty m:val="p"/>
                                </m:rPr>
                                <a:rPr lang="en-US" b="0" i="0" baseline="0" smtClean="0">
                                  <a:latin typeface="Cambria Math" panose="02040503050406030204" pitchFamily="18" charset="0"/>
                                </a:rPr>
                                <m:t>Alice</m:t>
                              </m:r>
                            </m:oMath>
                          </a14:m>
                          <a:endParaRPr lang="en-US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5452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7707507"/>
                  </p:ext>
                </p:extLst>
              </p:nvPr>
            </p:nvGraphicFramePr>
            <p:xfrm>
              <a:off x="1296854" y="1921907"/>
              <a:ext cx="5665994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5994">
                      <a:extLst>
                        <a:ext uri="{9D8B030D-6E8A-4147-A177-3AD203B41FA5}">
                          <a16:colId xmlns:a16="http://schemas.microsoft.com/office/drawing/2014/main" val="78382764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7" t="-4762" r="-430" b="-3152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757888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7" t="-103774" r="-430" b="-2122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14464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7" t="-205714" r="-430" b="-1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225834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07" t="-305714" r="-430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5452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文本框 12"/>
          <p:cNvSpPr txBox="1"/>
          <p:nvPr/>
        </p:nvSpPr>
        <p:spPr>
          <a:xfrm>
            <a:off x="5232938" y="2846070"/>
            <a:ext cx="1721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Alice Signature</a:t>
            </a:r>
            <a:endParaRPr lang="en-US" sz="1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5234964" y="3510259"/>
            <a:ext cx="1602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Bob Signature</a:t>
            </a:r>
            <a:endParaRPr lang="en-US" sz="1400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604295" y="1921907"/>
            <a:ext cx="0" cy="25785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07504" y="2938646"/>
            <a:ext cx="430887" cy="615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1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Time</a:t>
            </a:r>
            <a:endParaRPr lang="en-US" sz="1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8" name="云形标注 17"/>
          <p:cNvSpPr/>
          <p:nvPr/>
        </p:nvSpPr>
        <p:spPr>
          <a:xfrm>
            <a:off x="6962848" y="2972120"/>
            <a:ext cx="1837959" cy="887240"/>
          </a:xfrm>
          <a:prstGeom prst="cloudCallout">
            <a:avLst>
              <a:gd name="adj1" fmla="val -61282"/>
              <a:gd name="adj2" fmla="val 1009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Is this transaction valid</a:t>
            </a:r>
            <a:r>
              <a:rPr lang="zh-CN" altLang="en-US" sz="1600" dirty="0" smtClean="0"/>
              <a:t>？</a:t>
            </a:r>
            <a:endParaRPr lang="en-US" sz="1600" dirty="0"/>
          </a:p>
        </p:txBody>
      </p:sp>
      <p:sp>
        <p:nvSpPr>
          <p:cNvPr id="20" name="文本框 19"/>
          <p:cNvSpPr txBox="1"/>
          <p:nvPr/>
        </p:nvSpPr>
        <p:spPr>
          <a:xfrm>
            <a:off x="920963" y="1949359"/>
            <a:ext cx="33691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1" name="文本框 20"/>
          <p:cNvSpPr txBox="1"/>
          <p:nvPr/>
        </p:nvSpPr>
        <p:spPr>
          <a:xfrm>
            <a:off x="922684" y="2595690"/>
            <a:ext cx="33691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21138" y="3246463"/>
            <a:ext cx="33691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文本框 22"/>
          <p:cNvSpPr txBox="1"/>
          <p:nvPr/>
        </p:nvSpPr>
        <p:spPr>
          <a:xfrm>
            <a:off x="920963" y="3892794"/>
            <a:ext cx="336912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cxnSp>
        <p:nvCxnSpPr>
          <p:cNvPr id="24" name="直接箭头连接符 23"/>
          <p:cNvCxnSpPr/>
          <p:nvPr/>
        </p:nvCxnSpPr>
        <p:spPr>
          <a:xfrm flipV="1">
            <a:off x="2460728" y="2514994"/>
            <a:ext cx="334978" cy="225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flipV="1">
            <a:off x="2460728" y="3150003"/>
            <a:ext cx="334978" cy="225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2460728" y="3150003"/>
            <a:ext cx="1403287" cy="9264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670043" y="5763662"/>
            <a:ext cx="690748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Use `one-step’ previous transactions to check the validity of a transaction. </a:t>
            </a:r>
            <a:endParaRPr lang="zh-CN" altLang="en-US" sz="1600" b="1" dirty="0"/>
          </a:p>
        </p:txBody>
      </p:sp>
      <p:sp>
        <p:nvSpPr>
          <p:cNvPr id="27" name="文本框 26"/>
          <p:cNvSpPr txBox="1"/>
          <p:nvPr/>
        </p:nvSpPr>
        <p:spPr>
          <a:xfrm>
            <a:off x="5241646" y="4088123"/>
            <a:ext cx="1721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Alice Signature</a:t>
            </a:r>
            <a:endParaRPr lang="en-US" sz="1400" dirty="0"/>
          </a:p>
        </p:txBody>
      </p:sp>
      <p:sp>
        <p:nvSpPr>
          <p:cNvPr id="28" name="文本框 27"/>
          <p:cNvSpPr txBox="1"/>
          <p:nvPr/>
        </p:nvSpPr>
        <p:spPr>
          <a:xfrm>
            <a:off x="669274" y="5156670"/>
            <a:ext cx="6908258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300" b="1" dirty="0" smtClean="0"/>
              <a:t>Each transaction consumes unspent transaction output (UTXO) of previous transactions, and generates new outputs.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/>
              <a:t>1. Data </a:t>
            </a:r>
            <a:r>
              <a:rPr lang="en-US" altLang="zh-CN" dirty="0" smtClean="0"/>
              <a:t>Structure of Bitcoin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0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08720"/>
            <a:ext cx="8135938" cy="4968552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0099"/>
                </a:solidFill>
              </a:rPr>
              <a:t>Bitcoin</a:t>
            </a:r>
            <a:endParaRPr lang="en-US" altLang="zh-CN" sz="2400" dirty="0">
              <a:solidFill>
                <a:srgbClr val="000099"/>
              </a:solidFill>
            </a:endParaRP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Bitcoi</a:t>
            </a:r>
            <a:r>
              <a:rPr lang="en-US" altLang="zh-CN" sz="2000" dirty="0" smtClean="0">
                <a:solidFill>
                  <a:srgbClr val="000099"/>
                </a:solidFill>
              </a:rPr>
              <a:t>n is a </a:t>
            </a:r>
            <a:r>
              <a:rPr lang="en-US" altLang="zh-CN" sz="2000" dirty="0" smtClean="0">
                <a:solidFill>
                  <a:srgbClr val="000099"/>
                </a:solidFill>
              </a:rPr>
              <a:t>transaction-based ledger/database.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Each record is a </a:t>
            </a:r>
            <a:r>
              <a:rPr lang="en-US" altLang="zh-CN" sz="2000" dirty="0" smtClean="0">
                <a:solidFill>
                  <a:srgbClr val="FF0000"/>
                </a:solidFill>
              </a:rPr>
              <a:t>Transaction</a:t>
            </a:r>
            <a:r>
              <a:rPr lang="en-US" altLang="zh-CN" sz="2000" dirty="0" smtClean="0">
                <a:solidFill>
                  <a:srgbClr val="000099"/>
                </a:solidFill>
              </a:rPr>
              <a:t>.</a:t>
            </a:r>
            <a:r>
              <a:rPr lang="en-US" altLang="zh-CN" sz="2000" dirty="0" smtClean="0">
                <a:solidFill>
                  <a:srgbClr val="000099"/>
                </a:solidFill>
              </a:rPr>
              <a:t> 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Each </a:t>
            </a:r>
            <a:r>
              <a:rPr lang="en-US" altLang="zh-CN" sz="2000" dirty="0" smtClean="0">
                <a:solidFill>
                  <a:srgbClr val="FF0000"/>
                </a:solidFill>
              </a:rPr>
              <a:t>output</a:t>
            </a:r>
            <a:r>
              <a:rPr lang="en-US" altLang="zh-CN" sz="2000" dirty="0" smtClean="0">
                <a:solidFill>
                  <a:srgbClr val="000099"/>
                </a:solidFill>
              </a:rPr>
              <a:t> of each transaction represents a </a:t>
            </a:r>
            <a:r>
              <a:rPr lang="en-US" altLang="zh-CN" sz="2000" dirty="0" smtClean="0">
                <a:solidFill>
                  <a:srgbClr val="FF0000"/>
                </a:solidFill>
              </a:rPr>
              <a:t>coin, </a:t>
            </a:r>
            <a:r>
              <a:rPr lang="en-US" altLang="zh-CN" sz="2000" dirty="0" smtClean="0">
                <a:solidFill>
                  <a:srgbClr val="000099"/>
                </a:solidFill>
              </a:rPr>
              <a:t>including the information of (owner, value).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Once a coin represented by a </a:t>
            </a:r>
            <a:r>
              <a:rPr lang="en-US" altLang="zh-CN" sz="2000" dirty="0" smtClean="0">
                <a:solidFill>
                  <a:srgbClr val="FF0000"/>
                </a:solidFill>
              </a:rPr>
              <a:t>transaction output (TXO) </a:t>
            </a:r>
            <a:r>
              <a:rPr lang="en-US" altLang="zh-CN" sz="2000" dirty="0" smtClean="0">
                <a:solidFill>
                  <a:srgbClr val="000099"/>
                </a:solidFill>
              </a:rPr>
              <a:t>is referenced, it means the coin is </a:t>
            </a:r>
            <a:r>
              <a:rPr lang="en-US" altLang="zh-CN" sz="2000" dirty="0" smtClean="0">
                <a:solidFill>
                  <a:srgbClr val="FF0000"/>
                </a:solidFill>
              </a:rPr>
              <a:t>consumed</a:t>
            </a:r>
            <a:r>
              <a:rPr lang="en-US" altLang="zh-CN" sz="2000" dirty="0" smtClean="0">
                <a:solidFill>
                  <a:srgbClr val="000099"/>
                </a:solidFill>
              </a:rPr>
              <a:t> and the value is transferred to new coins.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000099"/>
                </a:solidFill>
              </a:rPr>
              <a:t>Each transaction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consumes</a:t>
            </a:r>
            <a:r>
              <a:rPr lang="en-US" altLang="zh-CN" sz="2000" dirty="0" smtClean="0">
                <a:solidFill>
                  <a:srgbClr val="000099"/>
                </a:solidFill>
              </a:rPr>
              <a:t> some existing coins, and </a:t>
            </a:r>
            <a:r>
              <a:rPr lang="en-US" altLang="zh-CN" sz="2000" dirty="0" smtClean="0">
                <a:solidFill>
                  <a:srgbClr val="FF0000"/>
                </a:solidFill>
              </a:rPr>
              <a:t>generates</a:t>
            </a:r>
            <a:r>
              <a:rPr lang="en-US" altLang="zh-CN" sz="2000" dirty="0" smtClean="0">
                <a:solidFill>
                  <a:srgbClr val="000099"/>
                </a:solidFill>
              </a:rPr>
              <a:t> new coins.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FF0000"/>
                </a:solidFill>
              </a:rPr>
              <a:t>Each coin (TXO) can be consumed only once.</a:t>
            </a:r>
          </a:p>
          <a:p>
            <a:pPr marL="695325" lvl="2" indent="-342900" eaLnBrk="1" hangingPunct="1"/>
            <a:r>
              <a:rPr lang="en-US" altLang="zh-CN" sz="2000" dirty="0" smtClean="0">
                <a:solidFill>
                  <a:srgbClr val="FF0000"/>
                </a:solidFill>
              </a:rPr>
              <a:t>Each transaction can consume only the unspent TXO (UTXO)</a:t>
            </a:r>
            <a:r>
              <a:rPr lang="en-US" altLang="zh-CN" sz="2000" dirty="0" smtClean="0">
                <a:solidFill>
                  <a:srgbClr val="000099"/>
                </a:solidFill>
              </a:rPr>
              <a:t>.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>
          <a:xfrm>
            <a:off x="6553200" y="5955606"/>
            <a:ext cx="2133600" cy="457200"/>
          </a:xfrm>
        </p:spPr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6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 smtClean="0">
                <a:solidFill>
                  <a:srgbClr val="000099"/>
                </a:solidFill>
              </a:rPr>
              <a:t>Transaction Chain of Bitcoin</a:t>
            </a:r>
            <a:endParaRPr lang="en-US" altLang="zh-CN" sz="2000" dirty="0" smtClean="0">
              <a:solidFill>
                <a:srgbClr val="000099"/>
              </a:solidFill>
            </a:endParaRPr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3065663"/>
                  </p:ext>
                </p:extLst>
              </p:nvPr>
            </p:nvGraphicFramePr>
            <p:xfrm>
              <a:off x="1524000" y="13970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𝐀𝐥𝐢𝐜𝐞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Alice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3065663"/>
                  </p:ext>
                </p:extLst>
              </p:nvPr>
            </p:nvGraphicFramePr>
            <p:xfrm>
              <a:off x="1524000" y="13970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2353" r="-58276" b="-4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102353" r="-58276" b="-3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202353" r="-58276" b="-2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7" name="文本框 26"/>
          <p:cNvSpPr txBox="1"/>
          <p:nvPr/>
        </p:nvSpPr>
        <p:spPr>
          <a:xfrm>
            <a:off x="827584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</a:t>
            </a:r>
            <a:endParaRPr lang="zh-CN" altLang="en-US" sz="1600" dirty="0"/>
          </a:p>
        </p:txBody>
      </p:sp>
      <p:cxnSp>
        <p:nvCxnSpPr>
          <p:cNvPr id="8" name="直接箭头连接符 7"/>
          <p:cNvCxnSpPr>
            <a:stCxn id="27" idx="2"/>
          </p:cNvCxnSpPr>
          <p:nvPr/>
        </p:nvCxnSpPr>
        <p:spPr bwMode="auto">
          <a:xfrm>
            <a:off x="1175792" y="5639762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文本框 30"/>
          <p:cNvSpPr txBox="1"/>
          <p:nvPr/>
        </p:nvSpPr>
        <p:spPr>
          <a:xfrm>
            <a:off x="2123728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Tx2</a:t>
            </a:r>
            <a:endParaRPr lang="zh-CN" altLang="en-US" sz="1600" dirty="0"/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2267744" y="5639762"/>
            <a:ext cx="0" cy="4535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接箭头连接符 32"/>
          <p:cNvCxnSpPr/>
          <p:nvPr/>
        </p:nvCxnSpPr>
        <p:spPr bwMode="auto">
          <a:xfrm>
            <a:off x="2627784" y="5639762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箭头连接符 33"/>
          <p:cNvCxnSpPr/>
          <p:nvPr/>
        </p:nvCxnSpPr>
        <p:spPr bwMode="auto">
          <a:xfrm>
            <a:off x="2339752" y="5063698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文本框 35"/>
          <p:cNvSpPr txBox="1"/>
          <p:nvPr/>
        </p:nvSpPr>
        <p:spPr>
          <a:xfrm>
            <a:off x="3359696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Tx3</a:t>
            </a:r>
            <a:endParaRPr lang="zh-CN" altLang="en-US" sz="1600" dirty="0"/>
          </a:p>
        </p:txBody>
      </p:sp>
      <p:cxnSp>
        <p:nvCxnSpPr>
          <p:cNvPr id="37" name="直接箭头连接符 36"/>
          <p:cNvCxnSpPr/>
          <p:nvPr/>
        </p:nvCxnSpPr>
        <p:spPr bwMode="auto">
          <a:xfrm flipH="1">
            <a:off x="3491880" y="5639762"/>
            <a:ext cx="11832" cy="4535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接箭头连接符 37"/>
          <p:cNvCxnSpPr/>
          <p:nvPr/>
        </p:nvCxnSpPr>
        <p:spPr bwMode="auto">
          <a:xfrm>
            <a:off x="3863752" y="5639762"/>
            <a:ext cx="0" cy="4175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接箭头连接符 38"/>
          <p:cNvCxnSpPr/>
          <p:nvPr/>
        </p:nvCxnSpPr>
        <p:spPr bwMode="auto">
          <a:xfrm>
            <a:off x="3575720" y="5063698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文本框 9"/>
          <p:cNvSpPr txBox="1"/>
          <p:nvPr/>
        </p:nvSpPr>
        <p:spPr>
          <a:xfrm>
            <a:off x="4122260" y="526397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……</a:t>
            </a:r>
            <a:endParaRPr lang="zh-CN" altLang="en-US" sz="1800" dirty="0"/>
          </a:p>
        </p:txBody>
      </p:sp>
      <p:sp>
        <p:nvSpPr>
          <p:cNvPr id="41" name="文本框 40"/>
          <p:cNvSpPr txBox="1"/>
          <p:nvPr/>
        </p:nvSpPr>
        <p:spPr>
          <a:xfrm>
            <a:off x="4969024" y="5311297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Tx11</a:t>
            </a:r>
            <a:endParaRPr lang="zh-CN" altLang="en-US" sz="1600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5113040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接箭头连接符 42"/>
          <p:cNvCxnSpPr/>
          <p:nvPr/>
        </p:nvCxnSpPr>
        <p:spPr bwMode="auto">
          <a:xfrm>
            <a:off x="5473080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箭头连接符 43"/>
          <p:cNvCxnSpPr/>
          <p:nvPr/>
        </p:nvCxnSpPr>
        <p:spPr bwMode="auto">
          <a:xfrm>
            <a:off x="5185048" y="5073787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文本框 44"/>
          <p:cNvSpPr txBox="1"/>
          <p:nvPr/>
        </p:nvSpPr>
        <p:spPr>
          <a:xfrm>
            <a:off x="6204992" y="5311297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Tx12</a:t>
            </a:r>
            <a:endParaRPr lang="zh-CN" altLang="en-US" sz="1600" dirty="0"/>
          </a:p>
        </p:txBody>
      </p:sp>
      <p:cxnSp>
        <p:nvCxnSpPr>
          <p:cNvPr id="46" name="直接箭头连接符 45"/>
          <p:cNvCxnSpPr/>
          <p:nvPr/>
        </p:nvCxnSpPr>
        <p:spPr bwMode="auto">
          <a:xfrm>
            <a:off x="6349008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直接箭头连接符 46"/>
          <p:cNvCxnSpPr/>
          <p:nvPr/>
        </p:nvCxnSpPr>
        <p:spPr bwMode="auto">
          <a:xfrm>
            <a:off x="6709048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直接箭头连接符 47"/>
          <p:cNvCxnSpPr/>
          <p:nvPr/>
        </p:nvCxnSpPr>
        <p:spPr bwMode="auto">
          <a:xfrm>
            <a:off x="6421016" y="5073787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肘形连接符 39"/>
          <p:cNvCxnSpPr/>
          <p:nvPr/>
        </p:nvCxnSpPr>
        <p:spPr bwMode="auto">
          <a:xfrm flipV="1">
            <a:off x="1175792" y="5073787"/>
            <a:ext cx="1163960" cy="80348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肘形连接符 49"/>
          <p:cNvCxnSpPr/>
          <p:nvPr/>
        </p:nvCxnSpPr>
        <p:spPr bwMode="auto">
          <a:xfrm flipV="1">
            <a:off x="2238400" y="5073787"/>
            <a:ext cx="1337320" cy="983568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肘形连接符 58"/>
          <p:cNvCxnSpPr/>
          <p:nvPr/>
        </p:nvCxnSpPr>
        <p:spPr bwMode="auto">
          <a:xfrm flipV="1">
            <a:off x="3491880" y="5073787"/>
            <a:ext cx="1693168" cy="101950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52" name="肘形连接符 23551"/>
          <p:cNvCxnSpPr/>
          <p:nvPr/>
        </p:nvCxnSpPr>
        <p:spPr bwMode="auto">
          <a:xfrm flipV="1">
            <a:off x="3863752" y="5073788"/>
            <a:ext cx="2557264" cy="983567"/>
          </a:xfrm>
          <a:prstGeom prst="bentConnector3">
            <a:avLst>
              <a:gd name="adj1" fmla="val 846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2" name="文本框 23561"/>
          <p:cNvSpPr txBox="1"/>
          <p:nvPr/>
        </p:nvSpPr>
        <p:spPr>
          <a:xfrm>
            <a:off x="4571871" y="5753549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David</a:t>
            </a:r>
            <a:endParaRPr lang="zh-CN" altLang="en-US" sz="1000" b="1" dirty="0"/>
          </a:p>
        </p:txBody>
      </p:sp>
      <p:sp>
        <p:nvSpPr>
          <p:cNvPr id="75" name="文本框 74"/>
          <p:cNvSpPr txBox="1"/>
          <p:nvPr/>
        </p:nvSpPr>
        <p:spPr>
          <a:xfrm>
            <a:off x="5852379" y="5743418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David</a:t>
            </a:r>
            <a:endParaRPr lang="zh-CN" altLang="en-US" sz="1000" b="1" dirty="0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82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10" grpId="0"/>
      <p:bldP spid="41" grpId="0" animBg="1"/>
      <p:bldP spid="45" grpId="0" animBg="1"/>
      <p:bldP spid="23562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>
                <a:solidFill>
                  <a:srgbClr val="000099"/>
                </a:solidFill>
              </a:rPr>
              <a:t>Transaction Chain of Bitcoin</a:t>
            </a:r>
            <a:endParaRPr lang="en-US" altLang="zh-CN" sz="2000" dirty="0">
              <a:solidFill>
                <a:srgbClr val="000099"/>
              </a:solidFill>
            </a:endParaRPr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687345"/>
                  </p:ext>
                </p:extLst>
              </p:nvPr>
            </p:nvGraphicFramePr>
            <p:xfrm>
              <a:off x="1524000" y="13970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𝐀𝐥𝐢𝐜𝐞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Alice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687345"/>
                  </p:ext>
                </p:extLst>
              </p:nvPr>
            </p:nvGraphicFramePr>
            <p:xfrm>
              <a:off x="1524000" y="13970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2353" r="-58276" b="-4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102353" r="-58276" b="-3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202353" r="-58276" b="-2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7" name="文本框 26"/>
          <p:cNvSpPr txBox="1"/>
          <p:nvPr/>
        </p:nvSpPr>
        <p:spPr>
          <a:xfrm>
            <a:off x="827584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</a:t>
            </a:r>
            <a:endParaRPr lang="zh-CN" altLang="en-US" sz="1600" dirty="0"/>
          </a:p>
        </p:txBody>
      </p:sp>
      <p:cxnSp>
        <p:nvCxnSpPr>
          <p:cNvPr id="8" name="直接箭头连接符 7"/>
          <p:cNvCxnSpPr>
            <a:stCxn id="27" idx="2"/>
          </p:cNvCxnSpPr>
          <p:nvPr/>
        </p:nvCxnSpPr>
        <p:spPr bwMode="auto">
          <a:xfrm>
            <a:off x="1175792" y="5639762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文本框 30"/>
          <p:cNvSpPr txBox="1"/>
          <p:nvPr/>
        </p:nvSpPr>
        <p:spPr>
          <a:xfrm>
            <a:off x="2123728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Tx2</a:t>
            </a:r>
            <a:endParaRPr lang="zh-CN" altLang="en-US" sz="1600" dirty="0"/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2267744" y="5639762"/>
            <a:ext cx="0" cy="4535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接箭头连接符 32"/>
          <p:cNvCxnSpPr/>
          <p:nvPr/>
        </p:nvCxnSpPr>
        <p:spPr bwMode="auto">
          <a:xfrm>
            <a:off x="2627784" y="5639762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箭头连接符 33"/>
          <p:cNvCxnSpPr/>
          <p:nvPr/>
        </p:nvCxnSpPr>
        <p:spPr bwMode="auto">
          <a:xfrm>
            <a:off x="2339752" y="5063698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文本框 35"/>
          <p:cNvSpPr txBox="1"/>
          <p:nvPr/>
        </p:nvSpPr>
        <p:spPr>
          <a:xfrm>
            <a:off x="3359696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Tx3</a:t>
            </a:r>
            <a:endParaRPr lang="zh-CN" altLang="en-US" sz="1600" dirty="0"/>
          </a:p>
        </p:txBody>
      </p:sp>
      <p:cxnSp>
        <p:nvCxnSpPr>
          <p:cNvPr id="37" name="直接箭头连接符 36"/>
          <p:cNvCxnSpPr/>
          <p:nvPr/>
        </p:nvCxnSpPr>
        <p:spPr bwMode="auto">
          <a:xfrm flipH="1">
            <a:off x="3491880" y="5639762"/>
            <a:ext cx="11832" cy="4535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接箭头连接符 37"/>
          <p:cNvCxnSpPr/>
          <p:nvPr/>
        </p:nvCxnSpPr>
        <p:spPr bwMode="auto">
          <a:xfrm>
            <a:off x="3863752" y="5639762"/>
            <a:ext cx="0" cy="4175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接箭头连接符 38"/>
          <p:cNvCxnSpPr/>
          <p:nvPr/>
        </p:nvCxnSpPr>
        <p:spPr bwMode="auto">
          <a:xfrm>
            <a:off x="3575720" y="5063698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文本框 9"/>
          <p:cNvSpPr txBox="1"/>
          <p:nvPr/>
        </p:nvSpPr>
        <p:spPr>
          <a:xfrm>
            <a:off x="4122260" y="526397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……</a:t>
            </a:r>
            <a:endParaRPr lang="zh-CN" altLang="en-US" sz="1800" dirty="0"/>
          </a:p>
        </p:txBody>
      </p:sp>
      <p:sp>
        <p:nvSpPr>
          <p:cNvPr id="41" name="文本框 40"/>
          <p:cNvSpPr txBox="1"/>
          <p:nvPr/>
        </p:nvSpPr>
        <p:spPr>
          <a:xfrm>
            <a:off x="4969024" y="5311297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Tx11</a:t>
            </a:r>
            <a:endParaRPr lang="zh-CN" altLang="en-US" sz="1600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5113040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接箭头连接符 42"/>
          <p:cNvCxnSpPr/>
          <p:nvPr/>
        </p:nvCxnSpPr>
        <p:spPr bwMode="auto">
          <a:xfrm>
            <a:off x="5473080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箭头连接符 43"/>
          <p:cNvCxnSpPr/>
          <p:nvPr/>
        </p:nvCxnSpPr>
        <p:spPr bwMode="auto">
          <a:xfrm>
            <a:off x="5185048" y="5073787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文本框 44"/>
          <p:cNvSpPr txBox="1"/>
          <p:nvPr/>
        </p:nvSpPr>
        <p:spPr>
          <a:xfrm>
            <a:off x="6204992" y="5311297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Tx12</a:t>
            </a:r>
            <a:endParaRPr lang="zh-CN" altLang="en-US" sz="1600" dirty="0"/>
          </a:p>
        </p:txBody>
      </p:sp>
      <p:cxnSp>
        <p:nvCxnSpPr>
          <p:cNvPr id="46" name="直接箭头连接符 45"/>
          <p:cNvCxnSpPr/>
          <p:nvPr/>
        </p:nvCxnSpPr>
        <p:spPr bwMode="auto">
          <a:xfrm>
            <a:off x="6349008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直接箭头连接符 46"/>
          <p:cNvCxnSpPr/>
          <p:nvPr/>
        </p:nvCxnSpPr>
        <p:spPr bwMode="auto">
          <a:xfrm>
            <a:off x="6709048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直接箭头连接符 47"/>
          <p:cNvCxnSpPr/>
          <p:nvPr/>
        </p:nvCxnSpPr>
        <p:spPr bwMode="auto">
          <a:xfrm>
            <a:off x="6421016" y="5073787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肘形连接符 39"/>
          <p:cNvCxnSpPr/>
          <p:nvPr/>
        </p:nvCxnSpPr>
        <p:spPr bwMode="auto">
          <a:xfrm flipV="1">
            <a:off x="1175792" y="5073787"/>
            <a:ext cx="1163960" cy="80348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肘形连接符 49"/>
          <p:cNvCxnSpPr/>
          <p:nvPr/>
        </p:nvCxnSpPr>
        <p:spPr bwMode="auto">
          <a:xfrm flipV="1">
            <a:off x="2238400" y="5073787"/>
            <a:ext cx="1337320" cy="983568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肘形连接符 58"/>
          <p:cNvCxnSpPr/>
          <p:nvPr/>
        </p:nvCxnSpPr>
        <p:spPr bwMode="auto">
          <a:xfrm flipV="1">
            <a:off x="3491880" y="5073787"/>
            <a:ext cx="1693168" cy="101950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52" name="肘形连接符 23551"/>
          <p:cNvCxnSpPr/>
          <p:nvPr/>
        </p:nvCxnSpPr>
        <p:spPr bwMode="auto">
          <a:xfrm flipV="1">
            <a:off x="3863752" y="5073788"/>
            <a:ext cx="2557264" cy="983567"/>
          </a:xfrm>
          <a:prstGeom prst="bentConnector3">
            <a:avLst>
              <a:gd name="adj1" fmla="val 846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2" name="文本框 23561"/>
          <p:cNvSpPr txBox="1"/>
          <p:nvPr/>
        </p:nvSpPr>
        <p:spPr>
          <a:xfrm>
            <a:off x="4571871" y="5753549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David</a:t>
            </a:r>
            <a:endParaRPr lang="zh-CN" altLang="en-US" sz="1000" b="1" dirty="0"/>
          </a:p>
        </p:txBody>
      </p:sp>
      <p:sp>
        <p:nvSpPr>
          <p:cNvPr id="75" name="文本框 74"/>
          <p:cNvSpPr txBox="1"/>
          <p:nvPr/>
        </p:nvSpPr>
        <p:spPr>
          <a:xfrm>
            <a:off x="5852379" y="5743418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David</a:t>
            </a:r>
            <a:endParaRPr lang="zh-CN" altLang="en-US" sz="1000" b="1" dirty="0"/>
          </a:p>
        </p:txBody>
      </p:sp>
      <p:sp>
        <p:nvSpPr>
          <p:cNvPr id="35" name="文本框 34"/>
          <p:cNvSpPr txBox="1"/>
          <p:nvPr/>
        </p:nvSpPr>
        <p:spPr>
          <a:xfrm>
            <a:off x="1524000" y="4421328"/>
            <a:ext cx="6096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How many BTCs does David have</a:t>
            </a:r>
            <a:r>
              <a:rPr lang="zh-CN" altLang="en-US" sz="1600" b="1" dirty="0" smtClean="0"/>
              <a:t>？</a:t>
            </a:r>
            <a:endParaRPr lang="en-US" altLang="zh-CN" sz="1600" b="1" dirty="0" smtClean="0"/>
          </a:p>
          <a:p>
            <a:r>
              <a:rPr lang="en-US" altLang="zh-CN" sz="1600" b="1" dirty="0" smtClean="0"/>
              <a:t>How does David</a:t>
            </a:r>
            <a:r>
              <a:rPr lang="zh-CN" altLang="en-US" sz="1600" b="1" dirty="0" smtClean="0"/>
              <a:t> </a:t>
            </a:r>
            <a:r>
              <a:rPr lang="en-US" altLang="zh-CN" sz="1600" b="1" dirty="0" smtClean="0"/>
              <a:t>transfer his BTCs to Ellen</a:t>
            </a:r>
            <a:r>
              <a:rPr lang="zh-CN" altLang="en-US" sz="1600" b="1" dirty="0" smtClean="0"/>
              <a:t>？</a:t>
            </a:r>
            <a:endParaRPr lang="zh-CN" altLang="en-US" sz="1600" b="1" dirty="0"/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2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400" dirty="0">
                <a:solidFill>
                  <a:srgbClr val="000099"/>
                </a:solidFill>
              </a:rPr>
              <a:t>Transaction Chain of Bitcoin</a:t>
            </a:r>
            <a:endParaRPr lang="en-US" altLang="zh-CN" sz="2000" dirty="0">
              <a:solidFill>
                <a:srgbClr val="000099"/>
              </a:solidFill>
            </a:endParaRPr>
          </a:p>
          <a:p>
            <a:pPr marL="352425" lvl="2" indent="0" eaLnBrk="1" hangingPunct="1">
              <a:buNone/>
            </a:pPr>
            <a:endParaRPr lang="en-US" altLang="zh-CN" sz="2000" b="1" dirty="0">
              <a:solidFill>
                <a:srgbClr val="000099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4520936"/>
                  </p:ext>
                </p:extLst>
              </p:nvPr>
            </p:nvGraphicFramePr>
            <p:xfrm>
              <a:off x="1524000" y="13970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</m:oMath>
                          </a14:m>
                          <a:endParaRPr lang="en-US" altLang="zh-CN" sz="1400" baseline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𝐀𝐥𝐢𝐜𝐞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17.0→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Alice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8.0→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Carol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3[1]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6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David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zh-CN" sz="1400" b="0" i="1" baseline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.0→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Bob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4520936"/>
                  </p:ext>
                </p:extLst>
              </p:nvPr>
            </p:nvGraphicFramePr>
            <p:xfrm>
              <a:off x="1524000" y="1397000"/>
              <a:ext cx="6096000" cy="296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1298498514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144909092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9757535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2353" r="-58276" b="-4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0360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102353" r="-58276" b="-3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Alice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097433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3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202353" r="-58276" b="-2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04214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……</a:t>
                          </a:r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82772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11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374118" r="-58276" b="-1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Carol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9789211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12</a:t>
                          </a:r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45" t="-474118" r="-58276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Bob Signature</a:t>
                          </a:r>
                          <a:endParaRPr lang="en-US" altLang="zh-CN" sz="1400" dirty="0" smtClean="0"/>
                        </a:p>
                        <a:p>
                          <a:pPr algn="r"/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79804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7" name="文本框 26"/>
          <p:cNvSpPr txBox="1"/>
          <p:nvPr/>
        </p:nvSpPr>
        <p:spPr>
          <a:xfrm>
            <a:off x="827584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</a:t>
            </a:r>
            <a:endParaRPr lang="zh-CN" altLang="en-US" sz="1600" dirty="0"/>
          </a:p>
        </p:txBody>
      </p:sp>
      <p:cxnSp>
        <p:nvCxnSpPr>
          <p:cNvPr id="8" name="直接箭头连接符 7"/>
          <p:cNvCxnSpPr>
            <a:stCxn id="27" idx="2"/>
          </p:cNvCxnSpPr>
          <p:nvPr/>
        </p:nvCxnSpPr>
        <p:spPr bwMode="auto">
          <a:xfrm>
            <a:off x="1175792" y="5639762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文本框 30"/>
          <p:cNvSpPr txBox="1"/>
          <p:nvPr/>
        </p:nvSpPr>
        <p:spPr>
          <a:xfrm>
            <a:off x="2123728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Tx2</a:t>
            </a:r>
            <a:endParaRPr lang="zh-CN" altLang="en-US" sz="1600" dirty="0"/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2267744" y="5639762"/>
            <a:ext cx="0" cy="4535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接箭头连接符 32"/>
          <p:cNvCxnSpPr/>
          <p:nvPr/>
        </p:nvCxnSpPr>
        <p:spPr bwMode="auto">
          <a:xfrm>
            <a:off x="2627784" y="5639762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箭头连接符 33"/>
          <p:cNvCxnSpPr/>
          <p:nvPr/>
        </p:nvCxnSpPr>
        <p:spPr bwMode="auto">
          <a:xfrm>
            <a:off x="2339752" y="5063698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文本框 35"/>
          <p:cNvSpPr txBox="1"/>
          <p:nvPr/>
        </p:nvSpPr>
        <p:spPr>
          <a:xfrm>
            <a:off x="3359696" y="5301208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Tx3</a:t>
            </a:r>
            <a:endParaRPr lang="zh-CN" altLang="en-US" sz="1600" dirty="0"/>
          </a:p>
        </p:txBody>
      </p:sp>
      <p:cxnSp>
        <p:nvCxnSpPr>
          <p:cNvPr id="37" name="直接箭头连接符 36"/>
          <p:cNvCxnSpPr/>
          <p:nvPr/>
        </p:nvCxnSpPr>
        <p:spPr bwMode="auto">
          <a:xfrm flipH="1">
            <a:off x="3491880" y="5639762"/>
            <a:ext cx="11832" cy="4535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接箭头连接符 37"/>
          <p:cNvCxnSpPr/>
          <p:nvPr/>
        </p:nvCxnSpPr>
        <p:spPr bwMode="auto">
          <a:xfrm>
            <a:off x="3863752" y="5639762"/>
            <a:ext cx="0" cy="4175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接箭头连接符 38"/>
          <p:cNvCxnSpPr/>
          <p:nvPr/>
        </p:nvCxnSpPr>
        <p:spPr bwMode="auto">
          <a:xfrm>
            <a:off x="3575720" y="5063698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文本框 9"/>
          <p:cNvSpPr txBox="1"/>
          <p:nvPr/>
        </p:nvSpPr>
        <p:spPr>
          <a:xfrm>
            <a:off x="4122260" y="526397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……</a:t>
            </a:r>
            <a:endParaRPr lang="zh-CN" altLang="en-US" sz="1800" dirty="0"/>
          </a:p>
        </p:txBody>
      </p:sp>
      <p:sp>
        <p:nvSpPr>
          <p:cNvPr id="41" name="文本框 40"/>
          <p:cNvSpPr txBox="1"/>
          <p:nvPr/>
        </p:nvSpPr>
        <p:spPr>
          <a:xfrm>
            <a:off x="4969024" y="5311297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Tx11</a:t>
            </a:r>
            <a:endParaRPr lang="zh-CN" altLang="en-US" sz="1600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5113040" y="5649851"/>
            <a:ext cx="50660" cy="34991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直接箭头连接符 42"/>
          <p:cNvCxnSpPr/>
          <p:nvPr/>
        </p:nvCxnSpPr>
        <p:spPr bwMode="auto">
          <a:xfrm>
            <a:off x="5473080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箭头连接符 43"/>
          <p:cNvCxnSpPr/>
          <p:nvPr/>
        </p:nvCxnSpPr>
        <p:spPr bwMode="auto">
          <a:xfrm>
            <a:off x="5185048" y="5073787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文本框 44"/>
          <p:cNvSpPr txBox="1"/>
          <p:nvPr/>
        </p:nvSpPr>
        <p:spPr>
          <a:xfrm>
            <a:off x="6204992" y="5311297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Tx12</a:t>
            </a:r>
            <a:endParaRPr lang="zh-CN" altLang="en-US" sz="1600" dirty="0"/>
          </a:p>
        </p:txBody>
      </p:sp>
      <p:cxnSp>
        <p:nvCxnSpPr>
          <p:cNvPr id="46" name="直接箭头连接符 45"/>
          <p:cNvCxnSpPr/>
          <p:nvPr/>
        </p:nvCxnSpPr>
        <p:spPr bwMode="auto">
          <a:xfrm>
            <a:off x="6349008" y="5649851"/>
            <a:ext cx="95200" cy="4434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直接箭头连接符 46"/>
          <p:cNvCxnSpPr/>
          <p:nvPr/>
        </p:nvCxnSpPr>
        <p:spPr bwMode="auto">
          <a:xfrm>
            <a:off x="6709048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直接箭头连接符 47"/>
          <p:cNvCxnSpPr/>
          <p:nvPr/>
        </p:nvCxnSpPr>
        <p:spPr bwMode="auto">
          <a:xfrm>
            <a:off x="6421016" y="5073787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肘形连接符 39"/>
          <p:cNvCxnSpPr/>
          <p:nvPr/>
        </p:nvCxnSpPr>
        <p:spPr bwMode="auto">
          <a:xfrm flipV="1">
            <a:off x="1175792" y="5073787"/>
            <a:ext cx="1163960" cy="803485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肘形连接符 49"/>
          <p:cNvCxnSpPr/>
          <p:nvPr/>
        </p:nvCxnSpPr>
        <p:spPr bwMode="auto">
          <a:xfrm flipV="1">
            <a:off x="2238400" y="5073787"/>
            <a:ext cx="1337320" cy="983568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肘形连接符 58"/>
          <p:cNvCxnSpPr/>
          <p:nvPr/>
        </p:nvCxnSpPr>
        <p:spPr bwMode="auto">
          <a:xfrm flipV="1">
            <a:off x="3491880" y="5073787"/>
            <a:ext cx="1693168" cy="101950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52" name="肘形连接符 23551"/>
          <p:cNvCxnSpPr/>
          <p:nvPr/>
        </p:nvCxnSpPr>
        <p:spPr bwMode="auto">
          <a:xfrm flipV="1">
            <a:off x="3863752" y="5073788"/>
            <a:ext cx="2557264" cy="983567"/>
          </a:xfrm>
          <a:prstGeom prst="bentConnector3">
            <a:avLst>
              <a:gd name="adj1" fmla="val 846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2" name="文本框 23561"/>
          <p:cNvSpPr txBox="1"/>
          <p:nvPr/>
        </p:nvSpPr>
        <p:spPr>
          <a:xfrm>
            <a:off x="4571871" y="5753549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David</a:t>
            </a:r>
            <a:endParaRPr lang="zh-CN" altLang="en-US" sz="1000" b="1" dirty="0"/>
          </a:p>
        </p:txBody>
      </p:sp>
      <p:sp>
        <p:nvSpPr>
          <p:cNvPr id="75" name="文本框 74"/>
          <p:cNvSpPr txBox="1"/>
          <p:nvPr/>
        </p:nvSpPr>
        <p:spPr>
          <a:xfrm>
            <a:off x="5852379" y="5743418"/>
            <a:ext cx="591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David</a:t>
            </a:r>
            <a:endParaRPr lang="zh-CN" altLang="en-US" sz="1000" b="1" dirty="0"/>
          </a:p>
        </p:txBody>
      </p:sp>
      <p:sp>
        <p:nvSpPr>
          <p:cNvPr id="49" name="文本框 48"/>
          <p:cNvSpPr txBox="1"/>
          <p:nvPr/>
        </p:nvSpPr>
        <p:spPr>
          <a:xfrm>
            <a:off x="7228803" y="5311297"/>
            <a:ext cx="696416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Tx13</a:t>
            </a:r>
            <a:endParaRPr lang="zh-CN" altLang="en-US" sz="1600" dirty="0"/>
          </a:p>
        </p:txBody>
      </p:sp>
      <p:cxnSp>
        <p:nvCxnSpPr>
          <p:cNvPr id="51" name="直接箭头连接符 50"/>
          <p:cNvCxnSpPr/>
          <p:nvPr/>
        </p:nvCxnSpPr>
        <p:spPr bwMode="auto">
          <a:xfrm>
            <a:off x="7372819" y="5649851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D0F0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接箭头连接符 52"/>
          <p:cNvCxnSpPr/>
          <p:nvPr/>
        </p:nvCxnSpPr>
        <p:spPr bwMode="auto">
          <a:xfrm>
            <a:off x="7444827" y="5073787"/>
            <a:ext cx="0" cy="2375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直接箭头连接符 56"/>
          <p:cNvCxnSpPr/>
          <p:nvPr/>
        </p:nvCxnSpPr>
        <p:spPr bwMode="auto">
          <a:xfrm>
            <a:off x="7732859" y="4995453"/>
            <a:ext cx="7493" cy="3272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肘形连接符 24"/>
          <p:cNvCxnSpPr/>
          <p:nvPr/>
        </p:nvCxnSpPr>
        <p:spPr bwMode="auto">
          <a:xfrm flipV="1">
            <a:off x="5163700" y="5085184"/>
            <a:ext cx="2281127" cy="914586"/>
          </a:xfrm>
          <a:prstGeom prst="bentConnector3">
            <a:avLst>
              <a:gd name="adj1" fmla="val 7974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肘形连接符 62"/>
          <p:cNvCxnSpPr/>
          <p:nvPr/>
        </p:nvCxnSpPr>
        <p:spPr bwMode="auto">
          <a:xfrm flipV="1">
            <a:off x="6444208" y="4995453"/>
            <a:ext cx="1288651" cy="106190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6" name="表格 6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5201000"/>
                  </p:ext>
                </p:extLst>
              </p:nvPr>
            </p:nvGraphicFramePr>
            <p:xfrm>
              <a:off x="1513052" y="4352937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Inputs: 11[0], 12[0]</a:t>
                          </a:r>
                        </a:p>
                        <a:p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Outputs: </a:t>
                          </a:r>
                          <a:r>
                            <a:rPr lang="en-US" altLang="zh-CN" sz="1400" baseline="0" dirty="0" smtClean="0">
                              <a:latin typeface="Times New Roman" panose="02020603050405020304" pitchFamily="18" charset="0"/>
                              <a:ea typeface="Microsoft YaHei" panose="020B0503020204020204" pitchFamily="34" charset="-122"/>
                            </a:rPr>
                            <a:t>12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1400" b="1" i="0" baseline="0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400" b="0" i="0" baseline="0" smtClean="0">
                                  <a:latin typeface="Cambria Math" panose="02040503050406030204" pitchFamily="18" charset="0"/>
                                </a:rPr>
                                <m:t>Ellen</m:t>
                              </m:r>
                            </m:oMath>
                          </a14:m>
                          <a:endParaRPr lang="en-US" altLang="zh-CN" sz="1400" i="0" baseline="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</a:endParaRP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6" name="表格 6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5201000"/>
                  </p:ext>
                </p:extLst>
              </p:nvPr>
            </p:nvGraphicFramePr>
            <p:xfrm>
              <a:off x="1513052" y="4352937"/>
              <a:ext cx="6096000" cy="518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7720">
                      <a:extLst>
                        <a:ext uri="{9D8B030D-6E8A-4147-A177-3AD203B41FA5}">
                          <a16:colId xmlns:a16="http://schemas.microsoft.com/office/drawing/2014/main" val="3017594359"/>
                        </a:ext>
                      </a:extLst>
                    </a:gridCol>
                    <a:gridCol w="3536280">
                      <a:extLst>
                        <a:ext uri="{9D8B030D-6E8A-4147-A177-3AD203B41FA5}">
                          <a16:colId xmlns:a16="http://schemas.microsoft.com/office/drawing/2014/main" val="251069354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45203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altLang="zh-CN" sz="1400" dirty="0" smtClean="0"/>
                            <a:t>13</a:t>
                          </a:r>
                          <a:endParaRPr lang="zh-CN" altLang="en-US" sz="1400" dirty="0"/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5172" t="-2326" r="-58276" b="-116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 smtClean="0"/>
                            <a:t>David Signature</a:t>
                          </a:r>
                        </a:p>
                      </a:txBody>
                      <a:tcP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30237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What is Bitcoin</a:t>
            </a:r>
            <a:r>
              <a:rPr lang="zh-CN" altLang="en-US" dirty="0"/>
              <a:t>？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905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12228</TotalTime>
  <Words>4639</Words>
  <Application>Microsoft Office PowerPoint</Application>
  <PresentationFormat>全屏显示(4:3)</PresentationFormat>
  <Paragraphs>966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宋体</vt:lpstr>
      <vt:lpstr>Microsoft YaHei</vt:lpstr>
      <vt:lpstr>Arial</vt:lpstr>
      <vt:lpstr>Cambria Math</vt:lpstr>
      <vt:lpstr>Comic Sans MS</vt:lpstr>
      <vt:lpstr>Garamond</vt:lpstr>
      <vt:lpstr>Times New Roman</vt:lpstr>
      <vt:lpstr>Verdana</vt:lpstr>
      <vt:lpstr>Wingdings</vt:lpstr>
      <vt:lpstr>Edge</vt:lpstr>
      <vt:lpstr>网络安全技术</vt:lpstr>
      <vt:lpstr>Introduction to Bitcoin</vt:lpstr>
      <vt:lpstr>1. What is Bitcoin？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 What is Bitcoin？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 What is Bitcoin？:Coin Address of Bitcoin</vt:lpstr>
      <vt:lpstr>PowerPoint 演示文稿</vt:lpstr>
      <vt:lpstr>PowerPoint 演示文稿</vt:lpstr>
      <vt:lpstr>PowerPoint 演示文稿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651</cp:revision>
  <dcterms:created xsi:type="dcterms:W3CDTF">2002-02-18T10:20:31Z</dcterms:created>
  <dcterms:modified xsi:type="dcterms:W3CDTF">2019-04-09T12:35:21Z</dcterms:modified>
</cp:coreProperties>
</file>