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7"/>
  </p:notesMasterIdLst>
  <p:handoutMasterIdLst>
    <p:handoutMasterId r:id="rId28"/>
  </p:handoutMasterIdLst>
  <p:sldIdLst>
    <p:sldId id="323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45" r:id="rId26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7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5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8D7D2F8-2403-41AA-B02A-A72B817901D1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01198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dirty="0" err="1" smtClean="0">
                <a:latin typeface="Comic Sans MS" panose="030F0702030302020204" pitchFamily="66" charset="0"/>
                <a:ea typeface="宋体" panose="02010600030101010101" pitchFamily="2" charset="-122"/>
              </a:rPr>
              <a:t>IPSec</a:t>
            </a:r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 and SSL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2971800" cy="4267200"/>
          </a:xfrm>
          <a:noFill/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IPSec lives at the network layer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IPSec is transparent to applications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803900" y="20701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16390" name="Group 5"/>
          <p:cNvGrpSpPr>
            <a:grpSpLocks/>
          </p:cNvGrpSpPr>
          <p:nvPr/>
        </p:nvGrpSpPr>
        <p:grpSpPr bwMode="auto">
          <a:xfrm>
            <a:off x="5734050" y="2184400"/>
            <a:ext cx="1898650" cy="3530600"/>
            <a:chOff x="3076" y="888"/>
            <a:chExt cx="1196" cy="2224"/>
          </a:xfrm>
        </p:grpSpPr>
        <p:sp>
          <p:nvSpPr>
            <p:cNvPr id="16406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16407" name="Text Box 7"/>
            <p:cNvSpPr txBox="1">
              <a:spLocks noChangeArrowheads="1"/>
            </p:cNvSpPr>
            <p:nvPr/>
          </p:nvSpPr>
          <p:spPr bwMode="auto">
            <a:xfrm>
              <a:off x="3168" y="949"/>
              <a:ext cx="1034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application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transport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network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link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physical</a:t>
              </a:r>
            </a:p>
          </p:txBody>
        </p:sp>
        <p:sp>
          <p:nvSpPr>
            <p:cNvPr id="16408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9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10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11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5029200" y="28194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4090988" y="2530475"/>
            <a:ext cx="774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b="0">
                <a:ea typeface="宋体" panose="02010600030101010101" pitchFamily="2" charset="-122"/>
              </a:rPr>
              <a:t>SSL</a:t>
            </a:r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3886200" y="2362200"/>
            <a:ext cx="11430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>
            <a:off x="7696200" y="2895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Line 16"/>
          <p:cNvSpPr>
            <a:spLocks noChangeShapeType="1"/>
          </p:cNvSpPr>
          <p:nvPr/>
        </p:nvSpPr>
        <p:spPr bwMode="auto">
          <a:xfrm flipH="1">
            <a:off x="76962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8001000" y="3216275"/>
            <a:ext cx="638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OS</a:t>
            </a:r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>
            <a:off x="7696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 flipH="1">
            <a:off x="76962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9" name="Rectangle 20"/>
          <p:cNvSpPr>
            <a:spLocks noChangeArrowheads="1"/>
          </p:cNvSpPr>
          <p:nvPr/>
        </p:nvSpPr>
        <p:spPr bwMode="auto">
          <a:xfrm>
            <a:off x="7969250" y="2225675"/>
            <a:ext cx="869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User</a:t>
            </a:r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76962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 flipH="1">
            <a:off x="7696200" y="4953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Rectangle 23"/>
          <p:cNvSpPr>
            <a:spLocks noChangeArrowheads="1"/>
          </p:cNvSpPr>
          <p:nvPr/>
        </p:nvSpPr>
        <p:spPr bwMode="auto">
          <a:xfrm>
            <a:off x="8008938" y="4724400"/>
            <a:ext cx="6778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 b="0">
                <a:ea typeface="宋体" panose="02010600030101010101" pitchFamily="2" charset="-122"/>
              </a:rPr>
              <a:t>NIC</a:t>
            </a:r>
          </a:p>
        </p:txBody>
      </p:sp>
      <p:sp>
        <p:nvSpPr>
          <p:cNvPr id="16403" name="Rectangle 24"/>
          <p:cNvSpPr>
            <a:spLocks noChangeArrowheads="1"/>
          </p:cNvSpPr>
          <p:nvPr/>
        </p:nvSpPr>
        <p:spPr bwMode="auto">
          <a:xfrm>
            <a:off x="3886200" y="3581400"/>
            <a:ext cx="11430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6404" name="Line 25"/>
          <p:cNvSpPr>
            <a:spLocks noChangeShapeType="1"/>
          </p:cNvSpPr>
          <p:nvPr/>
        </p:nvSpPr>
        <p:spPr bwMode="auto">
          <a:xfrm>
            <a:off x="5029200" y="39624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5" name="Rectangle 26"/>
          <p:cNvSpPr>
            <a:spLocks noChangeArrowheads="1"/>
          </p:cNvSpPr>
          <p:nvPr/>
        </p:nvSpPr>
        <p:spPr bwMode="auto">
          <a:xfrm>
            <a:off x="3968750" y="3733800"/>
            <a:ext cx="10445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b="0">
                <a:ea typeface="宋体" panose="02010600030101010101" pitchFamily="2" charset="-122"/>
              </a:rPr>
              <a:t>IPSec</a:t>
            </a:r>
          </a:p>
        </p:txBody>
      </p:sp>
    </p:spTree>
    <p:extLst>
      <p:ext uri="{BB962C8B-B14F-4D97-AF65-F5344CB8AC3E}">
        <p14:creationId xmlns:p14="http://schemas.microsoft.com/office/powerpoint/2010/main" val="42153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9C3BBCB-2BE2-49F8-AA41-9505965339F3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47936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and ESP/AH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Two parts to discuss</a:t>
            </a:r>
          </a:p>
          <a:p>
            <a:pPr marL="914400" lvl="1" indent="-457200" eaLnBrk="1" hangingPunct="1"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Establish a session key – IKE (</a:t>
            </a:r>
            <a:r>
              <a:rPr lang="en-US" altLang="zh-CN" sz="2000" dirty="0"/>
              <a:t>Internet </a:t>
            </a:r>
            <a:r>
              <a:rPr lang="en-US" altLang="zh-CN" sz="2000"/>
              <a:t>Key </a:t>
            </a:r>
            <a:r>
              <a:rPr lang="en-US" altLang="zh-CN" sz="2000" smtClean="0"/>
              <a:t>Exchange</a:t>
            </a:r>
            <a:r>
              <a:rPr lang="en-US" altLang="zh-CN" sz="2400" smtClean="0">
                <a:ea typeface="宋体" panose="02010600030101010101" pitchFamily="2" charset="-122"/>
              </a:rPr>
              <a:t>)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914400" lvl="1" indent="-457200" eaLnBrk="1" hangingPunct="1">
              <a:buFont typeface="Comic Sans MS" panose="030F0702030302020204" pitchFamily="66" charset="0"/>
              <a:buAutoNum type="arabicPeriod"/>
            </a:pPr>
            <a:r>
              <a:rPr lang="en-US" altLang="zh-CN" sz="2400" dirty="0" smtClean="0">
                <a:ea typeface="宋体" panose="02010600030101010101" pitchFamily="2" charset="-122"/>
              </a:rPr>
              <a:t>How a secure channel works – ESP or AH (</a:t>
            </a:r>
            <a:r>
              <a:rPr lang="en-US" altLang="zh-CN" sz="2000" dirty="0"/>
              <a:t>Encapsulating Security </a:t>
            </a:r>
            <a:r>
              <a:rPr lang="en-US" altLang="zh-CN" sz="2000" dirty="0" smtClean="0"/>
              <a:t>Payload, Authentication </a:t>
            </a:r>
            <a:r>
              <a:rPr lang="en-US" altLang="zh-CN" sz="2000" dirty="0"/>
              <a:t>Header </a:t>
            </a:r>
            <a:r>
              <a:rPr lang="en-US" altLang="zh-CN" sz="2400" dirty="0" smtClean="0">
                <a:ea typeface="宋体" panose="02010600030101010101" pitchFamily="2" charset="-122"/>
              </a:rPr>
              <a:t>)</a:t>
            </a:r>
          </a:p>
          <a:p>
            <a:pPr marL="914400" lvl="1" indent="-457200" eaLnBrk="1" hangingPunct="1">
              <a:buFont typeface="Comic Sans MS" panose="030F0702030302020204" pitchFamily="66" charset="0"/>
              <a:buAutoNum type="arabicPeriod"/>
            </a:pP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In SSL, it also has these two parts</a:t>
            </a:r>
          </a:p>
          <a:p>
            <a:pPr marL="914400" lvl="1" indent="-457200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We have only discussed the first part – establishing a session key</a:t>
            </a:r>
          </a:p>
          <a:p>
            <a:pPr marL="914400" lvl="1" indent="-457200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We didn’t discuss how the secure channel works</a:t>
            </a:r>
          </a:p>
        </p:txBody>
      </p:sp>
    </p:spTree>
    <p:extLst>
      <p:ext uri="{BB962C8B-B14F-4D97-AF65-F5344CB8AC3E}">
        <p14:creationId xmlns:p14="http://schemas.microsoft.com/office/powerpoint/2010/main" val="27279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983B71FD-1C86-426F-965D-0B50D9C69740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70291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IKE has 2 phases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Phase 1 </a:t>
            </a:r>
            <a:r>
              <a:rPr lang="en-US" altLang="zh-CN" sz="2400" smtClean="0">
                <a:ea typeface="宋体" panose="02010600030101010101" pitchFamily="2" charset="-122"/>
                <a:sym typeface="Symbol" panose="05050102010706020507" pitchFamily="18" charset="2"/>
              </a:rPr>
              <a:t></a:t>
            </a:r>
            <a:r>
              <a:rPr lang="en-US" altLang="zh-CN" sz="2400" smtClean="0">
                <a:ea typeface="宋体" panose="02010600030101010101" pitchFamily="2" charset="-122"/>
              </a:rPr>
              <a:t> master session key setup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Phase 2 </a:t>
            </a:r>
            <a:r>
              <a:rPr lang="en-US" altLang="zh-CN" sz="2400" smtClean="0">
                <a:ea typeface="宋体" panose="02010600030101010101" pitchFamily="2" charset="-122"/>
                <a:sym typeface="Symbol" panose="05050102010706020507" pitchFamily="18" charset="2"/>
              </a:rPr>
              <a:t> ESP and/or AH key setup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Phase 1 is co</a:t>
            </a:r>
            <a:r>
              <a:rPr lang="en-US" altLang="zh-CN" sz="2800" smtClean="0">
                <a:ea typeface="宋体" panose="02010600030101010101" pitchFamily="2" charset="-122"/>
                <a:sym typeface="Symbol" panose="05050102010706020507" pitchFamily="18" charset="2"/>
              </a:rPr>
              <a:t>mparable to SSL session </a:t>
            </a:r>
            <a:endParaRPr lang="en-US" altLang="zh-CN" sz="28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Phase 2 is comparable to SSL </a:t>
            </a:r>
            <a:r>
              <a:rPr lang="en-US" altLang="zh-CN" sz="2800" smtClean="0">
                <a:ea typeface="宋体" panose="02010600030101010101" pitchFamily="2" charset="-122"/>
                <a:sym typeface="Symbol" panose="05050102010706020507" pitchFamily="18" charset="2"/>
              </a:rPr>
              <a:t>connection</a:t>
            </a:r>
          </a:p>
          <a:p>
            <a:pPr eaLnBrk="1" hangingPunct="1"/>
            <a:endParaRPr lang="en-US" altLang="zh-CN" sz="2800" smtClean="0"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  <a:sym typeface="Symbol" panose="05050102010706020507" pitchFamily="18" charset="2"/>
              </a:rPr>
              <a:t>In this course, we don’t cover Phase 2</a:t>
            </a:r>
          </a:p>
        </p:txBody>
      </p:sp>
    </p:spTree>
    <p:extLst>
      <p:ext uri="{BB962C8B-B14F-4D97-AF65-F5344CB8AC3E}">
        <p14:creationId xmlns:p14="http://schemas.microsoft.com/office/powerpoint/2010/main" val="19181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3ED2290E-1554-4792-BB36-263481B5660A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64704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Three ways to run phase 1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Public key encryption based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Signature based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Symmetric key based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For each of these, there are two different “modes” to choose from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Main mode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Aggressive mode</a:t>
            </a:r>
          </a:p>
          <a:p>
            <a:pPr eaLnBrk="1" hangingPunct="1"/>
            <a:r>
              <a:rPr lang="en-US" altLang="zh-CN" sz="2400" b="1" smtClean="0">
                <a:solidFill>
                  <a:srgbClr val="FF0000"/>
                </a:solidFill>
                <a:ea typeface="宋体" panose="02010600030101010101" pitchFamily="2" charset="-122"/>
              </a:rPr>
              <a:t>There are 6 variants of IKE Phase 1!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Evidence that IPSec is over-engineered?</a:t>
            </a:r>
          </a:p>
        </p:txBody>
      </p:sp>
    </p:spTree>
    <p:extLst>
      <p:ext uri="{BB962C8B-B14F-4D97-AF65-F5344CB8AC3E}">
        <p14:creationId xmlns:p14="http://schemas.microsoft.com/office/powerpoint/2010/main" val="8891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D13AC79-5EE0-485C-B17F-5D078F2CEE1C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30088"/>
            <a:ext cx="7772400" cy="836712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According to the IKE specification,</a:t>
            </a:r>
          </a:p>
          <a:p>
            <a:pPr lvl="1" eaLnBrk="1" hangingPunct="1"/>
            <a:r>
              <a:rPr lang="en-US" altLang="zh-CN" sz="2800" dirty="0" smtClean="0">
                <a:ea typeface="宋体" panose="02010600030101010101" pitchFamily="2" charset="-122"/>
              </a:rPr>
              <a:t>Main mode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-Roman" charset="0"/>
                <a:ea typeface="宋体" panose="02010600030101010101" pitchFamily="2" charset="-122"/>
              </a:rPr>
              <a:t>MUST</a:t>
            </a:r>
            <a:r>
              <a:rPr lang="en-US" altLang="zh-CN" sz="2800" dirty="0" smtClean="0">
                <a:ea typeface="宋体" panose="02010600030101010101" pitchFamily="2" charset="-122"/>
              </a:rPr>
              <a:t> be implemented</a:t>
            </a:r>
          </a:p>
          <a:p>
            <a:pPr lvl="1"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Aggressive mode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-Roman" charset="0"/>
                <a:ea typeface="宋体" panose="02010600030101010101" pitchFamily="2" charset="-122"/>
              </a:rPr>
              <a:t>SHOULD</a:t>
            </a:r>
            <a:r>
              <a:rPr lang="en-US" altLang="zh-CN" sz="2800" dirty="0" smtClean="0">
                <a:ea typeface="宋体" panose="02010600030101010101" pitchFamily="2" charset="-122"/>
              </a:rPr>
              <a:t> be implemented</a:t>
            </a:r>
          </a:p>
          <a:p>
            <a:pPr lvl="1" eaLnBrk="1" hangingPunct="1"/>
            <a:r>
              <a:rPr lang="en-US" altLang="zh-CN" sz="2800" dirty="0" smtClean="0">
                <a:ea typeface="宋体" panose="02010600030101010101" pitchFamily="2" charset="-122"/>
              </a:rPr>
              <a:t>In other words, if aggressive mode is not implemented, “you should feel guilty about it”</a:t>
            </a:r>
          </a:p>
        </p:txBody>
      </p:sp>
    </p:spTree>
    <p:extLst>
      <p:ext uri="{BB962C8B-B14F-4D97-AF65-F5344CB8AC3E}">
        <p14:creationId xmlns:p14="http://schemas.microsoft.com/office/powerpoint/2010/main" val="31124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AF286731-BCA0-4222-978E-C43C0D7803CC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2674" y="288131"/>
            <a:ext cx="7772400" cy="690563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Signature Based (Main Mode)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CP = crypto proposed, CS = crypto selected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K = h(g</a:t>
            </a:r>
            <a:r>
              <a:rPr lang="en-US" altLang="zh-CN" sz="2000" baseline="30000" smtClean="0">
                <a:latin typeface="Calibri" panose="020F0502020204030204" pitchFamily="34" charset="0"/>
                <a:ea typeface="宋体" panose="02010600030101010101" pitchFamily="2" charset="-122"/>
              </a:rPr>
              <a:t>ab 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mod p, R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, R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B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SKEYID = h(R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, R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B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, g</a:t>
            </a:r>
            <a:r>
              <a:rPr lang="en-US" altLang="zh-CN" sz="2000" baseline="30000" smtClean="0">
                <a:latin typeface="Calibri" panose="020F0502020204030204" pitchFamily="34" charset="0"/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 mod p)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proof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 = [h(SKEYID, g</a:t>
            </a:r>
            <a:r>
              <a:rPr lang="en-US" altLang="zh-CN" sz="2000" baseline="30000" smtClean="0">
                <a:latin typeface="Calibri" panose="020F0502020204030204" pitchFamily="34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 mod p, g</a:t>
            </a:r>
            <a:r>
              <a:rPr lang="en-US" altLang="zh-CN" sz="2000" baseline="30000" smtClean="0">
                <a:latin typeface="Calibri" panose="020F0502020204030204" pitchFamily="34" charset="0"/>
                <a:ea typeface="宋体" panose="02010600030101010101" pitchFamily="2" charset="-122"/>
              </a:rPr>
              <a:t>b</a:t>
            </a:r>
            <a:r>
              <a:rPr lang="en-US" altLang="zh-CN" sz="2000" smtClean="0">
                <a:latin typeface="Calibri" panose="020F0502020204030204" pitchFamily="34" charset="0"/>
                <a:ea typeface="宋体" panose="02010600030101010101" pitchFamily="2" charset="-122"/>
              </a:rPr>
              <a:t> mod p, CP, “Alice”)]</a:t>
            </a:r>
            <a:r>
              <a:rPr lang="en-US" altLang="zh-CN" sz="2000" baseline="-25000" smtClean="0">
                <a:latin typeface="Calibri" panose="020F0502020204030204" pitchFamily="34" charset="0"/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2209800" y="16764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H="1" flipV="1">
            <a:off x="2133600" y="21336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989013" y="34448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7346950" y="34448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2209800" y="26146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3810000" y="12192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3810000" y="16764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CS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3276600" y="2133600"/>
            <a:ext cx="193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2895600" y="3124200"/>
            <a:ext cx="3097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“Alice” ||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 flipV="1">
            <a:off x="2133600" y="31242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3200400" y="2667000"/>
            <a:ext cx="193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 flipV="1">
            <a:off x="2209800" y="35814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 flipH="1" flipV="1">
            <a:off x="2133600" y="40386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971800" y="3581400"/>
            <a:ext cx="297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“Bob” ||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152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18288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6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1B2E5EEE-7C0F-4184-A904-F21BF09D92B9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3838"/>
            <a:ext cx="8291264" cy="665163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Signature Based (Aggressive Mode)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001000" cy="14478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Main difference from main mode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Not trying to protect identities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Cannot negotiate 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sz="2400" smtClean="0">
                <a:ea typeface="宋体" panose="02010600030101010101" pitchFamily="2" charset="-122"/>
              </a:rPr>
              <a:t> or 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p</a:t>
            </a:r>
            <a:endParaRPr lang="en-US" altLang="zh-CN" sz="2400" smtClean="0">
              <a:ea typeface="宋体" panose="02010600030101010101" pitchFamily="2" charset="-122"/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V="1">
            <a:off x="1905000" y="2325688"/>
            <a:ext cx="541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 flipV="1">
            <a:off x="1828800" y="3265488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760413" y="36734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7620000" y="3657600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V="1">
            <a:off x="1905000" y="3935413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2895600" y="1828800"/>
            <a:ext cx="3554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“Alice”,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3041650" y="2411413"/>
            <a:ext cx="30178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“Bob”,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CS,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sz="2000" b="0" baseline="-2500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4114800" y="3429000"/>
            <a:ext cx="102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sz="2800" b="0" baseline="-25000">
              <a:latin typeface="Times-Roman" charset="0"/>
              <a:ea typeface="宋体" panose="02010600030101010101" pitchFamily="2" charset="-122"/>
            </a:endParaRPr>
          </a:p>
        </p:txBody>
      </p:sp>
      <p:pic>
        <p:nvPicPr>
          <p:cNvPr id="2254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BFBDF4C9-4E3A-49B0-A974-7650378FCD00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686800" cy="696913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Symmetric Key Based (Main Mode)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924800" cy="1676400"/>
          </a:xfrm>
        </p:spPr>
        <p:txBody>
          <a:bodyPr/>
          <a:lstStyle/>
          <a:p>
            <a:pPr lvl="1" eaLnBrk="1" hangingPunct="1"/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000" baseline="-2500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 = symmetric key shared in advance </a:t>
            </a:r>
          </a:p>
          <a:p>
            <a:pPr lvl="1" eaLnBrk="1" hangingPunct="1"/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K = h(g</a:t>
            </a:r>
            <a:r>
              <a:rPr lang="en-US" altLang="zh-CN" sz="2000" baseline="30000" smtClean="0">
                <a:latin typeface="Times-Roman" charset="0"/>
                <a:ea typeface="宋体" panose="02010600030101010101" pitchFamily="2" charset="-122"/>
              </a:rPr>
              <a:t>ab 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mod p, R</a:t>
            </a:r>
            <a:r>
              <a:rPr lang="en-US" altLang="zh-CN" sz="20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sz="2000" baseline="-25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, K</a:t>
            </a:r>
            <a:r>
              <a:rPr lang="en-US" altLang="zh-CN" sz="2000" baseline="-2500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)</a:t>
            </a:r>
          </a:p>
          <a:p>
            <a:pPr lvl="1" eaLnBrk="1" hangingPunct="1"/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SKEYID = h(K, g</a:t>
            </a:r>
            <a:r>
              <a:rPr lang="en-US" altLang="zh-CN" sz="2000" baseline="3000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 mod p)</a:t>
            </a:r>
          </a:p>
          <a:p>
            <a:pPr lvl="1" eaLnBrk="1" hangingPunct="1"/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sz="20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 = h(SKEYID,g</a:t>
            </a:r>
            <a:r>
              <a:rPr lang="en-US" altLang="zh-CN" sz="2000" baseline="30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 mod p, g</a:t>
            </a:r>
            <a:r>
              <a:rPr lang="en-US" altLang="zh-CN" sz="2000" baseline="30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000" smtClean="0">
                <a:latin typeface="Times-Roman" charset="0"/>
                <a:ea typeface="宋体" panose="02010600030101010101" pitchFamily="2" charset="-122"/>
              </a:rPr>
              <a:t> mod p, CP,“Alice”)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 flipV="1">
            <a:off x="2209800" y="17526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 flipV="1">
            <a:off x="2133600" y="22098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989013" y="35210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7346950" y="3505200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V="1">
            <a:off x="2209800" y="26908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3795713" y="12954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3498850" y="17526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CS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2946400" y="2209800"/>
            <a:ext cx="193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2625725" y="320040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“Alice” ||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 flipV="1">
            <a:off x="2133600" y="32004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2946400" y="2743200"/>
            <a:ext cx="193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V="1">
            <a:off x="2209800" y="36576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 flipV="1">
            <a:off x="2133600" y="41910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0" name="Rectangle 19"/>
          <p:cNvSpPr>
            <a:spLocks noChangeArrowheads="1"/>
          </p:cNvSpPr>
          <p:nvPr/>
        </p:nvSpPr>
        <p:spPr bwMode="auto">
          <a:xfrm>
            <a:off x="2743200" y="3733800"/>
            <a:ext cx="289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“Bob” ||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357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1957388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399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2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5F6A0DBB-E46F-4874-A35E-38CFB6A72C70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280920" cy="752128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Problems with Symmetric Key Based (Main Mode)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Catch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Alice sends her ID in message 5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Alice’s ID encrypted with </a:t>
            </a:r>
            <a:r>
              <a:rPr lang="en-US" altLang="zh-CN" sz="2400" dirty="0" smtClean="0">
                <a:latin typeface="Times-Roman" charset="0"/>
                <a:ea typeface="宋体" panose="02010600030101010101" pitchFamily="2" charset="-122"/>
              </a:rPr>
              <a:t>K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To find </a:t>
            </a:r>
            <a:r>
              <a:rPr lang="en-US" altLang="zh-CN" sz="2400" dirty="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400" dirty="0" smtClean="0">
                <a:ea typeface="宋体" panose="02010600030101010101" pitchFamily="2" charset="-122"/>
              </a:rPr>
              <a:t> Bob must know </a:t>
            </a:r>
            <a:r>
              <a:rPr lang="en-US" altLang="zh-CN" sz="2400" dirty="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400" baseline="-25000" dirty="0" smtClean="0">
                <a:latin typeface="Times-Roman" charset="0"/>
                <a:ea typeface="宋体" panose="02010600030101010101" pitchFamily="2" charset="-122"/>
              </a:rPr>
              <a:t>AB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To get </a:t>
            </a:r>
            <a:r>
              <a:rPr lang="en-US" altLang="zh-CN" sz="2400" dirty="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400" baseline="-25000" dirty="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400" dirty="0" smtClean="0">
                <a:ea typeface="宋体" panose="02010600030101010101" pitchFamily="2" charset="-122"/>
              </a:rPr>
              <a:t> Bob must know he’s talking to Alice!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Result: </a:t>
            </a:r>
            <a:r>
              <a:rPr lang="en-US" altLang="zh-CN" sz="28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Alice’s ID must be IP address!</a:t>
            </a:r>
            <a:endParaRPr lang="en-US" altLang="zh-CN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9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4383CF26-44E9-49BE-A41E-FAA20121D36D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12739"/>
            <a:ext cx="7772400" cy="565151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Symmetric Key Based (Aggressive Mode)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924800" cy="18288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Same format as digital signature aggressive mode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Not trying to hide identities…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As a result, does </a:t>
            </a:r>
            <a:r>
              <a:rPr lang="en-US" altLang="zh-CN" sz="2400" b="1" smtClean="0">
                <a:solidFill>
                  <a:schemeClr val="accent2"/>
                </a:solidFill>
                <a:ea typeface="宋体" panose="02010600030101010101" pitchFamily="2" charset="-122"/>
              </a:rPr>
              <a:t>not</a:t>
            </a:r>
            <a:r>
              <a:rPr lang="en-US" altLang="zh-CN" sz="2400" smtClean="0">
                <a:ea typeface="宋体" panose="02010600030101010101" pitchFamily="2" charset="-122"/>
              </a:rPr>
              <a:t> have problems of main mode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V="1">
            <a:off x="1905000" y="2292350"/>
            <a:ext cx="541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H="1" flipV="1">
            <a:off x="1828800" y="323215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0413" y="3581400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0" y="35972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V="1">
            <a:off x="1905000" y="3902075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2438400" y="1768475"/>
            <a:ext cx="3554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“Alice”,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3041650" y="2378075"/>
            <a:ext cx="3017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“Bob”,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CS,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sz="2000" b="0" baseline="-2500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3473450" y="3394075"/>
            <a:ext cx="102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sz="2800" b="0" baseline="-25000">
              <a:latin typeface="Times-Roman" charset="0"/>
              <a:ea typeface="宋体" panose="02010600030101010101" pitchFamily="2" charset="-122"/>
            </a:endParaRPr>
          </a:p>
        </p:txBody>
      </p:sp>
      <p:pic>
        <p:nvPicPr>
          <p:cNvPr id="2561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33588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1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590FCC14-BCE2-49C2-9770-7283FCEB403A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sz="50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Secure Socket Layer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0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9C2A287B-64C7-4A18-BD44-6409F33E2268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3525"/>
            <a:ext cx="8291264" cy="598488"/>
          </a:xfrm>
        </p:spPr>
        <p:txBody>
          <a:bodyPr/>
          <a:lstStyle/>
          <a:p>
            <a:pPr eaLnBrk="1" hangingPunct="1"/>
            <a:r>
              <a:rPr lang="en-US" altLang="zh-CN" sz="25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Public Key Encryption Based (Main Mode)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0010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K = h(g</a:t>
            </a:r>
            <a:r>
              <a:rPr lang="en-US" altLang="zh-CN" sz="2400" baseline="30000" smtClean="0">
                <a:latin typeface="Times-Roman" charset="0"/>
                <a:ea typeface="宋体" panose="02010600030101010101" pitchFamily="2" charset="-122"/>
              </a:rPr>
              <a:t>ab 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mod p, 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SKEYID = h(R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, g</a:t>
            </a:r>
            <a:r>
              <a:rPr lang="en-US" altLang="zh-CN" sz="2400" baseline="3000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 mod p)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 = h(SKEYID, g</a:t>
            </a:r>
            <a:r>
              <a:rPr lang="en-US" altLang="zh-CN" sz="2400" baseline="30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 mod p, g</a:t>
            </a:r>
            <a:r>
              <a:rPr lang="en-US" altLang="zh-CN" sz="2400" baseline="30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 mod p, CP,“Alice”)</a:t>
            </a:r>
            <a:endParaRPr lang="en-US" altLang="zh-CN" sz="2400" baseline="-25000" smtClean="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2209800" y="17526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H="1" flipV="1">
            <a:off x="2133600" y="22098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989013" y="35210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7346950" y="3505200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V="1">
            <a:off x="2209800" y="26908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3733800" y="12954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3498850" y="17526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CS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2362200" y="2260600"/>
            <a:ext cx="353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sz="2000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 mod p, {R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, {“Alice”}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2971800" y="3200400"/>
            <a:ext cx="180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H="1" flipV="1">
            <a:off x="2133600" y="32004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Rectangle 16"/>
          <p:cNvSpPr>
            <a:spLocks noChangeArrowheads="1"/>
          </p:cNvSpPr>
          <p:nvPr/>
        </p:nvSpPr>
        <p:spPr bwMode="auto">
          <a:xfrm>
            <a:off x="2355850" y="2794000"/>
            <a:ext cx="356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sz="2000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 mod p, {R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sz="2000" b="0">
                <a:latin typeface="Times-Roman" charset="0"/>
                <a:ea typeface="宋体" panose="02010600030101010101" pitchFamily="2" charset="-122"/>
              </a:rPr>
              <a:t>, {“Bob”}</a:t>
            </a:r>
            <a:r>
              <a:rPr lang="en-US" altLang="zh-CN" sz="2000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sz="2000" b="0">
              <a:ea typeface="宋体" panose="02010600030101010101" pitchFamily="2" charset="-122"/>
            </a:endParaRPr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V="1">
            <a:off x="2209800" y="36576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H="1" flipV="1">
            <a:off x="2133600" y="41148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2971800" y="3657600"/>
            <a:ext cx="1808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E(K, 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664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9050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28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E583886C-9057-4E8D-8352-7D135D09D361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208912" cy="609601"/>
          </a:xfrm>
        </p:spPr>
        <p:txBody>
          <a:bodyPr/>
          <a:lstStyle/>
          <a:p>
            <a:pPr eaLnBrk="1" hangingPunct="1"/>
            <a:r>
              <a:rPr lang="en-US" altLang="zh-CN" sz="22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IKE Phase 1: Public Key Encryption Based (Aggressive Mode)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8077200" cy="19050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K, proof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, proof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 </a:t>
            </a:r>
            <a:r>
              <a:rPr lang="en-US" altLang="zh-CN" sz="2800" smtClean="0">
                <a:ea typeface="宋体" panose="02010600030101010101" pitchFamily="2" charset="-122"/>
              </a:rPr>
              <a:t>computed as in main mode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Note that identities are hidden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The only aggressive mode to hide identities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Then why have main mode?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V="1">
            <a:off x="1905000" y="2352675"/>
            <a:ext cx="541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 flipH="1" flipV="1">
            <a:off x="1828800" y="3292475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685800" y="3810000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7620000" y="3733800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1905000" y="39624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3200400" y="1508125"/>
            <a:ext cx="2725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{“Alice”}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2752725" y="2420938"/>
            <a:ext cx="3743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CS,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p, 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{“Bob”}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3397250" y="3473450"/>
            <a:ext cx="102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sz="2800" b="0" baseline="-25000">
              <a:latin typeface="Times-Roman" charset="0"/>
              <a:ea typeface="宋体" panose="02010600030101010101" pitchFamily="2" charset="-122"/>
            </a:endParaRPr>
          </a:p>
        </p:txBody>
      </p:sp>
      <p:pic>
        <p:nvPicPr>
          <p:cNvPr id="2766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62188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0574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5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C9380174-B41D-47C2-B6E8-512F324545AF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001000" cy="792088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Public Key Encryption Issue?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Public key encryption, aggressive mode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Suppose </a:t>
            </a:r>
            <a:r>
              <a:rPr lang="en-US" altLang="zh-CN" sz="2800" b="1" smtClean="0">
                <a:solidFill>
                  <a:schemeClr val="accent2"/>
                </a:solidFill>
                <a:ea typeface="宋体" panose="02010600030101010101" pitchFamily="2" charset="-122"/>
              </a:rPr>
              <a:t>Trudy</a:t>
            </a:r>
            <a:r>
              <a:rPr lang="en-US" altLang="zh-CN" sz="2800" smtClean="0">
                <a:ea typeface="宋体" panose="02010600030101010101" pitchFamily="2" charset="-122"/>
              </a:rPr>
              <a:t> generates</a:t>
            </a: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Exponents </a:t>
            </a:r>
            <a:r>
              <a:rPr lang="en-US" altLang="zh-CN" sz="24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ea typeface="宋体" panose="02010600030101010101" pitchFamily="2" charset="-122"/>
              </a:rPr>
              <a:t> and </a:t>
            </a:r>
            <a:r>
              <a:rPr lang="en-US" altLang="zh-CN" sz="24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 smtClean="0">
                <a:ea typeface="宋体" panose="02010600030101010101" pitchFamily="2" charset="-122"/>
              </a:rPr>
              <a:t>Nonces </a:t>
            </a:r>
            <a:r>
              <a:rPr lang="en-US" altLang="zh-CN" sz="24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sz="2400" b="1" baseline="-25000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ea typeface="宋体" panose="02010600030101010101" pitchFamily="2" charset="-122"/>
              </a:rPr>
              <a:t> and </a:t>
            </a:r>
            <a:r>
              <a:rPr lang="en-US" altLang="zh-CN" sz="24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sz="2400" b="1" baseline="-25000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Trudy can compute “valid” keys and proofs: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sz="2800" b="1" baseline="30000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ab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mod p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,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,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SKEYID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,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sz="2800" b="1" baseline="-25000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800" smtClean="0">
                <a:ea typeface="宋体" panose="02010600030101010101" pitchFamily="2" charset="-122"/>
              </a:rPr>
              <a:t> and </a:t>
            </a:r>
            <a:r>
              <a:rPr lang="en-US" altLang="zh-CN" sz="2800" b="1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sz="2800" b="1" baseline="-25000" smtClean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Also true of main mode</a:t>
            </a:r>
            <a:endParaRPr lang="en-US" altLang="zh-CN" sz="2800" b="1" baseline="-2500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91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BDB46DC-93FD-4130-961E-BC4FD07ABABA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8137"/>
            <a:ext cx="8001000" cy="752128"/>
          </a:xfrm>
        </p:spPr>
        <p:txBody>
          <a:bodyPr/>
          <a:lstStyle/>
          <a:p>
            <a:pPr eaLnBrk="1" hangingPunct="1"/>
            <a:r>
              <a:rPr lang="en-US" altLang="zh-CN" sz="38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Public Key Encryption Issue?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38125" y="3429000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zh-CN" b="0">
                <a:ea typeface="宋体" panose="02010600030101010101" pitchFamily="2" charset="-122"/>
              </a:rPr>
              <a:t>Trudy</a:t>
            </a:r>
          </a:p>
          <a:p>
            <a:pPr algn="ctr">
              <a:lnSpc>
                <a:spcPct val="80000"/>
              </a:lnSpc>
            </a:pPr>
            <a:r>
              <a:rPr lang="en-US" altLang="zh-CN" b="0">
                <a:ea typeface="宋体" panose="02010600030101010101" pitchFamily="2" charset="-122"/>
              </a:rPr>
              <a:t>as Alice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499350" y="3429000"/>
            <a:ext cx="11128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zh-CN" b="0">
                <a:ea typeface="宋体" panose="02010600030101010101" pitchFamily="2" charset="-122"/>
              </a:rPr>
              <a:t>Trudy</a:t>
            </a:r>
          </a:p>
          <a:p>
            <a:pPr algn="ctr">
              <a:lnSpc>
                <a:spcPct val="80000"/>
              </a:lnSpc>
            </a:pPr>
            <a:r>
              <a:rPr lang="en-US" altLang="zh-CN" b="0">
                <a:ea typeface="宋体" panose="02010600030101010101" pitchFamily="2" charset="-122"/>
              </a:rPr>
              <a:t>as Bob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1752600"/>
          </a:xfrm>
          <a:noFill/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Trudy can create exchange that appears to be between Alice and Bob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Appears valid to any observer, </a:t>
            </a:r>
            <a:r>
              <a:rPr lang="en-US" altLang="zh-CN" sz="2800" b="1" smtClean="0">
                <a:solidFill>
                  <a:schemeClr val="accent2"/>
                </a:solidFill>
                <a:ea typeface="宋体" panose="02010600030101010101" pitchFamily="2" charset="-122"/>
              </a:rPr>
              <a:t>including Alice and Bob!</a:t>
            </a: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 flipV="1">
            <a:off x="1752600" y="2352675"/>
            <a:ext cx="541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 flipV="1">
            <a:off x="1676400" y="3292475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V="1">
            <a:off x="1752600" y="39624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4378325" y="152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zh-CN" altLang="zh-CN" b="0">
              <a:latin typeface="Times-Roman" charset="0"/>
            </a:endParaRPr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2598738" y="2420938"/>
            <a:ext cx="3743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CS, 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 mod p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{“Bob”}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 baseline="-2500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3276600" y="3481388"/>
            <a:ext cx="102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proof</a:t>
            </a:r>
            <a:r>
              <a:rPr lang="en-US" altLang="zh-CN" b="0" baseline="-25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 baseline="-25000">
              <a:latin typeface="Times-Roman" charset="0"/>
              <a:ea typeface="宋体" panose="02010600030101010101" pitchFamily="2" charset="-122"/>
            </a:endParaRP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011488" y="1479550"/>
            <a:ext cx="2725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CP, 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 mod p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</a:t>
            </a:r>
          </a:p>
          <a:p>
            <a:pPr algn="ctr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{“Alice”}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</a:t>
            </a:r>
            <a:r>
              <a:rPr lang="en-US" altLang="zh-CN" b="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solidFill>
                  <a:srgbClr val="FF0000"/>
                </a:solidFill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</a:p>
        </p:txBody>
      </p:sp>
      <p:pic>
        <p:nvPicPr>
          <p:cNvPr id="29710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10398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1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146300"/>
            <a:ext cx="10398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0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E56F7D56-F640-4A72-95B1-6065E98F625E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001000" cy="747936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Plausible Deniability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2736"/>
            <a:ext cx="7772400" cy="5119464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 security failure?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In this mode of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IPSec</a:t>
            </a:r>
            <a:r>
              <a:rPr lang="en-US" altLang="zh-CN" sz="2800" dirty="0" smtClean="0">
                <a:ea typeface="宋体" panose="02010600030101010101" pitchFamily="2" charset="-122"/>
              </a:rPr>
              <a:t>, 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it is a feature!</a:t>
            </a:r>
          </a:p>
          <a:p>
            <a:pPr lvl="1" eaLnBrk="1" hangingPunct="1"/>
            <a:r>
              <a:rPr lang="en-US" altLang="zh-CN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Plausible deniability: </a:t>
            </a:r>
            <a:r>
              <a:rPr lang="en-US" altLang="zh-CN" dirty="0" smtClean="0">
                <a:ea typeface="宋体" panose="02010600030101010101" pitchFamily="2" charset="-122"/>
              </a:rPr>
              <a:t>Alice and Bob can deny that any conversation has taken place!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In some cases it might be a security failure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If Alice makes a purchase from Bob, she could later repudiate it (unless she had signed) </a:t>
            </a:r>
          </a:p>
        </p:txBody>
      </p:sp>
    </p:spTree>
    <p:extLst>
      <p:ext uri="{BB962C8B-B14F-4D97-AF65-F5344CB8AC3E}">
        <p14:creationId xmlns:p14="http://schemas.microsoft.com/office/powerpoint/2010/main" val="17754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SSL</a:t>
            </a:r>
          </a:p>
          <a:p>
            <a:r>
              <a:rPr lang="en-US" altLang="zh-CN" b="1" dirty="0" err="1" smtClean="0"/>
              <a:t>IPSec</a:t>
            </a:r>
            <a:endParaRPr lang="en-US" altLang="zh-CN" b="1" dirty="0" smtClean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CCA6B6F8-C54B-4F49-B93E-C2A6CF993F98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66701"/>
            <a:ext cx="8229600" cy="76993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Socket layer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2971800" cy="42672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“Socket layer” lives between application and transport layers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SSL usually lies between HTTP and TCP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803900" y="20701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5734050" y="2184400"/>
            <a:ext cx="1898650" cy="3530600"/>
            <a:chOff x="3076" y="888"/>
            <a:chExt cx="1196" cy="2224"/>
          </a:xfrm>
        </p:grpSpPr>
        <p:sp>
          <p:nvSpPr>
            <p:cNvPr id="9235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9236" name="Text Box 7"/>
            <p:cNvSpPr txBox="1">
              <a:spLocks noChangeArrowheads="1"/>
            </p:cNvSpPr>
            <p:nvPr/>
          </p:nvSpPr>
          <p:spPr bwMode="auto">
            <a:xfrm>
              <a:off x="3168" y="949"/>
              <a:ext cx="1034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application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transport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network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link</a:t>
              </a:r>
            </a:p>
            <a:p>
              <a:pPr algn="ctr"/>
              <a:endParaRPr lang="en-US" altLang="zh-CN" b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en-US" altLang="zh-CN" b="0">
                  <a:latin typeface="Arial" panose="020B0604020202020204" pitchFamily="34" charset="0"/>
                  <a:ea typeface="宋体" panose="02010600030101010101" pitchFamily="2" charset="-122"/>
                </a:rPr>
                <a:t>physical</a:t>
              </a:r>
            </a:p>
          </p:txBody>
        </p:sp>
        <p:sp>
          <p:nvSpPr>
            <p:cNvPr id="9237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8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9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0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5029200" y="28194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3886200" y="2362200"/>
            <a:ext cx="1187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b="0">
                <a:ea typeface="宋体" panose="02010600030101010101" pitchFamily="2" charset="-122"/>
              </a:rPr>
              <a:t>Socket</a:t>
            </a:r>
          </a:p>
          <a:p>
            <a:pPr algn="ctr" eaLnBrk="1" hangingPunct="1"/>
            <a:r>
              <a:rPr lang="en-US" altLang="zh-CN" b="0">
                <a:ea typeface="宋体" panose="02010600030101010101" pitchFamily="2" charset="-122"/>
              </a:rPr>
              <a:t>“layer”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3886200" y="2425700"/>
            <a:ext cx="11430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7696200" y="2895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 flipH="1">
            <a:off x="76962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8001000" y="3216275"/>
            <a:ext cx="638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OS</a:t>
            </a:r>
          </a:p>
        </p:txBody>
      </p:sp>
      <p:sp>
        <p:nvSpPr>
          <p:cNvPr id="9229" name="Line 18"/>
          <p:cNvSpPr>
            <a:spLocks noChangeShapeType="1"/>
          </p:cNvSpPr>
          <p:nvPr/>
        </p:nvSpPr>
        <p:spPr bwMode="auto">
          <a:xfrm>
            <a:off x="7696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0" name="Line 19"/>
          <p:cNvSpPr>
            <a:spLocks noChangeShapeType="1"/>
          </p:cNvSpPr>
          <p:nvPr/>
        </p:nvSpPr>
        <p:spPr bwMode="auto">
          <a:xfrm flipH="1">
            <a:off x="76962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>
            <a:off x="7969250" y="2225675"/>
            <a:ext cx="869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User</a:t>
            </a:r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76962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3" name="Line 22"/>
          <p:cNvSpPr>
            <a:spLocks noChangeShapeType="1"/>
          </p:cNvSpPr>
          <p:nvPr/>
        </p:nvSpPr>
        <p:spPr bwMode="auto">
          <a:xfrm flipH="1">
            <a:off x="7696200" y="4953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4" name="Rectangle 23"/>
          <p:cNvSpPr>
            <a:spLocks noChangeArrowheads="1"/>
          </p:cNvSpPr>
          <p:nvPr/>
        </p:nvSpPr>
        <p:spPr bwMode="auto">
          <a:xfrm>
            <a:off x="8008938" y="4724400"/>
            <a:ext cx="6778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 b="0">
                <a:ea typeface="宋体" panose="02010600030101010101" pitchFamily="2" charset="-122"/>
              </a:rPr>
              <a:t>NIC</a:t>
            </a:r>
          </a:p>
        </p:txBody>
      </p:sp>
    </p:spTree>
    <p:extLst>
      <p:ext uri="{BB962C8B-B14F-4D97-AF65-F5344CB8AC3E}">
        <p14:creationId xmlns:p14="http://schemas.microsoft.com/office/powerpoint/2010/main" val="19783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910E8F32-4855-4F20-B0EA-851DD2C25A57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792088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What is SSL?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latin typeface="Calibri" panose="020F0502020204030204" pitchFamily="34" charset="0"/>
                <a:ea typeface="宋体" panose="02010600030101010101" pitchFamily="2" charset="-122"/>
              </a:rPr>
              <a:t>SSL is the</a:t>
            </a:r>
            <a:r>
              <a:rPr lang="en-US" altLang="zh-CN" sz="2800" b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smtClean="0">
                <a:latin typeface="Calibri" panose="020F0502020204030204" pitchFamily="34" charset="0"/>
                <a:ea typeface="宋体" panose="02010600030101010101" pitchFamily="2" charset="-122"/>
              </a:rPr>
              <a:t>protocol used for most secure transactions over the Internet</a:t>
            </a:r>
          </a:p>
          <a:p>
            <a:pPr eaLnBrk="1" hangingPunct="1"/>
            <a:r>
              <a:rPr lang="en-US" altLang="zh-CN" sz="2800" smtClean="0">
                <a:latin typeface="Calibri" panose="020F0502020204030204" pitchFamily="34" charset="0"/>
                <a:ea typeface="宋体" panose="02010600030101010101" pitchFamily="2" charset="-122"/>
              </a:rPr>
              <a:t>For example, if you want to buy a book at amazon.com…</a:t>
            </a:r>
          </a:p>
          <a:p>
            <a:pPr lvl="1" eaLnBrk="1" hangingPunct="1"/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You want to be sure that you are dealing with Amazon (</a:t>
            </a:r>
            <a:r>
              <a:rPr lang="en-US" altLang="zh-CN" sz="2400" b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one-way authentication</a:t>
            </a:r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  <a:p>
            <a:pPr lvl="1" eaLnBrk="1" hangingPunct="1"/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Your credit card information must be protected in transit (</a:t>
            </a:r>
            <a:r>
              <a:rPr lang="en-US" altLang="zh-CN" sz="2400" b="1" smtClean="0">
                <a:solidFill>
                  <a:schemeClr val="accent2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data confidentiality</a:t>
            </a:r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  <a:p>
            <a:pPr lvl="1" eaLnBrk="1" hangingPunct="1"/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As long as you have money, Amazon doesn’t care who you are (</a:t>
            </a:r>
            <a:r>
              <a:rPr lang="en-US" altLang="zh-CN" sz="2400" b="1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authentication need not to be mutual</a:t>
            </a:r>
            <a:r>
              <a:rPr lang="en-US" altLang="zh-CN" sz="2400" smtClean="0">
                <a:latin typeface="Calibri" panose="020F0502020204030204" pitchFamily="34" charset="0"/>
                <a:ea typeface="宋体" panose="02010600030101010101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42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0FFBD24D-6420-42FF-868A-B1D11FB2496D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14595" y="220106"/>
            <a:ext cx="7772400" cy="838201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Simple SSL-like Protocol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2286000" y="24780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 flipV="1">
            <a:off x="2209800" y="3087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143000" y="3902075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7346950" y="38258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2286000" y="36814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590800" y="1981200"/>
            <a:ext cx="407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I’d like to talk to you securely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3962400" y="2590800"/>
            <a:ext cx="903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Cert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 baseline="-25000">
              <a:ea typeface="宋体" panose="02010600030101010101" pitchFamily="2" charset="-122"/>
            </a:endParaRP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3729038" y="320040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2743200" y="3810000"/>
            <a:ext cx="3805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encrypted HTTP using 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</a:t>
            </a:r>
            <a:endParaRPr lang="en-US" altLang="zh-CN" b="0" baseline="-25000">
              <a:ea typeface="宋体" panose="02010600030101010101" pitchFamily="2" charset="-122"/>
            </a:endParaRPr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2209800" y="42672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143000" y="4800600"/>
            <a:ext cx="6858000" cy="1219200"/>
          </a:xfrm>
          <a:noFill/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Is Alice sure she’s talking to Bob?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Achieve Data </a:t>
            </a:r>
            <a:r>
              <a:rPr lang="en-US" altLang="zh-CN" sz="2800" dirty="0" err="1" smtClean="0">
                <a:ea typeface="宋体" panose="02010600030101010101" pitchFamily="2" charset="-122"/>
              </a:rPr>
              <a:t>Confentiality</a:t>
            </a:r>
            <a:r>
              <a:rPr lang="en-US" altLang="zh-CN" sz="2800" dirty="0" smtClean="0">
                <a:ea typeface="宋体" panose="02010600030101010101" pitchFamily="2" charset="-122"/>
              </a:rPr>
              <a:t>?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Forward secrecy?</a:t>
            </a:r>
            <a:endParaRPr lang="en-US" altLang="zh-CN" sz="2800" dirty="0" smtClean="0">
              <a:ea typeface="宋体" panose="02010600030101010101" pitchFamily="2" charset="-122"/>
            </a:endParaRPr>
          </a:p>
        </p:txBody>
      </p:sp>
      <p:pic>
        <p:nvPicPr>
          <p:cNvPr id="1127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09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48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D69708D6-8897-4DB3-82FF-CF25F7B170C2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93794" y="223838"/>
            <a:ext cx="7772400" cy="866776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Simplified SSL Protocol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2209800" y="16002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H="1" flipV="1">
            <a:off x="2133600" y="20574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1004888" y="31400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7346950" y="30638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2209800" y="25384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4038600" y="1143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3352800" y="1600200"/>
            <a:ext cx="1431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Cert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2819400" y="2057400"/>
            <a:ext cx="3335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{S}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E(K, h(msgs || K))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2743200" y="3048000"/>
            <a:ext cx="3522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Data encrypted under K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2133600" y="35052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 flipH="1" flipV="1">
            <a:off x="2133600" y="30480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3352800" y="2590800"/>
            <a:ext cx="183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h(msgs || K)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304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143000" y="3962400"/>
            <a:ext cx="6858000" cy="1600200"/>
          </a:xfrm>
          <a:noFill/>
        </p:spPr>
        <p:txBody>
          <a:bodyPr/>
          <a:lstStyle/>
          <a:p>
            <a:pPr eaLnBrk="1" hangingPunct="1"/>
            <a:r>
              <a:rPr lang="en-US" altLang="zh-CN" sz="2000" dirty="0" smtClean="0">
                <a:latin typeface="Times-Roman" charset="0"/>
                <a:ea typeface="宋体" panose="02010600030101010101" pitchFamily="2" charset="-122"/>
              </a:rPr>
              <a:t>S</a:t>
            </a:r>
            <a:r>
              <a:rPr lang="en-US" altLang="zh-CN" sz="2000" dirty="0" smtClean="0">
                <a:ea typeface="宋体" panose="02010600030101010101" pitchFamily="2" charset="-122"/>
              </a:rPr>
              <a:t> is </a:t>
            </a:r>
            <a:r>
              <a:rPr lang="en-US" altLang="zh-CN" sz="2000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randomly chosen by Alice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smtClean="0">
                <a:latin typeface="Times-Roman" charset="0"/>
                <a:ea typeface="宋体" panose="02010600030101010101" pitchFamily="2" charset="-122"/>
              </a:rPr>
              <a:t>K = h(S,R</a:t>
            </a:r>
            <a:r>
              <a:rPr lang="en-US" altLang="zh-CN" sz="2000" baseline="-25000" dirty="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000" dirty="0" smtClean="0">
                <a:latin typeface="Times-Roman" charset="0"/>
                <a:ea typeface="宋体" panose="02010600030101010101" pitchFamily="2" charset="-122"/>
              </a:rPr>
              <a:t>,R</a:t>
            </a:r>
            <a:r>
              <a:rPr lang="en-US" altLang="zh-CN" sz="2000" baseline="-25000" dirty="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000" dirty="0" smtClean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err="1" smtClean="0">
                <a:latin typeface="Times-Roman" charset="0"/>
                <a:ea typeface="宋体" panose="02010600030101010101" pitchFamily="2" charset="-122"/>
              </a:rPr>
              <a:t>msgs</a:t>
            </a:r>
            <a:r>
              <a:rPr lang="en-US" altLang="zh-CN" sz="2000" dirty="0" smtClean="0">
                <a:ea typeface="宋体" panose="02010600030101010101" pitchFamily="2" charset="-122"/>
              </a:rPr>
              <a:t> = all previous </a:t>
            </a:r>
            <a:r>
              <a:rPr lang="en-US" altLang="zh-CN" sz="2000" dirty="0" smtClean="0">
                <a:ea typeface="宋体" panose="02010600030101010101" pitchFamily="2" charset="-122"/>
              </a:rPr>
              <a:t>messages</a:t>
            </a:r>
          </a:p>
          <a:p>
            <a:pPr eaLnBrk="1" hangingPunct="1"/>
            <a:endParaRPr lang="en-US" altLang="zh-CN" sz="20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smtClean="0">
                <a:ea typeface="宋体" panose="02010600030101010101" pitchFamily="2" charset="-122"/>
              </a:rPr>
              <a:t>Forward secrecy?</a:t>
            </a:r>
            <a:endParaRPr lang="en-US" altLang="zh-CN" sz="2000" dirty="0" smtClean="0">
              <a:ea typeface="宋体" panose="02010600030101010101" pitchFamily="2" charset="-122"/>
            </a:endParaRPr>
          </a:p>
        </p:txBody>
      </p:sp>
      <p:pic>
        <p:nvPicPr>
          <p:cNvPr id="12305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5240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47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3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3A7D3FC5-58B2-473F-B2E7-B1079BF35B6E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81156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SSL Sessions vs Connections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SSL designed for use with HTTP 1.0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HTTP 1.0 usually opens multiple simultaneous (parallel) </a:t>
            </a:r>
            <a:r>
              <a:rPr lang="en-US" altLang="zh-CN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connections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SSL session establishment is costly</a:t>
            </a:r>
          </a:p>
          <a:p>
            <a:pPr lvl="1" eaLnBrk="1" hangingPunct="1"/>
            <a:r>
              <a:rPr lang="en-US" altLang="zh-CN" dirty="0" smtClean="0">
                <a:ea typeface="宋体" panose="02010600030101010101" pitchFamily="2" charset="-122"/>
              </a:rPr>
              <a:t>Due to public key operations</a:t>
            </a:r>
          </a:p>
          <a:p>
            <a:pPr eaLnBrk="1" hangingPunct="1"/>
            <a:r>
              <a:rPr lang="en-US" altLang="zh-CN" b="1" dirty="0" smtClean="0">
                <a:ea typeface="宋体" panose="02010600030101010101" pitchFamily="2" charset="-122"/>
              </a:rPr>
              <a:t>SSL has an efficient protocol for opening new connections given an existing session</a:t>
            </a:r>
          </a:p>
        </p:txBody>
      </p:sp>
    </p:spTree>
    <p:extLst>
      <p:ext uri="{BB962C8B-B14F-4D97-AF65-F5344CB8AC3E}">
        <p14:creationId xmlns:p14="http://schemas.microsoft.com/office/powerpoint/2010/main" val="3583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AA771A78-BD63-46B2-9CF1-0DD734E12F0D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SSL Connection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2209800" y="17526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2133600" y="22860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989013" y="3292475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346950" y="32162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2209800" y="28194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267200" y="12954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3248025" y="1828800"/>
            <a:ext cx="24495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B,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h(msgs || K)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3657600" y="2362200"/>
            <a:ext cx="183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h(msgs || K)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2971800" y="3124200"/>
            <a:ext cx="343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Data encrypted under K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2133600" y="35814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0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1143000" y="3962400"/>
            <a:ext cx="6858000" cy="1905000"/>
          </a:xfrm>
          <a:noFill/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Assuming SSL </a:t>
            </a:r>
            <a:r>
              <a:rPr lang="en-US" altLang="zh-CN" sz="2400" b="1" smtClean="0">
                <a:solidFill>
                  <a:schemeClr val="accent2"/>
                </a:solidFill>
                <a:ea typeface="宋体" panose="02010600030101010101" pitchFamily="2" charset="-122"/>
              </a:rPr>
              <a:t>session</a:t>
            </a:r>
            <a:r>
              <a:rPr lang="en-US" altLang="zh-CN" sz="2400" smtClean="0">
                <a:ea typeface="宋体" panose="02010600030101010101" pitchFamily="2" charset="-122"/>
              </a:rPr>
              <a:t> exists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So 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S</a:t>
            </a:r>
            <a:r>
              <a:rPr lang="en-US" altLang="zh-CN" sz="2400" smtClean="0">
                <a:ea typeface="宋体" panose="02010600030101010101" pitchFamily="2" charset="-122"/>
              </a:rPr>
              <a:t> is already known to Alice and Bob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Again, 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K = h(S,R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,R</a:t>
            </a:r>
            <a:r>
              <a:rPr lang="en-US" altLang="zh-CN" sz="2400" baseline="-25000" smtClean="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sz="2400" smtClean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sz="2400" smtClean="0">
              <a:ea typeface="宋体" panose="02010600030101010101" pitchFamily="2" charset="-122"/>
            </a:endParaRP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1143000" y="5486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>
                <a:solidFill>
                  <a:schemeClr val="accent2"/>
                </a:solidFill>
                <a:ea typeface="宋体" panose="02010600030101010101" pitchFamily="2" charset="-122"/>
              </a:rPr>
              <a:t>No public key operations!</a:t>
            </a:r>
            <a:r>
              <a:rPr lang="en-US" altLang="zh-CN" b="0">
                <a:ea typeface="宋体" panose="02010600030101010101" pitchFamily="2" charset="-122"/>
              </a:rPr>
              <a:t> (relies on known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S</a:t>
            </a:r>
            <a:r>
              <a:rPr lang="en-US" altLang="zh-CN" b="0">
                <a:ea typeface="宋体" panose="02010600030101010101" pitchFamily="2" charset="-122"/>
              </a:rPr>
              <a:t>)</a:t>
            </a:r>
          </a:p>
        </p:txBody>
      </p:sp>
      <p:pic>
        <p:nvPicPr>
          <p:cNvPr id="1435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0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69F9D1B-EEBB-4F7E-90A3-CA4C08C35D0F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sz="5000" dirty="0" err="1" smtClean="0">
                <a:latin typeface="Comic Sans MS" panose="030F0702030302020204" pitchFamily="66" charset="0"/>
                <a:ea typeface="宋体" panose="02010600030101010101" pitchFamily="2" charset="-122"/>
              </a:rPr>
              <a:t>IPSec</a:t>
            </a:r>
            <a:endParaRPr lang="en-US" altLang="zh-CN" sz="5000" dirty="0" smtClean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15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9490</TotalTime>
  <Words>1273</Words>
  <Application>Microsoft Office PowerPoint</Application>
  <PresentationFormat>全屏显示(4:3)</PresentationFormat>
  <Paragraphs>250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Times-Roman</vt:lpstr>
      <vt:lpstr>宋体</vt:lpstr>
      <vt:lpstr>Arial</vt:lpstr>
      <vt:lpstr>Calibri</vt:lpstr>
      <vt:lpstr>Comic Sans MS</vt:lpstr>
      <vt:lpstr>Garamond</vt:lpstr>
      <vt:lpstr>Symbol</vt:lpstr>
      <vt:lpstr>Times New Roman</vt:lpstr>
      <vt:lpstr>Verdana</vt:lpstr>
      <vt:lpstr>Wingdings</vt:lpstr>
      <vt:lpstr>Edge</vt:lpstr>
      <vt:lpstr>网络安全技术</vt:lpstr>
      <vt:lpstr>Secure Socket Layer</vt:lpstr>
      <vt:lpstr>Socket layer</vt:lpstr>
      <vt:lpstr>What is SSL?</vt:lpstr>
      <vt:lpstr>Simple SSL-like Protocol</vt:lpstr>
      <vt:lpstr>Simplified SSL Protocol</vt:lpstr>
      <vt:lpstr>SSL Sessions vs Connections</vt:lpstr>
      <vt:lpstr>SSL Connection</vt:lpstr>
      <vt:lpstr>IPSec</vt:lpstr>
      <vt:lpstr>IPSec and SSL</vt:lpstr>
      <vt:lpstr>IKE and ESP/AH</vt:lpstr>
      <vt:lpstr>IKE</vt:lpstr>
      <vt:lpstr>IKE Phase 1</vt:lpstr>
      <vt:lpstr>IKE Phase 1</vt:lpstr>
      <vt:lpstr>IKE Phase 1: Signature Based (Main Mode)</vt:lpstr>
      <vt:lpstr>IKE Phase 1: Signature Based (Aggressive Mode)</vt:lpstr>
      <vt:lpstr>IKE Phase 1: Symmetric Key Based (Main Mode)</vt:lpstr>
      <vt:lpstr>Problems with Symmetric Key Based (Main Mode)</vt:lpstr>
      <vt:lpstr>IKE Phase 1: Symmetric Key Based (Aggressive Mode)</vt:lpstr>
      <vt:lpstr>IKE Phase 1: Public Key Encryption Based (Main Mode)</vt:lpstr>
      <vt:lpstr>IKE Phase 1: Public Key Encryption Based (Aggressive Mode)</vt:lpstr>
      <vt:lpstr>Public Key Encryption Issue?</vt:lpstr>
      <vt:lpstr>Public Key Encryption Issue?</vt:lpstr>
      <vt:lpstr>Plausible Deniability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543</cp:revision>
  <dcterms:created xsi:type="dcterms:W3CDTF">2002-02-18T10:20:31Z</dcterms:created>
  <dcterms:modified xsi:type="dcterms:W3CDTF">2019-04-02T12:17:52Z</dcterms:modified>
</cp:coreProperties>
</file>