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25"/>
  </p:notesMasterIdLst>
  <p:handoutMasterIdLst>
    <p:handoutMasterId r:id="rId26"/>
  </p:handoutMasterIdLst>
  <p:sldIdLst>
    <p:sldId id="323" r:id="rId2"/>
    <p:sldId id="346" r:id="rId3"/>
    <p:sldId id="347" r:id="rId4"/>
    <p:sldId id="348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45" r:id="rId24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D0F0F"/>
    <a:srgbClr val="FF0000"/>
    <a:srgbClr val="66FF33"/>
    <a:srgbClr val="00CC00"/>
    <a:srgbClr val="008080"/>
    <a:srgbClr val="000099"/>
    <a:srgbClr val="571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53" autoAdjust="0"/>
  </p:normalViewPr>
  <p:slideViewPr>
    <p:cSldViewPr>
      <p:cViewPr varScale="1">
        <p:scale>
          <a:sx n="52" d="100"/>
          <a:sy n="52" d="100"/>
        </p:scale>
        <p:origin x="17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854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</a:t>
            </a:r>
            <a:r>
              <a:rPr lang="en-US" altLang="zh-CN" baseline="0" dirty="0" smtClean="0"/>
              <a:t> defend against active adversaries</a:t>
            </a:r>
          </a:p>
          <a:p>
            <a:pPr marL="228600" indent="-228600">
              <a:buAutoNum type="arabicParenBoth"/>
            </a:pPr>
            <a:r>
              <a:rPr lang="en-US" altLang="zh-CN" baseline="0" dirty="0" smtClean="0"/>
              <a:t>Use nonce to defend against replay attack</a:t>
            </a:r>
          </a:p>
          <a:p>
            <a:pPr marL="228600" indent="-228600">
              <a:buAutoNum type="arabicParenBoth"/>
            </a:pPr>
            <a:r>
              <a:rPr lang="en-US" altLang="zh-CN" baseline="0" dirty="0" smtClean="0"/>
              <a:t>Use authentication to defend against impersonation attack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4293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057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17328"/>
            <a:ext cx="8208912" cy="597074"/>
          </a:xfrm>
        </p:spPr>
        <p:txBody>
          <a:bodyPr/>
          <a:lstStyle/>
          <a:p>
            <a:pPr eaLnBrk="1" hangingPunct="1"/>
            <a:r>
              <a:rPr lang="en-US" altLang="zh-CN" sz="20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Other Challenge-Response Techniques (symmetric key based)</a:t>
            </a:r>
          </a:p>
        </p:txBody>
      </p:sp>
      <p:sp>
        <p:nvSpPr>
          <p:cNvPr id="11267" name="Line 5"/>
          <p:cNvSpPr>
            <a:spLocks noChangeShapeType="1"/>
          </p:cNvSpPr>
          <p:nvPr/>
        </p:nvSpPr>
        <p:spPr bwMode="auto">
          <a:xfrm flipH="1" flipV="1">
            <a:off x="2286000" y="17526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7086600" y="2286000"/>
            <a:ext cx="108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Bob, K</a:t>
            </a:r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 flipV="1">
            <a:off x="2286000" y="22098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4038600" y="1371600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Nonce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3657600" y="1828800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MAC(K, Nonce)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838200" y="2209800"/>
            <a:ext cx="127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Alice, K</a:t>
            </a:r>
          </a:p>
        </p:txBody>
      </p:sp>
      <p:pic>
        <p:nvPicPr>
          <p:cNvPr id="1127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08113"/>
            <a:ext cx="45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55713"/>
            <a:ext cx="6159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Line 5"/>
          <p:cNvSpPr>
            <a:spLocks noChangeShapeType="1"/>
          </p:cNvSpPr>
          <p:nvPr/>
        </p:nvSpPr>
        <p:spPr bwMode="auto">
          <a:xfrm flipH="1" flipV="1">
            <a:off x="2438400" y="33528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Rectangle 6"/>
          <p:cNvSpPr>
            <a:spLocks noChangeArrowheads="1"/>
          </p:cNvSpPr>
          <p:nvPr/>
        </p:nvSpPr>
        <p:spPr bwMode="auto">
          <a:xfrm>
            <a:off x="7239000" y="3886200"/>
            <a:ext cx="108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Bob, K</a:t>
            </a:r>
          </a:p>
        </p:txBody>
      </p:sp>
      <p:sp>
        <p:nvSpPr>
          <p:cNvPr id="11277" name="Line 7"/>
          <p:cNvSpPr>
            <a:spLocks noChangeShapeType="1"/>
          </p:cNvSpPr>
          <p:nvPr/>
        </p:nvSpPr>
        <p:spPr bwMode="auto">
          <a:xfrm flipV="1">
            <a:off x="2438400" y="38100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Rectangle 9"/>
          <p:cNvSpPr>
            <a:spLocks noChangeArrowheads="1"/>
          </p:cNvSpPr>
          <p:nvPr/>
        </p:nvSpPr>
        <p:spPr bwMode="auto">
          <a:xfrm>
            <a:off x="3962400" y="2971800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E(K, Nonce)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1279" name="Rectangle 10"/>
          <p:cNvSpPr>
            <a:spLocks noChangeArrowheads="1"/>
          </p:cNvSpPr>
          <p:nvPr/>
        </p:nvSpPr>
        <p:spPr bwMode="auto">
          <a:xfrm>
            <a:off x="4267200" y="3429000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Nonce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1280" name="Rectangle 15"/>
          <p:cNvSpPr>
            <a:spLocks noChangeArrowheads="1"/>
          </p:cNvSpPr>
          <p:nvPr/>
        </p:nvSpPr>
        <p:spPr bwMode="auto">
          <a:xfrm>
            <a:off x="990600" y="3810000"/>
            <a:ext cx="127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Alice, K</a:t>
            </a:r>
          </a:p>
        </p:txBody>
      </p:sp>
      <p:pic>
        <p:nvPicPr>
          <p:cNvPr id="11281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08313"/>
            <a:ext cx="45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855913"/>
            <a:ext cx="6159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Line 5"/>
          <p:cNvSpPr>
            <a:spLocks noChangeShapeType="1"/>
          </p:cNvSpPr>
          <p:nvPr/>
        </p:nvSpPr>
        <p:spPr bwMode="auto">
          <a:xfrm flipH="1" flipV="1">
            <a:off x="2514600" y="49530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4" name="Rectangle 6"/>
          <p:cNvSpPr>
            <a:spLocks noChangeArrowheads="1"/>
          </p:cNvSpPr>
          <p:nvPr/>
        </p:nvSpPr>
        <p:spPr bwMode="auto">
          <a:xfrm>
            <a:off x="7315200" y="5486400"/>
            <a:ext cx="108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Bob, K</a:t>
            </a:r>
          </a:p>
        </p:txBody>
      </p:sp>
      <p:sp>
        <p:nvSpPr>
          <p:cNvPr id="11285" name="Line 7"/>
          <p:cNvSpPr>
            <a:spLocks noChangeShapeType="1"/>
          </p:cNvSpPr>
          <p:nvPr/>
        </p:nvSpPr>
        <p:spPr bwMode="auto">
          <a:xfrm flipV="1">
            <a:off x="2514600" y="54102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6" name="Rectangle 9"/>
          <p:cNvSpPr>
            <a:spLocks noChangeArrowheads="1"/>
          </p:cNvSpPr>
          <p:nvPr/>
        </p:nvSpPr>
        <p:spPr bwMode="auto">
          <a:xfrm>
            <a:off x="4343400" y="4572000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Nonce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1287" name="Rectangle 10"/>
          <p:cNvSpPr>
            <a:spLocks noChangeArrowheads="1"/>
          </p:cNvSpPr>
          <p:nvPr/>
        </p:nvSpPr>
        <p:spPr bwMode="auto">
          <a:xfrm>
            <a:off x="4038600" y="5029200"/>
            <a:ext cx="157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E</a:t>
            </a:r>
            <a:r>
              <a:rPr lang="en-US" altLang="zh-CN" sz="1800" b="0" baseline="30000">
                <a:latin typeface="Times-Roman" charset="0"/>
                <a:ea typeface="宋体" panose="02010600030101010101" pitchFamily="2" charset="-122"/>
              </a:rPr>
              <a:t>-1</a:t>
            </a:r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(K, Nonce)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1288" name="Rectangle 15"/>
          <p:cNvSpPr>
            <a:spLocks noChangeArrowheads="1"/>
          </p:cNvSpPr>
          <p:nvPr/>
        </p:nvSpPr>
        <p:spPr bwMode="auto">
          <a:xfrm>
            <a:off x="1066800" y="5410200"/>
            <a:ext cx="127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Alice, K</a:t>
            </a:r>
          </a:p>
        </p:txBody>
      </p:sp>
      <p:pic>
        <p:nvPicPr>
          <p:cNvPr id="11289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08513"/>
            <a:ext cx="45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0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56113"/>
            <a:ext cx="6159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00F37207-181E-41DD-AE09-7AF3DC9E5F21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93688"/>
            <a:ext cx="8305800" cy="631825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Mutual Authentication</a:t>
            </a: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 flipV="1">
            <a:off x="2286000" y="27066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 flipH="1" flipV="1">
            <a:off x="2209800" y="33162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1219200" y="3886200"/>
            <a:ext cx="900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7315200" y="39020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 flipV="1">
            <a:off x="2286000" y="40020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3962400" y="2209800"/>
            <a:ext cx="1441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1</a:t>
            </a:r>
            <a:endParaRPr lang="en-US" altLang="zh-CN" b="0" baseline="-25000">
              <a:ea typeface="宋体" panose="02010600030101010101" pitchFamily="2" charset="-122"/>
            </a:endParaRP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3733800" y="2819400"/>
            <a:ext cx="3105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2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E(K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AB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,”ID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1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”)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3276600" y="3505200"/>
            <a:ext cx="3268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,”ID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1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2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”)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12299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22860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20913"/>
            <a:ext cx="1076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TextBox 14"/>
          <p:cNvSpPr txBox="1">
            <a:spLocks noChangeArrowheads="1"/>
          </p:cNvSpPr>
          <p:nvPr/>
        </p:nvSpPr>
        <p:spPr bwMode="auto">
          <a:xfrm>
            <a:off x="533400" y="1219200"/>
            <a:ext cx="6124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000" b="0">
                <a:latin typeface="Calibri" panose="020F0502020204030204" pitchFamily="34" charset="0"/>
                <a:ea typeface="宋体" panose="02010600030101010101" pitchFamily="2" charset="-122"/>
              </a:rPr>
              <a:t>Alice authenticates Bob and Bob authenticates Alice.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000" b="0">
                <a:latin typeface="Calibri" panose="020F0502020204030204" pitchFamily="34" charset="0"/>
                <a:ea typeface="宋体" panose="02010600030101010101" pitchFamily="2" charset="-122"/>
              </a:rPr>
              <a:t>Suppose Alice and Bob pre-share a symmetric key K</a:t>
            </a:r>
            <a:r>
              <a:rPr lang="en-US" altLang="zh-CN" sz="2000" b="0" baseline="-25000">
                <a:latin typeface="Calibri" panose="020F0502020204030204" pitchFamily="34" charset="0"/>
                <a:ea typeface="宋体" panose="02010600030101010101" pitchFamily="2" charset="-122"/>
              </a:rPr>
              <a:t>AB</a:t>
            </a:r>
            <a:r>
              <a:rPr lang="en-US" altLang="zh-CN" sz="2000" b="0"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903A634-8FEC-429D-837D-99B11BCBAAED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001000" cy="648072"/>
          </a:xfrm>
        </p:spPr>
        <p:txBody>
          <a:bodyPr/>
          <a:lstStyle/>
          <a:p>
            <a:pPr eaLnBrk="1" hangingPunct="1"/>
            <a:r>
              <a:rPr lang="en-US" altLang="zh-CN" sz="32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Public Key Notations and Assumption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Encrypt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800" smtClean="0">
                <a:ea typeface="宋体" panose="02010600030101010101" pitchFamily="2" charset="-122"/>
              </a:rPr>
              <a:t> under Alice’s public key: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{M}</a:t>
            </a:r>
            <a:r>
              <a:rPr lang="en-US" altLang="zh-CN" sz="2800" baseline="-25000" smtClean="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sz="28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Sign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800" smtClean="0">
                <a:ea typeface="宋体" panose="02010600030101010101" pitchFamily="2" charset="-122"/>
              </a:rPr>
              <a:t> with Alice’s private key: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[M]</a:t>
            </a:r>
            <a:r>
              <a:rPr lang="en-US" altLang="zh-CN" sz="2800" baseline="-25000" smtClean="0">
                <a:latin typeface="Times-Roman" charset="0"/>
                <a:ea typeface="宋体" panose="02010600030101010101" pitchFamily="2" charset="-122"/>
              </a:rPr>
              <a:t>Alice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All public keys are assumed to be certified (e.g. digital certificates) and become publicly known.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5078734F-6018-43F2-BBCB-1ABC24291E28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269876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zh-CN" sz="30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Public Key Based One-Way Authentication</a:t>
            </a:r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 flipH="1" flipV="1">
            <a:off x="2143125" y="2390775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1076325" y="3092450"/>
            <a:ext cx="900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7172325" y="3052763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 flipV="1">
            <a:off x="2219325" y="30765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3725863" y="1852613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{R}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3948113" y="25955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R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1434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489075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716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Line 6"/>
          <p:cNvSpPr>
            <a:spLocks noChangeShapeType="1"/>
          </p:cNvSpPr>
          <p:nvPr/>
        </p:nvSpPr>
        <p:spPr bwMode="auto">
          <a:xfrm flipH="1" flipV="1">
            <a:off x="2209800" y="48006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8" name="Rectangle 7"/>
          <p:cNvSpPr>
            <a:spLocks noChangeArrowheads="1"/>
          </p:cNvSpPr>
          <p:nvPr/>
        </p:nvSpPr>
        <p:spPr bwMode="auto">
          <a:xfrm>
            <a:off x="1143000" y="5502275"/>
            <a:ext cx="900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7359650" y="5462588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V="1">
            <a:off x="2286000" y="54864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1" name="Rectangle 11"/>
          <p:cNvSpPr>
            <a:spLocks noChangeArrowheads="1"/>
          </p:cNvSpPr>
          <p:nvPr/>
        </p:nvSpPr>
        <p:spPr bwMode="auto">
          <a:xfrm>
            <a:off x="4038600" y="430371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R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4352" name="Rectangle 12"/>
          <p:cNvSpPr>
            <a:spLocks noChangeArrowheads="1"/>
          </p:cNvSpPr>
          <p:nvPr/>
        </p:nvSpPr>
        <p:spPr bwMode="auto">
          <a:xfrm>
            <a:off x="3810000" y="4965700"/>
            <a:ext cx="101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[R]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1435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989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70313"/>
            <a:ext cx="1076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BCAB08C-CD4B-4EC7-A0A4-D94837A053A1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7772400" cy="68012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Key Exchange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A Key Exchange Protocol is a communication protocol between two parties with the purpose of establishing </a:t>
            </a:r>
            <a:r>
              <a:rPr lang="en-US" altLang="zh-CN" sz="2000" b="1" smtClean="0">
                <a:ea typeface="宋体" panose="02010600030101010101" pitchFamily="2" charset="-122"/>
              </a:rPr>
              <a:t>a session key </a:t>
            </a:r>
            <a:r>
              <a:rPr lang="en-US" altLang="zh-CN" sz="2000" smtClean="0">
                <a:ea typeface="宋体" panose="02010600030101010101" pitchFamily="2" charset="-122"/>
              </a:rPr>
              <a:t>after each successful run of the protocol.</a:t>
            </a:r>
          </a:p>
          <a:p>
            <a:pPr lvl="1" eaLnBrk="1" hangingPunct="1"/>
            <a:r>
              <a:rPr lang="en-US" altLang="zh-CN" sz="1800" smtClean="0">
                <a:ea typeface="宋体" panose="02010600030101010101" pitchFamily="2" charset="-122"/>
              </a:rPr>
              <a:t>E.g. Diffie-Hellman Key Exchange Protocol</a:t>
            </a:r>
          </a:p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A session key is used for generating all other keys used for one particular session</a:t>
            </a:r>
          </a:p>
          <a:p>
            <a:pPr lvl="1" eaLnBrk="1" hangingPunct="1"/>
            <a:r>
              <a:rPr lang="en-US" altLang="zh-CN" sz="1800" smtClean="0">
                <a:ea typeface="宋体" panose="02010600030101010101" pitchFamily="2" charset="-122"/>
              </a:rPr>
              <a:t>E.g. derived keys can be used for confidentiality; some other derived keys can be used for message authentication/integrity</a:t>
            </a:r>
          </a:p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Why not use the long-term pre-shared symmetric key for all the sessions?</a:t>
            </a:r>
          </a:p>
          <a:p>
            <a:pPr lvl="1" eaLnBrk="1" hangingPunct="1"/>
            <a:r>
              <a:rPr lang="en-US" altLang="zh-CN" sz="1800" smtClean="0">
                <a:ea typeface="宋体" panose="02010600030101010101" pitchFamily="2" charset="-122"/>
              </a:rPr>
              <a:t>Reduce the chance of having all sessions compromised</a:t>
            </a:r>
          </a:p>
          <a:p>
            <a:pPr lvl="1" eaLnBrk="1" hangingPunct="1"/>
            <a:r>
              <a:rPr lang="en-US" altLang="zh-CN" sz="1800" smtClean="0">
                <a:ea typeface="宋体" panose="02010600030101010101" pitchFamily="2" charset="-122"/>
              </a:rPr>
              <a:t>The objective of using session keys for different sessions is that if all the keys of one session have been compromised, the keys for other sessions would remain secure </a:t>
            </a:r>
            <a:r>
              <a:rPr lang="en-US" altLang="zh-CN" sz="1800" b="1" smtClean="0">
                <a:ea typeface="宋体" panose="02010600030101010101" pitchFamily="2" charset="-122"/>
              </a:rPr>
              <a:t>as long as the long-term keys are secure</a:t>
            </a:r>
            <a:r>
              <a:rPr lang="en-US" altLang="zh-CN" sz="1800" smtClean="0">
                <a:ea typeface="宋体" panose="02010600030101010101" pitchFamily="2" charset="-122"/>
              </a:rPr>
              <a:t>.</a:t>
            </a:r>
          </a:p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Sometimes, we also want Perfect Forward Secrecy (PFS)</a:t>
            </a:r>
          </a:p>
          <a:p>
            <a:pPr lvl="1" eaLnBrk="1" hangingPunct="1"/>
            <a:r>
              <a:rPr lang="en-US" altLang="zh-CN" sz="1800" smtClean="0">
                <a:ea typeface="宋体" panose="02010600030101010101" pitchFamily="2" charset="-122"/>
              </a:rPr>
              <a:t>To be discussed later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8936061-9C22-4A8D-AE85-6220FAD586B2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1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2400"/>
            <a:ext cx="8424936" cy="838200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Key Exchange – Adversarial Capabilities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When designing a key exchange protocol, we have to determine the capabilities of the potential adversaries first.</a:t>
            </a:r>
          </a:p>
          <a:p>
            <a:pPr eaLnBrk="1" hangingPunct="1"/>
            <a:endParaRPr lang="en-US" altLang="zh-CN" sz="20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E.g. If the key exchange protocol will only be used with the presence of passive adversaries (i.e. eavesdroppers), then Diffie-Hellman Key Exchange Protocol is considered secure.</a:t>
            </a:r>
          </a:p>
          <a:p>
            <a:pPr eaLnBrk="1" hangingPunct="1"/>
            <a:endParaRPr lang="en-US" altLang="zh-CN" sz="20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However, if an active adversary is present (e.g. a man-in-the-middle attacker), then Diffie-Hellman Key Exchange Protocol is NOT considered secure.</a:t>
            </a:r>
          </a:p>
          <a:p>
            <a:pPr eaLnBrk="1" hangingPunct="1"/>
            <a:endParaRPr lang="en-US" altLang="zh-CN" sz="20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smtClean="0">
                <a:ea typeface="宋体" panose="02010600030101010101" pitchFamily="2" charset="-122"/>
              </a:rPr>
              <a:t>In the following, let’s consider that an active adversary is present. The adversary can intercept, modify and replay messages exchanged between any two communicating parties.</a:t>
            </a:r>
            <a:endParaRPr lang="en-US" altLang="zh-CN" sz="1800" smtClean="0">
              <a:ea typeface="宋体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8FA9E98-68C8-4DF3-B5D0-144DABC0036E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762001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Key Exchange (Public Key Based)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V="1">
            <a:off x="2209800" y="20970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H="1" flipV="1">
            <a:off x="2133600" y="2706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157288" y="3276600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7239000" y="3255963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V="1">
            <a:off x="2209800" y="33924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3657600" y="1600200"/>
            <a:ext cx="132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3429000" y="220980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{R,K}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3567113" y="2871788"/>
            <a:ext cx="169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{R +1,K}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844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85800" y="3733800"/>
            <a:ext cx="7848600" cy="2286000"/>
          </a:xfrm>
          <a:noFill/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K is the session key</a:t>
            </a:r>
          </a:p>
          <a:p>
            <a:pPr eaLnBrk="1" hangingPunct="1"/>
            <a:endParaRPr lang="en-US" altLang="zh-CN" sz="24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宋体" panose="02010600030101010101" pitchFamily="2" charset="-122"/>
              </a:rPr>
              <a:t>Is this secure?</a:t>
            </a: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000" dirty="0" smtClean="0">
                <a:ea typeface="宋体" panose="02010600030101010101" pitchFamily="2" charset="-122"/>
              </a:rPr>
              <a:t>An adversary can impersonate Bob.</a:t>
            </a:r>
            <a:endParaRPr lang="en-US" altLang="zh-CN" sz="2400" dirty="0" smtClean="0">
              <a:ea typeface="宋体" panose="02010600030101010101" pitchFamily="2" charset="-122"/>
            </a:endParaRPr>
          </a:p>
        </p:txBody>
      </p:sp>
      <p:pic>
        <p:nvPicPr>
          <p:cNvPr id="1844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6764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11313"/>
            <a:ext cx="1076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B3EB4418-4DD3-46A6-9FEB-EA1253E835C5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5"/>
          <p:cNvSpPr>
            <a:spLocks noChangeShapeType="1"/>
          </p:cNvSpPr>
          <p:nvPr/>
        </p:nvSpPr>
        <p:spPr bwMode="auto">
          <a:xfrm flipV="1">
            <a:off x="2286000" y="22494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Line 6"/>
          <p:cNvSpPr>
            <a:spLocks noChangeShapeType="1"/>
          </p:cNvSpPr>
          <p:nvPr/>
        </p:nvSpPr>
        <p:spPr bwMode="auto">
          <a:xfrm flipH="1" flipV="1">
            <a:off x="2209800" y="28590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1157288" y="3560763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7359650" y="35210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 flipV="1">
            <a:off x="2286000" y="35448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3733800" y="1752600"/>
            <a:ext cx="132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3505200" y="2362200"/>
            <a:ext cx="207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[R,K]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9465" name="Rectangle 12"/>
          <p:cNvSpPr>
            <a:spLocks noChangeArrowheads="1"/>
          </p:cNvSpPr>
          <p:nvPr/>
        </p:nvSpPr>
        <p:spPr bwMode="auto">
          <a:xfrm>
            <a:off x="3643313" y="3024188"/>
            <a:ext cx="173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[R +1,K]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9466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09600" y="4343400"/>
            <a:ext cx="7848600" cy="1828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K is the session key</a:t>
            </a:r>
          </a:p>
          <a:p>
            <a:pPr eaLnBrk="1" hangingPunct="1">
              <a:spcBef>
                <a:spcPct val="0"/>
              </a:spcBef>
            </a:pPr>
            <a:endParaRPr lang="en-US" altLang="zh-CN" sz="2000" dirty="0" smtClean="0"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Is this secure?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2000" dirty="0" smtClean="0">
                <a:ea typeface="宋体" panose="02010600030101010101" pitchFamily="2" charset="-122"/>
              </a:rPr>
              <a:t>Even a passive adversary can find out the session key value.</a:t>
            </a:r>
            <a:endParaRPr lang="en-US" altLang="zh-CN" sz="1800" dirty="0" smtClean="0">
              <a:ea typeface="宋体" panose="02010600030101010101" pitchFamily="2" charset="-122"/>
            </a:endParaRPr>
          </a:p>
        </p:txBody>
      </p:sp>
      <p:pic>
        <p:nvPicPr>
          <p:cNvPr id="1946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57388"/>
            <a:ext cx="9461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839913"/>
            <a:ext cx="10763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19100" y="245267"/>
            <a:ext cx="8305800" cy="72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kern="0" dirty="0">
                <a:solidFill>
                  <a:schemeClr val="accent2"/>
                </a:solidFill>
                <a:latin typeface="Comic Sans MS" panose="030F0702030302020204" pitchFamily="66" charset="0"/>
                <a:ea typeface="+mj-ea"/>
                <a:cs typeface="+mj-cs"/>
              </a:rPr>
              <a:t>Key Exchange (Public Key Based)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E2C21BB-96BE-4C6B-9EA9-B21A5D71FA4B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9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5"/>
          <p:cNvSpPr>
            <a:spLocks noChangeShapeType="1"/>
          </p:cNvSpPr>
          <p:nvPr/>
        </p:nvSpPr>
        <p:spPr bwMode="auto">
          <a:xfrm flipV="1">
            <a:off x="2286000" y="27066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3" name="Line 6"/>
          <p:cNvSpPr>
            <a:spLocks noChangeShapeType="1"/>
          </p:cNvSpPr>
          <p:nvPr/>
        </p:nvSpPr>
        <p:spPr bwMode="auto">
          <a:xfrm flipH="1" flipV="1">
            <a:off x="2209800" y="33162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1143000" y="3886200"/>
            <a:ext cx="900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7359650" y="3865563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 flipV="1">
            <a:off x="2286000" y="40020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3810000" y="2209800"/>
            <a:ext cx="132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R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3352800" y="2819400"/>
            <a:ext cx="2720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ID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{[R,K]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3494088" y="3503613"/>
            <a:ext cx="229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{[R +1,K]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2049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098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45347"/>
            <a:ext cx="8305800" cy="828328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Key Exchange (Public Key Based)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7BBDE89F-3BC3-4029-87A2-C1901D0E5E9C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92088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Perfect Forward Secrecy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The concern…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Alice encrypts message with long-term pre-shared key K</a:t>
            </a:r>
            <a:r>
              <a:rPr lang="en-US" altLang="zh-CN" sz="2000" baseline="-25000" smtClean="0">
                <a:ea typeface="宋体" panose="02010600030101010101" pitchFamily="2" charset="-122"/>
              </a:rPr>
              <a:t>AB</a:t>
            </a:r>
            <a:r>
              <a:rPr lang="en-US" altLang="zh-CN" sz="2000" smtClean="0">
                <a:ea typeface="宋体" panose="02010600030101010101" pitchFamily="2" charset="-122"/>
              </a:rPr>
              <a:t> and sends ciphertext to Bob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Trudy records ciphertext and later attacks Alice’s (or Bob’s) computer to find K</a:t>
            </a:r>
            <a:r>
              <a:rPr lang="en-US" altLang="zh-CN" sz="2000" baseline="-25000" smtClean="0">
                <a:ea typeface="宋体" panose="02010600030101010101" pitchFamily="2" charset="-122"/>
              </a:rPr>
              <a:t>AB</a:t>
            </a:r>
            <a:endParaRPr lang="en-US" altLang="zh-CN" sz="2000" smtClean="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Then Trudy decrypts recorded messages</a:t>
            </a:r>
          </a:p>
          <a:p>
            <a:pPr eaLnBrk="1" hangingPunct="1"/>
            <a:r>
              <a:rPr lang="en-US" altLang="zh-CN" sz="2400" b="1" smtClean="0">
                <a:solidFill>
                  <a:schemeClr val="accent2"/>
                </a:solidFill>
                <a:ea typeface="宋体" panose="02010600030101010101" pitchFamily="2" charset="-122"/>
              </a:rPr>
              <a:t>Perfect forward secrecy (PFS): </a:t>
            </a:r>
            <a:r>
              <a:rPr lang="en-US" altLang="zh-CN" sz="2400" smtClean="0">
                <a:ea typeface="宋体" panose="02010600030101010101" pitchFamily="2" charset="-122"/>
              </a:rPr>
              <a:t>Trudy cannot later decrypt recorded ciphertext</a:t>
            </a:r>
          </a:p>
          <a:p>
            <a:pPr lvl="1" eaLnBrk="1" hangingPunct="1"/>
            <a:r>
              <a:rPr lang="en-US" altLang="zh-CN" sz="2000" smtClean="0">
                <a:ea typeface="宋体" panose="02010600030101010101" pitchFamily="2" charset="-122"/>
              </a:rPr>
              <a:t>Even at some later time that Trudy gets key K</a:t>
            </a:r>
            <a:r>
              <a:rPr lang="en-US" altLang="zh-CN" sz="2000" baseline="-25000" smtClean="0">
                <a:ea typeface="宋体" panose="02010600030101010101" pitchFamily="2" charset="-122"/>
              </a:rPr>
              <a:t>AB</a:t>
            </a:r>
            <a:r>
              <a:rPr lang="en-US" altLang="zh-CN" sz="2000" smtClean="0">
                <a:ea typeface="宋体" panose="02010600030101010101" pitchFamily="2" charset="-122"/>
              </a:rPr>
              <a:t> or other secret(s)</a:t>
            </a:r>
          </a:p>
          <a:p>
            <a:pPr eaLnBrk="1" hangingPunct="1"/>
            <a:r>
              <a:rPr lang="en-US" altLang="zh-CN" sz="2400" smtClean="0">
                <a:ea typeface="宋体" panose="02010600030101010101" pitchFamily="2" charset="-122"/>
              </a:rPr>
              <a:t>Does any of the previously discussed protocols supports PFS?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6D005AB7-7CEF-440D-A5E2-DC157E1B5F27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848600" cy="2133600"/>
          </a:xfrm>
        </p:spPr>
        <p:txBody>
          <a:bodyPr/>
          <a:lstStyle/>
          <a:p>
            <a:pPr algn="ctr" eaLnBrk="1" hangingPunct="1"/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Authentication</a:t>
            </a:r>
            <a:b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</a:br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and</a:t>
            </a:r>
            <a:b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</a:br>
            <a:r>
              <a:rPr lang="en-US" altLang="zh-CN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Key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CF885DA5-0CE3-4A95-ACEA-91699C61BEAC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04800"/>
            <a:ext cx="7772400" cy="735013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Perfect Forward Secrecy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Can use </a:t>
            </a:r>
            <a:r>
              <a:rPr lang="en-US" altLang="zh-CN" sz="2800" b="1" smtClean="0">
                <a:solidFill>
                  <a:schemeClr val="hlink"/>
                </a:solidFill>
                <a:ea typeface="宋体" panose="02010600030101010101" pitchFamily="2" charset="-122"/>
              </a:rPr>
              <a:t>Diffie-Hellman</a:t>
            </a:r>
            <a:r>
              <a:rPr lang="en-US" altLang="zh-CN" sz="2800" smtClean="0">
                <a:ea typeface="宋体" panose="02010600030101010101" pitchFamily="2" charset="-122"/>
              </a:rPr>
              <a:t> for PFS</a:t>
            </a: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Recall Diffie-Hellman: public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sz="2800" smtClean="0">
                <a:ea typeface="宋体" panose="02010600030101010101" pitchFamily="2" charset="-122"/>
              </a:rPr>
              <a:t> and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p</a:t>
            </a:r>
            <a:endParaRPr lang="en-US" altLang="zh-CN" sz="2800" smtClean="0">
              <a:ea typeface="宋体" panose="02010600030101010101" pitchFamily="2" charset="-122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5800" y="4876800"/>
            <a:ext cx="7848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b="0" dirty="0">
                <a:latin typeface="Calibri" panose="020F0502020204030204" pitchFamily="34" charset="0"/>
                <a:ea typeface="宋体" panose="02010600030101010101" pitchFamily="2" charset="-122"/>
              </a:rPr>
              <a:t>Secure against passive adversaries.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b="0" dirty="0">
                <a:latin typeface="Calibri" panose="020F0502020204030204" pitchFamily="34" charset="0"/>
                <a:ea typeface="宋体" panose="02010600030101010101" pitchFamily="2" charset="-122"/>
              </a:rPr>
              <a:t>Insecure against active adversaries, e.g. MITM attacker.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b="0" dirty="0">
                <a:latin typeface="Calibri" panose="020F0502020204030204" pitchFamily="34" charset="0"/>
                <a:ea typeface="宋体" panose="02010600030101010101" pitchFamily="2" charset="-122"/>
              </a:rPr>
              <a:t>How to have PFS while secure against active adversaries?</a:t>
            </a: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flipV="1">
            <a:off x="2041525" y="34686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 flipV="1">
            <a:off x="1965325" y="40259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736600" y="4359275"/>
            <a:ext cx="90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6934200" y="4359275"/>
            <a:ext cx="72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2537" name="Rectangle 11"/>
          <p:cNvSpPr>
            <a:spLocks noChangeArrowheads="1"/>
          </p:cNvSpPr>
          <p:nvPr/>
        </p:nvSpPr>
        <p:spPr bwMode="auto">
          <a:xfrm>
            <a:off x="3429000" y="2971800"/>
            <a:ext cx="1398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3429000" y="3554413"/>
            <a:ext cx="1398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2253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686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651125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2B12448-919D-4B2A-B370-EA94DA845360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15879"/>
            <a:ext cx="7772400" cy="738188"/>
          </a:xfr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Perfect Forward Secrecy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8153400" cy="243840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Session key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K</a:t>
            </a:r>
            <a:r>
              <a:rPr lang="en-US" altLang="zh-CN" sz="2800" baseline="-25000" smtClean="0">
                <a:latin typeface="Times-Roman" charset="0"/>
                <a:ea typeface="宋体" panose="02010600030101010101" pitchFamily="2" charset="-122"/>
              </a:rPr>
              <a:t>S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 = g</a:t>
            </a:r>
            <a:r>
              <a:rPr lang="en-US" altLang="zh-CN" sz="2800" baseline="30000" smtClean="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 mod p</a:t>
            </a:r>
            <a:endParaRPr lang="en-US" altLang="zh-CN" sz="28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Alice forgets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sz="2800" smtClean="0">
                <a:ea typeface="宋体" panose="02010600030101010101" pitchFamily="2" charset="-122"/>
              </a:rPr>
              <a:t>, Bob forgets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sz="280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smtClean="0">
                <a:ea typeface="宋体" panose="02010600030101010101" pitchFamily="2" charset="-122"/>
              </a:rPr>
              <a:t>Note: Not even Alice and Bob can later recover </a:t>
            </a:r>
            <a:r>
              <a:rPr lang="en-US" altLang="zh-CN" sz="2800" smtClean="0">
                <a:latin typeface="Times-Roman" charset="0"/>
                <a:ea typeface="宋体" panose="02010600030101010101" pitchFamily="2" charset="-122"/>
              </a:rPr>
              <a:t>K</a:t>
            </a:r>
            <a:r>
              <a:rPr lang="en-US" altLang="zh-CN" sz="2800" baseline="-25000" smtClean="0">
                <a:latin typeface="Times-Roman" charset="0"/>
                <a:ea typeface="宋体" panose="02010600030101010101" pitchFamily="2" charset="-122"/>
              </a:rPr>
              <a:t>S</a:t>
            </a:r>
            <a:endParaRPr lang="en-US" altLang="zh-CN" sz="2800" smtClean="0">
              <a:ea typeface="宋体" panose="02010600030101010101" pitchFamily="2" charset="-122"/>
            </a:endParaRPr>
          </a:p>
        </p:txBody>
      </p:sp>
      <p:sp>
        <p:nvSpPr>
          <p:cNvPr id="23556" name="Line 6"/>
          <p:cNvSpPr>
            <a:spLocks noChangeShapeType="1"/>
          </p:cNvSpPr>
          <p:nvPr/>
        </p:nvSpPr>
        <p:spPr bwMode="auto">
          <a:xfrm flipV="1">
            <a:off x="2049463" y="21240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 flipH="1" flipV="1">
            <a:off x="1973263" y="26812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762000" y="3014663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7010400" y="3014663"/>
            <a:ext cx="72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3048000" y="1627188"/>
            <a:ext cx="2468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3561" name="Rectangle 11"/>
          <p:cNvSpPr>
            <a:spLocks noChangeArrowheads="1"/>
          </p:cNvSpPr>
          <p:nvPr/>
        </p:nvSpPr>
        <p:spPr bwMode="auto">
          <a:xfrm>
            <a:off x="3048000" y="2209800"/>
            <a:ext cx="2468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E(K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p)</a:t>
            </a:r>
            <a:endParaRPr lang="en-US" altLang="zh-CN" b="0">
              <a:ea typeface="宋体" panose="02010600030101010101" pitchFamily="2" charset="-122"/>
            </a:endParaRPr>
          </a:p>
        </p:txBody>
      </p:sp>
      <p:pic>
        <p:nvPicPr>
          <p:cNvPr id="2356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14478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AA663144-29A8-4789-AA2D-B123CB2D0776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586" y="266700"/>
            <a:ext cx="8029837" cy="765177"/>
          </a:xfrm>
        </p:spPr>
        <p:txBody>
          <a:bodyPr/>
          <a:lstStyle/>
          <a:p>
            <a:pPr eaLnBrk="1" hangingPunct="1"/>
            <a:r>
              <a:rPr lang="en-US" altLang="zh-CN" sz="30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Public-key-based Key Exchange with PFS</a:t>
            </a:r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 flipV="1">
            <a:off x="2286000" y="24018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Line 6"/>
          <p:cNvSpPr>
            <a:spLocks noChangeShapeType="1"/>
          </p:cNvSpPr>
          <p:nvPr/>
        </p:nvSpPr>
        <p:spPr bwMode="auto">
          <a:xfrm flipH="1" flipV="1">
            <a:off x="2209800" y="30114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1157288" y="3657600"/>
            <a:ext cx="9001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7391400" y="3597275"/>
            <a:ext cx="717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</a:t>
            </a:r>
          </a:p>
        </p:txBody>
      </p:sp>
      <p:sp>
        <p:nvSpPr>
          <p:cNvPr id="24583" name="Line 9"/>
          <p:cNvSpPr>
            <a:spLocks noChangeShapeType="1"/>
          </p:cNvSpPr>
          <p:nvPr/>
        </p:nvSpPr>
        <p:spPr bwMode="auto">
          <a:xfrm flipV="1">
            <a:off x="2286000" y="3605213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3429000" y="1905000"/>
            <a:ext cx="206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“I’m Alice”, 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2819400" y="2493963"/>
            <a:ext cx="362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[{R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]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2930525" y="3106738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[{R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,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p}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Bob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]</a:t>
            </a:r>
            <a:r>
              <a:rPr lang="en-US" altLang="zh-CN" b="0" baseline="-25000">
                <a:latin typeface="Times-Roman" charset="0"/>
                <a:ea typeface="宋体" panose="02010600030101010101" pitchFamily="2" charset="-122"/>
              </a:rPr>
              <a:t>Alice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24587" name="Rectangle 16"/>
          <p:cNvSpPr>
            <a:spLocks noChangeArrowheads="1"/>
          </p:cNvSpPr>
          <p:nvPr/>
        </p:nvSpPr>
        <p:spPr bwMode="auto">
          <a:xfrm>
            <a:off x="609600" y="4267200"/>
            <a:ext cx="8077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b="0">
                <a:ea typeface="宋体" panose="02010600030101010101" pitchFamily="2" charset="-122"/>
              </a:rPr>
              <a:t>Session key is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K = g</a:t>
            </a:r>
            <a:r>
              <a:rPr lang="en-US" altLang="zh-CN" b="0" baseline="30000">
                <a:latin typeface="Times-Roman" charset="0"/>
                <a:ea typeface="宋体" panose="02010600030101010101" pitchFamily="2" charset="-122"/>
              </a:rPr>
              <a:t>ab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 mod p</a:t>
            </a:r>
            <a:endParaRPr lang="en-US" altLang="zh-CN" b="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b="0">
                <a:ea typeface="宋体" panose="02010600030101010101" pitchFamily="2" charset="-122"/>
              </a:rPr>
              <a:t>Alice forgets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a</a:t>
            </a:r>
            <a:r>
              <a:rPr lang="en-US" altLang="zh-CN" b="0">
                <a:ea typeface="宋体" panose="02010600030101010101" pitchFamily="2" charset="-122"/>
              </a:rPr>
              <a:t> and Bob forgets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b</a:t>
            </a:r>
            <a:endParaRPr lang="en-US" altLang="zh-CN" b="0">
              <a:ea typeface="宋体" panose="02010600030101010101" pitchFamily="2" charset="-122"/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zh-CN" b="0">
                <a:ea typeface="宋体" panose="02010600030101010101" pitchFamily="2" charset="-122"/>
              </a:rPr>
              <a:t>If Trudy later gets Bob’s and Alice’s secrets, she cannot recover session key </a:t>
            </a:r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K</a:t>
            </a:r>
          </a:p>
        </p:txBody>
      </p:sp>
      <p:pic>
        <p:nvPicPr>
          <p:cNvPr id="2458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20574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050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ACD28F9-6ACE-4761-A68D-A3AAF0DDCF4A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en-US" altLang="zh-CN" b="1" dirty="0" smtClean="0"/>
              <a:t>Authentication</a:t>
            </a:r>
          </a:p>
          <a:p>
            <a:pPr lvl="1"/>
            <a:r>
              <a:rPr lang="en-US" altLang="zh-CN" b="1" dirty="0" smtClean="0"/>
              <a:t>One-way authentication</a:t>
            </a:r>
          </a:p>
          <a:p>
            <a:pPr lvl="1"/>
            <a:r>
              <a:rPr lang="en-US" altLang="zh-CN" b="1" dirty="0" smtClean="0"/>
              <a:t>Mutual authentication</a:t>
            </a:r>
          </a:p>
          <a:p>
            <a:pPr lvl="1"/>
            <a:r>
              <a:rPr lang="en-US" altLang="zh-CN" b="1" dirty="0" smtClean="0"/>
              <a:t>Passive adversaries vs. active adversaries</a:t>
            </a:r>
          </a:p>
          <a:p>
            <a:pPr lvl="1"/>
            <a:r>
              <a:rPr lang="en-US" altLang="zh-CN" b="1" smtClean="0"/>
              <a:t>Replay </a:t>
            </a:r>
            <a:r>
              <a:rPr lang="en-US" altLang="zh-CN" b="1" dirty="0" smtClean="0"/>
              <a:t>attack, impersonation attack,</a:t>
            </a:r>
          </a:p>
          <a:p>
            <a:pPr lvl="1"/>
            <a:r>
              <a:rPr lang="en-US" altLang="zh-CN" b="1" dirty="0" smtClean="0"/>
              <a:t>Challenge-response</a:t>
            </a:r>
            <a:endParaRPr lang="zh-CN" altLang="zh-CN" b="1" dirty="0"/>
          </a:p>
          <a:p>
            <a:r>
              <a:rPr lang="en-US" altLang="zh-CN" b="1" dirty="0" smtClean="0"/>
              <a:t>Key exchange</a:t>
            </a:r>
          </a:p>
          <a:p>
            <a:r>
              <a:rPr lang="en-US" altLang="zh-CN" b="1" dirty="0" smtClean="0"/>
              <a:t>Perfect Forward secrecy</a:t>
            </a:r>
          </a:p>
          <a:p>
            <a:pPr lvl="1"/>
            <a:endParaRPr lang="zh-CN" altLang="zh-CN" dirty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6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7772400" cy="792088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Authentication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7244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Alice proves her identity to Bob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Alice and Bob can be humans or computers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May also require Bob to prove that he is Bob (mutual authentication)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E.g. ATM machines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3DF5C29-CB94-43E3-86F0-643794C29BA4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Authentication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Authentication on a stand-alone computer with physically secure connection is relatively simple</a:t>
            </a:r>
          </a:p>
          <a:p>
            <a:pPr eaLnBrk="1" hangingPunct="1"/>
            <a:r>
              <a:rPr lang="en-US" altLang="zh-CN" sz="2800" dirty="0" smtClean="0">
                <a:ea typeface="宋体" panose="02010600030101010101" pitchFamily="2" charset="-122"/>
              </a:rPr>
              <a:t>Authentication over a network is much more complex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Attacker can passively observe messages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Attacker can replay messages</a:t>
            </a:r>
          </a:p>
          <a:p>
            <a:pPr lvl="1" eaLnBrk="1" hangingPunct="1"/>
            <a:r>
              <a:rPr lang="en-US" altLang="zh-CN" sz="2400" dirty="0" smtClean="0">
                <a:ea typeface="宋体" panose="02010600030101010101" pitchFamily="2" charset="-122"/>
              </a:rPr>
              <a:t>Usually need an encrypted channel to do so securely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C03CFFBC-4E7B-43C8-A040-643F00E6F878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6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5275"/>
            <a:ext cx="8382000" cy="613445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Authentication Example: ATM Machine Protocol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zh-CN" dirty="0" smtClean="0">
                <a:ea typeface="宋体" panose="02010600030101010101" pitchFamily="2" charset="-122"/>
              </a:rPr>
              <a:t>Insert ATM card</a:t>
            </a: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zh-CN" dirty="0" smtClean="0">
                <a:ea typeface="宋体" panose="02010600030101010101" pitchFamily="2" charset="-122"/>
              </a:rPr>
              <a:t>Enter PIN</a:t>
            </a: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zh-CN" dirty="0" smtClean="0">
                <a:ea typeface="宋体" panose="02010600030101010101" pitchFamily="2" charset="-122"/>
              </a:rPr>
              <a:t>Correct PIN?</a:t>
            </a:r>
          </a:p>
          <a:p>
            <a:pPr marL="990600" lvl="1" indent="-533400" eaLnBrk="1" hangingPunct="1">
              <a:buFont typeface="Times" panose="02020603050405020304" pitchFamily="18" charset="0"/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	</a:t>
            </a:r>
            <a:r>
              <a:rPr lang="en-US" altLang="zh-CN" b="1" dirty="0" smtClean="0">
                <a:solidFill>
                  <a:schemeClr val="accent2"/>
                </a:solidFill>
                <a:ea typeface="宋体" panose="02010600030101010101" pitchFamily="2" charset="-122"/>
              </a:rPr>
              <a:t>Yes?</a:t>
            </a:r>
            <a:r>
              <a:rPr lang="en-US" altLang="zh-CN" dirty="0" smtClean="0">
                <a:ea typeface="宋体" panose="02010600030101010101" pitchFamily="2" charset="-122"/>
              </a:rPr>
              <a:t> Conduct your transaction(s)</a:t>
            </a:r>
          </a:p>
          <a:p>
            <a:pPr marL="990600" lvl="1" indent="-533400" eaLnBrk="1" hangingPunct="1">
              <a:buFont typeface="Times" panose="02020603050405020304" pitchFamily="18" charset="0"/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	</a:t>
            </a:r>
            <a:r>
              <a:rPr lang="en-US" altLang="zh-CN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No?</a:t>
            </a:r>
            <a:r>
              <a:rPr lang="en-US" altLang="zh-CN" dirty="0" smtClean="0">
                <a:ea typeface="宋体" panose="02010600030101010101" pitchFamily="2" charset="-122"/>
              </a:rPr>
              <a:t> Machine eats card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62000" y="4953000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b="0" dirty="0">
                <a:latin typeface="Calibri" panose="020F0502020204030204" pitchFamily="34" charset="0"/>
                <a:ea typeface="宋体" panose="02010600030101010101" pitchFamily="2" charset="-122"/>
              </a:rPr>
              <a:t>Authentication between a prover and a verifier with physically secure connection is relatively simple.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b="0" dirty="0">
                <a:latin typeface="Calibri" panose="020F0502020204030204" pitchFamily="34" charset="0"/>
                <a:ea typeface="宋体" panose="02010600030101010101" pitchFamily="2" charset="-122"/>
              </a:rPr>
              <a:t>Authentication over an open network is more complex.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F1B2E0DC-E949-4917-B262-79097814016D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8288"/>
            <a:ext cx="8229600" cy="723899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One-way authentication over an open network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625008" y="1222375"/>
            <a:ext cx="762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Calibri" panose="020F0502020204030204" pitchFamily="34" charset="0"/>
                <a:ea typeface="宋体" panose="02010600030101010101" pitchFamily="2" charset="-122"/>
              </a:rPr>
              <a:t>There may have eavesdroppers on an open network.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1600200" y="2819400"/>
            <a:ext cx="788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257800" y="2819400"/>
            <a:ext cx="17748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>
                <a:ea typeface="宋体" panose="02010600030101010101" pitchFamily="2" charset="-122"/>
              </a:rPr>
              <a:t>Email Server</a:t>
            </a:r>
          </a:p>
        </p:txBody>
      </p:sp>
      <p:cxnSp>
        <p:nvCxnSpPr>
          <p:cNvPr id="7174" name="Straight Arrow Connector 8"/>
          <p:cNvCxnSpPr>
            <a:cxnSpLocks noChangeShapeType="1"/>
            <a:stCxn id="7172" idx="3"/>
            <a:endCxn id="7173" idx="1"/>
          </p:cNvCxnSpPr>
          <p:nvPr/>
        </p:nvCxnSpPr>
        <p:spPr bwMode="auto">
          <a:xfrm>
            <a:off x="2511425" y="3049588"/>
            <a:ext cx="2746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" name="TextBox 11"/>
          <p:cNvSpPr txBox="1">
            <a:spLocks noChangeArrowheads="1"/>
          </p:cNvSpPr>
          <p:nvPr/>
        </p:nvSpPr>
        <p:spPr bwMode="auto">
          <a:xfrm>
            <a:off x="2705588" y="2619345"/>
            <a:ext cx="23768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 b="0">
                <a:latin typeface="Calibri" panose="020F0502020204030204" pitchFamily="34" charset="0"/>
                <a:ea typeface="宋体" panose="02010600030101010101" pitchFamily="2" charset="-122"/>
              </a:rPr>
              <a:t>Username, password</a:t>
            </a:r>
          </a:p>
        </p:txBody>
      </p:sp>
      <p:sp>
        <p:nvSpPr>
          <p:cNvPr id="8200" name="TextBox 12"/>
          <p:cNvSpPr txBox="1">
            <a:spLocks noChangeArrowheads="1"/>
          </p:cNvSpPr>
          <p:nvPr/>
        </p:nvSpPr>
        <p:spPr bwMode="auto">
          <a:xfrm>
            <a:off x="838200" y="4648200"/>
            <a:ext cx="769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An eavesdropper can steal Alice’s login information and then logon to the Email Server as Alice by replaying Alice’s login information (</a:t>
            </a:r>
            <a:r>
              <a:rPr lang="en-US" altLang="zh-CN" sz="1800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replay attack</a:t>
            </a:r>
            <a:r>
              <a:rPr lang="en-US" altLang="zh-CN" sz="1800" b="0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).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1DE5E267-832A-40B7-971C-85622206A172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0975"/>
            <a:ext cx="8515672" cy="766763"/>
          </a:xfrm>
        </p:spPr>
        <p:txBody>
          <a:bodyPr/>
          <a:lstStyle/>
          <a:p>
            <a:pPr eaLnBrk="1" hangingPunct="1"/>
            <a:r>
              <a:rPr lang="en-US" altLang="zh-CN" sz="28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One-way authentication over an open network</a:t>
            </a:r>
          </a:p>
        </p:txBody>
      </p:sp>
      <p:sp>
        <p:nvSpPr>
          <p:cNvPr id="8195" name="TextBox 13"/>
          <p:cNvSpPr txBox="1">
            <a:spLocks noChangeArrowheads="1"/>
          </p:cNvSpPr>
          <p:nvPr/>
        </p:nvSpPr>
        <p:spPr bwMode="auto">
          <a:xfrm>
            <a:off x="2133600" y="2209800"/>
            <a:ext cx="91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8196" name="TextBox 14"/>
          <p:cNvSpPr txBox="1">
            <a:spLocks noChangeArrowheads="1"/>
          </p:cNvSpPr>
          <p:nvPr/>
        </p:nvSpPr>
        <p:spPr bwMode="auto">
          <a:xfrm>
            <a:off x="5791200" y="2209800"/>
            <a:ext cx="209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Email Server</a:t>
            </a:r>
          </a:p>
        </p:txBody>
      </p:sp>
      <p:sp>
        <p:nvSpPr>
          <p:cNvPr id="8197" name="TextBox 16"/>
          <p:cNvSpPr txBox="1">
            <a:spLocks noChangeArrowheads="1"/>
          </p:cNvSpPr>
          <p:nvPr/>
        </p:nvSpPr>
        <p:spPr bwMode="auto">
          <a:xfrm>
            <a:off x="3962400" y="2133600"/>
            <a:ext cx="1193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zh-CN" sz="1600" b="0">
                <a:latin typeface="Calibri" panose="020F0502020204030204" pitchFamily="34" charset="0"/>
                <a:ea typeface="宋体" panose="02010600030101010101" pitchFamily="2" charset="-122"/>
              </a:rPr>
              <a:t>PK, Cert</a:t>
            </a:r>
            <a:r>
              <a:rPr lang="en-US" altLang="zh-CN" sz="1600" b="0" baseline="-25000">
                <a:latin typeface="Calibri" panose="020F0502020204030204" pitchFamily="34" charset="0"/>
                <a:ea typeface="宋体" panose="02010600030101010101" pitchFamily="2" charset="-122"/>
              </a:rPr>
              <a:t>server</a:t>
            </a:r>
          </a:p>
        </p:txBody>
      </p:sp>
      <p:cxnSp>
        <p:nvCxnSpPr>
          <p:cNvPr id="8198" name="Straight Arrow Connector 18"/>
          <p:cNvCxnSpPr>
            <a:cxnSpLocks noChangeShapeType="1"/>
            <a:stCxn id="8196" idx="1"/>
            <a:endCxn id="8195" idx="3"/>
          </p:cNvCxnSpPr>
          <p:nvPr/>
        </p:nvCxnSpPr>
        <p:spPr bwMode="auto">
          <a:xfrm rot="10800000">
            <a:off x="3044825" y="2439988"/>
            <a:ext cx="2746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124200" y="2819400"/>
            <a:ext cx="274637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00" name="TextBox 20"/>
          <p:cNvSpPr txBox="1">
            <a:spLocks noChangeArrowheads="1"/>
          </p:cNvSpPr>
          <p:nvPr/>
        </p:nvSpPr>
        <p:spPr bwMode="auto">
          <a:xfrm>
            <a:off x="3429000" y="2514600"/>
            <a:ext cx="2374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600" b="0">
                <a:latin typeface="Calibri" panose="020F0502020204030204" pitchFamily="34" charset="0"/>
                <a:ea typeface="宋体" panose="02010600030101010101" pitchFamily="2" charset="-122"/>
              </a:rPr>
              <a:t>E</a:t>
            </a:r>
            <a:r>
              <a:rPr lang="en-US" altLang="zh-CN" sz="1600" b="0" baseline="-25000">
                <a:latin typeface="Calibri" panose="020F0502020204030204" pitchFamily="34" charset="0"/>
                <a:ea typeface="宋体" panose="02010600030101010101" pitchFamily="2" charset="-122"/>
              </a:rPr>
              <a:t>PK</a:t>
            </a:r>
            <a:r>
              <a:rPr lang="en-US" altLang="zh-CN" sz="1600" b="0">
                <a:latin typeface="Calibri" panose="020F0502020204030204" pitchFamily="34" charset="0"/>
                <a:ea typeface="宋体" panose="02010600030101010101" pitchFamily="2" charset="-122"/>
              </a:rPr>
              <a:t>(Username, password)</a:t>
            </a:r>
          </a:p>
        </p:txBody>
      </p:sp>
      <p:sp>
        <p:nvSpPr>
          <p:cNvPr id="8201" name="TextBox 21"/>
          <p:cNvSpPr txBox="1">
            <a:spLocks noChangeArrowheads="1"/>
          </p:cNvSpPr>
          <p:nvPr/>
        </p:nvSpPr>
        <p:spPr bwMode="auto">
          <a:xfrm>
            <a:off x="3733800" y="2819400"/>
            <a:ext cx="162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latin typeface="Calibri" panose="020F0502020204030204" pitchFamily="34" charset="0"/>
                <a:ea typeface="宋体" panose="02010600030101010101" pitchFamily="2" charset="-122"/>
              </a:rPr>
              <a:t>Secure channel</a:t>
            </a:r>
          </a:p>
        </p:txBody>
      </p:sp>
      <p:sp>
        <p:nvSpPr>
          <p:cNvPr id="8202" name="TextBox 33"/>
          <p:cNvSpPr txBox="1">
            <a:spLocks noChangeArrowheads="1"/>
          </p:cNvSpPr>
          <p:nvPr/>
        </p:nvSpPr>
        <p:spPr bwMode="auto">
          <a:xfrm>
            <a:off x="2133600" y="3505200"/>
            <a:ext cx="91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8203" name="TextBox 34"/>
          <p:cNvSpPr txBox="1">
            <a:spLocks noChangeArrowheads="1"/>
          </p:cNvSpPr>
          <p:nvPr/>
        </p:nvSpPr>
        <p:spPr bwMode="auto">
          <a:xfrm>
            <a:off x="5791200" y="3505200"/>
            <a:ext cx="209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Email Server</a:t>
            </a:r>
          </a:p>
        </p:txBody>
      </p:sp>
      <p:cxnSp>
        <p:nvCxnSpPr>
          <p:cNvPr id="8204" name="Straight Arrow Connector 35"/>
          <p:cNvCxnSpPr>
            <a:cxnSpLocks noChangeShapeType="1"/>
            <a:stCxn id="8202" idx="3"/>
            <a:endCxn id="8203" idx="1"/>
          </p:cNvCxnSpPr>
          <p:nvPr/>
        </p:nvCxnSpPr>
        <p:spPr bwMode="auto">
          <a:xfrm>
            <a:off x="3044825" y="3735388"/>
            <a:ext cx="2746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TextBox 36"/>
          <p:cNvSpPr txBox="1">
            <a:spLocks noChangeArrowheads="1"/>
          </p:cNvSpPr>
          <p:nvPr/>
        </p:nvSpPr>
        <p:spPr bwMode="auto">
          <a:xfrm>
            <a:off x="3505200" y="3429000"/>
            <a:ext cx="2168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600" b="0">
                <a:latin typeface="Calibri" panose="020F0502020204030204" pitchFamily="34" charset="0"/>
                <a:ea typeface="宋体" panose="02010600030101010101" pitchFamily="2" charset="-122"/>
              </a:rPr>
              <a:t>Username, h(password)</a:t>
            </a:r>
          </a:p>
        </p:txBody>
      </p:sp>
      <p:sp>
        <p:nvSpPr>
          <p:cNvPr id="8212" name="TextBox 37"/>
          <p:cNvSpPr txBox="1">
            <a:spLocks noChangeArrowheads="1"/>
          </p:cNvSpPr>
          <p:nvPr/>
        </p:nvSpPr>
        <p:spPr bwMode="auto">
          <a:xfrm>
            <a:off x="838200" y="4953000"/>
            <a:ext cx="7696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 b="0" dirty="0">
                <a:latin typeface="Calibri" panose="020F0502020204030204" pitchFamily="34" charset="0"/>
                <a:ea typeface="宋体" panose="02010600030101010101" pitchFamily="2" charset="-122"/>
              </a:rPr>
              <a:t>Adversary simply replays E</a:t>
            </a:r>
            <a:r>
              <a:rPr lang="en-US" altLang="zh-CN" sz="2000" b="0" baseline="-25000" dirty="0">
                <a:latin typeface="Calibri" panose="020F0502020204030204" pitchFamily="34" charset="0"/>
                <a:ea typeface="宋体" panose="02010600030101010101" pitchFamily="2" charset="-122"/>
              </a:rPr>
              <a:t>PK</a:t>
            </a:r>
            <a:r>
              <a:rPr lang="en-US" altLang="zh-CN" sz="2000" b="0" dirty="0">
                <a:latin typeface="Calibri" panose="020F0502020204030204" pitchFamily="34" charset="0"/>
                <a:ea typeface="宋体" panose="02010600030101010101" pitchFamily="2" charset="-122"/>
              </a:rPr>
              <a:t>(Username, password) or h(password) in the impersonation of Alice in the replay attack.</a:t>
            </a:r>
          </a:p>
        </p:txBody>
      </p:sp>
      <p:sp>
        <p:nvSpPr>
          <p:cNvPr id="8207" name="TextBox 38"/>
          <p:cNvSpPr txBox="1">
            <a:spLocks noChangeArrowheads="1"/>
          </p:cNvSpPr>
          <p:nvPr/>
        </p:nvSpPr>
        <p:spPr bwMode="auto">
          <a:xfrm>
            <a:off x="1295400" y="1600200"/>
            <a:ext cx="174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How about</a:t>
            </a:r>
          </a:p>
        </p:txBody>
      </p:sp>
      <p:sp>
        <p:nvSpPr>
          <p:cNvPr id="8208" name="TextBox 39"/>
          <p:cNvSpPr txBox="1">
            <a:spLocks noChangeArrowheads="1"/>
          </p:cNvSpPr>
          <p:nvPr/>
        </p:nvSpPr>
        <p:spPr bwMode="auto">
          <a:xfrm>
            <a:off x="1371600" y="2971800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or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D0ED1190-78E4-4F88-9771-CF43EEE8CEA2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234951"/>
            <a:ext cx="8210748" cy="760412"/>
          </a:xfrm>
        </p:spPr>
        <p:txBody>
          <a:bodyPr/>
          <a:lstStyle/>
          <a:p>
            <a:pPr eaLnBrk="1" hangingPunct="1"/>
            <a:r>
              <a:rPr lang="en-US" altLang="zh-CN" sz="3000" smtClean="0">
                <a:latin typeface="Comic Sans MS" panose="030F0702030302020204" pitchFamily="66" charset="0"/>
                <a:ea typeface="宋体" panose="02010600030101010101" pitchFamily="2" charset="-122"/>
              </a:rPr>
              <a:t>Challenge-Response One-Way Authentication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131888"/>
            <a:ext cx="8064500" cy="1612900"/>
          </a:xfrm>
        </p:spPr>
        <p:txBody>
          <a:bodyPr/>
          <a:lstStyle/>
          <a:p>
            <a:pPr eaLnBrk="1" hangingPunct="1"/>
            <a:r>
              <a:rPr lang="en-US" altLang="zh-CN" sz="2200" dirty="0" smtClean="0">
                <a:ea typeface="宋体" panose="02010600030101010101" pitchFamily="2" charset="-122"/>
              </a:rPr>
              <a:t>To defend against replay attack</a:t>
            </a:r>
          </a:p>
          <a:p>
            <a:pPr eaLnBrk="1" hangingPunct="1"/>
            <a:r>
              <a:rPr lang="en-US" altLang="zh-CN" sz="2200" dirty="0" smtClean="0">
                <a:ea typeface="宋体" panose="02010600030101010101" pitchFamily="2" charset="-122"/>
              </a:rPr>
              <a:t>Suppose Bob wants to authenticate Alice</a:t>
            </a:r>
          </a:p>
          <a:p>
            <a:pPr lvl="1" eaLnBrk="1" hangingPunct="1"/>
            <a:r>
              <a:rPr lang="en-US" altLang="zh-CN" sz="2200" dirty="0" smtClean="0">
                <a:ea typeface="宋体" panose="02010600030101010101" pitchFamily="2" charset="-122"/>
              </a:rPr>
              <a:t>Challenge sent from the verifier, Bob, to the prover, Alice</a:t>
            </a:r>
          </a:p>
          <a:p>
            <a:pPr lvl="1" eaLnBrk="1" hangingPunct="1"/>
            <a:r>
              <a:rPr lang="en-US" altLang="zh-CN" sz="2200" dirty="0" smtClean="0">
                <a:ea typeface="宋体" panose="02010600030101010101" pitchFamily="2" charset="-122"/>
              </a:rPr>
              <a:t>Only Alice should be able to provide the correct response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676400" y="3200400"/>
            <a:ext cx="91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Alice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334000" y="3200400"/>
            <a:ext cx="209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Email Server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3962400" y="3124200"/>
            <a:ext cx="317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600" b="0">
                <a:latin typeface="Calibri" panose="020F0502020204030204" pitchFamily="34" charset="0"/>
                <a:ea typeface="宋体" panose="02010600030101010101" pitchFamily="2" charset="-122"/>
              </a:rPr>
              <a:t>N</a:t>
            </a:r>
          </a:p>
        </p:txBody>
      </p:sp>
      <p:cxnSp>
        <p:nvCxnSpPr>
          <p:cNvPr id="9223" name="Straight Arrow Connector 7"/>
          <p:cNvCxnSpPr>
            <a:cxnSpLocks noChangeShapeType="1"/>
            <a:stCxn id="9221" idx="1"/>
            <a:endCxn id="9220" idx="3"/>
          </p:cNvCxnSpPr>
          <p:nvPr/>
        </p:nvCxnSpPr>
        <p:spPr bwMode="auto">
          <a:xfrm rot="10800000">
            <a:off x="2587625" y="3430588"/>
            <a:ext cx="2746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Straight Arrow Connector 8"/>
          <p:cNvCxnSpPr>
            <a:cxnSpLocks noChangeShapeType="1"/>
          </p:cNvCxnSpPr>
          <p:nvPr/>
        </p:nvCxnSpPr>
        <p:spPr bwMode="auto">
          <a:xfrm>
            <a:off x="2667000" y="3810000"/>
            <a:ext cx="2743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3733800" y="3505200"/>
            <a:ext cx="1258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600" b="0">
                <a:latin typeface="Calibri" panose="020F0502020204030204" pitchFamily="34" charset="0"/>
                <a:ea typeface="宋体" panose="02010600030101010101" pitchFamily="2" charset="-122"/>
              </a:rPr>
              <a:t>F(passwd, N)</a:t>
            </a:r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1066800" y="4191000"/>
            <a:ext cx="7391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Challenge</a:t>
            </a: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 N is a </a:t>
            </a:r>
            <a:r>
              <a:rPr lang="en-US" altLang="zh-CN" sz="1800" i="1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nonce</a:t>
            </a: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 (number used only once)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N does not need to be a random number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F(</a:t>
            </a:r>
            <a:r>
              <a:rPr lang="en-US" altLang="zh-CN" sz="1800" b="0" dirty="0" err="1">
                <a:latin typeface="Calibri" panose="020F0502020204030204" pitchFamily="34" charset="0"/>
                <a:ea typeface="宋体" panose="02010600030101010101" pitchFamily="2" charset="-122"/>
              </a:rPr>
              <a:t>passwd</a:t>
            </a: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, N) is the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response</a:t>
            </a: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 where F is a one-way function and “</a:t>
            </a:r>
            <a:r>
              <a:rPr lang="en-US" altLang="zh-CN" sz="1800" b="0" dirty="0" err="1">
                <a:latin typeface="Calibri" panose="020F0502020204030204" pitchFamily="34" charset="0"/>
                <a:ea typeface="宋体" panose="02010600030101010101" pitchFamily="2" charset="-122"/>
              </a:rPr>
              <a:t>passwd</a:t>
            </a: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” is the password of Alice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Examples of F: hash function, block cipher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Only Alice and the Email Server know the value of </a:t>
            </a:r>
            <a:r>
              <a:rPr lang="en-US" altLang="zh-CN" sz="1800" b="0" dirty="0" err="1">
                <a:latin typeface="Calibri" panose="020F0502020204030204" pitchFamily="34" charset="0"/>
                <a:ea typeface="宋体" panose="02010600030101010101" pitchFamily="2" charset="-122"/>
              </a:rPr>
              <a:t>passwd</a:t>
            </a:r>
            <a:r>
              <a:rPr lang="en-US" altLang="zh-CN" sz="1800" b="0" dirty="0">
                <a:latin typeface="Calibri" panose="020F0502020204030204" pitchFamily="34" charset="0"/>
                <a:ea typeface="宋体" panose="02010600030101010101" pitchFamily="2" charset="-122"/>
              </a:rPr>
              <a:t>. Hence only Alice can provide the correct response to the Email Server.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98246D0C-D4C8-4CC6-B518-E7C8A7D641C9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/>
          <p:cNvSpPr>
            <a:spLocks noChangeShapeType="1"/>
          </p:cNvSpPr>
          <p:nvPr/>
        </p:nvSpPr>
        <p:spPr bwMode="auto">
          <a:xfrm flipV="1">
            <a:off x="2286000" y="22494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 flipH="1" flipV="1">
            <a:off x="2209800" y="28590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7315200" y="3444875"/>
            <a:ext cx="108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Bob, K</a:t>
            </a:r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V="1">
            <a:off x="2286000" y="3544888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3810000" y="1752600"/>
            <a:ext cx="153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“I’m Alice”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3963988" y="2438400"/>
            <a:ext cx="1065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Nonce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3505200" y="3048000"/>
            <a:ext cx="1827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latin typeface="Times-Roman" charset="0"/>
                <a:ea typeface="宋体" panose="02010600030101010101" pitchFamily="2" charset="-122"/>
              </a:rPr>
              <a:t>h(K, Nonce)</a:t>
            </a:r>
            <a:endParaRPr lang="en-US" altLang="zh-CN" b="0">
              <a:ea typeface="宋体" panose="02010600030101010101" pitchFamily="2" charset="-122"/>
            </a:endParaRP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990600" y="3505200"/>
            <a:ext cx="127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Alice, K</a:t>
            </a:r>
          </a:p>
        </p:txBody>
      </p:sp>
      <p:pic>
        <p:nvPicPr>
          <p:cNvPr id="10250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94615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52600"/>
            <a:ext cx="1076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268118"/>
            <a:ext cx="7772400" cy="741362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Challenge-Response One-Way Authentication</a:t>
            </a:r>
          </a:p>
        </p:txBody>
      </p:sp>
      <p:sp>
        <p:nvSpPr>
          <p:cNvPr id="10253" name="TextBox 14"/>
          <p:cNvSpPr txBox="1">
            <a:spLocks noChangeArrowheads="1"/>
          </p:cNvSpPr>
          <p:nvPr/>
        </p:nvSpPr>
        <p:spPr bwMode="auto">
          <a:xfrm>
            <a:off x="533400" y="1219200"/>
            <a:ext cx="838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>
                <a:ea typeface="宋体" panose="02010600030101010101" pitchFamily="2" charset="-122"/>
              </a:rPr>
              <a:t>If Alice is a “device”, passwd can be changed to a symmetric key</a:t>
            </a:r>
          </a:p>
        </p:txBody>
      </p:sp>
      <p:sp>
        <p:nvSpPr>
          <p:cNvPr id="10254" name="TextBox 16"/>
          <p:cNvSpPr txBox="1">
            <a:spLocks noChangeArrowheads="1"/>
          </p:cNvSpPr>
          <p:nvPr/>
        </p:nvSpPr>
        <p:spPr bwMode="auto">
          <a:xfrm>
            <a:off x="873030" y="4286249"/>
            <a:ext cx="838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dirty="0">
                <a:ea typeface="宋体" panose="02010600030101010101" pitchFamily="2" charset="-122"/>
              </a:rPr>
              <a:t>Usually, we ignore the first message flow from Alice to Bob when describing a protocol:</a:t>
            </a:r>
          </a:p>
        </p:txBody>
      </p:sp>
      <p:sp>
        <p:nvSpPr>
          <p:cNvPr id="10255" name="Line 5"/>
          <p:cNvSpPr>
            <a:spLocks noChangeShapeType="1"/>
          </p:cNvSpPr>
          <p:nvPr/>
        </p:nvSpPr>
        <p:spPr bwMode="auto">
          <a:xfrm flipH="1" flipV="1">
            <a:off x="2286000" y="5410200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6" name="Rectangle 6"/>
          <p:cNvSpPr>
            <a:spLocks noChangeArrowheads="1"/>
          </p:cNvSpPr>
          <p:nvPr/>
        </p:nvSpPr>
        <p:spPr bwMode="auto">
          <a:xfrm>
            <a:off x="7086600" y="5943600"/>
            <a:ext cx="108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Bob, K</a:t>
            </a:r>
          </a:p>
        </p:txBody>
      </p:sp>
      <p:sp>
        <p:nvSpPr>
          <p:cNvPr id="10257" name="Line 7"/>
          <p:cNvSpPr>
            <a:spLocks noChangeShapeType="1"/>
          </p:cNvSpPr>
          <p:nvPr/>
        </p:nvSpPr>
        <p:spPr bwMode="auto">
          <a:xfrm flipV="1">
            <a:off x="2286000" y="5867400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8" name="Rectangle 9"/>
          <p:cNvSpPr>
            <a:spLocks noChangeArrowheads="1"/>
          </p:cNvSpPr>
          <p:nvPr/>
        </p:nvSpPr>
        <p:spPr bwMode="auto">
          <a:xfrm>
            <a:off x="4038600" y="5029200"/>
            <a:ext cx="85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Nonce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0259" name="Rectangle 10"/>
          <p:cNvSpPr>
            <a:spLocks noChangeArrowheads="1"/>
          </p:cNvSpPr>
          <p:nvPr/>
        </p:nvSpPr>
        <p:spPr bwMode="auto">
          <a:xfrm>
            <a:off x="3810000" y="548640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 b="0">
                <a:latin typeface="Times-Roman" charset="0"/>
                <a:ea typeface="宋体" panose="02010600030101010101" pitchFamily="2" charset="-122"/>
              </a:rPr>
              <a:t>h(K, Nonce)</a:t>
            </a:r>
            <a:endParaRPr lang="en-US" altLang="zh-CN" sz="1800" b="0">
              <a:ea typeface="宋体" panose="02010600030101010101" pitchFamily="2" charset="-122"/>
            </a:endParaRPr>
          </a:p>
        </p:txBody>
      </p:sp>
      <p:sp>
        <p:nvSpPr>
          <p:cNvPr id="10260" name="Rectangle 15"/>
          <p:cNvSpPr>
            <a:spLocks noChangeArrowheads="1"/>
          </p:cNvSpPr>
          <p:nvPr/>
        </p:nvSpPr>
        <p:spPr bwMode="auto">
          <a:xfrm>
            <a:off x="838200" y="5867400"/>
            <a:ext cx="1271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b="0">
                <a:ea typeface="宋体" panose="02010600030101010101" pitchFamily="2" charset="-122"/>
              </a:rPr>
              <a:t>Alice, K</a:t>
            </a:r>
          </a:p>
        </p:txBody>
      </p:sp>
      <p:pic>
        <p:nvPicPr>
          <p:cNvPr id="1026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65713"/>
            <a:ext cx="4572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2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13313"/>
            <a:ext cx="6159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28E0B7CD-237E-470B-9ECD-245513BCE0F8}" type="slidenum">
              <a:rPr lang="en-US" altLang="zh-CN" sz="1100" b="0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zh-CN" sz="1100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9491</TotalTime>
  <Words>1183</Words>
  <Application>Microsoft Office PowerPoint</Application>
  <PresentationFormat>全屏显示(4:3)</PresentationFormat>
  <Paragraphs>221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Times-Roman</vt:lpstr>
      <vt:lpstr>宋体</vt:lpstr>
      <vt:lpstr>Arial</vt:lpstr>
      <vt:lpstr>Calibri</vt:lpstr>
      <vt:lpstr>Comic Sans MS</vt:lpstr>
      <vt:lpstr>Garamond</vt:lpstr>
      <vt:lpstr>Times</vt:lpstr>
      <vt:lpstr>Times New Roman</vt:lpstr>
      <vt:lpstr>Verdana</vt:lpstr>
      <vt:lpstr>Wingdings</vt:lpstr>
      <vt:lpstr>Edge</vt:lpstr>
      <vt:lpstr>网络安全技术</vt:lpstr>
      <vt:lpstr>Authentication and Key Exchange</vt:lpstr>
      <vt:lpstr>Authentication</vt:lpstr>
      <vt:lpstr>Authentication</vt:lpstr>
      <vt:lpstr>Authentication Example: ATM Machine Protocol</vt:lpstr>
      <vt:lpstr>One-way authentication over an open network</vt:lpstr>
      <vt:lpstr>One-way authentication over an open network</vt:lpstr>
      <vt:lpstr>Challenge-Response One-Way Authentication</vt:lpstr>
      <vt:lpstr>Challenge-Response One-Way Authentication</vt:lpstr>
      <vt:lpstr>Other Challenge-Response Techniques (symmetric key based)</vt:lpstr>
      <vt:lpstr>Mutual Authentication</vt:lpstr>
      <vt:lpstr>Public Key Notations and Assumption</vt:lpstr>
      <vt:lpstr>Public Key Based One-Way Authentication</vt:lpstr>
      <vt:lpstr>Key Exchange</vt:lpstr>
      <vt:lpstr>Key Exchange – Adversarial Capabilities</vt:lpstr>
      <vt:lpstr>Key Exchange (Public Key Based)</vt:lpstr>
      <vt:lpstr>PowerPoint 演示文稿</vt:lpstr>
      <vt:lpstr>Key Exchange (Public Key Based)</vt:lpstr>
      <vt:lpstr>Perfect Forward Secrecy</vt:lpstr>
      <vt:lpstr>Perfect Forward Secrecy</vt:lpstr>
      <vt:lpstr>Perfect Forward Secrecy</vt:lpstr>
      <vt:lpstr>Public-key-based Key Exchange with PFS</vt:lpstr>
      <vt:lpstr>Summary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540</cp:revision>
  <dcterms:created xsi:type="dcterms:W3CDTF">2002-02-18T10:20:31Z</dcterms:created>
  <dcterms:modified xsi:type="dcterms:W3CDTF">2019-04-02T11:53:38Z</dcterms:modified>
</cp:coreProperties>
</file>