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19"/>
  </p:notesMasterIdLst>
  <p:handoutMasterIdLst>
    <p:handoutMasterId r:id="rId20"/>
  </p:handoutMasterIdLst>
  <p:sldIdLst>
    <p:sldId id="323" r:id="rId2"/>
    <p:sldId id="346" r:id="rId3"/>
    <p:sldId id="347" r:id="rId4"/>
    <p:sldId id="348" r:id="rId5"/>
    <p:sldId id="349" r:id="rId6"/>
    <p:sldId id="350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5" r:id="rId15"/>
    <p:sldId id="363" r:id="rId16"/>
    <p:sldId id="364" r:id="rId17"/>
    <p:sldId id="345" r:id="rId18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3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Digital Signture and PKI</a:t>
            </a:r>
            <a:endParaRPr lang="en-US" altLang="zh-TW" sz="1200" smtClean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CS5285 Sem B 2006/07 ©2007 C H Lee</a:t>
            </a:r>
            <a:endParaRPr lang="en-US" altLang="zh-TW" sz="1200" smtClean="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0D4CFCF-8552-4DED-A82B-904500DC4B7D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5412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Digital Signture and PKI</a:t>
            </a:r>
            <a:endParaRPr lang="en-US" altLang="zh-TW" sz="1200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CS5285 Sem B 2006/07 ©2007 C H Lee</a:t>
            </a:r>
            <a:endParaRPr lang="en-US" altLang="zh-TW" sz="1200" smtClean="0"/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CE085C4-3124-4171-A5CB-833C196C354A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58212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Public Key Encryption</a:t>
            </a:r>
            <a:endParaRPr lang="en-US" altLang="zh-TW" sz="1200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CS5285 Sem B 2006/07 ©2007 C H Lee</a:t>
            </a:r>
            <a:endParaRPr lang="en-US" altLang="zh-TW" sz="1200" smtClean="0"/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C3BCCBA-24B2-499B-BCCB-0B0809D8024D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646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5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pi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hangseng.com/" TargetMode="Externa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82832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PKI Trust Models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3657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Monopoly model</a:t>
            </a:r>
          </a:p>
          <a:p>
            <a:pPr eaLnBrk="1" hangingPunct="1"/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One universally trusted organization is the CA for the known universe</a:t>
            </a:r>
          </a:p>
          <a:p>
            <a:pPr eaLnBrk="1" hangingPunct="1"/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Big problems if CA is ever compromised</a:t>
            </a:r>
          </a:p>
          <a:p>
            <a:pPr eaLnBrk="1" hangingPunct="1"/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Big problem if you don’t trust the CA!</a:t>
            </a:r>
          </a:p>
          <a:p>
            <a:pPr lvl="1"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Should Chinese trust VeriSign (US)?</a:t>
            </a:r>
          </a:p>
          <a:p>
            <a:pPr lvl="1" eaLnBrk="1" hangingPunct="1"/>
            <a:endParaRPr lang="en-US" altLang="zh-CN" sz="24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97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9208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  <a:cs typeface="Arial" panose="020B0604020202020204" pitchFamily="34" charset="0"/>
              </a:rPr>
              <a:t>PKI Trust Models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Anarchy model</a:t>
            </a:r>
          </a:p>
          <a:p>
            <a:pPr lvl="1" eaLnBrk="1" hangingPunct="1"/>
            <a:r>
              <a:rPr lang="en-US" altLang="zh-CN" sz="2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Everyone is a CA!</a:t>
            </a:r>
          </a:p>
          <a:p>
            <a:pPr lvl="1" eaLnBrk="1" hangingPunct="1"/>
            <a:r>
              <a:rPr lang="en-US" altLang="zh-CN" sz="2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Users must decide which “CAs” to trust</a:t>
            </a:r>
          </a:p>
          <a:p>
            <a:pPr lvl="1" eaLnBrk="1" hangingPunct="1"/>
            <a:r>
              <a:rPr lang="en-US" altLang="zh-CN" sz="2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Used in PGP (Pretty Good Privacy)</a:t>
            </a:r>
          </a:p>
          <a:p>
            <a:pPr lvl="2" eaLnBrk="1" hangingPunct="1"/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hlinkClick r:id="rId2"/>
              </a:rPr>
              <a:t>www.pgpi.org</a:t>
            </a:r>
            <a:endParaRPr lang="en-US" altLang="zh-CN" sz="20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zh-CN" sz="2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Why do they call it “anarchy”?</a:t>
            </a:r>
          </a:p>
          <a:p>
            <a:pPr lvl="2" eaLnBrk="1" hangingPunct="1"/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Suppose cert. is signed by Frank and I don’t know Frank, but I do trust Bob and Bob vouches for Frank. Should I trust Frank?</a:t>
            </a:r>
          </a:p>
          <a:p>
            <a:pPr lvl="2" eaLnBrk="1" hangingPunct="1"/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Suppose cert. is signed by Frank and I don’t know Frank, but I do trust Bob and Bob says Alice is trustworthy and Alice vouches for Frank. Should I trust Frank?</a:t>
            </a:r>
          </a:p>
        </p:txBody>
      </p:sp>
    </p:spTree>
    <p:extLst>
      <p:ext uri="{BB962C8B-B14F-4D97-AF65-F5344CB8AC3E}">
        <p14:creationId xmlns:p14="http://schemas.microsoft.com/office/powerpoint/2010/main" val="14862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62000"/>
          </a:xfrm>
        </p:spPr>
        <p:txBody>
          <a:bodyPr/>
          <a:lstStyle/>
          <a:p>
            <a:r>
              <a:rPr lang="en-US" altLang="zh-TW" sz="3200" dirty="0" smtClean="0">
                <a:latin typeface="Comic Sans MS" panose="030F0702030302020204" pitchFamily="66" charset="0"/>
                <a:ea typeface="PMingLiU" pitchFamily="18" charset="-120"/>
                <a:cs typeface="Arial" panose="020B0604020202020204" pitchFamily="34" charset="0"/>
              </a:rPr>
              <a:t>PGP – Anarchy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b="1" dirty="0" smtClean="0">
                <a:latin typeface="Calibri" panose="020F0502020204030204" pitchFamily="34" charset="0"/>
                <a:ea typeface="PMingLiU" pitchFamily="18" charset="-120"/>
              </a:rPr>
              <a:t>Unstructured</a:t>
            </a:r>
          </a:p>
          <a:p>
            <a:pPr lvl="1">
              <a:lnSpc>
                <a:spcPct val="80000"/>
              </a:lnSpc>
            </a:pPr>
            <a:r>
              <a:rPr lang="en-US" altLang="zh-TW" sz="2400" dirty="0" smtClean="0">
                <a:latin typeface="Calibri" panose="020F0502020204030204" pitchFamily="34" charset="0"/>
                <a:ea typeface="PMingLiU" pitchFamily="18" charset="-120"/>
              </a:rPr>
              <a:t>Suppose a public key is received and claimed to be Alice’s.</a:t>
            </a:r>
          </a:p>
          <a:p>
            <a:pPr lvl="1">
              <a:lnSpc>
                <a:spcPct val="80000"/>
              </a:lnSpc>
            </a:pPr>
            <a:r>
              <a:rPr lang="en-US" altLang="zh-TW" sz="2400" dirty="0" smtClean="0">
                <a:latin typeface="Calibri" panose="020F0502020204030204" pitchFamily="34" charset="0"/>
                <a:ea typeface="PMingLiU" pitchFamily="18" charset="-120"/>
              </a:rPr>
              <a:t>The public key and Alice’s identity are signed by some others (CAs). Each signature is considered as a certificate: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400" dirty="0" smtClean="0">
              <a:latin typeface="Calibri" panose="020F0502020204030204" pitchFamily="34" charset="0"/>
              <a:ea typeface="PMingLiU" pitchFamily="18" charset="-12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400" dirty="0" smtClean="0">
              <a:latin typeface="Calibri" panose="020F0502020204030204" pitchFamily="34" charset="0"/>
              <a:ea typeface="PMingLiU" pitchFamily="18" charset="-12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400" dirty="0" smtClean="0">
              <a:latin typeface="Calibri" panose="020F0502020204030204" pitchFamily="34" charset="0"/>
              <a:ea typeface="PMingLiU" pitchFamily="18" charset="-12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400" dirty="0" smtClean="0">
                <a:latin typeface="Calibri" panose="020F0502020204030204" pitchFamily="34" charset="0"/>
                <a:ea typeface="PMingLiU" pitchFamily="18" charset="-120"/>
              </a:rPr>
              <a:t>	Example: if my trust in certificates issued by Bob, Carol, and Dave (whose public keys I already have valid copies) are 1/2, 1/3, 1/3, respectively (and I don’t have Eve’s public key), then the above public key for Alice is considered as trust-worthy as 1/2 + 1/3 + 1/3 </a:t>
            </a:r>
            <a:r>
              <a:rPr lang="en-US" altLang="zh-TW" sz="2400" dirty="0" smtClean="0">
                <a:latin typeface="Calibri" panose="020F0502020204030204" pitchFamily="34" charset="0"/>
                <a:ea typeface="PMingLiU" pitchFamily="18" charset="-120"/>
                <a:sym typeface="Symbol" panose="05050102010706020507" pitchFamily="18" charset="2"/>
              </a:rPr>
              <a:t> 1</a:t>
            </a:r>
            <a:endParaRPr lang="en-US" altLang="zh-TW" sz="2400" dirty="0" smtClean="0">
              <a:latin typeface="Calibri" panose="020F0502020204030204" pitchFamily="34" charset="0"/>
              <a:ea typeface="PMingLiU" pitchFamily="18" charset="-12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71600" y="2668910"/>
            <a:ext cx="63246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Cert</a:t>
            </a:r>
            <a:r>
              <a:rPr lang="en-US" altLang="zh-TW" sz="2000" baseline="-25000">
                <a:latin typeface="Calibri" panose="020F0502020204030204" pitchFamily="34" charset="0"/>
                <a:ea typeface="PMingLiU" pitchFamily="18" charset="-120"/>
              </a:rPr>
              <a:t>Bob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(Alice), Cert</a:t>
            </a:r>
            <a:r>
              <a:rPr lang="en-US" altLang="zh-TW" sz="2000" baseline="-25000">
                <a:latin typeface="Calibri" panose="020F0502020204030204" pitchFamily="34" charset="0"/>
                <a:ea typeface="PMingLiU" pitchFamily="18" charset="-120"/>
              </a:rPr>
              <a:t>Carol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(Alice), Cert</a:t>
            </a:r>
            <a:r>
              <a:rPr lang="en-US" altLang="zh-TW" sz="2000" baseline="-25000">
                <a:latin typeface="Calibri" panose="020F0502020204030204" pitchFamily="34" charset="0"/>
                <a:ea typeface="PMingLiU" pitchFamily="18" charset="-120"/>
              </a:rPr>
              <a:t>Dave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(Alice), Cert</a:t>
            </a:r>
            <a:r>
              <a:rPr lang="en-US" altLang="zh-TW" sz="2000" baseline="-25000">
                <a:latin typeface="Calibri" panose="020F0502020204030204" pitchFamily="34" charset="0"/>
                <a:ea typeface="PMingLiU" pitchFamily="18" charset="-120"/>
              </a:rPr>
              <a:t>Eve</a:t>
            </a:r>
            <a:r>
              <a:rPr lang="en-US" altLang="zh-TW" sz="2000">
                <a:latin typeface="Calibri" panose="020F0502020204030204" pitchFamily="34" charset="0"/>
                <a:ea typeface="PMingLiU" pitchFamily="18" charset="-120"/>
              </a:rPr>
              <a:t>(Alice) </a:t>
            </a:r>
          </a:p>
        </p:txBody>
      </p:sp>
    </p:spTree>
    <p:extLst>
      <p:ext uri="{BB962C8B-B14F-4D97-AF65-F5344CB8AC3E}">
        <p14:creationId xmlns:p14="http://schemas.microsoft.com/office/powerpoint/2010/main" val="16867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92088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Comic Sans MS" panose="030F0702030302020204" pitchFamily="66" charset="0"/>
                <a:ea typeface="宋体" panose="02010600030101010101" pitchFamily="2" charset="-122"/>
                <a:cs typeface="Arial" panose="020B0604020202020204" pitchFamily="34" charset="0"/>
              </a:rPr>
              <a:t>PKI Trust Models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49728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Oligarchy</a:t>
            </a:r>
          </a:p>
          <a:p>
            <a:pPr lvl="1"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Multiple trusted CAs</a:t>
            </a:r>
          </a:p>
          <a:p>
            <a:pPr lvl="1"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Used today</a:t>
            </a:r>
          </a:p>
          <a:p>
            <a:pPr lvl="1"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Browser may have tens of root CAs’ public keys build-in</a:t>
            </a:r>
          </a:p>
          <a:p>
            <a:pPr lvl="1" eaLnBrk="1" hangingPunct="1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</a:rPr>
              <a:t>User can decide which CAs to trust (by default, you trust what the browser said so)</a:t>
            </a:r>
          </a:p>
        </p:txBody>
      </p:sp>
    </p:spTree>
    <p:extLst>
      <p:ext uri="{BB962C8B-B14F-4D97-AF65-F5344CB8AC3E}">
        <p14:creationId xmlns:p14="http://schemas.microsoft.com/office/powerpoint/2010/main" val="16008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153400" cy="2667000"/>
          </a:xfrm>
        </p:spPr>
        <p:txBody>
          <a:bodyPr/>
          <a:lstStyle/>
          <a:p>
            <a:pPr algn="ctr" eaLnBrk="1" hangingPunct="1"/>
            <a:r>
              <a:rPr lang="en-US" altLang="zh-CN" sz="3800" b="1" dirty="0" smtClean="0">
                <a:latin typeface="Comic Sans MS" panose="030F0702030302020204" pitchFamily="66" charset="0"/>
              </a:rPr>
              <a:t>Hybrid Encryption</a:t>
            </a:r>
            <a:endParaRPr lang="en-US" altLang="zh-CN" sz="3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0520"/>
            <a:ext cx="7772400" cy="720080"/>
          </a:xfrm>
        </p:spPr>
        <p:txBody>
          <a:bodyPr/>
          <a:lstStyle/>
          <a:p>
            <a:r>
              <a:rPr lang="en-US" altLang="zh-TW" sz="3200" dirty="0" smtClean="0">
                <a:latin typeface="Comic Sans MS" panose="030F0702030302020204" pitchFamily="66" charset="0"/>
                <a:ea typeface="PMingLiU" pitchFamily="18" charset="-120"/>
                <a:cs typeface="Arial" panose="020B0604020202020204" pitchFamily="34" charset="0"/>
              </a:rPr>
              <a:t>Hybrid Encryption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03068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Secret key encryption scheme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Significantly more efficient than public key encryption.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Has major problem in key distribution.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Public key encryption scheme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Slow.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No key distribution problem.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Hybrid encryption scheme uses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Public key encryption to avoid key distribution problem.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Secret key encryption to do bulk encrypting for efficiency.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Most crypto packages in use today are hybrid encryption schemes.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E.g. PGP, SSL, </a:t>
            </a:r>
            <a:r>
              <a:rPr lang="en-US" altLang="zh-TW" sz="2200" dirty="0" err="1" smtClean="0">
                <a:latin typeface="Calibri" panose="020F0502020204030204" pitchFamily="34" charset="0"/>
                <a:ea typeface="PMingLiU" pitchFamily="18" charset="-120"/>
              </a:rPr>
              <a:t>IPSec</a:t>
            </a:r>
            <a:r>
              <a:rPr lang="en-US" altLang="zh-TW" sz="2200" dirty="0" smtClean="0">
                <a:latin typeface="Calibri" panose="020F0502020204030204" pitchFamily="34" charset="0"/>
                <a:ea typeface="PMingLiU" pitchFamily="18" charset="-120"/>
              </a:rPr>
              <a:t>, S/MIME</a:t>
            </a:r>
          </a:p>
        </p:txBody>
      </p:sp>
    </p:spTree>
    <p:extLst>
      <p:ext uri="{BB962C8B-B14F-4D97-AF65-F5344CB8AC3E}">
        <p14:creationId xmlns:p14="http://schemas.microsoft.com/office/powerpoint/2010/main" val="35150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8382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Public key crypto to establish a key</a:t>
            </a:r>
          </a:p>
          <a:p>
            <a:pPr eaLnBrk="1" hangingPunct="1"/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Symmetric key crypto to encrypt data</a:t>
            </a:r>
          </a:p>
        </p:txBody>
      </p:sp>
      <p:sp>
        <p:nvSpPr>
          <p:cNvPr id="20483" name="Line 6"/>
          <p:cNvSpPr>
            <a:spLocks noChangeShapeType="1"/>
          </p:cNvSpPr>
          <p:nvPr/>
        </p:nvSpPr>
        <p:spPr bwMode="auto">
          <a:xfrm flipV="1">
            <a:off x="2209800" y="27066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 flipH="1" flipV="1">
            <a:off x="2133600" y="3214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1143000" y="3429000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7239000" y="3505200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819400" y="2286000"/>
            <a:ext cx="3314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PKEnc</a:t>
            </a:r>
            <a:r>
              <a:rPr lang="en-US" altLang="zh-CN" sz="2000" baseline="-25000">
                <a:latin typeface="Calibri" panose="020F0502020204030204" pitchFamily="34" charset="0"/>
                <a:ea typeface="宋体" panose="02010600030101010101" pitchFamily="2" charset="-122"/>
              </a:rPr>
              <a:t>Bob</a:t>
            </a: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(K), AES</a:t>
            </a:r>
            <a:r>
              <a:rPr lang="en-US" altLang="zh-CN" sz="2000" baseline="-25000">
                <a:latin typeface="Calibri" panose="020F0502020204030204" pitchFamily="34" charset="0"/>
                <a:ea typeface="宋体" panose="02010600030101010101" pitchFamily="2" charset="-122"/>
              </a:rPr>
              <a:t>K</a:t>
            </a: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(Alice’s data)</a:t>
            </a: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3200400" y="2819400"/>
            <a:ext cx="189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AES</a:t>
            </a:r>
            <a:r>
              <a:rPr lang="en-US" altLang="zh-CN" sz="2000" baseline="-25000">
                <a:latin typeface="Calibri" panose="020F0502020204030204" pitchFamily="34" charset="0"/>
                <a:ea typeface="宋体" panose="02010600030101010101" pitchFamily="2" charset="-122"/>
              </a:rPr>
              <a:t>K</a:t>
            </a: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(Bob’s data)</a:t>
            </a: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762000" y="5029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Can Bob be sure he’s talking to Alice?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Can Alice be sure that she’s talking to Bob?</a:t>
            </a:r>
          </a:p>
        </p:txBody>
      </p:sp>
      <p:pic>
        <p:nvPicPr>
          <p:cNvPr id="2049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28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007" y="213519"/>
            <a:ext cx="7772400" cy="751681"/>
          </a:xfrm>
        </p:spPr>
        <p:txBody>
          <a:bodyPr/>
          <a:lstStyle/>
          <a:p>
            <a:r>
              <a:rPr lang="en-US" altLang="zh-TW" sz="3200" dirty="0" smtClean="0">
                <a:latin typeface="Comic Sans MS" panose="030F0702030302020204" pitchFamily="66" charset="0"/>
                <a:ea typeface="PMingLiU" pitchFamily="18" charset="-120"/>
                <a:cs typeface="Arial" panose="020B0604020202020204" pitchFamily="34" charset="0"/>
              </a:rPr>
              <a:t>Hybrid Encryption</a:t>
            </a:r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762000" y="3962400"/>
            <a:ext cx="7315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US" altLang="zh-TW" sz="1800">
                <a:latin typeface="Calibri" panose="020F0502020204030204" pitchFamily="34" charset="0"/>
                <a:ea typeface="PMingLiU" pitchFamily="18" charset="-120"/>
              </a:rPr>
              <a:t>The symmetric key, K, is usually much shorter than the plaintext (i.e. Alice’s data and Bob’s data). Hence the speed advantage obtaining by using AES</a:t>
            </a:r>
            <a:r>
              <a:rPr lang="en-US" altLang="zh-TW" sz="1800" baseline="-25000">
                <a:latin typeface="Calibri" panose="020F0502020204030204" pitchFamily="34" charset="0"/>
                <a:ea typeface="PMingLiU" pitchFamily="18" charset="-120"/>
              </a:rPr>
              <a:t>K</a:t>
            </a:r>
            <a:r>
              <a:rPr lang="en-US" altLang="zh-TW" sz="1800">
                <a:latin typeface="Calibri" panose="020F0502020204030204" pitchFamily="34" charset="0"/>
                <a:ea typeface="PMingLiU" pitchFamily="18" charset="-120"/>
              </a:rPr>
              <a:t>(plaintext)</a:t>
            </a:r>
            <a:r>
              <a:rPr lang="en-US" altLang="zh-TW" sz="1800" i="1">
                <a:latin typeface="Calibri" panose="020F0502020204030204" pitchFamily="34" charset="0"/>
                <a:ea typeface="PMingLiU" pitchFamily="18" charset="-120"/>
              </a:rPr>
              <a:t> </a:t>
            </a:r>
            <a:r>
              <a:rPr lang="en-US" altLang="zh-TW" sz="1800">
                <a:latin typeface="Calibri" panose="020F0502020204030204" pitchFamily="34" charset="0"/>
                <a:ea typeface="PMingLiU" pitchFamily="18" charset="-120"/>
              </a:rPr>
              <a:t>is not nullified by the public key encryption of K.</a:t>
            </a:r>
          </a:p>
        </p:txBody>
      </p:sp>
    </p:spTree>
    <p:extLst>
      <p:ext uri="{BB962C8B-B14F-4D97-AF65-F5344CB8AC3E}">
        <p14:creationId xmlns:p14="http://schemas.microsoft.com/office/powerpoint/2010/main" val="28643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Digital Certificate</a:t>
            </a:r>
            <a:endParaRPr lang="zh-CN" altLang="zh-CN" dirty="0"/>
          </a:p>
          <a:p>
            <a:r>
              <a:rPr lang="en-US" altLang="zh-CN" b="1" dirty="0" smtClean="0"/>
              <a:t>PKI</a:t>
            </a:r>
            <a:endParaRPr lang="zh-CN" altLang="zh-CN" dirty="0"/>
          </a:p>
          <a:p>
            <a:r>
              <a:rPr lang="en-US" altLang="zh-CN" b="1" smtClean="0"/>
              <a:t>Hybird</a:t>
            </a:r>
            <a:r>
              <a:rPr lang="en-US" altLang="zh-CN" b="1" dirty="0" smtClean="0"/>
              <a:t> Encryption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153400" cy="2667000"/>
          </a:xfrm>
        </p:spPr>
        <p:txBody>
          <a:bodyPr/>
          <a:lstStyle/>
          <a:p>
            <a:pPr algn="ctr" eaLnBrk="1" hangingPunct="1"/>
            <a:r>
              <a:rPr lang="en-US" altLang="zh-CN" sz="3800" b="1" dirty="0">
                <a:latin typeface="Comic Sans MS" panose="030F0702030302020204" pitchFamily="66" charset="0"/>
              </a:rPr>
              <a:t>Public Key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7271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09600"/>
          </a:xfrm>
        </p:spPr>
        <p:txBody>
          <a:bodyPr/>
          <a:lstStyle/>
          <a:p>
            <a:r>
              <a:rPr lang="en-US" altLang="zh-CN" sz="32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Digital Certificates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2362200"/>
          </a:xfrm>
        </p:spPr>
        <p:txBody>
          <a:bodyPr/>
          <a:lstStyle/>
          <a:p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Public key encryption: encrypt using receiver’s public key</a:t>
            </a:r>
          </a:p>
          <a:p>
            <a:pPr lvl="1"/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sender </a:t>
            </a:r>
            <a:r>
              <a:rPr lang="en-US" altLang="zh-CN" sz="16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has to be sure</a:t>
            </a:r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 that the public key used for encryption is indeed the receiver’s public key</a:t>
            </a:r>
          </a:p>
          <a:p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Digital signature: verify a signature</a:t>
            </a:r>
          </a:p>
          <a:p>
            <a:pPr lvl="1"/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Verifier </a:t>
            </a:r>
            <a:r>
              <a:rPr lang="en-US" altLang="zh-CN" sz="16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has to be sure</a:t>
            </a:r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 that the public key used for signature verification is indeed the signer’s public key</a:t>
            </a:r>
          </a:p>
          <a:p>
            <a:r>
              <a:rPr lang="en-US" altLang="zh-CN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How can the </a:t>
            </a:r>
            <a:r>
              <a:rPr lang="en-US" altLang="zh-CN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encryptor</a:t>
            </a:r>
            <a:r>
              <a:rPr lang="en-US" altLang="zh-CN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/ verifier be sure that the public key is authentic?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0" y="39624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19800" y="39624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971800" y="4267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2346325" y="4537075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803525" y="4918075"/>
            <a:ext cx="3733800" cy="457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sz="1800">
                <a:ea typeface="宋体" panose="02010600030101010101" pitchFamily="2" charset="-122"/>
              </a:rPr>
              <a:t>Alice’s Personal Homepage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6994525" y="4537075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3810000" y="3733800"/>
            <a:ext cx="0" cy="533400"/>
          </a:xfrm>
          <a:prstGeom prst="line">
            <a:avLst/>
          </a:prstGeom>
          <a:noFill/>
          <a:ln w="9525">
            <a:solidFill>
              <a:srgbClr val="99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584325" y="4079875"/>
            <a:ext cx="130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encryption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03925" y="4079875"/>
            <a:ext cx="1323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decryption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62000" y="3962400"/>
            <a:ext cx="38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7620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4676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346325" y="4613275"/>
            <a:ext cx="1797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>
                <a:ea typeface="宋体" panose="02010600030101010101" pitchFamily="2" charset="-122"/>
              </a:rPr>
              <a:t>Alice’s public key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200400" y="3352800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 dirty="0">
                <a:solidFill>
                  <a:srgbClr val="993300"/>
                </a:solidFill>
                <a:ea typeface="宋体" panose="02010600030101010101" pitchFamily="2" charset="-122"/>
              </a:rPr>
              <a:t>cryptanalysis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200400" y="3352800"/>
            <a:ext cx="1752600" cy="3810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257800" y="3303588"/>
            <a:ext cx="124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M</a:t>
            </a:r>
          </a:p>
          <a:p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private key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953000" y="3505200"/>
            <a:ext cx="3810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4953000" y="3657600"/>
            <a:ext cx="3810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108325" y="3927475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527925" y="3851275"/>
            <a:ext cx="38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985125" y="4156075"/>
            <a:ext cx="71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10000" y="3733800"/>
            <a:ext cx="56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</a:rPr>
              <a:t>Eve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918325" y="4689475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>
                <a:ea typeface="宋体" panose="02010600030101010101" pitchFamily="2" charset="-122"/>
              </a:rPr>
              <a:t>private key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V="1">
            <a:off x="2346325" y="5146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4708525" y="37750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81000" y="5638800"/>
            <a:ext cx="8077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How about posting the public key at a personal homepage?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How about sending the public key to the </a:t>
            </a:r>
            <a:r>
              <a:rPr lang="en-US" altLang="zh-CN" sz="1600" dirty="0" err="1">
                <a:latin typeface="Calibri" panose="020F0502020204030204" pitchFamily="34" charset="0"/>
                <a:ea typeface="宋体" panose="02010600030101010101" pitchFamily="2" charset="-122"/>
              </a:rPr>
              <a:t>encryptor</a:t>
            </a:r>
            <a:r>
              <a:rPr lang="en-US" altLang="zh-CN" sz="1600" dirty="0">
                <a:latin typeface="Calibri" panose="020F0502020204030204" pitchFamily="34" charset="0"/>
                <a:ea typeface="宋体" panose="02010600030101010101" pitchFamily="2" charset="-122"/>
              </a:rPr>
              <a:t> / verifier using email?</a:t>
            </a:r>
          </a:p>
        </p:txBody>
      </p:sp>
    </p:spTree>
    <p:extLst>
      <p:ext uri="{BB962C8B-B14F-4D97-AF65-F5344CB8AC3E}">
        <p14:creationId xmlns:p14="http://schemas.microsoft.com/office/powerpoint/2010/main" val="11036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899"/>
            <a:ext cx="8534400" cy="609600"/>
          </a:xfrm>
        </p:spPr>
        <p:txBody>
          <a:bodyPr/>
          <a:lstStyle/>
          <a:p>
            <a:r>
              <a:rPr lang="en-US" altLang="zh-CN" sz="32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Digital Certificates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77200" cy="5257800"/>
          </a:xfrm>
        </p:spPr>
        <p:txBody>
          <a:bodyPr/>
          <a:lstStyle/>
          <a:p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How it works:</a:t>
            </a:r>
          </a:p>
          <a:p>
            <a:pPr lvl="1">
              <a:spcBef>
                <a:spcPct val="0"/>
              </a:spcBef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There is an entity called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Certification Authority (CA) </a:t>
            </a: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in the system</a:t>
            </a:r>
          </a:p>
          <a:p>
            <a:pPr lvl="1">
              <a:spcBef>
                <a:spcPct val="0"/>
              </a:spcBef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CA has a public key which is </a:t>
            </a:r>
            <a:r>
              <a:rPr lang="en-US" altLang="zh-CN" sz="1800" b="1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ASSUMED</a:t>
            </a: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 to be well known</a:t>
            </a:r>
          </a:p>
          <a:p>
            <a:pPr lvl="2">
              <a:spcBef>
                <a:spcPct val="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e.g. built-in, preinstalled into all the web browsers/operating systems</a:t>
            </a:r>
          </a:p>
          <a:p>
            <a:pPr lvl="1">
              <a:spcBef>
                <a:spcPct val="40000"/>
              </a:spcBef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CA issues a certificate to each public key owner</a:t>
            </a:r>
          </a:p>
          <a:p>
            <a:pPr lvl="1">
              <a:spcBef>
                <a:spcPct val="0"/>
              </a:spcBef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The certificate bears (1) the public key owner’s identity, (2) the public key, (3) a validity period of the certificate and (4) the CA’s signature</a:t>
            </a:r>
          </a:p>
          <a:p>
            <a:pPr lvl="1">
              <a:spcBef>
                <a:spcPct val="0"/>
              </a:spcBef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</a:rPr>
              <a:t>By using the certificate, the CA vouches that the public key in the certificate is owned by the public key owner.</a:t>
            </a:r>
          </a:p>
          <a:p>
            <a:pPr lvl="1">
              <a:spcBef>
                <a:spcPct val="0"/>
              </a:spcBef>
            </a:pPr>
            <a:r>
              <a:rPr lang="en-US" altLang="zh-TW" sz="1800" dirty="0" smtClean="0">
                <a:latin typeface="Calibri" panose="020F0502020204030204" pitchFamily="34" charset="0"/>
                <a:ea typeface="PMingLiU" pitchFamily="18" charset="-120"/>
              </a:rPr>
              <a:t>The CA publishes a Certification Practice Statement (CPS) that specifies the policies (including liabilities) governing the use of the certificates issued.</a:t>
            </a:r>
            <a:endParaRPr lang="en-US" altLang="zh-CN" sz="18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spcBef>
                <a:spcPct val="400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Only the CA can create a legitimate certificate</a:t>
            </a:r>
          </a:p>
          <a:p>
            <a:pPr lvl="1">
              <a:spcBef>
                <a:spcPct val="0"/>
              </a:spcBef>
            </a:pPr>
            <a:r>
              <a:rPr lang="en-US" altLang="zh-CN" sz="1600" dirty="0" smtClean="0">
                <a:latin typeface="Calibri" panose="020F0502020204030204" pitchFamily="34" charset="0"/>
                <a:ea typeface="宋体" panose="02010600030101010101" pitchFamily="2" charset="-122"/>
              </a:rPr>
              <a:t>Only the CA can generate the signature in the certificate which requires the knowledge of CA’s private key</a:t>
            </a:r>
          </a:p>
          <a:p>
            <a:pPr>
              <a:spcBef>
                <a:spcPct val="40000"/>
              </a:spcBef>
            </a:pPr>
            <a:r>
              <a:rPr lang="en-US" altLang="zh-CN" sz="2000" dirty="0" smtClean="0">
                <a:latin typeface="Calibri" panose="020F0502020204030204" pitchFamily="34" charset="0"/>
                <a:ea typeface="宋体" panose="02010600030101010101" pitchFamily="2" charset="-122"/>
              </a:rPr>
              <a:t>Anyone can verify the authenticity of the certificate using CA’s public key</a:t>
            </a:r>
            <a:endParaRPr lang="en-US" altLang="zh-CN" sz="1800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1800" dirty="0" err="1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Cert</a:t>
            </a:r>
            <a:r>
              <a:rPr lang="en-US" altLang="zh-CN" sz="1800" baseline="-25000" dirty="0" err="1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= (ID</a:t>
            </a:r>
            <a:r>
              <a:rPr lang="en-US" altLang="zh-CN" sz="1800" baseline="-250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, PK</a:t>
            </a:r>
            <a:r>
              <a:rPr lang="en-US" altLang="zh-CN" sz="1800" baseline="-250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, expiry-date, </a:t>
            </a:r>
            <a:r>
              <a:rPr lang="en-US" altLang="zh-CN" sz="1800" dirty="0" err="1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Sign</a:t>
            </a:r>
            <a:r>
              <a:rPr lang="en-US" altLang="zh-CN" sz="1800" baseline="-25000" dirty="0" err="1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(ID</a:t>
            </a:r>
            <a:r>
              <a:rPr lang="en-US" altLang="zh-CN" sz="1800" baseline="-250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, PK</a:t>
            </a:r>
            <a:r>
              <a:rPr lang="en-US" altLang="zh-CN" sz="1800" baseline="-250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, expiry-date))</a:t>
            </a:r>
          </a:p>
        </p:txBody>
      </p:sp>
    </p:spTree>
    <p:extLst>
      <p:ext uri="{BB962C8B-B14F-4D97-AF65-F5344CB8AC3E}">
        <p14:creationId xmlns:p14="http://schemas.microsoft.com/office/powerpoint/2010/main" val="10491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52413"/>
            <a:ext cx="8610600" cy="609600"/>
          </a:xfrm>
        </p:spPr>
        <p:txBody>
          <a:bodyPr/>
          <a:lstStyle/>
          <a:p>
            <a:r>
              <a:rPr lang="en-US" altLang="zh-CN" sz="20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How to Use a Certificate – An example of Secure Web Browsing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2514600"/>
          </a:xfrm>
        </p:spPr>
        <p:txBody>
          <a:bodyPr/>
          <a:lstStyle/>
          <a:p>
            <a:r>
              <a:rPr lang="en-US" altLang="zh-CN" sz="2000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The web browser has the CA’s public key built in.</a:t>
            </a:r>
          </a:p>
          <a:p>
            <a:pPr lvl="1"/>
            <a:r>
              <a:rPr lang="en-US" altLang="zh-CN" sz="1800" b="1" smtClean="0">
                <a:solidFill>
                  <a:srgbClr val="CC33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The legitimacy of the web browser software</a:t>
            </a:r>
            <a:r>
              <a:rPr lang="en-US" altLang="zh-CN" sz="1800" b="1" smtClean="0"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 b="1" smtClean="0">
                <a:solidFill>
                  <a:srgbClr val="CC33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becomes crucial for ensuring the security of digital certificates</a:t>
            </a:r>
          </a:p>
          <a:p>
            <a:pPr lvl="1"/>
            <a:r>
              <a:rPr lang="en-US" altLang="zh-CN" sz="1800" smtClean="0">
                <a:solidFill>
                  <a:schemeClr val="hlin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 certificate is </a:t>
            </a:r>
            <a:r>
              <a:rPr lang="en-US" altLang="zh-CN" sz="1800" b="1" smtClean="0">
                <a:solidFill>
                  <a:schemeClr val="hlin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NO</a:t>
            </a:r>
            <a:r>
              <a:rPr lang="en-US" altLang="zh-CN" sz="1800" smtClean="0">
                <a:solidFill>
                  <a:schemeClr val="hlin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more secure than the security of the web browser</a:t>
            </a:r>
            <a:endParaRPr lang="en-US" altLang="zh-CN" sz="180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In practice, each browser trusts multiple CAs rather than just one</a:t>
            </a:r>
          </a:p>
          <a:p>
            <a:pPr>
              <a:lnSpc>
                <a:spcPct val="80000"/>
              </a:lnSpc>
            </a:pPr>
            <a:endParaRPr lang="en-US" altLang="zh-CN" sz="1400" smtClean="0">
              <a:solidFill>
                <a:srgbClr val="CC33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Exercise: find out the number of CAs that your IE and Firefox trust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85800" y="1700213"/>
            <a:ext cx="16383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ea typeface="宋体" panose="02010600030101010101" pitchFamily="2" charset="-122"/>
              </a:rPr>
              <a:t>Web Browser</a:t>
            </a:r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3429000" y="1143000"/>
            <a:ext cx="2362200" cy="1295400"/>
          </a:xfrm>
          <a:prstGeom prst="ellipse">
            <a:avLst/>
          </a:prstGeom>
          <a:solidFill>
            <a:srgbClr val="33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>
                <a:ea typeface="宋体" panose="02010600030101010101" pitchFamily="2" charset="-122"/>
              </a:rPr>
              <a:t>Internet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477000" y="1166813"/>
            <a:ext cx="150018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ea typeface="宋体" panose="02010600030101010101" pitchFamily="2" charset="-122"/>
              </a:rPr>
              <a:t>Web Server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 flipV="1">
            <a:off x="2286000" y="1752600"/>
            <a:ext cx="1143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 flipV="1">
            <a:off x="5791200" y="1371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6781800" y="1676400"/>
            <a:ext cx="95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(PK, SK)</a:t>
            </a:r>
          </a:p>
        </p:txBody>
      </p:sp>
      <p:sp>
        <p:nvSpPr>
          <p:cNvPr id="7178" name="Freeform 13"/>
          <p:cNvSpPr>
            <a:spLocks/>
          </p:cNvSpPr>
          <p:nvPr/>
        </p:nvSpPr>
        <p:spPr bwMode="auto">
          <a:xfrm>
            <a:off x="2362200" y="1752600"/>
            <a:ext cx="4114800" cy="508000"/>
          </a:xfrm>
          <a:custGeom>
            <a:avLst/>
            <a:gdLst>
              <a:gd name="T0" fmla="*/ 2147483647 w 2592"/>
              <a:gd name="T1" fmla="*/ 0 h 320"/>
              <a:gd name="T2" fmla="*/ 2147483647 w 2592"/>
              <a:gd name="T3" fmla="*/ 2147483647 h 320"/>
              <a:gd name="T4" fmla="*/ 0 w 2592"/>
              <a:gd name="T5" fmla="*/ 2147483647 h 320"/>
              <a:gd name="T6" fmla="*/ 0 60000 65536"/>
              <a:gd name="T7" fmla="*/ 0 60000 65536"/>
              <a:gd name="T8" fmla="*/ 0 60000 65536"/>
              <a:gd name="T9" fmla="*/ 0 w 2592"/>
              <a:gd name="T10" fmla="*/ 0 h 320"/>
              <a:gd name="T11" fmla="*/ 2592 w 2592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320">
                <a:moveTo>
                  <a:pt x="2592" y="0"/>
                </a:moveTo>
                <a:cubicBezTo>
                  <a:pt x="2232" y="128"/>
                  <a:pt x="1872" y="256"/>
                  <a:pt x="1440" y="288"/>
                </a:cubicBezTo>
                <a:cubicBezTo>
                  <a:pt x="1008" y="320"/>
                  <a:pt x="504" y="256"/>
                  <a:pt x="0" y="192"/>
                </a:cubicBezTo>
              </a:path>
            </a:pathLst>
          </a:custGeom>
          <a:noFill/>
          <a:ln w="50800">
            <a:solidFill>
              <a:srgbClr val="FF66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2590800" y="2286000"/>
            <a:ext cx="4024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Cert = &lt; ID</a:t>
            </a:r>
            <a:r>
              <a:rPr lang="en-US" altLang="zh-CN" sz="1800" baseline="-25000">
                <a:latin typeface="Calibri" panose="020F0502020204030204" pitchFamily="34" charset="0"/>
                <a:ea typeface="宋体" panose="02010600030101010101" pitchFamily="2" charset="-122"/>
              </a:rPr>
              <a:t>server</a:t>
            </a: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, PK, expiry-date, Sign</a:t>
            </a:r>
            <a:r>
              <a:rPr lang="en-US" altLang="zh-CN" sz="1800" baseline="-25000">
                <a:latin typeface="Calibri" panose="020F0502020204030204" pitchFamily="34" charset="0"/>
                <a:ea typeface="宋体" panose="02010600030101010101" pitchFamily="2" charset="-122"/>
              </a:rPr>
              <a:t>CA</a:t>
            </a:r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(…) &gt;</a:t>
            </a:r>
          </a:p>
        </p:txBody>
      </p:sp>
    </p:spTree>
    <p:extLst>
      <p:ext uri="{BB962C8B-B14F-4D97-AF65-F5344CB8AC3E}">
        <p14:creationId xmlns:p14="http://schemas.microsoft.com/office/powerpoint/2010/main" val="2796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9152" y="274638"/>
            <a:ext cx="7772400" cy="685800"/>
          </a:xfrm>
        </p:spPr>
        <p:txBody>
          <a:bodyPr/>
          <a:lstStyle/>
          <a:p>
            <a:r>
              <a:rPr lang="en-US" altLang="zh-CN" sz="32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What’s Inside a Certificate (X.509)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1066800"/>
          <a:ext cx="2733675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3" imgW="3057525" imgH="4962525" progId="Excel.Sheet.8">
                  <p:embed/>
                </p:oleObj>
              </mc:Choice>
              <mc:Fallback>
                <p:oleObj name="Worksheet" r:id="rId3" imgW="3057525" imgH="4962525" progId="Excel.Sheet.8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2733675" cy="442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276600" y="1066800"/>
            <a:ext cx="5867400" cy="42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e.g.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User Name (Common Name):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  <a:hlinkClick r:id="rId5"/>
              </a:rPr>
              <a:t>http://www.hangseng.com/</a:t>
            </a:r>
            <a:endParaRPr lang="en-US" altLang="zh-CN" sz="1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Validity Period: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2018/11/27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–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2019/11/28</a:t>
            </a:r>
            <a:endParaRPr lang="en-US" altLang="zh-CN" sz="1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User’s Public Key: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RSA (2048 bits)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1800" b="1" dirty="0">
                <a:solidFill>
                  <a:srgbClr val="0070C0"/>
                </a:solidFill>
                <a:latin typeface="Times" panose="02020603050405020304" pitchFamily="18" charset="0"/>
                <a:ea typeface="BatangChe" pitchFamily="49" charset="-128"/>
              </a:rPr>
              <a:t>Modulus (2048 bits): 30 82 01 0a 02 82 01…</a:t>
            </a:r>
          </a:p>
          <a:p>
            <a:pPr eaLnBrk="1" hangingPunct="1">
              <a:spcBef>
                <a:spcPct val="15000"/>
              </a:spcBef>
            </a:pPr>
            <a:endParaRPr lang="en-US" altLang="zh-CN" sz="1800" b="1" dirty="0">
              <a:solidFill>
                <a:srgbClr val="0070C0"/>
              </a:solidFill>
              <a:latin typeface="Times" panose="02020603050405020304" pitchFamily="18" charset="0"/>
              <a:ea typeface="BatangChe" pitchFamily="49" charset="-128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CN" sz="1800" b="1" dirty="0">
                <a:solidFill>
                  <a:srgbClr val="0070C0"/>
                </a:solidFill>
                <a:latin typeface="Times" panose="02020603050405020304" pitchFamily="18" charset="0"/>
                <a:ea typeface="BatangChe" pitchFamily="49" charset="-128"/>
              </a:rPr>
              <a:t>Exponent (24 bits): 01 00 01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CA’s name (Issuer):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VeriSign Class 3 Extended Validation SSL SGC CA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CA’s signature (Certificate Signature Value): </a:t>
            </a:r>
            <a:r>
              <a:rPr lang="en-US" altLang="zh-CN" sz="1800" b="1" dirty="0">
                <a:solidFill>
                  <a:srgbClr val="0070C0"/>
                </a:solidFill>
                <a:latin typeface="Times" panose="02020603050405020304" pitchFamily="18" charset="0"/>
                <a:ea typeface="BatangChe" pitchFamily="49" charset="-128"/>
              </a:rPr>
              <a:t>Size: 256 Bytes / 2048 Bits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1800" dirty="0">
                <a:latin typeface="Calibri" panose="020F0502020204030204" pitchFamily="34" charset="0"/>
              </a:rPr>
              <a:t>There are many other attributes: Certificate serial no., certificate version number, HSBC public key algorithm, CA’s signing algorithm, etc.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1524000" y="5943600"/>
            <a:ext cx="6099175" cy="227013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err="1">
                <a:latin typeface="Calibri" pitchFamily="34" charset="0"/>
              </a:rPr>
              <a:t>Cert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(ID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, PK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, expiry-date,… , </a:t>
            </a:r>
            <a:r>
              <a:rPr lang="en-US" sz="1800" dirty="0" err="1">
                <a:latin typeface="Calibri" pitchFamily="34" charset="0"/>
              </a:rPr>
              <a:t>Sign</a:t>
            </a:r>
            <a:r>
              <a:rPr lang="en-US" sz="1800" baseline="-25000" dirty="0" err="1">
                <a:latin typeface="Calibri" pitchFamily="34" charset="0"/>
              </a:rPr>
              <a:t>CA</a:t>
            </a:r>
            <a:r>
              <a:rPr lang="en-US" sz="1800" dirty="0">
                <a:latin typeface="Calibri" pitchFamily="34" charset="0"/>
              </a:rPr>
              <a:t>(ID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, PK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, expiry-date, …))</a:t>
            </a:r>
          </a:p>
        </p:txBody>
      </p:sp>
    </p:spTree>
    <p:extLst>
      <p:ext uri="{BB962C8B-B14F-4D97-AF65-F5344CB8AC3E}">
        <p14:creationId xmlns:p14="http://schemas.microsoft.com/office/powerpoint/2010/main" val="15797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Comic Sans MS" panose="030F0702030302020204" pitchFamily="66" charset="0"/>
                <a:ea typeface="宋体" panose="02010600030101010101" pitchFamily="2" charset="-122"/>
              </a:rPr>
              <a:t>Some Remarks on Digital Certificates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2736"/>
            <a:ext cx="7772400" cy="511256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Certificate authority (CA) is </a:t>
            </a:r>
            <a:r>
              <a:rPr lang="en-US" altLang="zh-CN" sz="2800" i="1" dirty="0" smtClean="0">
                <a:latin typeface="Calibri" panose="020F0502020204030204" pitchFamily="34" charset="0"/>
                <a:ea typeface="宋体" panose="02010600030101010101" pitchFamily="2" charset="-122"/>
              </a:rPr>
              <a:t>considered as </a:t>
            </a: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</a:rPr>
              <a:t>a Trusted Third Party (TTP) that issues and signs certificates</a:t>
            </a:r>
          </a:p>
          <a:p>
            <a:pPr lvl="1" eaLnBrk="1" hangingPunct="1"/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Verifying CA’s signature in a certificate only verifies the </a:t>
            </a:r>
            <a:r>
              <a:rPr lang="en-US" altLang="zh-CN" sz="25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binding validity</a:t>
            </a:r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 between the public key and the identity in the certificate vouched by the CA</a:t>
            </a:r>
          </a:p>
          <a:p>
            <a:pPr lvl="1" eaLnBrk="1" hangingPunct="1"/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Verifying CA’s signature does </a:t>
            </a:r>
            <a:r>
              <a:rPr lang="en-US" altLang="zh-CN" sz="2500" b="1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not</a:t>
            </a:r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 verify the identity of the source that the certificate comes from!</a:t>
            </a:r>
          </a:p>
          <a:p>
            <a:pPr lvl="2" eaLnBrk="1" hangingPunct="1"/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E.g. Alice may receive Carol’s certificate from Bob</a:t>
            </a:r>
          </a:p>
          <a:p>
            <a:pPr lvl="1" eaLnBrk="1" hangingPunct="1"/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Certificates are public!</a:t>
            </a:r>
          </a:p>
          <a:p>
            <a:pPr lvl="1" eaLnBrk="1" hangingPunct="1"/>
            <a:r>
              <a:rPr lang="en-US" altLang="zh-CN" sz="2500" dirty="0" smtClean="0">
                <a:latin typeface="Calibri" panose="020F0502020204030204" pitchFamily="34" charset="0"/>
                <a:ea typeface="宋体" panose="02010600030101010101" pitchFamily="2" charset="-122"/>
              </a:rPr>
              <a:t>Common format for certificates is ITU-T X.509.</a:t>
            </a:r>
          </a:p>
        </p:txBody>
      </p:sp>
    </p:spTree>
    <p:extLst>
      <p:ext uri="{BB962C8B-B14F-4D97-AF65-F5344CB8AC3E}">
        <p14:creationId xmlns:p14="http://schemas.microsoft.com/office/powerpoint/2010/main" val="39090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4016" y="260648"/>
            <a:ext cx="7772400" cy="720080"/>
          </a:xfrm>
        </p:spPr>
        <p:txBody>
          <a:bodyPr/>
          <a:lstStyle/>
          <a:p>
            <a:r>
              <a:rPr lang="en-US" altLang="zh-TW" sz="3200" dirty="0" smtClean="0">
                <a:latin typeface="Comic Sans MS" panose="030F0702030302020204" pitchFamily="66" charset="0"/>
                <a:ea typeface="PMingLiU" pitchFamily="18" charset="-120"/>
              </a:rPr>
              <a:t>Certificate Revocation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22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 dirty="0" smtClean="0">
                <a:latin typeface="Calibri" panose="020F0502020204030204" pitchFamily="34" charset="0"/>
                <a:ea typeface="PMingLiU" pitchFamily="18" charset="-120"/>
              </a:rPr>
              <a:t>There are cases when a certificate has to be made invalid before its expiry date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Calibri" panose="020F0502020204030204" pitchFamily="34" charset="0"/>
                <a:ea typeface="PMingLiU" pitchFamily="18" charset="-120"/>
              </a:rPr>
              <a:t>For example, when an employee leaves an organization, or when a participant's private key has been compromised.</a:t>
            </a:r>
          </a:p>
          <a:p>
            <a:pPr>
              <a:lnSpc>
                <a:spcPct val="90000"/>
              </a:lnSpc>
            </a:pPr>
            <a:r>
              <a:rPr lang="en-US" altLang="zh-TW" sz="2600" dirty="0" smtClean="0">
                <a:latin typeface="Calibri" panose="020F0502020204030204" pitchFamily="34" charset="0"/>
                <a:ea typeface="PMingLiU" pitchFamily="18" charset="-120"/>
              </a:rPr>
              <a:t>Certificate Revocation List (CRL)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Calibri" panose="020F0502020204030204" pitchFamily="34" charset="0"/>
                <a:ea typeface="PMingLiU" pitchFamily="18" charset="-120"/>
              </a:rPr>
              <a:t>The CA should periodically, or on demand basis, distribute CRL </a:t>
            </a:r>
            <a:r>
              <a:rPr lang="en-US" altLang="zh-TW" dirty="0" smtClean="0">
                <a:solidFill>
                  <a:srgbClr val="FF0000"/>
                </a:solidFill>
                <a:latin typeface="Calibri" panose="020F0502020204030204" pitchFamily="34" charset="0"/>
                <a:ea typeface="PMingLiU" pitchFamily="18" charset="-120"/>
              </a:rPr>
              <a:t>(which is signed by the CA)</a:t>
            </a:r>
            <a:r>
              <a:rPr lang="en-US" altLang="zh-TW" dirty="0" smtClean="0">
                <a:latin typeface="Calibri" panose="020F0502020204030204" pitchFamily="34" charset="0"/>
                <a:ea typeface="PMingLiU" pitchFamily="18" charset="-120"/>
              </a:rPr>
              <a:t> listing the serial numbers of the certificates that have been revoked.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Calibri" panose="020F0502020204030204" pitchFamily="34" charset="0"/>
                <a:ea typeface="PMingLiU" pitchFamily="18" charset="-120"/>
              </a:rPr>
              <a:t>A participant using a certificate should check the latest CRL from the CA, to determine if the certificate is still valid.</a:t>
            </a:r>
          </a:p>
        </p:txBody>
      </p:sp>
    </p:spTree>
    <p:extLst>
      <p:ext uri="{BB962C8B-B14F-4D97-AF65-F5344CB8AC3E}">
        <p14:creationId xmlns:p14="http://schemas.microsoft.com/office/powerpoint/2010/main" val="1658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5632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PKI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Public Key Infrastructure (PKI) consists of all pieces needed to securely use public key cryptography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Key generation and management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Certification authorities, digital certificates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Certificate revocation lists (CRLs)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No general standard for PKI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We consider a few models of PKI</a:t>
            </a:r>
          </a:p>
        </p:txBody>
      </p:sp>
    </p:spTree>
    <p:extLst>
      <p:ext uri="{BB962C8B-B14F-4D97-AF65-F5344CB8AC3E}">
        <p14:creationId xmlns:p14="http://schemas.microsoft.com/office/powerpoint/2010/main" val="40155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9330</TotalTime>
  <Words>1202</Words>
  <Application>Microsoft Office PowerPoint</Application>
  <PresentationFormat>全屏显示(4:3)</PresentationFormat>
  <Paragraphs>154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BatangChe</vt:lpstr>
      <vt:lpstr>PMingLiU</vt:lpstr>
      <vt:lpstr>宋体</vt:lpstr>
      <vt:lpstr>Arial</vt:lpstr>
      <vt:lpstr>Calibri</vt:lpstr>
      <vt:lpstr>Comic Sans MS</vt:lpstr>
      <vt:lpstr>Garamond</vt:lpstr>
      <vt:lpstr>Symbol</vt:lpstr>
      <vt:lpstr>Times</vt:lpstr>
      <vt:lpstr>Times New Roman</vt:lpstr>
      <vt:lpstr>Verdana</vt:lpstr>
      <vt:lpstr>Wingdings</vt:lpstr>
      <vt:lpstr>Edge</vt:lpstr>
      <vt:lpstr>Worksheet</vt:lpstr>
      <vt:lpstr>网络安全技术</vt:lpstr>
      <vt:lpstr>Public Key Infrastructure</vt:lpstr>
      <vt:lpstr>Digital Certificates</vt:lpstr>
      <vt:lpstr>Digital Certificates</vt:lpstr>
      <vt:lpstr>How to Use a Certificate – An example of Secure Web Browsing</vt:lpstr>
      <vt:lpstr>What’s Inside a Certificate (X.509)</vt:lpstr>
      <vt:lpstr>Some Remarks on Digital Certificates</vt:lpstr>
      <vt:lpstr>Certificate Revocation</vt:lpstr>
      <vt:lpstr>PKI</vt:lpstr>
      <vt:lpstr>PKI Trust Models</vt:lpstr>
      <vt:lpstr>PKI Trust Models</vt:lpstr>
      <vt:lpstr>PGP – Anarchy Model</vt:lpstr>
      <vt:lpstr>PKI Trust Models</vt:lpstr>
      <vt:lpstr>Hybrid Encryption</vt:lpstr>
      <vt:lpstr>Hybrid Encryption</vt:lpstr>
      <vt:lpstr>Hybrid Encryption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526</cp:revision>
  <dcterms:created xsi:type="dcterms:W3CDTF">2002-02-18T10:20:31Z</dcterms:created>
  <dcterms:modified xsi:type="dcterms:W3CDTF">2019-03-19T13:33:30Z</dcterms:modified>
</cp:coreProperties>
</file>