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1"/>
  </p:notesMasterIdLst>
  <p:handoutMasterIdLst>
    <p:handoutMasterId r:id="rId32"/>
  </p:handoutMasterIdLst>
  <p:sldIdLst>
    <p:sldId id="323" r:id="rId2"/>
    <p:sldId id="512" r:id="rId3"/>
    <p:sldId id="513" r:id="rId4"/>
    <p:sldId id="514" r:id="rId5"/>
    <p:sldId id="515" r:id="rId6"/>
    <p:sldId id="516" r:id="rId7"/>
    <p:sldId id="517" r:id="rId8"/>
    <p:sldId id="518"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31" r:id="rId22"/>
    <p:sldId id="532" r:id="rId23"/>
    <p:sldId id="533" r:id="rId24"/>
    <p:sldId id="534" r:id="rId25"/>
    <p:sldId id="535" r:id="rId26"/>
    <p:sldId id="536" r:id="rId27"/>
    <p:sldId id="537" r:id="rId28"/>
    <p:sldId id="538" r:id="rId29"/>
    <p:sldId id="539" r:id="rId30"/>
  </p:sldIdLst>
  <p:sldSz cx="9144000" cy="6858000" type="screen4x3"/>
  <p:notesSz cx="7099300" cy="10234613"/>
  <p:defaultTextStyle>
    <a:defPPr>
      <a:defRPr lang="zh-CN"/>
    </a:defPPr>
    <a:lvl1pPr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1pPr>
    <a:lvl2pPr marL="4572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2pPr>
    <a:lvl3pPr marL="9144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3pPr>
    <a:lvl4pPr marL="13716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4pPr>
    <a:lvl5pPr marL="18288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5pPr>
    <a:lvl6pPr marL="22860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6pPr>
    <a:lvl7pPr marL="27432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7pPr>
    <a:lvl8pPr marL="32004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8pPr>
    <a:lvl9pPr marL="36576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D0F0F"/>
    <a:srgbClr val="FF0000"/>
    <a:srgbClr val="66FF33"/>
    <a:srgbClr val="00CC00"/>
    <a:srgbClr val="008080"/>
    <a:srgbClr val="000099"/>
    <a:srgbClr val="5718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53" autoAdjust="0"/>
  </p:normalViewPr>
  <p:slideViewPr>
    <p:cSldViewPr>
      <p:cViewPr varScale="1">
        <p:scale>
          <a:sx n="52" d="100"/>
          <a:sy n="52" d="100"/>
        </p:scale>
        <p:origin x="1144"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7" Type="http://schemas.openxmlformats.org/officeDocument/2006/relationships/slide" Target="slides/slide28.xml"/><Relationship Id="rId2" Type="http://schemas.openxmlformats.org/officeDocument/2006/relationships/slide" Target="slides/slide16.xml"/><Relationship Id="rId1" Type="http://schemas.openxmlformats.org/officeDocument/2006/relationships/slide" Target="slides/slide2.xml"/><Relationship Id="rId6" Type="http://schemas.openxmlformats.org/officeDocument/2006/relationships/slide" Target="slides/slide27.xml"/><Relationship Id="rId5" Type="http://schemas.openxmlformats.org/officeDocument/2006/relationships/slide" Target="slides/slide23.xml"/><Relationship Id="rId4"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1"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algn="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2"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3"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algn="r" defTabSz="990600" eaLnBrk="1" hangingPunct="1">
              <a:spcBef>
                <a:spcPct val="20000"/>
              </a:spcBef>
              <a:defRPr kumimoji="1" sz="1300">
                <a:latin typeface="Times New Roman" panose="02020603050405020304" pitchFamily="18" charset="0"/>
              </a:defRPr>
            </a:lvl1pPr>
          </a:lstStyle>
          <a:p>
            <a:pPr>
              <a:defRPr/>
            </a:pPr>
            <a:fld id="{31718B7A-98EE-45E2-9B22-8A071D33CDE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819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algn="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p>
            <a:pPr lvl="0"/>
            <a:r>
              <a:rPr lang="zh-CN" altLang="en-US" noProof="0" smtClean="0"/>
              <a:t>单击此处编辑母版文本样式</a:t>
            </a:r>
            <a:endParaRPr lang="en-US" altLang="zh-CN" noProof="0" smtClean="0"/>
          </a:p>
          <a:p>
            <a:pPr lvl="1"/>
            <a:r>
              <a:rPr lang="zh-CN" altLang="en-US" noProof="0" smtClean="0"/>
              <a:t>第二级</a:t>
            </a:r>
            <a:endParaRPr lang="en-US" altLang="zh-CN" noProof="0" smtClean="0"/>
          </a:p>
          <a:p>
            <a:pPr lvl="2"/>
            <a:r>
              <a:rPr lang="zh-CN" altLang="en-US" noProof="0" smtClean="0"/>
              <a:t>第三级</a:t>
            </a:r>
            <a:endParaRPr lang="en-US" altLang="zh-CN" noProof="0" smtClean="0"/>
          </a:p>
          <a:p>
            <a:pPr lvl="3"/>
            <a:r>
              <a:rPr lang="zh-CN" altLang="en-US" noProof="0" smtClean="0"/>
              <a:t>第四级</a:t>
            </a:r>
            <a:endParaRPr lang="en-US" altLang="zh-CN" noProof="0" smtClean="0"/>
          </a:p>
          <a:p>
            <a:pPr lvl="4"/>
            <a:r>
              <a:rPr lang="zh-CN" altLang="en-US" noProof="0" smtClean="0"/>
              <a:t>第五级</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algn="r" defTabSz="990600" eaLnBrk="1" hangingPunct="1">
              <a:spcBef>
                <a:spcPct val="20000"/>
              </a:spcBef>
              <a:defRPr kumimoji="1" sz="1300">
                <a:latin typeface="Times New Roman" panose="02020603050405020304" pitchFamily="18" charset="0"/>
              </a:defRPr>
            </a:lvl1pPr>
          </a:lstStyle>
          <a:p>
            <a:pPr>
              <a:defRPr/>
            </a:pPr>
            <a:fld id="{8007B90C-F728-42BC-A645-4C08BAD7FF6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宋体" charset="0"/>
        <a:cs typeface="宋体" charset="0"/>
      </a:defRPr>
    </a:lvl1pPr>
    <a:lvl2pPr marL="457200" algn="l" rtl="0" eaLnBrk="0" fontAlgn="base" hangingPunct="0">
      <a:spcBef>
        <a:spcPct val="30000"/>
      </a:spcBef>
      <a:spcAft>
        <a:spcPct val="0"/>
      </a:spcAft>
      <a:defRPr sz="1200" kern="1200">
        <a:solidFill>
          <a:schemeClr val="tx1"/>
        </a:solidFill>
        <a:latin typeface="Times New Roman" charset="0"/>
        <a:ea typeface="宋体"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宋体"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宋体"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宋体"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2000">
                <a:solidFill>
                  <a:schemeClr val="tx1"/>
                </a:solidFill>
                <a:latin typeface="Comic Sans MS" panose="030F0702030302020204" pitchFamily="66" charset="0"/>
              </a:defRPr>
            </a:lvl1pPr>
            <a:lvl2pPr marL="742950" indent="-285750" defTabSz="949325" eaLnBrk="0" hangingPunct="0">
              <a:defRPr sz="2000">
                <a:solidFill>
                  <a:schemeClr val="tx1"/>
                </a:solidFill>
                <a:latin typeface="Comic Sans MS" panose="030F0702030302020204" pitchFamily="66" charset="0"/>
              </a:defRPr>
            </a:lvl2pPr>
            <a:lvl3pPr marL="1143000" indent="-228600" defTabSz="949325" eaLnBrk="0" hangingPunct="0">
              <a:defRPr sz="2000">
                <a:solidFill>
                  <a:schemeClr val="tx1"/>
                </a:solidFill>
                <a:latin typeface="Comic Sans MS" panose="030F0702030302020204" pitchFamily="66" charset="0"/>
              </a:defRPr>
            </a:lvl3pPr>
            <a:lvl4pPr marL="1600200" indent="-228600" defTabSz="949325" eaLnBrk="0" hangingPunct="0">
              <a:defRPr sz="2000">
                <a:solidFill>
                  <a:schemeClr val="tx1"/>
                </a:solidFill>
                <a:latin typeface="Comic Sans MS" panose="030F0702030302020204" pitchFamily="66" charset="0"/>
              </a:defRPr>
            </a:lvl4pPr>
            <a:lvl5pPr marL="2057400" indent="-228600" defTabSz="949325" eaLnBrk="0" hangingPunct="0">
              <a:defRPr sz="2000">
                <a:solidFill>
                  <a:schemeClr val="tx1"/>
                </a:solidFill>
                <a:latin typeface="Comic Sans MS" panose="030F0702030302020204" pitchFamily="66" charset="0"/>
              </a:defRPr>
            </a:lvl5pPr>
            <a:lvl6pPr marL="2514600" indent="-228600" defTabSz="949325"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defTabSz="949325"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defTabSz="949325"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defTabSz="949325"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B4E1EBA8-1014-4DF5-883E-0E035C11D40E}" type="slidenum">
              <a:rPr lang="en-US" altLang="zh-CN" sz="1300"/>
              <a:pPr eaLnBrk="1" hangingPunct="1"/>
              <a:t>2</a:t>
            </a:fld>
            <a:endParaRPr lang="en-US" altLang="zh-CN" sz="1300"/>
          </a:p>
        </p:txBody>
      </p:sp>
      <p:sp>
        <p:nvSpPr>
          <p:cNvPr id="31747"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zh-CN" smtClean="0"/>
          </a:p>
        </p:txBody>
      </p:sp>
    </p:spTree>
    <p:extLst>
      <p:ext uri="{BB962C8B-B14F-4D97-AF65-F5344CB8AC3E}">
        <p14:creationId xmlns:p14="http://schemas.microsoft.com/office/powerpoint/2010/main" val="428973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r>
              <a:rPr lang="zh-CN" altLang="en-US" dirty="0" smtClean="0"/>
              <a:t>等价关系</a:t>
            </a:r>
            <a:endParaRPr lang="en-US" altLang="zh-CN" dirty="0" smtClean="0"/>
          </a:p>
          <a:p>
            <a:r>
              <a:rPr lang="zh-CN" altLang="en-US" dirty="0" smtClean="0"/>
              <a:t>等价类</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fld id="{8007B90C-F728-42BC-A645-4C08BAD7FF64}" type="slidenum">
              <a:rPr lang="en-US" altLang="zh-CN" smtClean="0"/>
              <a:pPr>
                <a:defRPr/>
              </a:pPr>
              <a:t>4</a:t>
            </a:fld>
            <a:endParaRPr lang="en-US" altLang="zh-CN"/>
          </a:p>
        </p:txBody>
      </p:sp>
    </p:spTree>
    <p:extLst>
      <p:ext uri="{BB962C8B-B14F-4D97-AF65-F5344CB8AC3E}">
        <p14:creationId xmlns:p14="http://schemas.microsoft.com/office/powerpoint/2010/main" val="283925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2000">
                <a:solidFill>
                  <a:schemeClr val="tx1"/>
                </a:solidFill>
                <a:latin typeface="Comic Sans MS" panose="030F0702030302020204" pitchFamily="66" charset="0"/>
              </a:defRPr>
            </a:lvl1pPr>
            <a:lvl2pPr marL="742950" indent="-285750" defTabSz="949325" eaLnBrk="0" hangingPunct="0">
              <a:defRPr sz="2000">
                <a:solidFill>
                  <a:schemeClr val="tx1"/>
                </a:solidFill>
                <a:latin typeface="Comic Sans MS" panose="030F0702030302020204" pitchFamily="66" charset="0"/>
              </a:defRPr>
            </a:lvl2pPr>
            <a:lvl3pPr marL="1143000" indent="-228600" defTabSz="949325" eaLnBrk="0" hangingPunct="0">
              <a:defRPr sz="2000">
                <a:solidFill>
                  <a:schemeClr val="tx1"/>
                </a:solidFill>
                <a:latin typeface="Comic Sans MS" panose="030F0702030302020204" pitchFamily="66" charset="0"/>
              </a:defRPr>
            </a:lvl3pPr>
            <a:lvl4pPr marL="1600200" indent="-228600" defTabSz="949325" eaLnBrk="0" hangingPunct="0">
              <a:defRPr sz="2000">
                <a:solidFill>
                  <a:schemeClr val="tx1"/>
                </a:solidFill>
                <a:latin typeface="Comic Sans MS" panose="030F0702030302020204" pitchFamily="66" charset="0"/>
              </a:defRPr>
            </a:lvl4pPr>
            <a:lvl5pPr marL="2057400" indent="-228600" defTabSz="949325" eaLnBrk="0" hangingPunct="0">
              <a:defRPr sz="2000">
                <a:solidFill>
                  <a:schemeClr val="tx1"/>
                </a:solidFill>
                <a:latin typeface="Comic Sans MS" panose="030F0702030302020204" pitchFamily="66" charset="0"/>
              </a:defRPr>
            </a:lvl5pPr>
            <a:lvl6pPr marL="2514600" indent="-228600" defTabSz="949325"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defTabSz="949325"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defTabSz="949325"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defTabSz="949325"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30DC74C6-FF56-4915-AE00-8E6EEEFBC62A}" type="slidenum">
              <a:rPr lang="en-US" altLang="zh-CN" sz="1300"/>
              <a:pPr eaLnBrk="1" hangingPunct="1"/>
              <a:t>6</a:t>
            </a:fld>
            <a:endParaRPr lang="en-US" altLang="zh-CN" sz="1300"/>
          </a:p>
        </p:txBody>
      </p:sp>
      <p:sp>
        <p:nvSpPr>
          <p:cNvPr id="32771" name="Rectangle 2"/>
          <p:cNvSpPr>
            <a:spLocks noGrp="1" noRot="1" noChangeAspect="1" noChangeArrowheads="1" noTextEdit="1"/>
          </p:cNvSpPr>
          <p:nvPr>
            <p:ph type="sldImg"/>
          </p:nvPr>
        </p:nvSpPr>
        <p:spPr>
          <a:xfrm>
            <a:off x="898525" y="741363"/>
            <a:ext cx="4948238" cy="3711575"/>
          </a:xfrm>
          <a:ln/>
        </p:spPr>
      </p:sp>
      <p:sp>
        <p:nvSpPr>
          <p:cNvPr id="32772" name="Rectangle 3"/>
          <p:cNvSpPr>
            <a:spLocks noGrp="1" noChangeArrowheads="1"/>
          </p:cNvSpPr>
          <p:nvPr>
            <p:ph type="body" idx="1"/>
          </p:nvPr>
        </p:nvSpPr>
        <p:spPr>
          <a:xfrm>
            <a:off x="674688" y="4700588"/>
            <a:ext cx="5394325" cy="4452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zh-CN" smtClean="0"/>
              <a:t>When reducing, we "usually" want to find the </a:t>
            </a:r>
            <a:r>
              <a:rPr lang="en-AU" altLang="zh-CN" b="1" smtClean="0"/>
              <a:t>positive</a:t>
            </a:r>
            <a:r>
              <a:rPr lang="en-AU" altLang="zh-CN" smtClean="0"/>
              <a:t> remainder after dividing by the modulus. For positive numbers, this is simply the normal remainder. For negative numbers we have to "overshoot" (ie find the next multiple larger than the number) and "come back" (ie add a positive remainder to get the number); rather than have a "negative remainder".</a:t>
            </a:r>
          </a:p>
        </p:txBody>
      </p:sp>
    </p:spTree>
    <p:extLst>
      <p:ext uri="{BB962C8B-B14F-4D97-AF65-F5344CB8AC3E}">
        <p14:creationId xmlns:p14="http://schemas.microsoft.com/office/powerpoint/2010/main" val="462194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r>
              <a:rPr lang="en-US" altLang="zh-CN" dirty="0" err="1" smtClean="0"/>
              <a:t>a,b</a:t>
            </a:r>
            <a:r>
              <a:rPr lang="zh-CN" altLang="en-US" dirty="0" smtClean="0"/>
              <a:t>的公因子集合与</a:t>
            </a:r>
            <a:r>
              <a:rPr lang="en-US" altLang="zh-CN" dirty="0" smtClean="0"/>
              <a:t>b,</a:t>
            </a:r>
            <a:r>
              <a:rPr lang="en-US" altLang="zh-CN" baseline="0" dirty="0" smtClean="0"/>
              <a:t> a mod b</a:t>
            </a:r>
            <a:r>
              <a:rPr lang="zh-CN" altLang="en-US" baseline="0" dirty="0" smtClean="0"/>
              <a:t>的公因子集合相同</a:t>
            </a:r>
            <a:endParaRPr lang="zh-CN" altLang="en-US" dirty="0"/>
          </a:p>
        </p:txBody>
      </p:sp>
      <p:sp>
        <p:nvSpPr>
          <p:cNvPr id="4" name="灯片编号占位符 3"/>
          <p:cNvSpPr>
            <a:spLocks noGrp="1"/>
          </p:cNvSpPr>
          <p:nvPr>
            <p:ph type="sldNum" sz="quarter" idx="10"/>
          </p:nvPr>
        </p:nvSpPr>
        <p:spPr/>
        <p:txBody>
          <a:bodyPr/>
          <a:lstStyle/>
          <a:p>
            <a:pPr>
              <a:defRPr/>
            </a:pPr>
            <a:fld id="{8007B90C-F728-42BC-A645-4C08BAD7FF64}" type="slidenum">
              <a:rPr lang="en-US" altLang="zh-CN" smtClean="0"/>
              <a:pPr>
                <a:defRPr/>
              </a:pPr>
              <a:t>11</a:t>
            </a:fld>
            <a:endParaRPr lang="en-US" altLang="zh-CN"/>
          </a:p>
        </p:txBody>
      </p:sp>
    </p:spTree>
    <p:extLst>
      <p:ext uri="{BB962C8B-B14F-4D97-AF65-F5344CB8AC3E}">
        <p14:creationId xmlns:p14="http://schemas.microsoft.com/office/powerpoint/2010/main" val="2432496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2000">
                <a:solidFill>
                  <a:schemeClr val="tx1"/>
                </a:solidFill>
                <a:latin typeface="Comic Sans MS" panose="030F0702030302020204" pitchFamily="66" charset="0"/>
              </a:defRPr>
            </a:lvl1pPr>
            <a:lvl2pPr marL="742950" indent="-285750" defTabSz="949325" eaLnBrk="0" hangingPunct="0">
              <a:defRPr sz="2000">
                <a:solidFill>
                  <a:schemeClr val="tx1"/>
                </a:solidFill>
                <a:latin typeface="Comic Sans MS" panose="030F0702030302020204" pitchFamily="66" charset="0"/>
              </a:defRPr>
            </a:lvl2pPr>
            <a:lvl3pPr marL="1143000" indent="-228600" defTabSz="949325" eaLnBrk="0" hangingPunct="0">
              <a:defRPr sz="2000">
                <a:solidFill>
                  <a:schemeClr val="tx1"/>
                </a:solidFill>
                <a:latin typeface="Comic Sans MS" panose="030F0702030302020204" pitchFamily="66" charset="0"/>
              </a:defRPr>
            </a:lvl3pPr>
            <a:lvl4pPr marL="1600200" indent="-228600" defTabSz="949325" eaLnBrk="0" hangingPunct="0">
              <a:defRPr sz="2000">
                <a:solidFill>
                  <a:schemeClr val="tx1"/>
                </a:solidFill>
                <a:latin typeface="Comic Sans MS" panose="030F0702030302020204" pitchFamily="66" charset="0"/>
              </a:defRPr>
            </a:lvl4pPr>
            <a:lvl5pPr marL="2057400" indent="-228600" defTabSz="949325" eaLnBrk="0" hangingPunct="0">
              <a:defRPr sz="2000">
                <a:solidFill>
                  <a:schemeClr val="tx1"/>
                </a:solidFill>
                <a:latin typeface="Comic Sans MS" panose="030F0702030302020204" pitchFamily="66" charset="0"/>
              </a:defRPr>
            </a:lvl5pPr>
            <a:lvl6pPr marL="2514600" indent="-228600" defTabSz="949325"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defTabSz="949325"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defTabSz="949325"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defTabSz="949325"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1063865A-E249-462D-8BC8-38DAA4A18076}" type="slidenum">
              <a:rPr lang="en-US" altLang="zh-CN" sz="1300"/>
              <a:pPr eaLnBrk="1" hangingPunct="1"/>
              <a:t>24</a:t>
            </a:fld>
            <a:endParaRPr lang="en-US" altLang="zh-CN" sz="1300"/>
          </a:p>
        </p:txBody>
      </p:sp>
      <p:sp>
        <p:nvSpPr>
          <p:cNvPr id="33795" name="Rectangle 2"/>
          <p:cNvSpPr>
            <a:spLocks noGrp="1" noRot="1" noChangeAspect="1" noChangeArrowheads="1" noTextEdit="1"/>
          </p:cNvSpPr>
          <p:nvPr>
            <p:ph type="sldImg"/>
          </p:nvPr>
        </p:nvSpPr>
        <p:spPr>
          <a:xfrm>
            <a:off x="898525" y="741363"/>
            <a:ext cx="4948238" cy="3711575"/>
          </a:xfrm>
          <a:ln/>
        </p:spPr>
      </p:sp>
      <p:sp>
        <p:nvSpPr>
          <p:cNvPr id="33796" name="Rectangle 3"/>
          <p:cNvSpPr>
            <a:spLocks noGrp="1" noChangeArrowheads="1"/>
          </p:cNvSpPr>
          <p:nvPr>
            <p:ph type="body" idx="1"/>
          </p:nvPr>
        </p:nvSpPr>
        <p:spPr>
          <a:xfrm>
            <a:off x="674688" y="4700588"/>
            <a:ext cx="5394325" cy="4452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Have used . as operator – could be addition +, multiplication x or any other mathematical operator.</a:t>
            </a:r>
          </a:p>
          <a:p>
            <a:pPr eaLnBrk="1" hangingPunct="1"/>
            <a:endParaRPr lang="en-US" altLang="zh-CN" smtClean="0"/>
          </a:p>
          <a:p>
            <a:pPr eaLnBrk="1" hangingPunct="1"/>
            <a:r>
              <a:rPr lang="en-US" altLang="zh-CN" smtClean="0"/>
              <a:t>Note that integers (+ve, -ve and 0) using addition form an infinite abelian group. So do real numbers using multiplication.</a:t>
            </a:r>
            <a:endParaRPr lang="en-AU" altLang="zh-CN" smtClean="0"/>
          </a:p>
        </p:txBody>
      </p:sp>
    </p:spTree>
    <p:extLst>
      <p:ext uri="{BB962C8B-B14F-4D97-AF65-F5344CB8AC3E}">
        <p14:creationId xmlns:p14="http://schemas.microsoft.com/office/powerpoint/2010/main" val="406315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2000">
                <a:solidFill>
                  <a:schemeClr val="tx1"/>
                </a:solidFill>
                <a:latin typeface="Comic Sans MS" panose="030F0702030302020204" pitchFamily="66" charset="0"/>
              </a:defRPr>
            </a:lvl1pPr>
            <a:lvl2pPr marL="742950" indent="-285750" defTabSz="949325" eaLnBrk="0" hangingPunct="0">
              <a:defRPr sz="2000">
                <a:solidFill>
                  <a:schemeClr val="tx1"/>
                </a:solidFill>
                <a:latin typeface="Comic Sans MS" panose="030F0702030302020204" pitchFamily="66" charset="0"/>
              </a:defRPr>
            </a:lvl2pPr>
            <a:lvl3pPr marL="1143000" indent="-228600" defTabSz="949325" eaLnBrk="0" hangingPunct="0">
              <a:defRPr sz="2000">
                <a:solidFill>
                  <a:schemeClr val="tx1"/>
                </a:solidFill>
                <a:latin typeface="Comic Sans MS" panose="030F0702030302020204" pitchFamily="66" charset="0"/>
              </a:defRPr>
            </a:lvl3pPr>
            <a:lvl4pPr marL="1600200" indent="-228600" defTabSz="949325" eaLnBrk="0" hangingPunct="0">
              <a:defRPr sz="2000">
                <a:solidFill>
                  <a:schemeClr val="tx1"/>
                </a:solidFill>
                <a:latin typeface="Comic Sans MS" panose="030F0702030302020204" pitchFamily="66" charset="0"/>
              </a:defRPr>
            </a:lvl4pPr>
            <a:lvl5pPr marL="2057400" indent="-228600" defTabSz="949325" eaLnBrk="0" hangingPunct="0">
              <a:defRPr sz="2000">
                <a:solidFill>
                  <a:schemeClr val="tx1"/>
                </a:solidFill>
                <a:latin typeface="Comic Sans MS" panose="030F0702030302020204" pitchFamily="66" charset="0"/>
              </a:defRPr>
            </a:lvl5pPr>
            <a:lvl6pPr marL="2514600" indent="-228600" defTabSz="949325"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defTabSz="949325"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defTabSz="949325"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defTabSz="949325"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3680194F-A63E-4DFC-97C7-123410317F4A}" type="slidenum">
              <a:rPr lang="en-US" altLang="zh-CN" sz="1300"/>
              <a:pPr eaLnBrk="1" hangingPunct="1"/>
              <a:t>25</a:t>
            </a:fld>
            <a:endParaRPr lang="en-US" altLang="zh-CN" sz="1300"/>
          </a:p>
        </p:txBody>
      </p:sp>
      <p:sp>
        <p:nvSpPr>
          <p:cNvPr id="34819" name="Rectangle 2"/>
          <p:cNvSpPr>
            <a:spLocks noGrp="1" noRot="1" noChangeAspect="1" noChangeArrowheads="1" noTextEdit="1"/>
          </p:cNvSpPr>
          <p:nvPr>
            <p:ph type="sldImg"/>
          </p:nvPr>
        </p:nvSpPr>
        <p:spPr>
          <a:xfrm>
            <a:off x="898525" y="741363"/>
            <a:ext cx="4948238" cy="3711575"/>
          </a:xfrm>
          <a:ln/>
        </p:spPr>
      </p:sp>
      <p:sp>
        <p:nvSpPr>
          <p:cNvPr id="34820" name="Rectangle 3"/>
          <p:cNvSpPr>
            <a:spLocks noGrp="1" noChangeArrowheads="1"/>
          </p:cNvSpPr>
          <p:nvPr>
            <p:ph type="body" idx="1"/>
          </p:nvPr>
        </p:nvSpPr>
        <p:spPr>
          <a:xfrm>
            <a:off x="674688" y="4700588"/>
            <a:ext cx="5394325" cy="4452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Have used . as operator – could be addition +, multiplication x or any other mathematical operator.</a:t>
            </a:r>
          </a:p>
          <a:p>
            <a:pPr eaLnBrk="1" hangingPunct="1"/>
            <a:endParaRPr lang="en-US" altLang="zh-CN" smtClean="0"/>
          </a:p>
          <a:p>
            <a:pPr eaLnBrk="1" hangingPunct="1"/>
            <a:r>
              <a:rPr lang="en-US" altLang="zh-CN" smtClean="0"/>
              <a:t>Note that integers (+ve, -ve and 0) using addition form an infinite abelian group. So do real numbers using multiplication.</a:t>
            </a:r>
            <a:endParaRPr lang="en-AU" altLang="zh-CN" smtClean="0"/>
          </a:p>
        </p:txBody>
      </p:sp>
    </p:spTree>
    <p:extLst>
      <p:ext uri="{BB962C8B-B14F-4D97-AF65-F5344CB8AC3E}">
        <p14:creationId xmlns:p14="http://schemas.microsoft.com/office/powerpoint/2010/main" val="226008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2000">
                <a:solidFill>
                  <a:schemeClr val="tx1"/>
                </a:solidFill>
                <a:latin typeface="Comic Sans MS" panose="030F0702030302020204" pitchFamily="66" charset="0"/>
              </a:defRPr>
            </a:lvl1pPr>
            <a:lvl2pPr marL="742950" indent="-285750" defTabSz="949325" eaLnBrk="0" hangingPunct="0">
              <a:defRPr sz="2000">
                <a:solidFill>
                  <a:schemeClr val="tx1"/>
                </a:solidFill>
                <a:latin typeface="Comic Sans MS" panose="030F0702030302020204" pitchFamily="66" charset="0"/>
              </a:defRPr>
            </a:lvl2pPr>
            <a:lvl3pPr marL="1143000" indent="-228600" defTabSz="949325" eaLnBrk="0" hangingPunct="0">
              <a:defRPr sz="2000">
                <a:solidFill>
                  <a:schemeClr val="tx1"/>
                </a:solidFill>
                <a:latin typeface="Comic Sans MS" panose="030F0702030302020204" pitchFamily="66" charset="0"/>
              </a:defRPr>
            </a:lvl3pPr>
            <a:lvl4pPr marL="1600200" indent="-228600" defTabSz="949325" eaLnBrk="0" hangingPunct="0">
              <a:defRPr sz="2000">
                <a:solidFill>
                  <a:schemeClr val="tx1"/>
                </a:solidFill>
                <a:latin typeface="Comic Sans MS" panose="030F0702030302020204" pitchFamily="66" charset="0"/>
              </a:defRPr>
            </a:lvl4pPr>
            <a:lvl5pPr marL="2057400" indent="-228600" defTabSz="949325" eaLnBrk="0" hangingPunct="0">
              <a:defRPr sz="2000">
                <a:solidFill>
                  <a:schemeClr val="tx1"/>
                </a:solidFill>
                <a:latin typeface="Comic Sans MS" panose="030F0702030302020204" pitchFamily="66" charset="0"/>
              </a:defRPr>
            </a:lvl5pPr>
            <a:lvl6pPr marL="2514600" indent="-228600" defTabSz="949325"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defTabSz="949325"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defTabSz="949325"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defTabSz="949325"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8D9B43A1-B5C6-4F06-AA42-78E0EBF7FD92}" type="slidenum">
              <a:rPr lang="en-US" altLang="zh-CN" sz="1300"/>
              <a:pPr eaLnBrk="1" hangingPunct="1"/>
              <a:t>26</a:t>
            </a:fld>
            <a:endParaRPr lang="en-US" altLang="zh-CN" sz="1300"/>
          </a:p>
        </p:txBody>
      </p:sp>
      <p:sp>
        <p:nvSpPr>
          <p:cNvPr id="35843" name="Rectangle 2"/>
          <p:cNvSpPr>
            <a:spLocks noGrp="1" noRot="1" noChangeAspect="1" noChangeArrowheads="1" noTextEdit="1"/>
          </p:cNvSpPr>
          <p:nvPr>
            <p:ph type="sldImg"/>
          </p:nvPr>
        </p:nvSpPr>
        <p:spPr>
          <a:xfrm>
            <a:off x="898525" y="741363"/>
            <a:ext cx="4948238" cy="3711575"/>
          </a:xfrm>
          <a:ln/>
        </p:spPr>
      </p:sp>
      <p:sp>
        <p:nvSpPr>
          <p:cNvPr id="35844" name="Rectangle 3"/>
          <p:cNvSpPr>
            <a:spLocks noGrp="1" noChangeArrowheads="1"/>
          </p:cNvSpPr>
          <p:nvPr>
            <p:ph type="body" idx="1"/>
          </p:nvPr>
        </p:nvSpPr>
        <p:spPr>
          <a:xfrm>
            <a:off x="674688" y="4700588"/>
            <a:ext cx="5394325" cy="4452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Have used . as operator – could be addition +, multiplication x or any other mathematical operator.</a:t>
            </a:r>
          </a:p>
          <a:p>
            <a:pPr eaLnBrk="1" hangingPunct="1"/>
            <a:endParaRPr lang="en-US" altLang="zh-CN" smtClean="0"/>
          </a:p>
          <a:p>
            <a:pPr eaLnBrk="1" hangingPunct="1"/>
            <a:r>
              <a:rPr lang="en-US" altLang="zh-CN" smtClean="0"/>
              <a:t>Note that integers (+ve, -ve and 0) using addition form an infinite abelian group. So do real numbers using multiplication.</a:t>
            </a:r>
            <a:endParaRPr lang="en-AU" altLang="zh-CN" smtClean="0"/>
          </a:p>
        </p:txBody>
      </p:sp>
    </p:spTree>
    <p:extLst>
      <p:ext uri="{BB962C8B-B14F-4D97-AF65-F5344CB8AC3E}">
        <p14:creationId xmlns:p14="http://schemas.microsoft.com/office/powerpoint/2010/main" val="284420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107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zh-CN" noProof="0" smtClean="0"/>
              <a:t>单击此处编辑母版标题样式</a:t>
            </a:r>
          </a:p>
        </p:txBody>
      </p:sp>
      <p:sp>
        <p:nvSpPr>
          <p:cNvPr id="131075"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en-US" altLang="zh-CN" noProof="0" smtClean="0"/>
              <a:t>单击此处编辑母版副标题样式</a:t>
            </a:r>
          </a:p>
        </p:txBody>
      </p:sp>
      <p:sp>
        <p:nvSpPr>
          <p:cNvPr id="6" name="Rectangle 4"/>
          <p:cNvSpPr>
            <a:spLocks noGrp="1" noChangeArrowheads="1"/>
          </p:cNvSpPr>
          <p:nvPr>
            <p:ph type="dt" sz="half" idx="10"/>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71E28B38-66D0-4463-93BD-A8E9DBC973CC}" type="slidenum">
              <a:rPr lang="en-US" altLang="zh-CN"/>
              <a:pPr>
                <a:defRPr/>
              </a:pPr>
              <a:t>‹#›</a:t>
            </a:fld>
            <a:endParaRPr lang="en-US" altLang="zh-CN"/>
          </a:p>
        </p:txBody>
      </p:sp>
    </p:spTree>
    <p:extLst>
      <p:ext uri="{BB962C8B-B14F-4D97-AF65-F5344CB8AC3E}">
        <p14:creationId xmlns:p14="http://schemas.microsoft.com/office/powerpoint/2010/main" val="267983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0A7BA804-4953-4543-A231-CBEC8327B89E}" type="slidenum">
              <a:rPr lang="en-US" altLang="zh-CN"/>
              <a:pPr>
                <a:defRPr/>
              </a:pPr>
              <a:t>‹#›</a:t>
            </a:fld>
            <a:endParaRPr lang="en-US" altLang="zh-CN"/>
          </a:p>
        </p:txBody>
      </p:sp>
    </p:spTree>
    <p:extLst>
      <p:ext uri="{BB962C8B-B14F-4D97-AF65-F5344CB8AC3E}">
        <p14:creationId xmlns:p14="http://schemas.microsoft.com/office/powerpoint/2010/main" val="405058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39A3639B-E013-405C-9060-637E7A346FF0}" type="slidenum">
              <a:rPr lang="en-US" altLang="zh-CN"/>
              <a:pPr>
                <a:defRPr/>
              </a:pPr>
              <a:t>‹#›</a:t>
            </a:fld>
            <a:endParaRPr lang="en-US" altLang="zh-CN"/>
          </a:p>
        </p:txBody>
      </p:sp>
    </p:spTree>
    <p:extLst>
      <p:ext uri="{BB962C8B-B14F-4D97-AF65-F5344CB8AC3E}">
        <p14:creationId xmlns:p14="http://schemas.microsoft.com/office/powerpoint/2010/main" val="314339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C8F1BF21-671E-4C73-B9D8-8966BED9057C}" type="slidenum">
              <a:rPr lang="en-US" altLang="zh-CN"/>
              <a:pPr>
                <a:defRPr/>
              </a:pPr>
              <a:t>‹#›</a:t>
            </a:fld>
            <a:endParaRPr lang="en-US" altLang="zh-CN"/>
          </a:p>
        </p:txBody>
      </p:sp>
    </p:spTree>
    <p:extLst>
      <p:ext uri="{BB962C8B-B14F-4D97-AF65-F5344CB8AC3E}">
        <p14:creationId xmlns:p14="http://schemas.microsoft.com/office/powerpoint/2010/main" val="5661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6A7A262B-708F-4685-A41F-5EF7B23703D7}" type="slidenum">
              <a:rPr lang="en-US" altLang="zh-CN"/>
              <a:pPr>
                <a:defRPr/>
              </a:pPr>
              <a:t>‹#›</a:t>
            </a:fld>
            <a:endParaRPr lang="en-US" altLang="zh-CN"/>
          </a:p>
        </p:txBody>
      </p:sp>
    </p:spTree>
    <p:extLst>
      <p:ext uri="{BB962C8B-B14F-4D97-AF65-F5344CB8AC3E}">
        <p14:creationId xmlns:p14="http://schemas.microsoft.com/office/powerpoint/2010/main" val="263554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A0DC98F4-364F-42CA-8C4A-47CFAA3F65E4}" type="slidenum">
              <a:rPr lang="en-US" altLang="zh-CN"/>
              <a:pPr>
                <a:defRPr/>
              </a:pPr>
              <a:t>‹#›</a:t>
            </a:fld>
            <a:endParaRPr lang="en-US" altLang="zh-CN"/>
          </a:p>
        </p:txBody>
      </p:sp>
    </p:spTree>
    <p:extLst>
      <p:ext uri="{BB962C8B-B14F-4D97-AF65-F5344CB8AC3E}">
        <p14:creationId xmlns:p14="http://schemas.microsoft.com/office/powerpoint/2010/main" val="11375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1"/>
          </p:nvPr>
        </p:nvSpPr>
        <p:spPr>
          <a:ln/>
        </p:spPr>
        <p:txBody>
          <a:bodyPr/>
          <a:lstStyle>
            <a:lvl1pPr>
              <a:defRPr/>
            </a:lvl1pPr>
          </a:lstStyle>
          <a:p>
            <a:pPr>
              <a:defRPr/>
            </a:pPr>
            <a:fld id="{BCAF093B-D198-45A8-B439-2970B69BC497}" type="slidenum">
              <a:rPr lang="en-US" altLang="zh-CN"/>
              <a:pPr>
                <a:defRPr/>
              </a:pPr>
              <a:t>‹#›</a:t>
            </a:fld>
            <a:endParaRPr lang="en-US" altLang="zh-CN"/>
          </a:p>
        </p:txBody>
      </p:sp>
    </p:spTree>
    <p:extLst>
      <p:ext uri="{BB962C8B-B14F-4D97-AF65-F5344CB8AC3E}">
        <p14:creationId xmlns:p14="http://schemas.microsoft.com/office/powerpoint/2010/main" val="96229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1"/>
          </p:nvPr>
        </p:nvSpPr>
        <p:spPr>
          <a:ln/>
        </p:spPr>
        <p:txBody>
          <a:bodyPr/>
          <a:lstStyle>
            <a:lvl1pPr>
              <a:defRPr/>
            </a:lvl1pPr>
          </a:lstStyle>
          <a:p>
            <a:pPr>
              <a:defRPr/>
            </a:pPr>
            <a:fld id="{AFC032C2-1F64-4405-A92F-3B4798EA74DD}" type="slidenum">
              <a:rPr lang="en-US" altLang="zh-CN"/>
              <a:pPr>
                <a:defRPr/>
              </a:pPr>
              <a:t>‹#›</a:t>
            </a:fld>
            <a:endParaRPr lang="en-US" altLang="zh-CN"/>
          </a:p>
        </p:txBody>
      </p:sp>
    </p:spTree>
    <p:extLst>
      <p:ext uri="{BB962C8B-B14F-4D97-AF65-F5344CB8AC3E}">
        <p14:creationId xmlns:p14="http://schemas.microsoft.com/office/powerpoint/2010/main" val="212506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6"/>
          <p:cNvSpPr>
            <a:spLocks noGrp="1" noChangeArrowheads="1"/>
          </p:cNvSpPr>
          <p:nvPr>
            <p:ph type="sldNum" sz="quarter" idx="11"/>
          </p:nvPr>
        </p:nvSpPr>
        <p:spPr>
          <a:ln/>
        </p:spPr>
        <p:txBody>
          <a:bodyPr/>
          <a:lstStyle>
            <a:lvl1pPr>
              <a:defRPr/>
            </a:lvl1pPr>
          </a:lstStyle>
          <a:p>
            <a:pPr>
              <a:defRPr/>
            </a:pPr>
            <a:fld id="{67A79DCE-354B-410D-96C7-1D8050E1642D}" type="slidenum">
              <a:rPr lang="en-US" altLang="zh-CN"/>
              <a:pPr>
                <a:defRPr/>
              </a:pPr>
              <a:t>‹#›</a:t>
            </a:fld>
            <a:endParaRPr lang="en-US" altLang="zh-CN"/>
          </a:p>
        </p:txBody>
      </p:sp>
    </p:spTree>
    <p:extLst>
      <p:ext uri="{BB962C8B-B14F-4D97-AF65-F5344CB8AC3E}">
        <p14:creationId xmlns:p14="http://schemas.microsoft.com/office/powerpoint/2010/main" val="127466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2F9BDA88-0F32-4A10-A49D-1ECB66CB9CFA}" type="slidenum">
              <a:rPr lang="en-US" altLang="zh-CN"/>
              <a:pPr>
                <a:defRPr/>
              </a:pPr>
              <a:t>‹#›</a:t>
            </a:fld>
            <a:endParaRPr lang="en-US" altLang="zh-CN"/>
          </a:p>
        </p:txBody>
      </p:sp>
    </p:spTree>
    <p:extLst>
      <p:ext uri="{BB962C8B-B14F-4D97-AF65-F5344CB8AC3E}">
        <p14:creationId xmlns:p14="http://schemas.microsoft.com/office/powerpoint/2010/main" val="102400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751C63FD-3817-49FA-A2A9-7B73FFC18341}" type="slidenum">
              <a:rPr lang="en-US" altLang="zh-CN"/>
              <a:pPr>
                <a:defRPr/>
              </a:pPr>
              <a:t>‹#›</a:t>
            </a:fld>
            <a:endParaRPr lang="en-US" altLang="zh-CN"/>
          </a:p>
        </p:txBody>
      </p:sp>
    </p:spTree>
    <p:extLst>
      <p:ext uri="{BB962C8B-B14F-4D97-AF65-F5344CB8AC3E}">
        <p14:creationId xmlns:p14="http://schemas.microsoft.com/office/powerpoint/2010/main" val="421279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单击此处编辑母版文本样式</a:t>
            </a:r>
          </a:p>
          <a:p>
            <a:pPr lvl="1"/>
            <a:r>
              <a:rPr lang="en-US" altLang="zh-CN" smtClean="0"/>
              <a:t>第二级</a:t>
            </a:r>
          </a:p>
          <a:p>
            <a:pPr lvl="2"/>
            <a:r>
              <a:rPr lang="en-US" altLang="zh-CN" smtClean="0"/>
              <a:t>第三级</a:t>
            </a:r>
          </a:p>
          <a:p>
            <a:pPr lvl="3"/>
            <a:r>
              <a:rPr lang="en-US" altLang="zh-CN" smtClean="0"/>
              <a:t>第四级</a:t>
            </a:r>
          </a:p>
          <a:p>
            <a:pPr lvl="4"/>
            <a:r>
              <a:rPr lang="en-US" altLang="zh-CN" smtClean="0"/>
              <a:t>第五级</a:t>
            </a:r>
          </a:p>
        </p:txBody>
      </p:sp>
      <p:sp>
        <p:nvSpPr>
          <p:cNvPr id="1300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zh-CN"/>
          </a:p>
        </p:txBody>
      </p:sp>
      <p:sp>
        <p:nvSpPr>
          <p:cNvPr id="13005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pPr>
              <a:defRPr/>
            </a:pPr>
            <a:fld id="{AE0E2396-F9A2-4D25-BC35-BDD3D205456F}" type="slidenum">
              <a:rPr lang="en-US" altLang="zh-CN"/>
              <a:pPr>
                <a:defRPr/>
              </a:pPr>
              <a:t>‹#›</a:t>
            </a:fld>
            <a:endParaRPr lang="en-US" altLang="zh-CN"/>
          </a:p>
        </p:txBody>
      </p:sp>
      <p:sp>
        <p:nvSpPr>
          <p:cNvPr id="1030"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idx="4294967295"/>
          </p:nvPr>
        </p:nvSpPr>
        <p:spPr>
          <a:xfrm>
            <a:off x="908050" y="620713"/>
            <a:ext cx="6832600" cy="1435100"/>
          </a:xfrm>
        </p:spPr>
        <p:txBody>
          <a:bodyPr anchor="b"/>
          <a:lstStyle/>
          <a:p>
            <a:pPr eaLnBrk="1" hangingPunct="1"/>
            <a:r>
              <a:rPr lang="zh-CN" altLang="en-US" sz="7200" b="1" dirty="0" smtClean="0">
                <a:solidFill>
                  <a:srgbClr val="000099"/>
                </a:solidFill>
              </a:rPr>
              <a:t>网络安全技术</a:t>
            </a:r>
          </a:p>
        </p:txBody>
      </p:sp>
      <p:sp>
        <p:nvSpPr>
          <p:cNvPr id="5123" name="Rectangle 5"/>
          <p:cNvSpPr>
            <a:spLocks noGrp="1" noChangeArrowheads="1"/>
          </p:cNvSpPr>
          <p:nvPr>
            <p:ph type="subTitle" idx="4294967295"/>
          </p:nvPr>
        </p:nvSpPr>
        <p:spPr>
          <a:xfrm>
            <a:off x="1187450" y="2343150"/>
            <a:ext cx="6583363" cy="2525713"/>
          </a:xfrm>
        </p:spPr>
        <p:txBody>
          <a:bodyPr/>
          <a:lstStyle/>
          <a:p>
            <a:pPr marL="0" indent="0" eaLnBrk="1" hangingPunct="1">
              <a:lnSpc>
                <a:spcPct val="120000"/>
              </a:lnSpc>
              <a:buFont typeface="Wingdings" panose="05000000000000000000" pitchFamily="2" charset="2"/>
              <a:buNone/>
            </a:pPr>
            <a:r>
              <a:rPr lang="zh-CN" altLang="en-US" dirty="0" smtClean="0"/>
              <a:t>刘振</a:t>
            </a:r>
            <a:endParaRPr lang="en-US" altLang="zh-CN" dirty="0" smtClean="0"/>
          </a:p>
          <a:p>
            <a:pPr marL="0" indent="0" eaLnBrk="1" hangingPunct="1">
              <a:lnSpc>
                <a:spcPct val="120000"/>
              </a:lnSpc>
              <a:buFont typeface="Wingdings" panose="05000000000000000000" pitchFamily="2" charset="2"/>
              <a:buNone/>
            </a:pPr>
            <a:endParaRPr lang="zh-CN" altLang="en-US" dirty="0" smtClean="0"/>
          </a:p>
          <a:p>
            <a:pPr marL="0" indent="0" eaLnBrk="1" hangingPunct="1">
              <a:lnSpc>
                <a:spcPct val="120000"/>
              </a:lnSpc>
              <a:buFont typeface="Wingdings" panose="05000000000000000000" pitchFamily="2" charset="2"/>
              <a:buNone/>
            </a:pPr>
            <a:r>
              <a:rPr lang="zh-CN" altLang="en-US" sz="2000" dirty="0" smtClean="0"/>
              <a:t>上海交通大学 计算机科学与工程系</a:t>
            </a:r>
            <a:endParaRPr lang="en-US" altLang="zh-CN" sz="2000" dirty="0" smtClean="0"/>
          </a:p>
          <a:p>
            <a:pPr marL="0" indent="0" eaLnBrk="1" hangingPunct="1">
              <a:lnSpc>
                <a:spcPct val="120000"/>
              </a:lnSpc>
              <a:buFont typeface="Wingdings" panose="05000000000000000000" pitchFamily="2" charset="2"/>
              <a:buNone/>
            </a:pPr>
            <a:r>
              <a:rPr lang="zh-CN" altLang="en-US" sz="2000" dirty="0" smtClean="0"/>
              <a:t>电信群楼</a:t>
            </a:r>
            <a:r>
              <a:rPr lang="en-US" altLang="zh-CN" sz="2000" dirty="0" smtClean="0"/>
              <a:t>3-509</a:t>
            </a:r>
            <a:r>
              <a:rPr lang="zh-CN" altLang="en-US" sz="2000" dirty="0" smtClean="0"/>
              <a:t> </a:t>
            </a:r>
            <a:endParaRPr lang="en-US" altLang="zh-CN" sz="2000" dirty="0" smtClean="0"/>
          </a:p>
          <a:p>
            <a:pPr marL="0" indent="0" eaLnBrk="1" hangingPunct="1">
              <a:lnSpc>
                <a:spcPct val="120000"/>
              </a:lnSpc>
              <a:buFont typeface="Wingdings" panose="05000000000000000000" pitchFamily="2" charset="2"/>
              <a:buNone/>
            </a:pPr>
            <a:r>
              <a:rPr lang="en-US" altLang="zh-CN" sz="2000" dirty="0" smtClean="0"/>
              <a:t>liuzhen@sjtu.edu.cn</a:t>
            </a:r>
          </a:p>
        </p:txBody>
      </p:sp>
      <p:sp>
        <p:nvSpPr>
          <p:cNvPr id="2" name="灯片编号占位符 1"/>
          <p:cNvSpPr>
            <a:spLocks noGrp="1"/>
          </p:cNvSpPr>
          <p:nvPr>
            <p:ph type="sldNum" sz="quarter" idx="11"/>
          </p:nvPr>
        </p:nvSpPr>
        <p:spPr/>
        <p:txBody>
          <a:bodyPr/>
          <a:lstStyle/>
          <a:p>
            <a:pPr>
              <a:defRPr/>
            </a:pPr>
            <a:fld id="{67A79DCE-354B-410D-96C7-1D8050E1642D}" type="slidenum">
              <a:rPr lang="en-US" altLang="zh-CN" smtClean="0"/>
              <a:pPr>
                <a:defRPr/>
              </a:pPr>
              <a:t>1</a:t>
            </a:fld>
            <a:endParaRPr lang="en-US" altLang="zh-C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DCBE92FA-2D43-436D-855D-A89FF88702EB}" type="slidenum">
              <a:rPr lang="en-US" altLang="zh-CN" sz="1400"/>
              <a:pPr eaLnBrk="1" hangingPunct="1"/>
              <a:t>10</a:t>
            </a:fld>
            <a:endParaRPr lang="en-US" altLang="zh-CN" sz="1400"/>
          </a:p>
        </p:txBody>
      </p:sp>
      <p:sp>
        <p:nvSpPr>
          <p:cNvPr id="11267" name="Rectangle 2"/>
          <p:cNvSpPr>
            <a:spLocks noGrp="1" noChangeArrowheads="1"/>
          </p:cNvSpPr>
          <p:nvPr>
            <p:ph type="title"/>
          </p:nvPr>
        </p:nvSpPr>
        <p:spPr>
          <a:xfrm>
            <a:off x="395536" y="225424"/>
            <a:ext cx="7772400" cy="658813"/>
          </a:xfrm>
        </p:spPr>
        <p:txBody>
          <a:bodyPr/>
          <a:lstStyle/>
          <a:p>
            <a:pPr eaLnBrk="1" hangingPunct="1"/>
            <a:r>
              <a:rPr lang="en-AU" altLang="zh-CN" sz="3200" dirty="0" smtClean="0"/>
              <a:t>Greatest Common Divisor (GCD)</a:t>
            </a:r>
          </a:p>
        </p:txBody>
      </p:sp>
      <p:sp>
        <p:nvSpPr>
          <p:cNvPr id="11268" name="Rectangle 3"/>
          <p:cNvSpPr>
            <a:spLocks noGrp="1" noChangeArrowheads="1"/>
          </p:cNvSpPr>
          <p:nvPr>
            <p:ph type="body" idx="1"/>
          </p:nvPr>
        </p:nvSpPr>
        <p:spPr>
          <a:xfrm>
            <a:off x="304800" y="914400"/>
            <a:ext cx="8686800" cy="2392363"/>
          </a:xfrm>
        </p:spPr>
        <p:txBody>
          <a:bodyPr/>
          <a:lstStyle/>
          <a:p>
            <a:pPr eaLnBrk="1" hangingPunct="1">
              <a:lnSpc>
                <a:spcPct val="90000"/>
              </a:lnSpc>
            </a:pPr>
            <a:r>
              <a:rPr lang="en-AU" altLang="zh-CN" sz="2000" smtClean="0"/>
              <a:t>GCD (a,b) of a and b is the largest number that divides both a and b </a:t>
            </a:r>
          </a:p>
          <a:p>
            <a:pPr lvl="1" eaLnBrk="1" hangingPunct="1">
              <a:lnSpc>
                <a:spcPct val="90000"/>
              </a:lnSpc>
              <a:spcBef>
                <a:spcPct val="25000"/>
              </a:spcBef>
            </a:pPr>
            <a:r>
              <a:rPr lang="en-US" altLang="zh-CN" sz="2000" smtClean="0">
                <a:ea typeface="宋体" panose="02010600030101010101" pitchFamily="2" charset="-122"/>
              </a:rPr>
              <a:t>E.g. GCD(60,24) = 12</a:t>
            </a:r>
            <a:endParaRPr lang="en-AU" altLang="zh-CN" sz="2000" smtClean="0"/>
          </a:p>
          <a:p>
            <a:pPr eaLnBrk="1" hangingPunct="1">
              <a:lnSpc>
                <a:spcPct val="90000"/>
              </a:lnSpc>
              <a:spcBef>
                <a:spcPct val="40000"/>
              </a:spcBef>
            </a:pPr>
            <a:r>
              <a:rPr lang="en-AU" altLang="zh-CN" sz="2000" smtClean="0">
                <a:ea typeface="宋体" panose="02010600030101010101" pitchFamily="2" charset="-122"/>
              </a:rPr>
              <a:t>If GCD(a, b) = 1, then a and b are said to be </a:t>
            </a:r>
            <a:r>
              <a:rPr lang="en-AU" altLang="zh-CN" sz="2000" b="1" smtClean="0">
                <a:solidFill>
                  <a:schemeClr val="accent2"/>
                </a:solidFill>
              </a:rPr>
              <a:t>relatively prime</a:t>
            </a:r>
          </a:p>
          <a:p>
            <a:pPr lvl="1" eaLnBrk="1" hangingPunct="1">
              <a:lnSpc>
                <a:spcPct val="90000"/>
              </a:lnSpc>
              <a:spcBef>
                <a:spcPct val="25000"/>
              </a:spcBef>
            </a:pPr>
            <a:r>
              <a:rPr lang="en-AU" altLang="zh-CN" sz="2000" smtClean="0">
                <a:ea typeface="宋体" panose="02010600030101010101" pitchFamily="2" charset="-122"/>
              </a:rPr>
              <a:t>E.g.</a:t>
            </a:r>
            <a:r>
              <a:rPr lang="en-AU" altLang="zh-CN" sz="2000" smtClean="0"/>
              <a:t> GCD(8,15) = 1</a:t>
            </a:r>
          </a:p>
          <a:p>
            <a:pPr lvl="1" eaLnBrk="1" hangingPunct="1">
              <a:lnSpc>
                <a:spcPct val="90000"/>
              </a:lnSpc>
              <a:spcBef>
                <a:spcPct val="25000"/>
              </a:spcBef>
            </a:pPr>
            <a:r>
              <a:rPr lang="en-AU" altLang="zh-CN" sz="2000" smtClean="0"/>
              <a:t>8 </a:t>
            </a:r>
            <a:r>
              <a:rPr lang="en-AU" altLang="zh-CN" sz="2000" smtClean="0">
                <a:ea typeface="宋体" panose="02010600030101010101" pitchFamily="2" charset="-122"/>
              </a:rPr>
              <a:t>and</a:t>
            </a:r>
            <a:r>
              <a:rPr lang="en-AU" altLang="zh-CN" sz="2000" smtClean="0"/>
              <a:t> 15 are relatively prime </a:t>
            </a:r>
            <a:r>
              <a:rPr lang="en-AU" altLang="zh-CN" sz="2000" smtClean="0">
                <a:ea typeface="宋体" panose="02010600030101010101" pitchFamily="2" charset="-122"/>
              </a:rPr>
              <a:t>(co-prime)</a:t>
            </a:r>
            <a:endParaRPr lang="en-AU" altLang="zh-CN" sz="2000" smtClean="0"/>
          </a:p>
        </p:txBody>
      </p:sp>
      <p:sp>
        <p:nvSpPr>
          <p:cNvPr id="11269" name="Text Box 4"/>
          <p:cNvSpPr txBox="1">
            <a:spLocks noChangeArrowheads="1"/>
          </p:cNvSpPr>
          <p:nvPr/>
        </p:nvSpPr>
        <p:spPr bwMode="auto">
          <a:xfrm>
            <a:off x="533400" y="2819400"/>
            <a:ext cx="4467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Question: How to compute gcd(a,b)?</a:t>
            </a:r>
          </a:p>
        </p:txBody>
      </p:sp>
      <p:sp>
        <p:nvSpPr>
          <p:cNvPr id="11270" name="Text Box 5"/>
          <p:cNvSpPr txBox="1">
            <a:spLocks noChangeArrowheads="1"/>
          </p:cNvSpPr>
          <p:nvPr/>
        </p:nvSpPr>
        <p:spPr bwMode="auto">
          <a:xfrm>
            <a:off x="533400" y="3276600"/>
            <a:ext cx="79248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03425" indent="-200342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Naive method:	factorize a and b and compute the product of all their common factors.</a:t>
            </a:r>
          </a:p>
          <a:p>
            <a:pPr eaLnBrk="1" hangingPunct="1">
              <a:spcBef>
                <a:spcPct val="30000"/>
              </a:spcBef>
            </a:pPr>
            <a:r>
              <a:rPr lang="en-US" altLang="zh-CN">
                <a:ea typeface="宋体" panose="02010600030101010101" pitchFamily="2" charset="-122"/>
              </a:rPr>
              <a:t>                   e.g.	540 = 2</a:t>
            </a:r>
            <a:r>
              <a:rPr lang="en-US" altLang="zh-CN" baseline="30000">
                <a:ea typeface="宋体" panose="02010600030101010101" pitchFamily="2" charset="-122"/>
              </a:rPr>
              <a:t>2</a:t>
            </a:r>
            <a:r>
              <a:rPr lang="en-US" altLang="zh-CN">
                <a:ea typeface="宋体" panose="02010600030101010101" pitchFamily="2" charset="-122"/>
              </a:rPr>
              <a:t> x 3</a:t>
            </a:r>
            <a:r>
              <a:rPr lang="en-US" altLang="zh-CN" baseline="30000">
                <a:ea typeface="宋体" panose="02010600030101010101" pitchFamily="2" charset="-122"/>
              </a:rPr>
              <a:t>3</a:t>
            </a:r>
            <a:r>
              <a:rPr lang="en-US" altLang="zh-CN">
                <a:ea typeface="宋体" panose="02010600030101010101" pitchFamily="2" charset="-122"/>
              </a:rPr>
              <a:t> x 5</a:t>
            </a:r>
          </a:p>
          <a:p>
            <a:pPr eaLnBrk="1" hangingPunct="1"/>
            <a:r>
              <a:rPr lang="en-US" altLang="zh-CN">
                <a:ea typeface="宋体" panose="02010600030101010101" pitchFamily="2" charset="-122"/>
              </a:rPr>
              <a:t>	144 = 2</a:t>
            </a:r>
            <a:r>
              <a:rPr lang="en-US" altLang="zh-CN" baseline="30000">
                <a:ea typeface="宋体" panose="02010600030101010101" pitchFamily="2" charset="-122"/>
              </a:rPr>
              <a:t>4</a:t>
            </a:r>
            <a:r>
              <a:rPr lang="en-US" altLang="zh-CN">
                <a:ea typeface="宋体" panose="02010600030101010101" pitchFamily="2" charset="-122"/>
              </a:rPr>
              <a:t> x 3</a:t>
            </a:r>
            <a:r>
              <a:rPr lang="en-US" altLang="zh-CN" baseline="30000">
                <a:ea typeface="宋体" panose="02010600030101010101" pitchFamily="2" charset="-122"/>
              </a:rPr>
              <a:t>2</a:t>
            </a:r>
          </a:p>
          <a:p>
            <a:pPr eaLnBrk="1" hangingPunct="1"/>
            <a:r>
              <a:rPr lang="en-US" altLang="zh-CN">
                <a:ea typeface="宋体" panose="02010600030101010101" pitchFamily="2" charset="-122"/>
              </a:rPr>
              <a:t>	gcd(540, 144) = 2</a:t>
            </a:r>
            <a:r>
              <a:rPr lang="en-US" altLang="zh-CN" baseline="30000">
                <a:ea typeface="宋体" panose="02010600030101010101" pitchFamily="2" charset="-122"/>
              </a:rPr>
              <a:t>2</a:t>
            </a:r>
            <a:r>
              <a:rPr lang="en-US" altLang="zh-CN">
                <a:ea typeface="宋体" panose="02010600030101010101" pitchFamily="2" charset="-122"/>
              </a:rPr>
              <a:t> x 3</a:t>
            </a:r>
            <a:r>
              <a:rPr lang="en-US" altLang="zh-CN" baseline="30000">
                <a:ea typeface="宋体" panose="02010600030101010101" pitchFamily="2" charset="-122"/>
              </a:rPr>
              <a:t>2</a:t>
            </a:r>
            <a:r>
              <a:rPr lang="en-US" altLang="zh-CN">
                <a:ea typeface="宋体" panose="02010600030101010101" pitchFamily="2" charset="-122"/>
              </a:rPr>
              <a:t> = 36</a:t>
            </a:r>
          </a:p>
        </p:txBody>
      </p:sp>
      <p:sp>
        <p:nvSpPr>
          <p:cNvPr id="11271" name="Text Box 6"/>
          <p:cNvSpPr txBox="1">
            <a:spLocks noChangeArrowheads="1"/>
          </p:cNvSpPr>
          <p:nvPr/>
        </p:nvSpPr>
        <p:spPr bwMode="auto">
          <a:xfrm>
            <a:off x="533400" y="51054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8325" indent="-56832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Problem of this naive method: factorization becomes very difficult when integers become large.</a:t>
            </a:r>
          </a:p>
          <a:p>
            <a:pPr eaLnBrk="1" hangingPunct="1">
              <a:spcBef>
                <a:spcPct val="30000"/>
              </a:spcBef>
            </a:pPr>
            <a:r>
              <a:rPr lang="en-US" altLang="zh-CN">
                <a:ea typeface="宋体" panose="02010600030101010101" pitchFamily="2" charset="-122"/>
              </a:rPr>
              <a:t>Better method: Euclidean Algorithm (a.k.a. Euclid’s GCD algorithm)</a:t>
            </a:r>
          </a:p>
        </p:txBody>
      </p:sp>
    </p:spTree>
    <p:extLst>
      <p:ext uri="{BB962C8B-B14F-4D97-AF65-F5344CB8AC3E}">
        <p14:creationId xmlns:p14="http://schemas.microsoft.com/office/powerpoint/2010/main" val="2755679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EA548E6D-50F7-400B-BFBF-8C6DD677D917}" type="slidenum">
              <a:rPr lang="en-US" altLang="zh-CN" sz="1400"/>
              <a:pPr eaLnBrk="1" hangingPunct="1"/>
              <a:t>11</a:t>
            </a:fld>
            <a:endParaRPr lang="en-US" altLang="zh-CN" sz="1400"/>
          </a:p>
        </p:txBody>
      </p:sp>
      <p:sp>
        <p:nvSpPr>
          <p:cNvPr id="12291" name="Text Box 2"/>
          <p:cNvSpPr txBox="1">
            <a:spLocks noChangeArrowheads="1"/>
          </p:cNvSpPr>
          <p:nvPr/>
        </p:nvSpPr>
        <p:spPr bwMode="auto">
          <a:xfrm>
            <a:off x="2438400" y="228600"/>
            <a:ext cx="3978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a:ea typeface="宋体" panose="02010600030101010101" pitchFamily="2" charset="-122"/>
              </a:rPr>
              <a:t>Euclidean Algorithm</a:t>
            </a:r>
          </a:p>
        </p:txBody>
      </p:sp>
      <p:sp>
        <p:nvSpPr>
          <p:cNvPr id="12292" name="Text Box 3"/>
          <p:cNvSpPr txBox="1">
            <a:spLocks noChangeArrowheads="1"/>
          </p:cNvSpPr>
          <p:nvPr/>
        </p:nvSpPr>
        <p:spPr bwMode="auto">
          <a:xfrm>
            <a:off x="533400" y="990600"/>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Compute gcd(911, 999) :</a:t>
            </a:r>
          </a:p>
        </p:txBody>
      </p:sp>
      <p:sp>
        <p:nvSpPr>
          <p:cNvPr id="132130" name="Text Box 34"/>
          <p:cNvSpPr txBox="1">
            <a:spLocks noChangeArrowheads="1"/>
          </p:cNvSpPr>
          <p:nvPr/>
        </p:nvSpPr>
        <p:spPr bwMode="auto">
          <a:xfrm>
            <a:off x="609600" y="3581400"/>
            <a:ext cx="299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dirty="0">
                <a:ea typeface="宋体" panose="02010600030101010101" pitchFamily="2" charset="-122"/>
              </a:rPr>
              <a:t>Hence </a:t>
            </a:r>
            <a:r>
              <a:rPr lang="en-US" altLang="zh-CN" dirty="0" err="1">
                <a:ea typeface="宋体" panose="02010600030101010101" pitchFamily="2" charset="-122"/>
              </a:rPr>
              <a:t>gcd</a:t>
            </a:r>
            <a:r>
              <a:rPr lang="en-US" altLang="zh-CN" dirty="0">
                <a:ea typeface="宋体" panose="02010600030101010101" pitchFamily="2" charset="-122"/>
              </a:rPr>
              <a:t>(911, 999) = 1</a:t>
            </a:r>
          </a:p>
        </p:txBody>
      </p:sp>
      <p:sp>
        <p:nvSpPr>
          <p:cNvPr id="132131" name="Text Box 35"/>
          <p:cNvSpPr txBox="1">
            <a:spLocks noChangeArrowheads="1"/>
          </p:cNvSpPr>
          <p:nvPr/>
        </p:nvSpPr>
        <p:spPr bwMode="auto">
          <a:xfrm>
            <a:off x="593725" y="4208463"/>
            <a:ext cx="4724691" cy="70788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1373188" algn="l"/>
              </a:tabLst>
              <a:defRPr sz="2000">
                <a:solidFill>
                  <a:schemeClr val="tx1"/>
                </a:solidFill>
                <a:latin typeface="Comic Sans MS" panose="030F0702030302020204" pitchFamily="66" charset="0"/>
              </a:defRPr>
            </a:lvl1pPr>
            <a:lvl2pPr marL="742950" indent="-285750" eaLnBrk="0" hangingPunct="0">
              <a:tabLst>
                <a:tab pos="1373188" algn="l"/>
              </a:tabLst>
              <a:defRPr sz="2000">
                <a:solidFill>
                  <a:schemeClr val="tx1"/>
                </a:solidFill>
                <a:latin typeface="Comic Sans MS" panose="030F0702030302020204" pitchFamily="66" charset="0"/>
              </a:defRPr>
            </a:lvl2pPr>
            <a:lvl3pPr marL="1143000" indent="-228600" eaLnBrk="0" hangingPunct="0">
              <a:tabLst>
                <a:tab pos="1373188" algn="l"/>
              </a:tabLst>
              <a:defRPr sz="2000">
                <a:solidFill>
                  <a:schemeClr val="tx1"/>
                </a:solidFill>
                <a:latin typeface="Comic Sans MS" panose="030F0702030302020204" pitchFamily="66" charset="0"/>
              </a:defRPr>
            </a:lvl3pPr>
            <a:lvl4pPr marL="1600200" indent="-228600" eaLnBrk="0" hangingPunct="0">
              <a:tabLst>
                <a:tab pos="1373188" algn="l"/>
              </a:tabLst>
              <a:defRPr sz="2000">
                <a:solidFill>
                  <a:schemeClr val="tx1"/>
                </a:solidFill>
                <a:latin typeface="Comic Sans MS" panose="030F0702030302020204" pitchFamily="66" charset="0"/>
              </a:defRPr>
            </a:lvl4pPr>
            <a:lvl5pPr marL="2057400" indent="-228600" eaLnBrk="0" hangingPunct="0">
              <a:tabLst>
                <a:tab pos="13731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13731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13731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13731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1373188" algn="l"/>
              </a:tabLst>
              <a:defRPr sz="2000">
                <a:solidFill>
                  <a:schemeClr val="tx1"/>
                </a:solidFill>
                <a:latin typeface="Comic Sans MS" panose="030F0702030302020204" pitchFamily="66" charset="0"/>
              </a:defRPr>
            </a:lvl9pPr>
          </a:lstStyle>
          <a:p>
            <a:pPr eaLnBrk="1" hangingPunct="1"/>
            <a:r>
              <a:rPr lang="en-US" altLang="zh-CN" b="1" dirty="0">
                <a:ea typeface="宋体" panose="02010600030101010101" pitchFamily="2" charset="-122"/>
              </a:rPr>
              <a:t>Rationale</a:t>
            </a:r>
            <a:endParaRPr lang="en-US" altLang="zh-CN" dirty="0">
              <a:ea typeface="宋体" panose="02010600030101010101" pitchFamily="2" charset="-122"/>
            </a:endParaRPr>
          </a:p>
          <a:p>
            <a:pPr eaLnBrk="1" hangingPunct="1"/>
            <a:r>
              <a:rPr lang="en-US" altLang="zh-CN" dirty="0">
                <a:ea typeface="宋体" panose="02010600030101010101" pitchFamily="2" charset="-122"/>
              </a:rPr>
              <a:t>Theorem	</a:t>
            </a:r>
            <a:r>
              <a:rPr lang="en-US" altLang="zh-CN" dirty="0" err="1">
                <a:ea typeface="宋体" panose="02010600030101010101" pitchFamily="2" charset="-122"/>
              </a:rPr>
              <a:t>gcd</a:t>
            </a:r>
            <a:r>
              <a:rPr lang="en-US" altLang="zh-CN" dirty="0">
                <a:ea typeface="宋体" panose="02010600030101010101" pitchFamily="2" charset="-122"/>
              </a:rPr>
              <a:t>(a, b) = </a:t>
            </a:r>
            <a:r>
              <a:rPr lang="en-US" altLang="zh-CN" dirty="0" err="1" smtClean="0">
                <a:ea typeface="宋体" panose="02010600030101010101" pitchFamily="2" charset="-122"/>
              </a:rPr>
              <a:t>gcd</a:t>
            </a:r>
            <a:r>
              <a:rPr lang="en-US" altLang="zh-CN" dirty="0" smtClean="0">
                <a:ea typeface="宋体" panose="02010600030101010101" pitchFamily="2" charset="-122"/>
              </a:rPr>
              <a:t>(b, </a:t>
            </a:r>
            <a:r>
              <a:rPr lang="en-US" altLang="zh-CN" dirty="0"/>
              <a:t>a</a:t>
            </a:r>
            <a:r>
              <a:rPr lang="en-US" altLang="zh-CN" dirty="0" smtClean="0">
                <a:ea typeface="宋体" panose="02010600030101010101" pitchFamily="2" charset="-122"/>
              </a:rPr>
              <a:t> </a:t>
            </a:r>
            <a:r>
              <a:rPr lang="en-US" altLang="zh-CN" dirty="0">
                <a:ea typeface="宋体" panose="02010600030101010101" pitchFamily="2" charset="-122"/>
              </a:rPr>
              <a:t>mod </a:t>
            </a:r>
            <a:r>
              <a:rPr lang="en-US" altLang="zh-CN" dirty="0" smtClean="0">
                <a:ea typeface="宋体" panose="02010600030101010101" pitchFamily="2" charset="-122"/>
              </a:rPr>
              <a:t>b)</a:t>
            </a:r>
            <a:endParaRPr lang="en-US" altLang="zh-CN" b="1" dirty="0">
              <a:ea typeface="宋体" panose="02010600030101010101" pitchFamily="2" charset="-122"/>
            </a:endParaRPr>
          </a:p>
        </p:txBody>
      </p:sp>
      <p:sp>
        <p:nvSpPr>
          <p:cNvPr id="12302" name="Rectangle 36"/>
          <p:cNvSpPr>
            <a:spLocks noChangeArrowheads="1"/>
          </p:cNvSpPr>
          <p:nvPr/>
        </p:nvSpPr>
        <p:spPr bwMode="auto">
          <a:xfrm>
            <a:off x="5715000" y="1524000"/>
            <a:ext cx="2971800" cy="1930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Comic Sans MS" panose="030F0702030302020204" pitchFamily="66" charset="0"/>
              </a:defRPr>
            </a:lvl1pPr>
            <a:lvl2pPr eaLnBrk="0" hangingPunct="0">
              <a:defRPr sz="2000">
                <a:solidFill>
                  <a:schemeClr val="tx1"/>
                </a:solidFill>
                <a:latin typeface="Comic Sans MS" panose="030F0702030302020204" pitchFamily="66" charset="0"/>
              </a:defRPr>
            </a:lvl2pPr>
            <a:lvl3pPr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AU" altLang="zh-CN" b="1"/>
              <a:t>Euclid's Algorithm</a:t>
            </a:r>
            <a:r>
              <a:rPr lang="en-AU" altLang="zh-CN"/>
              <a:t>: </a:t>
            </a:r>
          </a:p>
          <a:p>
            <a:pPr lvl="1" eaLnBrk="1" hangingPunct="1"/>
            <a:r>
              <a:rPr lang="en-AU" altLang="zh-CN">
                <a:latin typeface="Arial" panose="020B0604020202020204" pitchFamily="34" charset="0"/>
              </a:rPr>
              <a:t>A=a, B=b</a:t>
            </a:r>
          </a:p>
          <a:p>
            <a:pPr lvl="1" eaLnBrk="1" hangingPunct="1"/>
            <a:r>
              <a:rPr lang="en-US" altLang="zh-CN">
                <a:latin typeface="Arial" panose="020B0604020202020204" pitchFamily="34" charset="0"/>
                <a:ea typeface="宋体" panose="02010600030101010101" pitchFamily="2" charset="-122"/>
              </a:rPr>
              <a:t>while B&gt;0</a:t>
            </a:r>
            <a:endParaRPr lang="en-AU" altLang="zh-CN">
              <a:latin typeface="Arial" panose="020B0604020202020204" pitchFamily="34" charset="0"/>
            </a:endParaRPr>
          </a:p>
          <a:p>
            <a:pPr lvl="2" eaLnBrk="1" hangingPunct="1"/>
            <a:r>
              <a:rPr lang="en-US" altLang="zh-CN">
                <a:latin typeface="Arial" panose="020B0604020202020204" pitchFamily="34" charset="0"/>
                <a:ea typeface="宋体" panose="02010600030101010101" pitchFamily="2" charset="-122"/>
              </a:rPr>
              <a:t>    R = A mod B</a:t>
            </a:r>
          </a:p>
          <a:p>
            <a:pPr lvl="2" eaLnBrk="1" hangingPunct="1"/>
            <a:r>
              <a:rPr lang="en-US" altLang="zh-CN">
                <a:latin typeface="Arial" panose="020B0604020202020204" pitchFamily="34" charset="0"/>
                <a:ea typeface="宋体" panose="02010600030101010101" pitchFamily="2" charset="-122"/>
              </a:rPr>
              <a:t>    A = B, B = R</a:t>
            </a:r>
          </a:p>
          <a:p>
            <a:pPr lvl="1" eaLnBrk="1" hangingPunct="1"/>
            <a:r>
              <a:rPr lang="en-US" altLang="zh-CN">
                <a:latin typeface="Arial" panose="020B0604020202020204" pitchFamily="34" charset="0"/>
                <a:ea typeface="宋体" panose="02010600030101010101" pitchFamily="2" charset="-122"/>
              </a:rPr>
              <a:t>return A</a:t>
            </a:r>
            <a:endParaRPr lang="en-AU" altLang="zh-CN">
              <a:latin typeface="Arial" panose="020B0604020202020204" pitchFamily="34" charset="0"/>
            </a:endParaRPr>
          </a:p>
        </p:txBody>
      </p:sp>
      <p:sp>
        <p:nvSpPr>
          <p:cNvPr id="9" name="文本框 8"/>
          <p:cNvSpPr txBox="1"/>
          <p:nvPr/>
        </p:nvSpPr>
        <p:spPr>
          <a:xfrm>
            <a:off x="1403648" y="1562016"/>
            <a:ext cx="2239716" cy="1938992"/>
          </a:xfrm>
          <a:prstGeom prst="rect">
            <a:avLst/>
          </a:prstGeom>
          <a:noFill/>
        </p:spPr>
        <p:txBody>
          <a:bodyPr wrap="none" rtlCol="0">
            <a:spAutoFit/>
          </a:bodyPr>
          <a:lstStyle/>
          <a:p>
            <a:r>
              <a:rPr lang="en-US" altLang="zh-CN" sz="2000" dirty="0" smtClean="0"/>
              <a:t>999=911*1+88</a:t>
            </a:r>
          </a:p>
          <a:p>
            <a:r>
              <a:rPr lang="en-US" altLang="zh-CN" sz="2000" dirty="0" smtClean="0"/>
              <a:t>911=88</a:t>
            </a:r>
            <a:r>
              <a:rPr lang="zh-CN" altLang="en-US" sz="2000" dirty="0" smtClean="0"/>
              <a:t>*</a:t>
            </a:r>
            <a:r>
              <a:rPr lang="en-US" altLang="zh-CN" sz="2000" dirty="0" smtClean="0"/>
              <a:t>10+31</a:t>
            </a:r>
          </a:p>
          <a:p>
            <a:r>
              <a:rPr lang="en-US" altLang="zh-CN" sz="2000" dirty="0" smtClean="0"/>
              <a:t>88=31</a:t>
            </a:r>
            <a:r>
              <a:rPr lang="zh-CN" altLang="en-US" sz="2000" dirty="0" smtClean="0"/>
              <a:t>*</a:t>
            </a:r>
            <a:r>
              <a:rPr lang="en-US" altLang="zh-CN" sz="2000" dirty="0" smtClean="0"/>
              <a:t>2+26</a:t>
            </a:r>
          </a:p>
          <a:p>
            <a:r>
              <a:rPr lang="en-US" altLang="zh-CN" sz="2000" dirty="0" smtClean="0"/>
              <a:t>31=26*1+5</a:t>
            </a:r>
          </a:p>
          <a:p>
            <a:r>
              <a:rPr lang="en-US" altLang="zh-CN" sz="2000" dirty="0" smtClean="0"/>
              <a:t>26=5*5+1</a:t>
            </a:r>
          </a:p>
          <a:p>
            <a:r>
              <a:rPr lang="en-US" altLang="zh-CN" sz="2000" dirty="0" smtClean="0"/>
              <a:t>5=1*5+0</a:t>
            </a:r>
            <a:endParaRPr lang="zh-CN" altLang="en-US" sz="2000" dirty="0"/>
          </a:p>
        </p:txBody>
      </p:sp>
    </p:spTree>
    <p:extLst>
      <p:ext uri="{BB962C8B-B14F-4D97-AF65-F5344CB8AC3E}">
        <p14:creationId xmlns:p14="http://schemas.microsoft.com/office/powerpoint/2010/main" val="307407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1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30" grpId="0" autoUpdateAnimBg="0"/>
      <p:bldP spid="132131" grpId="0" animBg="1" autoUpdateAnimBg="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09C2FDD3-0D07-4E46-91EB-7418EF9A2C77}" type="slidenum">
              <a:rPr lang="en-US" altLang="zh-CN" sz="1400"/>
              <a:pPr eaLnBrk="1" hangingPunct="1"/>
              <a:t>12</a:t>
            </a:fld>
            <a:endParaRPr lang="en-US" altLang="zh-CN" sz="1400"/>
          </a:p>
        </p:txBody>
      </p:sp>
      <p:sp>
        <p:nvSpPr>
          <p:cNvPr id="13315" name="Text Box 2"/>
          <p:cNvSpPr txBox="1">
            <a:spLocks noChangeArrowheads="1"/>
          </p:cNvSpPr>
          <p:nvPr/>
        </p:nvSpPr>
        <p:spPr bwMode="auto">
          <a:xfrm>
            <a:off x="2362200" y="228600"/>
            <a:ext cx="3978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a:ea typeface="宋体" panose="02010600030101010101" pitchFamily="2" charset="-122"/>
              </a:rPr>
              <a:t>Euclidean Algorithm</a:t>
            </a:r>
          </a:p>
        </p:txBody>
      </p:sp>
      <p:sp>
        <p:nvSpPr>
          <p:cNvPr id="13316" name="Text Box 3"/>
          <p:cNvSpPr txBox="1">
            <a:spLocks noChangeArrowheads="1"/>
          </p:cNvSpPr>
          <p:nvPr/>
        </p:nvSpPr>
        <p:spPr bwMode="auto">
          <a:xfrm>
            <a:off x="838200" y="762000"/>
            <a:ext cx="1820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Proof Sketch.</a:t>
            </a:r>
          </a:p>
        </p:txBody>
      </p:sp>
      <p:sp>
        <p:nvSpPr>
          <p:cNvPr id="13317" name="Text Box 4"/>
          <p:cNvSpPr txBox="1">
            <a:spLocks noChangeArrowheads="1"/>
          </p:cNvSpPr>
          <p:nvPr/>
        </p:nvSpPr>
        <p:spPr bwMode="auto">
          <a:xfrm>
            <a:off x="838200" y="1066800"/>
            <a:ext cx="6494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a:t>
            </a:r>
            <a:r>
              <a:rPr lang="en-US" altLang="zh-CN">
                <a:ea typeface="宋体" panose="02010600030101010101" pitchFamily="2" charset="-122"/>
                <a:sym typeface="Symbol" panose="05050102010706020507" pitchFamily="18" charset="2"/>
              </a:rPr>
              <a:t>” ( if d divides a and b then d also divides b mod a)</a:t>
            </a:r>
          </a:p>
        </p:txBody>
      </p:sp>
      <p:sp>
        <p:nvSpPr>
          <p:cNvPr id="13318" name="Text Box 5"/>
          <p:cNvSpPr txBox="1">
            <a:spLocks noChangeArrowheads="1"/>
          </p:cNvSpPr>
          <p:nvPr/>
        </p:nvSpPr>
        <p:spPr bwMode="auto">
          <a:xfrm>
            <a:off x="1371600" y="1371600"/>
            <a:ext cx="6357938"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0238" algn="l"/>
                <a:tab pos="4168775" algn="l"/>
              </a:tabLst>
              <a:defRPr sz="2000">
                <a:solidFill>
                  <a:schemeClr val="tx1"/>
                </a:solidFill>
                <a:latin typeface="Comic Sans MS" panose="030F0702030302020204" pitchFamily="66" charset="0"/>
              </a:defRPr>
            </a:lvl1pPr>
            <a:lvl2pPr marL="742950" indent="-285750" eaLnBrk="0" hangingPunct="0">
              <a:tabLst>
                <a:tab pos="630238" algn="l"/>
                <a:tab pos="4168775" algn="l"/>
              </a:tabLst>
              <a:defRPr sz="2000">
                <a:solidFill>
                  <a:schemeClr val="tx1"/>
                </a:solidFill>
                <a:latin typeface="Comic Sans MS" panose="030F0702030302020204" pitchFamily="66" charset="0"/>
              </a:defRPr>
            </a:lvl2pPr>
            <a:lvl3pPr marL="1143000" indent="-228600" eaLnBrk="0" hangingPunct="0">
              <a:tabLst>
                <a:tab pos="630238" algn="l"/>
                <a:tab pos="4168775" algn="l"/>
              </a:tabLst>
              <a:defRPr sz="2000">
                <a:solidFill>
                  <a:schemeClr val="tx1"/>
                </a:solidFill>
                <a:latin typeface="Comic Sans MS" panose="030F0702030302020204" pitchFamily="66" charset="0"/>
              </a:defRPr>
            </a:lvl3pPr>
            <a:lvl4pPr marL="1600200" indent="-228600" eaLnBrk="0" hangingPunct="0">
              <a:tabLst>
                <a:tab pos="630238" algn="l"/>
                <a:tab pos="4168775" algn="l"/>
              </a:tabLst>
              <a:defRPr sz="2000">
                <a:solidFill>
                  <a:schemeClr val="tx1"/>
                </a:solidFill>
                <a:latin typeface="Comic Sans MS" panose="030F0702030302020204" pitchFamily="66" charset="0"/>
              </a:defRPr>
            </a:lvl4pPr>
            <a:lvl5pPr marL="2057400" indent="-228600" eaLnBrk="0" hangingPunct="0">
              <a:tabLst>
                <a:tab pos="630238" algn="l"/>
                <a:tab pos="4168775"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Suppose d|a and d|b.</a:t>
            </a:r>
          </a:p>
          <a:p>
            <a:pPr eaLnBrk="1" hangingPunct="1"/>
            <a:r>
              <a:rPr lang="en-US" altLang="zh-CN" sz="1800">
                <a:ea typeface="宋体" panose="02010600030101010101" pitchFamily="2" charset="-122"/>
              </a:rPr>
              <a:t>For any positive integer a, b can be expressed in the form</a:t>
            </a:r>
          </a:p>
          <a:p>
            <a:pPr eaLnBrk="1" hangingPunct="1">
              <a:spcBef>
                <a:spcPct val="20000"/>
              </a:spcBef>
            </a:pPr>
            <a:r>
              <a:rPr lang="en-US" altLang="zh-CN" sz="1800">
                <a:ea typeface="宋体" panose="02010600030101010101" pitchFamily="2" charset="-122"/>
              </a:rPr>
              <a:t>	b = qa + r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r (mod a)	— (1)</a:t>
            </a:r>
          </a:p>
          <a:p>
            <a:pPr eaLnBrk="1" hangingPunct="1">
              <a:spcBef>
                <a:spcPct val="20000"/>
              </a:spcBef>
            </a:pPr>
            <a:r>
              <a:rPr lang="en-US" altLang="zh-CN" sz="1800">
                <a:ea typeface="宋体" panose="02010600030101010101" pitchFamily="2" charset="-122"/>
                <a:sym typeface="Symbol" panose="05050102010706020507" pitchFamily="18" charset="2"/>
              </a:rPr>
              <a:t>	b mod a = b – qa	— (2)</a:t>
            </a:r>
          </a:p>
          <a:p>
            <a:pPr eaLnBrk="1" hangingPunct="1">
              <a:spcBef>
                <a:spcPct val="20000"/>
              </a:spcBef>
            </a:pPr>
            <a:r>
              <a:rPr lang="en-US" altLang="zh-CN" sz="1800">
                <a:ea typeface="宋体" panose="02010600030101010101" pitchFamily="2" charset="-122"/>
                <a:sym typeface="Symbol" panose="05050102010706020507" pitchFamily="18" charset="2"/>
              </a:rPr>
              <a:t>Since d|a, it also divides qa.</a:t>
            </a:r>
          </a:p>
          <a:p>
            <a:pPr eaLnBrk="1" hangingPunct="1">
              <a:spcBef>
                <a:spcPct val="10000"/>
              </a:spcBef>
            </a:pPr>
            <a:r>
              <a:rPr lang="en-US" altLang="zh-CN" sz="1800">
                <a:ea typeface="宋体" panose="02010600030101010101" pitchFamily="2" charset="-122"/>
                <a:sym typeface="Symbol" panose="05050102010706020507" pitchFamily="18" charset="2"/>
              </a:rPr>
              <a:t>Hence from (2), we see that d | b mod a.</a:t>
            </a:r>
          </a:p>
        </p:txBody>
      </p:sp>
      <p:sp>
        <p:nvSpPr>
          <p:cNvPr id="13319" name="Text Box 6"/>
          <p:cNvSpPr txBox="1">
            <a:spLocks noChangeArrowheads="1"/>
          </p:cNvSpPr>
          <p:nvPr/>
        </p:nvSpPr>
        <p:spPr bwMode="auto">
          <a:xfrm>
            <a:off x="838200" y="3352800"/>
            <a:ext cx="6494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a:t>
            </a:r>
            <a:r>
              <a:rPr lang="en-US" altLang="zh-CN">
                <a:ea typeface="宋体" panose="02010600030101010101" pitchFamily="2" charset="-122"/>
                <a:sym typeface="Symbol" panose="05050102010706020507" pitchFamily="18" charset="2"/>
              </a:rPr>
              <a:t>” ( if d divides a and b mod a then d also divides b)</a:t>
            </a:r>
          </a:p>
        </p:txBody>
      </p:sp>
      <p:sp>
        <p:nvSpPr>
          <p:cNvPr id="13320" name="Text Box 7"/>
          <p:cNvSpPr txBox="1">
            <a:spLocks noChangeArrowheads="1"/>
          </p:cNvSpPr>
          <p:nvPr/>
        </p:nvSpPr>
        <p:spPr bwMode="auto">
          <a:xfrm>
            <a:off x="1371600" y="3733800"/>
            <a:ext cx="7772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30238" algn="l"/>
                <a:tab pos="4168775" algn="l"/>
              </a:tabLst>
              <a:defRPr sz="2000">
                <a:solidFill>
                  <a:schemeClr val="tx1"/>
                </a:solidFill>
                <a:latin typeface="Comic Sans MS" panose="030F0702030302020204" pitchFamily="66" charset="0"/>
              </a:defRPr>
            </a:lvl1pPr>
            <a:lvl2pPr marL="742950" indent="-285750" eaLnBrk="0" hangingPunct="0">
              <a:tabLst>
                <a:tab pos="630238" algn="l"/>
                <a:tab pos="4168775" algn="l"/>
              </a:tabLst>
              <a:defRPr sz="2000">
                <a:solidFill>
                  <a:schemeClr val="tx1"/>
                </a:solidFill>
                <a:latin typeface="Comic Sans MS" panose="030F0702030302020204" pitchFamily="66" charset="0"/>
              </a:defRPr>
            </a:lvl2pPr>
            <a:lvl3pPr marL="1143000" indent="-228600" eaLnBrk="0" hangingPunct="0">
              <a:tabLst>
                <a:tab pos="630238" algn="l"/>
                <a:tab pos="4168775" algn="l"/>
              </a:tabLst>
              <a:defRPr sz="2000">
                <a:solidFill>
                  <a:schemeClr val="tx1"/>
                </a:solidFill>
                <a:latin typeface="Comic Sans MS" panose="030F0702030302020204" pitchFamily="66" charset="0"/>
              </a:defRPr>
            </a:lvl3pPr>
            <a:lvl4pPr marL="1600200" indent="-228600" eaLnBrk="0" hangingPunct="0">
              <a:tabLst>
                <a:tab pos="630238" algn="l"/>
                <a:tab pos="4168775" algn="l"/>
              </a:tabLst>
              <a:defRPr sz="2000">
                <a:solidFill>
                  <a:schemeClr val="tx1"/>
                </a:solidFill>
                <a:latin typeface="Comic Sans MS" panose="030F0702030302020204" pitchFamily="66" charset="0"/>
              </a:defRPr>
            </a:lvl4pPr>
            <a:lvl5pPr marL="2057400" indent="-228600" eaLnBrk="0" hangingPunct="0">
              <a:tabLst>
                <a:tab pos="630238" algn="l"/>
                <a:tab pos="4168775"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630238" algn="l"/>
                <a:tab pos="4168775"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Similarly, if d|a and d|qa.</a:t>
            </a:r>
          </a:p>
          <a:p>
            <a:pPr eaLnBrk="1" hangingPunct="1"/>
            <a:r>
              <a:rPr lang="en-US" altLang="zh-CN" sz="1800">
                <a:ea typeface="宋体" panose="02010600030101010101" pitchFamily="2" charset="-122"/>
              </a:rPr>
              <a:t>Thus d | (qa + (b mod a)),</a:t>
            </a:r>
          </a:p>
          <a:p>
            <a:pPr eaLnBrk="1" hangingPunct="1"/>
            <a:r>
              <a:rPr lang="en-US" altLang="zh-CN" sz="1800">
                <a:ea typeface="宋体" panose="02010600030101010101" pitchFamily="2" charset="-122"/>
              </a:rPr>
              <a:t>which is equivalent to d | b.</a:t>
            </a:r>
          </a:p>
          <a:p>
            <a:pPr eaLnBrk="1" hangingPunct="1">
              <a:spcBef>
                <a:spcPct val="20000"/>
              </a:spcBef>
            </a:pPr>
            <a:r>
              <a:rPr lang="en-US" altLang="zh-CN" sz="1800">
                <a:ea typeface="宋体" panose="02010600030101010101" pitchFamily="2" charset="-122"/>
                <a:sym typeface="Symbol" panose="05050102010706020507" pitchFamily="18" charset="2"/>
              </a:rPr>
              <a:t>Thus the sets of common divisors of a and b, and a and b mod a, are identical.</a:t>
            </a:r>
          </a:p>
        </p:txBody>
      </p:sp>
      <p:sp>
        <p:nvSpPr>
          <p:cNvPr id="13321" name="Text Box 8"/>
          <p:cNvSpPr txBox="1">
            <a:spLocks noChangeArrowheads="1"/>
          </p:cNvSpPr>
          <p:nvPr/>
        </p:nvSpPr>
        <p:spPr bwMode="auto">
          <a:xfrm>
            <a:off x="822325" y="5222875"/>
            <a:ext cx="73612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68325" indent="-56832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Hence gcd(911, 999) = gcd(911, 999 mod 911) = gcd(911 mod 88, 88)</a:t>
            </a:r>
          </a:p>
          <a:p>
            <a:pPr eaLnBrk="1" hangingPunct="1"/>
            <a:r>
              <a:rPr lang="en-US" altLang="zh-CN" sz="1800">
                <a:ea typeface="宋体" panose="02010600030101010101" pitchFamily="2" charset="-122"/>
              </a:rPr>
              <a:t>	= gcd(31, 88 mod 31) = gcd(31 mod 26, 26) = gcd(5, 26 mod 5)</a:t>
            </a:r>
          </a:p>
          <a:p>
            <a:pPr eaLnBrk="1" hangingPunct="1"/>
            <a:r>
              <a:rPr lang="en-US" altLang="zh-CN" sz="1800">
                <a:ea typeface="宋体" panose="02010600030101010101" pitchFamily="2" charset="-122"/>
              </a:rPr>
              <a:t>	= gcd(5, 1) = 1.</a:t>
            </a:r>
          </a:p>
        </p:txBody>
      </p:sp>
    </p:spTree>
    <p:extLst>
      <p:ext uri="{BB962C8B-B14F-4D97-AF65-F5344CB8AC3E}">
        <p14:creationId xmlns:p14="http://schemas.microsoft.com/office/powerpoint/2010/main" val="471594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4AA29858-7588-419A-9F15-D482BF35F9D5}" type="slidenum">
              <a:rPr lang="en-US" altLang="zh-CN" sz="1400"/>
              <a:pPr eaLnBrk="1" hangingPunct="1"/>
              <a:t>13</a:t>
            </a:fld>
            <a:endParaRPr lang="en-US" altLang="zh-CN" sz="1400"/>
          </a:p>
        </p:txBody>
      </p:sp>
      <p:sp>
        <p:nvSpPr>
          <p:cNvPr id="14339" name="Text Box 2"/>
          <p:cNvSpPr txBox="1">
            <a:spLocks noChangeArrowheads="1"/>
          </p:cNvSpPr>
          <p:nvPr/>
        </p:nvSpPr>
        <p:spPr bwMode="auto">
          <a:xfrm>
            <a:off x="410902" y="296932"/>
            <a:ext cx="8138864"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solidFill>
                  <a:schemeClr val="accent2"/>
                </a:solidFill>
              </a:rPr>
              <a:t>Modular Inverse</a:t>
            </a:r>
          </a:p>
        </p:txBody>
      </p:sp>
      <p:sp>
        <p:nvSpPr>
          <p:cNvPr id="16390" name="Rectangle 5"/>
          <p:cNvSpPr>
            <a:spLocks noChangeArrowheads="1"/>
          </p:cNvSpPr>
          <p:nvPr/>
        </p:nvSpPr>
        <p:spPr bwMode="auto">
          <a:xfrm>
            <a:off x="609600" y="1066800"/>
            <a:ext cx="7924800" cy="4524315"/>
          </a:xfrm>
          <a:prstGeom prst="rect">
            <a:avLst/>
          </a:prstGeom>
          <a:noFill/>
          <a:ln w="9525">
            <a:noFill/>
            <a:miter lim="800000"/>
            <a:headEnd/>
            <a:tailEnd/>
          </a:ln>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dirty="0">
                <a:ea typeface="宋体" panose="02010600030101010101" pitchFamily="2" charset="-122"/>
              </a:rPr>
              <a:t>A is the modular inverse of B mod n </a:t>
            </a:r>
            <a:r>
              <a:rPr lang="en-US" altLang="zh-CN" sz="1800" dirty="0" smtClean="0">
                <a:ea typeface="宋体" panose="02010600030101010101" pitchFamily="2" charset="-122"/>
              </a:rPr>
              <a:t>if AB </a:t>
            </a:r>
            <a:r>
              <a:rPr lang="en-US" altLang="zh-CN" sz="1800" dirty="0">
                <a:ea typeface="宋体" panose="02010600030101010101" pitchFamily="2" charset="-122"/>
              </a:rPr>
              <a:t>mod n = 1.</a:t>
            </a:r>
          </a:p>
          <a:p>
            <a:pPr eaLnBrk="1" hangingPunct="1"/>
            <a:endParaRPr lang="en-US" altLang="zh-CN" sz="1800" dirty="0">
              <a:ea typeface="宋体" panose="02010600030101010101" pitchFamily="2" charset="-122"/>
            </a:endParaRPr>
          </a:p>
          <a:p>
            <a:pPr eaLnBrk="1" hangingPunct="1"/>
            <a:r>
              <a:rPr lang="en-US" altLang="zh-CN" sz="1800" dirty="0">
                <a:ea typeface="宋体" panose="02010600030101010101" pitchFamily="2" charset="-122"/>
              </a:rPr>
              <a:t>A is denoted as B</a:t>
            </a:r>
            <a:r>
              <a:rPr lang="en-US" altLang="zh-CN" sz="1800" baseline="30000" dirty="0">
                <a:ea typeface="宋体" panose="02010600030101010101" pitchFamily="2" charset="-122"/>
              </a:rPr>
              <a:t>-1</a:t>
            </a:r>
            <a:r>
              <a:rPr lang="en-US" altLang="zh-CN" sz="1800" dirty="0">
                <a:ea typeface="宋体" panose="02010600030101010101" pitchFamily="2" charset="-122"/>
              </a:rPr>
              <a:t> mod n.</a:t>
            </a:r>
          </a:p>
          <a:p>
            <a:pPr eaLnBrk="1" hangingPunct="1"/>
            <a:endParaRPr lang="en-US" altLang="zh-CN" sz="1800" dirty="0">
              <a:ea typeface="宋体" panose="02010600030101010101" pitchFamily="2" charset="-122"/>
            </a:endParaRPr>
          </a:p>
          <a:p>
            <a:pPr eaLnBrk="1" hangingPunct="1"/>
            <a:endParaRPr lang="en-US" altLang="zh-CN" sz="1800" dirty="0">
              <a:ea typeface="宋体" panose="02010600030101010101" pitchFamily="2" charset="-122"/>
            </a:endParaRPr>
          </a:p>
          <a:p>
            <a:pPr eaLnBrk="1" hangingPunct="1"/>
            <a:r>
              <a:rPr lang="en-US" altLang="zh-CN" sz="1800" dirty="0">
                <a:ea typeface="宋体" panose="02010600030101010101" pitchFamily="2" charset="-122"/>
              </a:rPr>
              <a:t>e.g.</a:t>
            </a:r>
          </a:p>
          <a:p>
            <a:pPr eaLnBrk="1" hangingPunct="1">
              <a:buFont typeface="Arial" panose="020B0604020202020204" pitchFamily="34" charset="0"/>
              <a:buChar char="•"/>
            </a:pPr>
            <a:r>
              <a:rPr lang="en-US" altLang="zh-CN" sz="1800" dirty="0">
                <a:ea typeface="宋体" panose="02010600030101010101" pitchFamily="2" charset="-122"/>
              </a:rPr>
              <a:t>3 is the modular inverse of 5 mod 7. In other words, 5</a:t>
            </a:r>
            <a:r>
              <a:rPr lang="en-US" altLang="zh-CN" sz="1800" baseline="30000" dirty="0">
                <a:ea typeface="宋体" panose="02010600030101010101" pitchFamily="2" charset="-122"/>
              </a:rPr>
              <a:t>-1</a:t>
            </a:r>
            <a:r>
              <a:rPr lang="en-US" altLang="zh-CN" sz="1800" dirty="0">
                <a:ea typeface="宋体" panose="02010600030101010101" pitchFamily="2" charset="-122"/>
              </a:rPr>
              <a:t> mod 7 = 3.</a:t>
            </a:r>
          </a:p>
          <a:p>
            <a:pPr eaLnBrk="1" hangingPunct="1">
              <a:buFont typeface="Arial" panose="020B0604020202020204" pitchFamily="34" charset="0"/>
              <a:buChar char="•"/>
            </a:pPr>
            <a:r>
              <a:rPr lang="en-US" altLang="zh-CN" sz="1800" dirty="0">
                <a:ea typeface="宋体" panose="02010600030101010101" pitchFamily="2" charset="-122"/>
              </a:rPr>
              <a:t>7 is the modular inverse of 7 mod 16. In other words, 7</a:t>
            </a:r>
            <a:r>
              <a:rPr lang="en-US" altLang="zh-CN" sz="1800" baseline="30000" dirty="0">
                <a:ea typeface="宋体" panose="02010600030101010101" pitchFamily="2" charset="-122"/>
              </a:rPr>
              <a:t>-1</a:t>
            </a:r>
            <a:r>
              <a:rPr lang="en-US" altLang="zh-CN" sz="1800" dirty="0">
                <a:ea typeface="宋体" panose="02010600030101010101" pitchFamily="2" charset="-122"/>
              </a:rPr>
              <a:t> mod 16 = 7.</a:t>
            </a:r>
          </a:p>
          <a:p>
            <a:pPr eaLnBrk="1" hangingPunct="1">
              <a:buFont typeface="Arial" panose="020B0604020202020204" pitchFamily="34" charset="0"/>
              <a:buChar char="•"/>
            </a:pPr>
            <a:endParaRPr lang="en-US" altLang="zh-CN" sz="1800" dirty="0">
              <a:ea typeface="宋体" panose="02010600030101010101" pitchFamily="2" charset="-122"/>
            </a:endParaRPr>
          </a:p>
          <a:p>
            <a:pPr eaLnBrk="1" hangingPunct="1"/>
            <a:r>
              <a:rPr lang="en-US" altLang="zh-CN" sz="1800" dirty="0">
                <a:ea typeface="宋体" panose="02010600030101010101" pitchFamily="2" charset="-122"/>
              </a:rPr>
              <a:t>However, there is no modular inverse for 8 mod 14.</a:t>
            </a:r>
          </a:p>
          <a:p>
            <a:pPr eaLnBrk="1" hangingPunct="1"/>
            <a:endParaRPr lang="en-US" altLang="zh-CN" sz="1800" dirty="0">
              <a:ea typeface="宋体" panose="02010600030101010101" pitchFamily="2" charset="-122"/>
            </a:endParaRPr>
          </a:p>
          <a:p>
            <a:pPr eaLnBrk="1" hangingPunct="1"/>
            <a:r>
              <a:rPr lang="en-US" altLang="zh-CN" sz="1800" b="1" u="sng" dirty="0">
                <a:ea typeface="宋体" panose="02010600030101010101" pitchFamily="2" charset="-122"/>
              </a:rPr>
              <a:t>There exists a modular inverse for B mod n </a:t>
            </a:r>
            <a:r>
              <a:rPr lang="en-US" altLang="zh-CN" sz="1800" b="1" u="sng" dirty="0" err="1">
                <a:ea typeface="宋体" panose="02010600030101010101" pitchFamily="2" charset="-122"/>
              </a:rPr>
              <a:t>iff</a:t>
            </a:r>
            <a:r>
              <a:rPr lang="en-US" altLang="zh-CN" sz="1800" b="1" u="sng" dirty="0">
                <a:ea typeface="宋体" panose="02010600030101010101" pitchFamily="2" charset="-122"/>
              </a:rPr>
              <a:t> B is relatively prime to n.</a:t>
            </a:r>
          </a:p>
          <a:p>
            <a:pPr eaLnBrk="1" hangingPunct="1"/>
            <a:endParaRPr lang="en-US" altLang="zh-CN" sz="1800" dirty="0">
              <a:ea typeface="宋体" panose="02010600030101010101" pitchFamily="2" charset="-122"/>
            </a:endParaRPr>
          </a:p>
          <a:p>
            <a:pPr eaLnBrk="1" hangingPunct="1"/>
            <a:r>
              <a:rPr lang="en-US" altLang="zh-CN" sz="1800" dirty="0">
                <a:ea typeface="宋体" panose="02010600030101010101" pitchFamily="2" charset="-122"/>
              </a:rPr>
              <a:t>Question:</a:t>
            </a:r>
          </a:p>
          <a:p>
            <a:pPr eaLnBrk="1" hangingPunct="1"/>
            <a:r>
              <a:rPr lang="en-US" altLang="zh-CN" sz="1800" dirty="0">
                <a:ea typeface="宋体" panose="02010600030101010101" pitchFamily="2" charset="-122"/>
              </a:rPr>
              <a:t>What’s the modular inverse of 911 mod 999?</a:t>
            </a:r>
          </a:p>
        </p:txBody>
      </p:sp>
    </p:spTree>
    <p:extLst>
      <p:ext uri="{BB962C8B-B14F-4D97-AF65-F5344CB8AC3E}">
        <p14:creationId xmlns:p14="http://schemas.microsoft.com/office/powerpoint/2010/main" val="1669644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106CC15C-8A77-493E-B111-85FF844092F8}" type="slidenum">
              <a:rPr lang="en-US" altLang="zh-CN" sz="1400"/>
              <a:pPr eaLnBrk="1" hangingPunct="1"/>
              <a:t>14</a:t>
            </a:fld>
            <a:endParaRPr lang="en-US" altLang="zh-CN" sz="1400"/>
          </a:p>
        </p:txBody>
      </p:sp>
      <p:sp>
        <p:nvSpPr>
          <p:cNvPr id="15363" name="Text Box 2"/>
          <p:cNvSpPr txBox="1">
            <a:spLocks noChangeArrowheads="1"/>
          </p:cNvSpPr>
          <p:nvPr/>
        </p:nvSpPr>
        <p:spPr bwMode="auto">
          <a:xfrm>
            <a:off x="1393825" y="228600"/>
            <a:ext cx="59197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dirty="0">
                <a:solidFill>
                  <a:schemeClr val="accent2"/>
                </a:solidFill>
              </a:rPr>
              <a:t>Extended Euclidean Algorithm</a:t>
            </a:r>
          </a:p>
        </p:txBody>
      </p:sp>
      <p:sp>
        <p:nvSpPr>
          <p:cNvPr id="15364" name="Text Box 3"/>
          <p:cNvSpPr txBox="1">
            <a:spLocks noChangeArrowheads="1"/>
          </p:cNvSpPr>
          <p:nvPr/>
        </p:nvSpPr>
        <p:spPr bwMode="auto">
          <a:xfrm>
            <a:off x="609600" y="762000"/>
            <a:ext cx="8245475"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The extended Euclidean algorithm can be used to solve the integer equation</a:t>
            </a:r>
          </a:p>
          <a:p>
            <a:pPr eaLnBrk="1" hangingPunct="1"/>
            <a:r>
              <a:rPr lang="en-US" altLang="zh-CN">
                <a:ea typeface="宋体" panose="02010600030101010101" pitchFamily="2" charset="-122"/>
              </a:rPr>
              <a:t>	ax + by = gcd(a, b)</a:t>
            </a:r>
          </a:p>
          <a:p>
            <a:pPr eaLnBrk="1" hangingPunct="1">
              <a:spcBef>
                <a:spcPct val="15000"/>
              </a:spcBef>
            </a:pPr>
            <a:r>
              <a:rPr lang="en-US" altLang="zh-CN">
                <a:ea typeface="宋体" panose="02010600030101010101" pitchFamily="2" charset="-122"/>
              </a:rPr>
              <a:t>For any given integers a and b.</a:t>
            </a:r>
          </a:p>
        </p:txBody>
      </p:sp>
      <p:sp>
        <p:nvSpPr>
          <p:cNvPr id="15365" name="Text Box 4"/>
          <p:cNvSpPr txBox="1">
            <a:spLocks noChangeArrowheads="1"/>
          </p:cNvSpPr>
          <p:nvPr/>
        </p:nvSpPr>
        <p:spPr bwMode="auto">
          <a:xfrm>
            <a:off x="609600" y="2133600"/>
            <a:ext cx="6608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Example</a:t>
            </a:r>
          </a:p>
          <a:p>
            <a:pPr eaLnBrk="1" hangingPunct="1"/>
            <a:r>
              <a:rPr lang="en-US" altLang="zh-CN">
                <a:ea typeface="宋体" panose="02010600030101010101" pitchFamily="2" charset="-122"/>
              </a:rPr>
              <a:t>Let a = 911 and b = 999. From the Euclidean algorithm,</a:t>
            </a:r>
          </a:p>
        </p:txBody>
      </p:sp>
      <p:sp>
        <p:nvSpPr>
          <p:cNvPr id="15366" name="Text Box 5"/>
          <p:cNvSpPr txBox="1">
            <a:spLocks noChangeArrowheads="1"/>
          </p:cNvSpPr>
          <p:nvPr/>
        </p:nvSpPr>
        <p:spPr bwMode="auto">
          <a:xfrm>
            <a:off x="1463675" y="2801938"/>
            <a:ext cx="41529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519113" algn="l"/>
                <a:tab pos="2462213" algn="l"/>
              </a:tabLst>
              <a:defRPr sz="2000">
                <a:solidFill>
                  <a:schemeClr val="tx1"/>
                </a:solidFill>
                <a:latin typeface="Comic Sans MS" panose="030F0702030302020204" pitchFamily="66" charset="0"/>
              </a:defRPr>
            </a:lvl1pPr>
            <a:lvl2pPr marL="742950" indent="-285750" eaLnBrk="0" hangingPunct="0">
              <a:tabLst>
                <a:tab pos="519113" algn="l"/>
                <a:tab pos="2462213" algn="l"/>
              </a:tabLst>
              <a:defRPr sz="2000">
                <a:solidFill>
                  <a:schemeClr val="tx1"/>
                </a:solidFill>
                <a:latin typeface="Comic Sans MS" panose="030F0702030302020204" pitchFamily="66" charset="0"/>
              </a:defRPr>
            </a:lvl2pPr>
            <a:lvl3pPr marL="1143000" indent="-228600" eaLnBrk="0" hangingPunct="0">
              <a:tabLst>
                <a:tab pos="519113" algn="l"/>
                <a:tab pos="2462213" algn="l"/>
              </a:tabLst>
              <a:defRPr sz="2000">
                <a:solidFill>
                  <a:schemeClr val="tx1"/>
                </a:solidFill>
                <a:latin typeface="Comic Sans MS" panose="030F0702030302020204" pitchFamily="66" charset="0"/>
              </a:defRPr>
            </a:lvl3pPr>
            <a:lvl4pPr marL="1600200" indent="-228600" eaLnBrk="0" hangingPunct="0">
              <a:tabLst>
                <a:tab pos="519113" algn="l"/>
                <a:tab pos="2462213" algn="l"/>
              </a:tabLst>
              <a:defRPr sz="2000">
                <a:solidFill>
                  <a:schemeClr val="tx1"/>
                </a:solidFill>
                <a:latin typeface="Comic Sans MS" panose="030F0702030302020204" pitchFamily="66" charset="0"/>
              </a:defRPr>
            </a:lvl4pPr>
            <a:lvl5pPr marL="2057400" indent="-228600" eaLnBrk="0" hangingPunct="0">
              <a:tabLst>
                <a:tab pos="519113" algn="l"/>
                <a:tab pos="2462213"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519113" algn="l"/>
                <a:tab pos="2462213"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519113" algn="l"/>
                <a:tab pos="2462213"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519113" algn="l"/>
                <a:tab pos="2462213"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519113" algn="l"/>
                <a:tab pos="2462213"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999	= 1 x 911 + 88</a:t>
            </a:r>
          </a:p>
          <a:p>
            <a:pPr eaLnBrk="1" hangingPunct="1"/>
            <a:r>
              <a:rPr lang="en-US" altLang="zh-CN" sz="1800">
                <a:ea typeface="宋体" panose="02010600030101010101" pitchFamily="2" charset="-122"/>
              </a:rPr>
              <a:t> 911	= 10 x 88 + 31</a:t>
            </a:r>
          </a:p>
          <a:p>
            <a:pPr eaLnBrk="1" hangingPunct="1"/>
            <a:r>
              <a:rPr lang="en-US" altLang="zh-CN" sz="1800">
                <a:ea typeface="宋体" panose="02010600030101010101" pitchFamily="2" charset="-122"/>
              </a:rPr>
              <a:t>  88	= 2 x 31 + 26</a:t>
            </a:r>
          </a:p>
          <a:p>
            <a:pPr eaLnBrk="1" hangingPunct="1"/>
            <a:r>
              <a:rPr lang="en-US" altLang="zh-CN" sz="1800">
                <a:ea typeface="宋体" panose="02010600030101010101" pitchFamily="2" charset="-122"/>
              </a:rPr>
              <a:t>   31	= 1 x 26 + 5</a:t>
            </a:r>
          </a:p>
          <a:p>
            <a:pPr eaLnBrk="1" hangingPunct="1"/>
            <a:r>
              <a:rPr lang="en-US" altLang="zh-CN" sz="1800">
                <a:ea typeface="宋体" panose="02010600030101010101" pitchFamily="2" charset="-122"/>
              </a:rPr>
              <a:t>  26	= 5 x 5 + 1	</a:t>
            </a:r>
            <a:r>
              <a:rPr lang="en-US" altLang="zh-CN" sz="1800">
                <a:ea typeface="宋体" panose="02010600030101010101" pitchFamily="2" charset="-122"/>
                <a:sym typeface="Symbol" panose="05050102010706020507" pitchFamily="18" charset="2"/>
              </a:rPr>
              <a:t> </a:t>
            </a:r>
            <a:r>
              <a:rPr lang="en-US" altLang="zh-CN" sz="1800">
                <a:ea typeface="宋体" panose="02010600030101010101" pitchFamily="2" charset="-122"/>
              </a:rPr>
              <a:t>gcd(a, b) =1</a:t>
            </a:r>
          </a:p>
        </p:txBody>
      </p:sp>
      <p:sp>
        <p:nvSpPr>
          <p:cNvPr id="15367" name="Text Box 6"/>
          <p:cNvSpPr txBox="1">
            <a:spLocks noChangeArrowheads="1"/>
          </p:cNvSpPr>
          <p:nvPr/>
        </p:nvSpPr>
        <p:spPr bwMode="auto">
          <a:xfrm>
            <a:off x="609600" y="4267200"/>
            <a:ext cx="40973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Now by tracing backward, we get</a:t>
            </a:r>
          </a:p>
        </p:txBody>
      </p:sp>
      <p:sp>
        <p:nvSpPr>
          <p:cNvPr id="15368" name="Text Box 7"/>
          <p:cNvSpPr txBox="1">
            <a:spLocks noChangeArrowheads="1"/>
          </p:cNvSpPr>
          <p:nvPr/>
        </p:nvSpPr>
        <p:spPr bwMode="auto">
          <a:xfrm>
            <a:off x="1447800" y="4648200"/>
            <a:ext cx="68834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222250" algn="l"/>
              </a:tabLst>
              <a:defRPr sz="2000">
                <a:solidFill>
                  <a:schemeClr val="tx1"/>
                </a:solidFill>
                <a:latin typeface="Comic Sans MS" panose="030F0702030302020204" pitchFamily="66" charset="0"/>
              </a:defRPr>
            </a:lvl1pPr>
            <a:lvl2pPr marL="742950" indent="-285750" eaLnBrk="0" hangingPunct="0">
              <a:tabLst>
                <a:tab pos="222250" algn="l"/>
              </a:tabLst>
              <a:defRPr sz="2000">
                <a:solidFill>
                  <a:schemeClr val="tx1"/>
                </a:solidFill>
                <a:latin typeface="Comic Sans MS" panose="030F0702030302020204" pitchFamily="66" charset="0"/>
              </a:defRPr>
            </a:lvl2pPr>
            <a:lvl3pPr marL="1143000" indent="-228600" eaLnBrk="0" hangingPunct="0">
              <a:tabLst>
                <a:tab pos="222250" algn="l"/>
              </a:tabLst>
              <a:defRPr sz="2000">
                <a:solidFill>
                  <a:schemeClr val="tx1"/>
                </a:solidFill>
                <a:latin typeface="Comic Sans MS" panose="030F0702030302020204" pitchFamily="66" charset="0"/>
              </a:defRPr>
            </a:lvl3pPr>
            <a:lvl4pPr marL="1600200" indent="-228600" eaLnBrk="0" hangingPunct="0">
              <a:tabLst>
                <a:tab pos="222250" algn="l"/>
              </a:tabLst>
              <a:defRPr sz="2000">
                <a:solidFill>
                  <a:schemeClr val="tx1"/>
                </a:solidFill>
                <a:latin typeface="Comic Sans MS" panose="030F0702030302020204" pitchFamily="66" charset="0"/>
              </a:defRPr>
            </a:lvl4pPr>
            <a:lvl5pPr marL="2057400" indent="-228600" eaLnBrk="0" hangingPunct="0">
              <a:tabLst>
                <a:tab pos="222250"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222250"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222250"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222250"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222250"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1	= 26 – 5 x 5</a:t>
            </a:r>
          </a:p>
          <a:p>
            <a:pPr eaLnBrk="1" hangingPunct="1"/>
            <a:r>
              <a:rPr lang="en-US" altLang="zh-CN" sz="1800">
                <a:ea typeface="宋体" panose="02010600030101010101" pitchFamily="2" charset="-122"/>
              </a:rPr>
              <a:t>	= 26 – 5 x (31 – 1 x 26) = -5 x 31 + 6 x 26</a:t>
            </a:r>
          </a:p>
          <a:p>
            <a:pPr eaLnBrk="1" hangingPunct="1"/>
            <a:r>
              <a:rPr lang="en-US" altLang="zh-CN" sz="1800">
                <a:ea typeface="宋体" panose="02010600030101010101" pitchFamily="2" charset="-122"/>
              </a:rPr>
              <a:t>	= -5 x 31 + 6 x (88 – 2 x 31) = 6 x 88 – 17 x 31</a:t>
            </a:r>
          </a:p>
          <a:p>
            <a:pPr eaLnBrk="1" hangingPunct="1"/>
            <a:r>
              <a:rPr lang="en-US" altLang="zh-CN" sz="1800">
                <a:ea typeface="宋体" panose="02010600030101010101" pitchFamily="2" charset="-122"/>
              </a:rPr>
              <a:t>	= 6 x 88 – 17 x (911 – 10 x 88) = -17 x 911 + 176 x 88</a:t>
            </a:r>
          </a:p>
          <a:p>
            <a:pPr eaLnBrk="1" hangingPunct="1"/>
            <a:r>
              <a:rPr lang="en-US" altLang="zh-CN" sz="1800">
                <a:ea typeface="宋体" panose="02010600030101010101" pitchFamily="2" charset="-122"/>
              </a:rPr>
              <a:t>	= -17 x 911 + 176 x (999 – 1 x 911) = </a:t>
            </a:r>
            <a:r>
              <a:rPr lang="en-US" altLang="zh-CN" sz="1800" b="1">
                <a:ea typeface="宋体" panose="02010600030101010101" pitchFamily="2" charset="-122"/>
              </a:rPr>
              <a:t>176 x 999 – 193 x 911</a:t>
            </a:r>
          </a:p>
        </p:txBody>
      </p:sp>
    </p:spTree>
    <p:extLst>
      <p:ext uri="{BB962C8B-B14F-4D97-AF65-F5344CB8AC3E}">
        <p14:creationId xmlns:p14="http://schemas.microsoft.com/office/powerpoint/2010/main" val="1141107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006C6CF2-BD48-4ACB-910F-C993D1B8DA64}" type="slidenum">
              <a:rPr lang="en-US" altLang="zh-CN" sz="1400"/>
              <a:pPr eaLnBrk="1" hangingPunct="1"/>
              <a:t>15</a:t>
            </a:fld>
            <a:endParaRPr lang="en-US" altLang="zh-CN" sz="1400"/>
          </a:p>
        </p:txBody>
      </p:sp>
      <p:sp>
        <p:nvSpPr>
          <p:cNvPr id="16387" name="Text Box 3"/>
          <p:cNvSpPr txBox="1">
            <a:spLocks noChangeArrowheads="1"/>
          </p:cNvSpPr>
          <p:nvPr/>
        </p:nvSpPr>
        <p:spPr bwMode="auto">
          <a:xfrm>
            <a:off x="1219200" y="1371600"/>
            <a:ext cx="4702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gcd(911, 999) = 1 = -193 x 911 + 176 x 999.</a:t>
            </a:r>
          </a:p>
        </p:txBody>
      </p:sp>
      <p:sp>
        <p:nvSpPr>
          <p:cNvPr id="16389" name="Text Box 4"/>
          <p:cNvSpPr txBox="1">
            <a:spLocks noChangeArrowheads="1"/>
          </p:cNvSpPr>
          <p:nvPr/>
        </p:nvSpPr>
        <p:spPr bwMode="auto">
          <a:xfrm>
            <a:off x="914400" y="1752600"/>
            <a:ext cx="6846888" cy="1784350"/>
          </a:xfrm>
          <a:prstGeom prst="rect">
            <a:avLst/>
          </a:prstGeom>
          <a:noFill/>
          <a:ln w="9525">
            <a:noFill/>
            <a:miter lim="800000"/>
            <a:headEnd/>
            <a:tailEnd/>
          </a:ln>
        </p:spPr>
        <p:txBody>
          <a:bodyPr wrap="none">
            <a:spAutoFit/>
          </a:bodyPr>
          <a:lstStyle/>
          <a:p>
            <a:pPr>
              <a:defRPr/>
            </a:pPr>
            <a:r>
              <a:rPr lang="en-US" sz="1800" dirty="0"/>
              <a:t>If we do a modular reduction of 999 to this equation, we have</a:t>
            </a:r>
          </a:p>
          <a:p>
            <a:pPr marL="284163">
              <a:spcBef>
                <a:spcPts val="600"/>
              </a:spcBef>
              <a:defRPr/>
            </a:pPr>
            <a:r>
              <a:rPr lang="en-US" sz="1600" dirty="0"/>
              <a:t>1 (mod 999) = -193 x 911 + 176 x 999 (mod 999)</a:t>
            </a:r>
          </a:p>
          <a:p>
            <a:pPr marL="284163">
              <a:buFont typeface="Symbol" pitchFamily="18" charset="2"/>
              <a:buChar char="Þ"/>
              <a:defRPr/>
            </a:pPr>
            <a:r>
              <a:rPr lang="en-US" sz="1600" dirty="0">
                <a:sym typeface="Symbol"/>
              </a:rPr>
              <a:t>1 = -193 x 911 mod 999</a:t>
            </a:r>
          </a:p>
          <a:p>
            <a:pPr marL="284163">
              <a:buFont typeface="Symbol" pitchFamily="18" charset="2"/>
              <a:buChar char="Þ"/>
              <a:defRPr/>
            </a:pPr>
            <a:r>
              <a:rPr lang="en-US" sz="1600" dirty="0">
                <a:sym typeface="Symbol"/>
              </a:rPr>
              <a:t>1 = (-193 mod 999) x 911 mod 999</a:t>
            </a:r>
          </a:p>
          <a:p>
            <a:pPr marL="284163">
              <a:buFont typeface="Symbol" pitchFamily="18" charset="2"/>
              <a:buChar char="Þ"/>
              <a:defRPr/>
            </a:pPr>
            <a:r>
              <a:rPr lang="en-US" sz="1600" dirty="0">
                <a:sym typeface="Symbol"/>
              </a:rPr>
              <a:t>1 = 806 x 911 mod 999</a:t>
            </a:r>
          </a:p>
          <a:p>
            <a:pPr>
              <a:spcBef>
                <a:spcPts val="600"/>
              </a:spcBef>
              <a:defRPr/>
            </a:pPr>
            <a:r>
              <a:rPr lang="en-US" sz="1800" b="1" dirty="0">
                <a:sym typeface="Symbol" pitchFamily="18" charset="2"/>
              </a:rPr>
              <a:t>1  806 x 911 (mod 999).</a:t>
            </a:r>
          </a:p>
        </p:txBody>
      </p:sp>
      <p:sp>
        <p:nvSpPr>
          <p:cNvPr id="2" name="Rectangle 5"/>
          <p:cNvSpPr>
            <a:spLocks noChangeArrowheads="1"/>
          </p:cNvSpPr>
          <p:nvPr/>
        </p:nvSpPr>
        <p:spPr bwMode="auto">
          <a:xfrm>
            <a:off x="838200" y="1066800"/>
            <a:ext cx="1643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we now have</a:t>
            </a:r>
          </a:p>
        </p:txBody>
      </p:sp>
      <p:sp>
        <p:nvSpPr>
          <p:cNvPr id="16390" name="Text Box 6"/>
          <p:cNvSpPr txBox="1">
            <a:spLocks noChangeArrowheads="1"/>
          </p:cNvSpPr>
          <p:nvPr/>
        </p:nvSpPr>
        <p:spPr bwMode="auto">
          <a:xfrm>
            <a:off x="838200" y="3581400"/>
            <a:ext cx="5922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dirty="0">
                <a:ea typeface="宋体" panose="02010600030101010101" pitchFamily="2" charset="-122"/>
              </a:rPr>
              <a:t>Hence 806 is the </a:t>
            </a:r>
            <a:r>
              <a:rPr lang="en-US" altLang="zh-CN" sz="1800" b="1" dirty="0">
                <a:solidFill>
                  <a:schemeClr val="accent2"/>
                </a:solidFill>
                <a:ea typeface="宋体" panose="02010600030101010101" pitchFamily="2" charset="-122"/>
              </a:rPr>
              <a:t>modular inverse</a:t>
            </a:r>
            <a:r>
              <a:rPr lang="en-US" altLang="zh-CN" sz="1800" dirty="0">
                <a:ea typeface="宋体" panose="02010600030101010101" pitchFamily="2" charset="-122"/>
              </a:rPr>
              <a:t> of 911 modulo 999.</a:t>
            </a:r>
          </a:p>
        </p:txBody>
      </p:sp>
      <mc:AlternateContent xmlns:mc="http://schemas.openxmlformats.org/markup-compatibility/2006">
        <mc:Choice xmlns:a14="http://schemas.microsoft.com/office/drawing/2010/main" Requires="a14">
          <p:sp>
            <p:nvSpPr>
              <p:cNvPr id="7" name="Text Box 6"/>
              <p:cNvSpPr txBox="1">
                <a:spLocks noChangeArrowheads="1"/>
              </p:cNvSpPr>
              <p:nvPr/>
            </p:nvSpPr>
            <p:spPr bwMode="auto">
              <a:xfrm>
                <a:off x="539552" y="4173538"/>
                <a:ext cx="8131008" cy="6463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dirty="0" smtClean="0"/>
                  <a:t>Suppose GCD(</a:t>
                </a:r>
                <a:r>
                  <a:rPr lang="en-US" altLang="zh-CN" sz="1800" dirty="0" err="1" smtClean="0"/>
                  <a:t>a,n</a:t>
                </a:r>
                <a:r>
                  <a:rPr lang="en-US" altLang="zh-CN" sz="1800" dirty="0" smtClean="0"/>
                  <a:t>)=1, Compute </a:t>
                </a:r>
                <a14:m>
                  <m:oMath xmlns:m="http://schemas.openxmlformats.org/officeDocument/2006/math">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𝑎</m:t>
                        </m:r>
                      </m:e>
                      <m:sup>
                        <m:r>
                          <a:rPr lang="en-US" altLang="zh-CN" sz="1800" b="0" i="1" smtClean="0">
                            <a:latin typeface="Cambria Math" panose="02040503050406030204" pitchFamily="18" charset="0"/>
                          </a:rPr>
                          <m:t>−1</m:t>
                        </m:r>
                      </m:sup>
                    </m:sSup>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𝑚𝑜𝑑</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𝑛</m:t>
                    </m:r>
                  </m:oMath>
                </a14:m>
                <a:r>
                  <a:rPr lang="en-US" altLang="zh-CN" sz="1800" dirty="0" smtClean="0">
                    <a:ea typeface="宋体" panose="02010600030101010101" pitchFamily="2" charset="-122"/>
                  </a:rPr>
                  <a:t>:</a:t>
                </a:r>
              </a:p>
              <a:p>
                <a:pPr eaLnBrk="1" hangingPunct="1"/>
                <a:r>
                  <a:rPr lang="en-US" altLang="zh-CN" sz="1800" dirty="0" smtClean="0"/>
                  <a:t>Compute </a:t>
                </a:r>
                <a14:m>
                  <m:oMath xmlns:m="http://schemas.openxmlformats.org/officeDocument/2006/math">
                    <m:r>
                      <a:rPr lang="en-US" altLang="zh-CN" sz="1800" b="0" i="1" smtClean="0">
                        <a:latin typeface="Cambria Math" panose="02040503050406030204" pitchFamily="18" charset="0"/>
                      </a:rPr>
                      <m:t>𝑥</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𝑎𝑛𝑑</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𝑦</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𝑠𝑢𝑐h</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𝑡h𝑎𝑡</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𝑎𝑥</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𝑛𝑦</m:t>
                    </m:r>
                    <m:r>
                      <a:rPr lang="en-US" altLang="zh-CN" sz="1800" b="0" i="1" smtClean="0">
                        <a:latin typeface="Cambria Math" panose="02040503050406030204" pitchFamily="18" charset="0"/>
                      </a:rPr>
                      <m:t>=</m:t>
                    </m:r>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gcd</m:t>
                        </m:r>
                      </m:fName>
                      <m:e>
                        <m:d>
                          <m:dPr>
                            <m:ctrlPr>
                              <a:rPr lang="en-US" altLang="zh-CN" sz="1800" b="0" i="1" smtClean="0">
                                <a:latin typeface="Cambria Math" panose="02040503050406030204" pitchFamily="18" charset="0"/>
                              </a:rPr>
                            </m:ctrlPr>
                          </m:dPr>
                          <m:e>
                            <m:r>
                              <a:rPr lang="en-US" altLang="zh-CN" sz="1800" b="0" i="1" smtClean="0">
                                <a:latin typeface="Cambria Math" panose="02040503050406030204" pitchFamily="18" charset="0"/>
                              </a:rPr>
                              <m:t>𝑎</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𝑛</m:t>
                            </m:r>
                          </m:e>
                        </m:d>
                      </m:e>
                    </m:func>
                    <m:r>
                      <a:rPr lang="en-US" altLang="zh-CN" sz="1800" b="0" i="0" smtClean="0">
                        <a:latin typeface="Cambria Math" panose="02040503050406030204" pitchFamily="18" charset="0"/>
                      </a:rPr>
                      <m:t>,</m:t>
                    </m:r>
                  </m:oMath>
                </a14:m>
                <a:r>
                  <a:rPr lang="en-US" altLang="zh-CN" sz="1800" dirty="0" smtClean="0">
                    <a:ea typeface="宋体" panose="02010600030101010101" pitchFamily="2" charset="-122"/>
                  </a:rPr>
                  <a:t>then </a:t>
                </a:r>
                <a14:m>
                  <m:oMath xmlns:m="http://schemas.openxmlformats.org/officeDocument/2006/math">
                    <m:sSup>
                      <m:sSupPr>
                        <m:ctrlPr>
                          <a:rPr lang="en-US" altLang="zh-CN" sz="1800" i="1">
                            <a:latin typeface="Cambria Math" panose="02040503050406030204" pitchFamily="18" charset="0"/>
                          </a:rPr>
                        </m:ctrlPr>
                      </m:sSupPr>
                      <m:e>
                        <m:r>
                          <a:rPr lang="en-US" altLang="zh-CN" sz="1800" b="0" i="1" smtClean="0">
                            <a:latin typeface="Cambria Math" panose="02040503050406030204" pitchFamily="18" charset="0"/>
                          </a:rPr>
                          <m:t>𝑥</m:t>
                        </m:r>
                      </m:e>
                      <m:sup>
                        <m:r>
                          <a:rPr lang="en-US" altLang="zh-CN" sz="1800" i="1">
                            <a:latin typeface="Cambria Math" panose="02040503050406030204" pitchFamily="18" charset="0"/>
                          </a:rPr>
                          <m:t>−1</m:t>
                        </m:r>
                      </m:sup>
                    </m:sSup>
                    <m:r>
                      <a:rPr lang="en-US" altLang="zh-CN" sz="1800" i="1">
                        <a:latin typeface="Cambria Math" panose="02040503050406030204" pitchFamily="18" charset="0"/>
                      </a:rPr>
                      <m:t> </m:t>
                    </m:r>
                    <m:r>
                      <a:rPr lang="en-US" altLang="zh-CN" sz="1800" i="1">
                        <a:latin typeface="Cambria Math" panose="02040503050406030204" pitchFamily="18" charset="0"/>
                      </a:rPr>
                      <m:t>𝑚𝑜𝑑</m:t>
                    </m:r>
                    <m:r>
                      <a:rPr lang="en-US" altLang="zh-CN" sz="1800" i="1">
                        <a:latin typeface="Cambria Math" panose="02040503050406030204" pitchFamily="18" charset="0"/>
                      </a:rPr>
                      <m:t> </m:t>
                    </m:r>
                    <m:r>
                      <a:rPr lang="en-US" altLang="zh-CN" sz="1800" i="1">
                        <a:latin typeface="Cambria Math" panose="02040503050406030204" pitchFamily="18" charset="0"/>
                      </a:rPr>
                      <m:t>𝑛</m:t>
                    </m:r>
                  </m:oMath>
                </a14:m>
                <a:r>
                  <a:rPr lang="en-US" altLang="zh-CN" sz="1800" dirty="0" smtClean="0">
                    <a:ea typeface="宋体" panose="02010600030101010101" pitchFamily="2" charset="-122"/>
                  </a:rPr>
                  <a:t> is </a:t>
                </a:r>
                <a14:m>
                  <m:oMath xmlns:m="http://schemas.openxmlformats.org/officeDocument/2006/math">
                    <m:sSup>
                      <m:sSupPr>
                        <m:ctrlPr>
                          <a:rPr lang="en-US" altLang="zh-CN" sz="1800" i="1">
                            <a:latin typeface="Cambria Math" panose="02040503050406030204" pitchFamily="18" charset="0"/>
                          </a:rPr>
                        </m:ctrlPr>
                      </m:sSupPr>
                      <m:e>
                        <m:r>
                          <a:rPr lang="en-US" altLang="zh-CN" sz="1800" i="1">
                            <a:latin typeface="Cambria Math" panose="02040503050406030204" pitchFamily="18" charset="0"/>
                          </a:rPr>
                          <m:t>𝑎</m:t>
                        </m:r>
                      </m:e>
                      <m:sup>
                        <m:r>
                          <a:rPr lang="en-US" altLang="zh-CN" sz="1800" i="1">
                            <a:latin typeface="Cambria Math" panose="02040503050406030204" pitchFamily="18" charset="0"/>
                          </a:rPr>
                          <m:t>−1</m:t>
                        </m:r>
                      </m:sup>
                    </m:sSup>
                    <m:r>
                      <a:rPr lang="en-US" altLang="zh-CN" sz="1800" i="1">
                        <a:latin typeface="Cambria Math" panose="02040503050406030204" pitchFamily="18" charset="0"/>
                      </a:rPr>
                      <m:t> </m:t>
                    </m:r>
                    <m:r>
                      <a:rPr lang="en-US" altLang="zh-CN" sz="1800" i="1">
                        <a:latin typeface="Cambria Math" panose="02040503050406030204" pitchFamily="18" charset="0"/>
                      </a:rPr>
                      <m:t>𝑚𝑜𝑑</m:t>
                    </m:r>
                    <m:r>
                      <a:rPr lang="en-US" altLang="zh-CN" sz="1800" i="1">
                        <a:latin typeface="Cambria Math" panose="02040503050406030204" pitchFamily="18" charset="0"/>
                      </a:rPr>
                      <m:t> </m:t>
                    </m:r>
                    <m:r>
                      <a:rPr lang="en-US" altLang="zh-CN" sz="1800" i="1">
                        <a:latin typeface="Cambria Math" panose="02040503050406030204" pitchFamily="18" charset="0"/>
                      </a:rPr>
                      <m:t>𝑛</m:t>
                    </m:r>
                  </m:oMath>
                </a14:m>
                <a:r>
                  <a:rPr lang="en-US" altLang="zh-CN" sz="1800" dirty="0" smtClean="0">
                    <a:ea typeface="宋体" panose="02010600030101010101" pitchFamily="2" charset="-122"/>
                  </a:rPr>
                  <a:t>.</a:t>
                </a:r>
              </a:p>
            </p:txBody>
          </p:sp>
        </mc:Choice>
        <mc:Fallback>
          <p:sp>
            <p:nvSpPr>
              <p:cNvPr id="7" name="Text Box 6"/>
              <p:cNvSpPr txBox="1">
                <a:spLocks noRot="1" noChangeAspect="1" noMove="1" noResize="1" noEditPoints="1" noAdjustHandles="1" noChangeArrowheads="1" noChangeShapeType="1" noTextEdit="1"/>
              </p:cNvSpPr>
              <p:nvPr/>
            </p:nvSpPr>
            <p:spPr bwMode="auto">
              <a:xfrm>
                <a:off x="539552" y="4173538"/>
                <a:ext cx="8131008" cy="646331"/>
              </a:xfrm>
              <a:prstGeom prst="rect">
                <a:avLst/>
              </a:prstGeom>
              <a:blipFill>
                <a:blip r:embed="rId2"/>
                <a:stretch>
                  <a:fillRect l="-675" t="-4717" r="-450" b="-1509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Tree>
    <p:extLst>
      <p:ext uri="{BB962C8B-B14F-4D97-AF65-F5344CB8AC3E}">
        <p14:creationId xmlns:p14="http://schemas.microsoft.com/office/powerpoint/2010/main" val="315446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F3804F6F-AC31-434B-B0C6-16C186811126}" type="slidenum">
              <a:rPr lang="en-US" altLang="zh-CN" sz="1400"/>
              <a:pPr eaLnBrk="1" hangingPunct="1"/>
              <a:t>16</a:t>
            </a:fld>
            <a:endParaRPr lang="en-US" altLang="zh-CN" sz="1400"/>
          </a:p>
        </p:txBody>
      </p:sp>
      <p:sp>
        <p:nvSpPr>
          <p:cNvPr id="17411" name="Text Box 2"/>
          <p:cNvSpPr txBox="1">
            <a:spLocks noChangeArrowheads="1"/>
          </p:cNvSpPr>
          <p:nvPr/>
        </p:nvSpPr>
        <p:spPr bwMode="auto">
          <a:xfrm>
            <a:off x="338051" y="266700"/>
            <a:ext cx="8321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solidFill>
                  <a:schemeClr val="accent2"/>
                </a:solidFill>
              </a:rPr>
              <a:t>The Euler phi Function</a:t>
            </a:r>
          </a:p>
        </p:txBody>
      </p:sp>
      <p:sp>
        <p:nvSpPr>
          <p:cNvPr id="17412" name="Text Box 3"/>
          <p:cNvSpPr txBox="1">
            <a:spLocks noChangeArrowheads="1"/>
          </p:cNvSpPr>
          <p:nvPr/>
        </p:nvSpPr>
        <p:spPr bwMode="auto">
          <a:xfrm>
            <a:off x="304800" y="990600"/>
            <a:ext cx="8397875" cy="1016000"/>
          </a:xfrm>
          <a:prstGeom prst="rect">
            <a:avLst/>
          </a:prstGeom>
          <a:solidFill>
            <a:srgbClr val="99CCFF">
              <a:alpha val="18823"/>
            </a:srgbClr>
          </a:solidFill>
          <a:ln w="9525">
            <a:solidFill>
              <a:schemeClr val="tx1"/>
            </a:solidFill>
            <a:miter lim="800000"/>
            <a:headEnd/>
            <a:tailEnd/>
          </a:ln>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For n </a:t>
            </a:r>
            <a:r>
              <a:rPr lang="en-US" altLang="zh-CN">
                <a:ea typeface="宋体" panose="02010600030101010101" pitchFamily="2" charset="-122"/>
                <a:sym typeface="Symbol" panose="05050102010706020507" pitchFamily="18" charset="2"/>
              </a:rPr>
              <a:t> 1, (n) denotes the number of integers in the interval [1, n] which are relatively prime to n. The function  is called the </a:t>
            </a:r>
            <a:r>
              <a:rPr lang="en-US" altLang="zh-CN" b="1">
                <a:solidFill>
                  <a:schemeClr val="accent2"/>
                </a:solidFill>
                <a:ea typeface="宋体" panose="02010600030101010101" pitchFamily="2" charset="-122"/>
                <a:sym typeface="Symbol" panose="05050102010706020507" pitchFamily="18" charset="2"/>
              </a:rPr>
              <a:t>Euler phi function</a:t>
            </a:r>
            <a:r>
              <a:rPr lang="en-US" altLang="zh-CN">
                <a:ea typeface="宋体" panose="02010600030101010101" pitchFamily="2" charset="-122"/>
                <a:sym typeface="Symbol" panose="05050102010706020507" pitchFamily="18" charset="2"/>
              </a:rPr>
              <a:t> (or the </a:t>
            </a:r>
            <a:r>
              <a:rPr lang="en-US" altLang="zh-CN" b="1">
                <a:solidFill>
                  <a:schemeClr val="accent2"/>
                </a:solidFill>
                <a:ea typeface="宋体" panose="02010600030101010101" pitchFamily="2" charset="-122"/>
                <a:sym typeface="Symbol" panose="05050102010706020507" pitchFamily="18" charset="2"/>
              </a:rPr>
              <a:t>Euler totient function</a:t>
            </a:r>
            <a:r>
              <a:rPr lang="en-US" altLang="zh-CN">
                <a:ea typeface="宋体" panose="02010600030101010101" pitchFamily="2" charset="-122"/>
                <a:sym typeface="Symbol" panose="05050102010706020507" pitchFamily="18" charset="2"/>
              </a:rPr>
              <a:t>).</a:t>
            </a:r>
          </a:p>
        </p:txBody>
      </p:sp>
      <p:sp>
        <p:nvSpPr>
          <p:cNvPr id="17413" name="Text Box 4"/>
          <p:cNvSpPr txBox="1">
            <a:spLocks noChangeArrowheads="1"/>
          </p:cNvSpPr>
          <p:nvPr/>
        </p:nvSpPr>
        <p:spPr bwMode="auto">
          <a:xfrm>
            <a:off x="365125" y="2303463"/>
            <a:ext cx="8550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Fact 1.</a:t>
            </a:r>
            <a:r>
              <a:rPr lang="en-US" altLang="zh-CN">
                <a:ea typeface="宋体" panose="02010600030101010101" pitchFamily="2" charset="-122"/>
              </a:rPr>
              <a:t>    The Euler phi function is </a:t>
            </a:r>
            <a:r>
              <a:rPr lang="en-US" altLang="zh-CN">
                <a:solidFill>
                  <a:schemeClr val="accent2"/>
                </a:solidFill>
                <a:ea typeface="宋体" panose="02010600030101010101" pitchFamily="2" charset="-122"/>
              </a:rPr>
              <a:t>multiplicative</a:t>
            </a:r>
            <a:r>
              <a:rPr lang="en-US" altLang="zh-CN">
                <a:ea typeface="宋体" panose="02010600030101010101" pitchFamily="2" charset="-122"/>
              </a:rPr>
              <a:t>. I.e. if gcd(m, n) = 1, then </a:t>
            </a:r>
            <a:r>
              <a:rPr lang="en-US" altLang="zh-CN">
                <a:ea typeface="宋体" panose="02010600030101010101" pitchFamily="2" charset="-122"/>
                <a:sym typeface="Symbol" panose="05050102010706020507" pitchFamily="18" charset="2"/>
              </a:rPr>
              <a:t>(mn) = (m) x (n).</a:t>
            </a:r>
          </a:p>
        </p:txBody>
      </p:sp>
      <p:sp>
        <p:nvSpPr>
          <p:cNvPr id="17414" name="Text Box 5"/>
          <p:cNvSpPr txBox="1">
            <a:spLocks noChangeArrowheads="1"/>
          </p:cNvSpPr>
          <p:nvPr/>
        </p:nvSpPr>
        <p:spPr bwMode="auto">
          <a:xfrm>
            <a:off x="381000" y="3048000"/>
            <a:ext cx="8550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Fact 2.</a:t>
            </a:r>
            <a:r>
              <a:rPr lang="en-US" altLang="zh-CN">
                <a:ea typeface="宋体" panose="02010600030101010101" pitchFamily="2" charset="-122"/>
              </a:rPr>
              <a:t>    For a prime p and an integer e </a:t>
            </a:r>
            <a:r>
              <a:rPr lang="en-US" altLang="zh-CN">
                <a:ea typeface="宋体" panose="02010600030101010101" pitchFamily="2" charset="-122"/>
                <a:sym typeface="Symbol" panose="05050102010706020507" pitchFamily="18" charset="2"/>
              </a:rPr>
              <a:t> 1, (p</a:t>
            </a:r>
            <a:r>
              <a:rPr lang="en-US" altLang="zh-CN" baseline="30000">
                <a:ea typeface="宋体" panose="02010600030101010101" pitchFamily="2" charset="-122"/>
                <a:sym typeface="Symbol" panose="05050102010706020507" pitchFamily="18" charset="2"/>
              </a:rPr>
              <a:t>e</a:t>
            </a:r>
            <a:r>
              <a:rPr lang="en-US" altLang="zh-CN">
                <a:ea typeface="宋体" panose="02010600030101010101" pitchFamily="2" charset="-122"/>
                <a:sym typeface="Symbol" panose="05050102010706020507" pitchFamily="18" charset="2"/>
              </a:rPr>
              <a:t>) = p</a:t>
            </a:r>
            <a:r>
              <a:rPr lang="en-US" altLang="zh-CN" baseline="30000">
                <a:ea typeface="宋体" panose="02010600030101010101" pitchFamily="2" charset="-122"/>
                <a:sym typeface="Symbol" panose="05050102010706020507" pitchFamily="18" charset="2"/>
              </a:rPr>
              <a:t>e-1</a:t>
            </a:r>
            <a:r>
              <a:rPr lang="en-US" altLang="zh-CN">
                <a:ea typeface="宋体" panose="02010600030101010101" pitchFamily="2" charset="-122"/>
                <a:sym typeface="Symbol" panose="05050102010706020507" pitchFamily="18" charset="2"/>
              </a:rPr>
              <a:t>(p-1).</a:t>
            </a:r>
          </a:p>
        </p:txBody>
      </p:sp>
      <p:sp>
        <p:nvSpPr>
          <p:cNvPr id="17415" name="Text Box 6"/>
          <p:cNvSpPr txBox="1">
            <a:spLocks noChangeArrowheads="1"/>
          </p:cNvSpPr>
          <p:nvPr/>
        </p:nvSpPr>
        <p:spPr bwMode="auto">
          <a:xfrm>
            <a:off x="365125" y="3598863"/>
            <a:ext cx="85502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From these two facts, we can find </a:t>
            </a:r>
            <a:r>
              <a:rPr lang="en-US" altLang="zh-CN">
                <a:ea typeface="宋体" panose="02010600030101010101" pitchFamily="2" charset="-122"/>
                <a:sym typeface="Symbol" panose="05050102010706020507" pitchFamily="18" charset="2"/>
              </a:rPr>
              <a:t> for any composite n if the prime factorization of n is known.</a:t>
            </a:r>
          </a:p>
          <a:p>
            <a:pPr eaLnBrk="1" hangingPunct="1">
              <a:buFontTx/>
              <a:buChar char="•"/>
            </a:pPr>
            <a:r>
              <a:rPr lang="en-US" altLang="zh-CN">
                <a:ea typeface="宋体" panose="02010600030101010101" pitchFamily="2" charset="-122"/>
                <a:sym typeface="Symbol" panose="05050102010706020507" pitchFamily="18" charset="2"/>
              </a:rPr>
              <a:t>Let n = p</a:t>
            </a:r>
            <a:r>
              <a:rPr lang="en-US" altLang="zh-CN" baseline="-25000">
                <a:ea typeface="宋体" panose="02010600030101010101" pitchFamily="2" charset="-122"/>
                <a:sym typeface="Symbol" panose="05050102010706020507" pitchFamily="18" charset="2"/>
              </a:rPr>
              <a:t>1</a:t>
            </a:r>
            <a:r>
              <a:rPr lang="en-US" altLang="zh-CN" baseline="38000">
                <a:ea typeface="宋体" panose="02010600030101010101" pitchFamily="2" charset="-122"/>
                <a:sym typeface="Symbol" panose="05050102010706020507" pitchFamily="18" charset="2"/>
              </a:rPr>
              <a:t>e</a:t>
            </a:r>
            <a:r>
              <a:rPr lang="en-US" altLang="zh-CN" sz="1800" baseline="10000">
                <a:ea typeface="宋体" panose="02010600030101010101" pitchFamily="2" charset="-122"/>
                <a:sym typeface="Symbol" panose="05050102010706020507" pitchFamily="18" charset="2"/>
              </a:rPr>
              <a:t>1</a:t>
            </a:r>
            <a:r>
              <a:rPr lang="en-US" altLang="zh-CN">
                <a:ea typeface="宋体" panose="02010600030101010101" pitchFamily="2" charset="-122"/>
                <a:sym typeface="Symbol" panose="05050102010706020507" pitchFamily="18" charset="2"/>
              </a:rPr>
              <a:t> p</a:t>
            </a:r>
            <a:r>
              <a:rPr lang="en-US" altLang="zh-CN" baseline="-25000">
                <a:ea typeface="宋体" panose="02010600030101010101" pitchFamily="2" charset="-122"/>
                <a:sym typeface="Symbol" panose="05050102010706020507" pitchFamily="18" charset="2"/>
              </a:rPr>
              <a:t>2</a:t>
            </a:r>
            <a:r>
              <a:rPr lang="en-US" altLang="zh-CN" baseline="38000">
                <a:ea typeface="宋体" panose="02010600030101010101" pitchFamily="2" charset="-122"/>
                <a:sym typeface="Symbol" panose="05050102010706020507" pitchFamily="18" charset="2"/>
              </a:rPr>
              <a:t>e</a:t>
            </a:r>
            <a:r>
              <a:rPr lang="en-US" altLang="zh-CN" sz="1800" baseline="10000">
                <a:ea typeface="宋体" panose="02010600030101010101" pitchFamily="2" charset="-122"/>
                <a:sym typeface="Symbol" panose="05050102010706020507" pitchFamily="18" charset="2"/>
              </a:rPr>
              <a:t>2</a:t>
            </a:r>
            <a:r>
              <a:rPr lang="en-US" altLang="zh-CN">
                <a:ea typeface="宋体" panose="02010600030101010101" pitchFamily="2" charset="-122"/>
                <a:sym typeface="Symbol" panose="05050102010706020507" pitchFamily="18" charset="2"/>
              </a:rPr>
              <a:t> … p</a:t>
            </a:r>
            <a:r>
              <a:rPr lang="en-US" altLang="zh-CN" baseline="-25000">
                <a:ea typeface="宋体" panose="02010600030101010101" pitchFamily="2" charset="-122"/>
                <a:sym typeface="Symbol" panose="05050102010706020507" pitchFamily="18" charset="2"/>
              </a:rPr>
              <a:t>k</a:t>
            </a:r>
            <a:r>
              <a:rPr lang="en-US" altLang="zh-CN" baseline="38000">
                <a:ea typeface="宋体" panose="02010600030101010101" pitchFamily="2" charset="-122"/>
                <a:sym typeface="Symbol" panose="05050102010706020507" pitchFamily="18" charset="2"/>
              </a:rPr>
              <a:t>e</a:t>
            </a:r>
            <a:r>
              <a:rPr lang="en-US" altLang="zh-CN" sz="1800" baseline="10000">
                <a:ea typeface="宋体" panose="02010600030101010101" pitchFamily="2" charset="-122"/>
                <a:sym typeface="Symbol" panose="05050102010706020507" pitchFamily="18" charset="2"/>
              </a:rPr>
              <a:t>k</a:t>
            </a:r>
            <a:r>
              <a:rPr lang="en-US" altLang="zh-CN">
                <a:ea typeface="宋体" panose="02010600030101010101" pitchFamily="2" charset="-122"/>
                <a:sym typeface="Symbol" panose="05050102010706020507" pitchFamily="18" charset="2"/>
              </a:rPr>
              <a:t> where p</a:t>
            </a:r>
            <a:r>
              <a:rPr lang="en-US" altLang="zh-CN" baseline="-25000">
                <a:ea typeface="宋体" panose="02010600030101010101" pitchFamily="2" charset="-122"/>
                <a:sym typeface="Symbol" panose="05050102010706020507" pitchFamily="18" charset="2"/>
              </a:rPr>
              <a:t>1</a:t>
            </a:r>
            <a:r>
              <a:rPr lang="en-US" altLang="zh-CN">
                <a:ea typeface="宋体" panose="02010600030101010101" pitchFamily="2" charset="-122"/>
                <a:sym typeface="Symbol" panose="05050102010706020507" pitchFamily="18" charset="2"/>
              </a:rPr>
              <a:t>,…, p</a:t>
            </a:r>
            <a:r>
              <a:rPr lang="en-US" altLang="zh-CN" baseline="-25000">
                <a:ea typeface="宋体" panose="02010600030101010101" pitchFamily="2" charset="-122"/>
                <a:sym typeface="Symbol" panose="05050102010706020507" pitchFamily="18" charset="2"/>
              </a:rPr>
              <a:t>k</a:t>
            </a:r>
            <a:r>
              <a:rPr lang="en-US" altLang="zh-CN">
                <a:ea typeface="宋体" panose="02010600030101010101" pitchFamily="2" charset="-122"/>
                <a:sym typeface="Symbol" panose="05050102010706020507" pitchFamily="18" charset="2"/>
              </a:rPr>
              <a:t> are prime and each e</a:t>
            </a:r>
            <a:r>
              <a:rPr lang="en-US" altLang="zh-CN" baseline="-25000">
                <a:ea typeface="宋体" panose="02010600030101010101" pitchFamily="2" charset="-122"/>
                <a:sym typeface="Symbol" panose="05050102010706020507" pitchFamily="18" charset="2"/>
              </a:rPr>
              <a:t>i</a:t>
            </a:r>
            <a:r>
              <a:rPr lang="en-US" altLang="zh-CN">
                <a:ea typeface="宋体" panose="02010600030101010101" pitchFamily="2" charset="-122"/>
                <a:sym typeface="Symbol" panose="05050102010706020507" pitchFamily="18" charset="2"/>
              </a:rPr>
              <a:t> is a nonzero positive integer.</a:t>
            </a:r>
          </a:p>
          <a:p>
            <a:pPr eaLnBrk="1" hangingPunct="1">
              <a:buFontTx/>
              <a:buChar char="•"/>
            </a:pPr>
            <a:r>
              <a:rPr lang="en-US" altLang="zh-CN">
                <a:ea typeface="宋体" panose="02010600030101010101" pitchFamily="2" charset="-122"/>
                <a:sym typeface="Symbol" panose="05050102010706020507" pitchFamily="18" charset="2"/>
              </a:rPr>
              <a:t>Then</a:t>
            </a:r>
          </a:p>
          <a:p>
            <a:pPr lvl="1" eaLnBrk="1" hangingPunct="1"/>
            <a:r>
              <a:rPr lang="en-US" altLang="zh-CN">
                <a:ea typeface="宋体" panose="02010600030101010101" pitchFamily="2" charset="-122"/>
                <a:sym typeface="Symbol" panose="05050102010706020507" pitchFamily="18" charset="2"/>
              </a:rPr>
              <a:t>	(n) = n (1 - 1/p</a:t>
            </a:r>
            <a:r>
              <a:rPr lang="en-US" altLang="zh-CN" baseline="-25000">
                <a:ea typeface="宋体" panose="02010600030101010101" pitchFamily="2" charset="-122"/>
                <a:sym typeface="Symbol" panose="05050102010706020507" pitchFamily="18" charset="2"/>
              </a:rPr>
              <a:t>1</a:t>
            </a:r>
            <a:r>
              <a:rPr lang="en-US" altLang="zh-CN">
                <a:ea typeface="宋体" panose="02010600030101010101" pitchFamily="2" charset="-122"/>
                <a:sym typeface="Symbol" panose="05050102010706020507" pitchFamily="18" charset="2"/>
              </a:rPr>
              <a:t>) (1 - 1/p</a:t>
            </a:r>
            <a:r>
              <a:rPr lang="en-US" altLang="zh-CN" baseline="-25000">
                <a:ea typeface="宋体" panose="02010600030101010101" pitchFamily="2" charset="-122"/>
                <a:sym typeface="Symbol" panose="05050102010706020507" pitchFamily="18" charset="2"/>
              </a:rPr>
              <a:t>2</a:t>
            </a:r>
            <a:r>
              <a:rPr lang="en-US" altLang="zh-CN">
                <a:ea typeface="宋体" panose="02010600030101010101" pitchFamily="2" charset="-122"/>
                <a:sym typeface="Symbol" panose="05050102010706020507" pitchFamily="18" charset="2"/>
              </a:rPr>
              <a:t>) … (1 - 1/p</a:t>
            </a:r>
            <a:r>
              <a:rPr lang="en-US" altLang="zh-CN" baseline="-25000">
                <a:ea typeface="宋体" panose="02010600030101010101" pitchFamily="2" charset="-122"/>
                <a:sym typeface="Symbol" panose="05050102010706020507" pitchFamily="18" charset="2"/>
              </a:rPr>
              <a:t>k</a:t>
            </a:r>
            <a:r>
              <a:rPr lang="en-US" altLang="zh-CN">
                <a:ea typeface="宋体" panose="02010600030101010101" pitchFamily="2" charset="-122"/>
                <a:sym typeface="Symbol" panose="05050102010706020507" pitchFamily="18" charset="2"/>
              </a:rPr>
              <a:t>).</a:t>
            </a:r>
          </a:p>
        </p:txBody>
      </p:sp>
    </p:spTree>
    <p:extLst>
      <p:ext uri="{BB962C8B-B14F-4D97-AF65-F5344CB8AC3E}">
        <p14:creationId xmlns:p14="http://schemas.microsoft.com/office/powerpoint/2010/main" val="1615697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7270B0B0-8124-4762-8DF9-677908E1A992}" type="slidenum">
              <a:rPr lang="en-US" altLang="zh-CN" sz="1400"/>
              <a:pPr eaLnBrk="1" hangingPunct="1"/>
              <a:t>17</a:t>
            </a:fld>
            <a:endParaRPr lang="en-US" altLang="zh-CN" sz="1400"/>
          </a:p>
        </p:txBody>
      </p:sp>
      <p:sp>
        <p:nvSpPr>
          <p:cNvPr id="1028" name="Text Box 2"/>
          <p:cNvSpPr txBox="1">
            <a:spLocks noChangeArrowheads="1"/>
          </p:cNvSpPr>
          <p:nvPr/>
        </p:nvSpPr>
        <p:spPr bwMode="auto">
          <a:xfrm>
            <a:off x="477888" y="332581"/>
            <a:ext cx="8208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solidFill>
                  <a:schemeClr val="accent2"/>
                </a:solidFill>
              </a:rPr>
              <a:t>The Euler phi Function</a:t>
            </a:r>
          </a:p>
        </p:txBody>
      </p:sp>
      <p:sp>
        <p:nvSpPr>
          <p:cNvPr id="1029" name="Text Box 6"/>
          <p:cNvSpPr txBox="1">
            <a:spLocks noChangeArrowheads="1"/>
          </p:cNvSpPr>
          <p:nvPr/>
        </p:nvSpPr>
        <p:spPr bwMode="auto">
          <a:xfrm>
            <a:off x="593725" y="2438400"/>
            <a:ext cx="816927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sym typeface="Symbol" panose="05050102010706020507" pitchFamily="18" charset="2"/>
              </a:rPr>
              <a:t>(2) = |{1}| = 1</a:t>
            </a:r>
          </a:p>
          <a:p>
            <a:pPr eaLnBrk="1" hangingPunct="1">
              <a:spcBef>
                <a:spcPct val="20000"/>
              </a:spcBef>
              <a:buFontTx/>
              <a:buChar char="•"/>
            </a:pPr>
            <a:r>
              <a:rPr lang="en-US" altLang="zh-CN">
                <a:ea typeface="宋体" panose="02010600030101010101" pitchFamily="2" charset="-122"/>
                <a:sym typeface="Symbol" panose="05050102010706020507" pitchFamily="18" charset="2"/>
              </a:rPr>
              <a:t>(3) =|{1,2}| = 2</a:t>
            </a:r>
          </a:p>
          <a:p>
            <a:pPr eaLnBrk="1" hangingPunct="1">
              <a:spcBef>
                <a:spcPct val="20000"/>
              </a:spcBef>
              <a:buFontTx/>
              <a:buChar char="•"/>
            </a:pPr>
            <a:r>
              <a:rPr lang="en-US" altLang="zh-CN">
                <a:ea typeface="宋体" panose="02010600030101010101" pitchFamily="2" charset="-122"/>
                <a:sym typeface="Symbol" panose="05050102010706020507" pitchFamily="18" charset="2"/>
              </a:rPr>
              <a:t>(4) = |{1,3}| = 2</a:t>
            </a:r>
          </a:p>
          <a:p>
            <a:pPr eaLnBrk="1" hangingPunct="1">
              <a:spcBef>
                <a:spcPct val="20000"/>
              </a:spcBef>
              <a:buFontTx/>
              <a:buChar char="•"/>
            </a:pPr>
            <a:r>
              <a:rPr lang="en-US" altLang="zh-CN">
                <a:ea typeface="宋体" panose="02010600030101010101" pitchFamily="2" charset="-122"/>
                <a:sym typeface="Symbol" panose="05050102010706020507" pitchFamily="18" charset="2"/>
              </a:rPr>
              <a:t>(5) = |{1,2,3,4}| = 4</a:t>
            </a:r>
          </a:p>
          <a:p>
            <a:pPr eaLnBrk="1" hangingPunct="1">
              <a:spcBef>
                <a:spcPct val="20000"/>
              </a:spcBef>
              <a:buFontTx/>
              <a:buChar char="•"/>
            </a:pPr>
            <a:r>
              <a:rPr lang="en-US" altLang="zh-CN">
                <a:ea typeface="宋体" panose="02010600030101010101" pitchFamily="2" charset="-122"/>
                <a:sym typeface="Symbol" panose="05050102010706020507" pitchFamily="18" charset="2"/>
              </a:rPr>
              <a:t>(6) = |{1,5}| = 2</a:t>
            </a:r>
            <a:br>
              <a:rPr lang="en-US" altLang="zh-CN">
                <a:ea typeface="宋体" panose="02010600030101010101" pitchFamily="2" charset="-122"/>
                <a:sym typeface="Symbol" panose="05050102010706020507" pitchFamily="18" charset="2"/>
              </a:rPr>
            </a:br>
            <a:endParaRPr lang="en-US" altLang="zh-CN">
              <a:ea typeface="宋体" panose="02010600030101010101" pitchFamily="2" charset="-122"/>
              <a:sym typeface="Symbol" panose="05050102010706020507" pitchFamily="18" charset="2"/>
            </a:endParaRPr>
          </a:p>
          <a:p>
            <a:pPr eaLnBrk="1" hangingPunct="1">
              <a:spcBef>
                <a:spcPct val="20000"/>
              </a:spcBef>
              <a:buFontTx/>
              <a:buChar char="•"/>
            </a:pPr>
            <a:r>
              <a:rPr lang="en-US" altLang="zh-CN">
                <a:ea typeface="宋体" panose="02010600030101010101" pitchFamily="2" charset="-122"/>
                <a:sym typeface="Symbol" panose="05050102010706020507" pitchFamily="18" charset="2"/>
              </a:rPr>
              <a:t>(37) = 36</a:t>
            </a:r>
          </a:p>
          <a:p>
            <a:pPr eaLnBrk="1" hangingPunct="1">
              <a:spcBef>
                <a:spcPct val="20000"/>
              </a:spcBef>
              <a:buFontTx/>
              <a:buChar char="•"/>
            </a:pPr>
            <a:r>
              <a:rPr lang="en-US" altLang="zh-CN">
                <a:ea typeface="宋体" panose="02010600030101010101" pitchFamily="2" charset="-122"/>
                <a:sym typeface="Symbol" panose="05050102010706020507" pitchFamily="18" charset="2"/>
              </a:rPr>
              <a:t>(21) = (3–1)×(7–1) = 2×6 = 12</a:t>
            </a:r>
          </a:p>
          <a:p>
            <a:pPr eaLnBrk="1" hangingPunct="1">
              <a:spcBef>
                <a:spcPct val="20000"/>
              </a:spcBef>
              <a:buFontTx/>
              <a:buChar char="•"/>
            </a:pPr>
            <a:endParaRPr lang="en-US" altLang="zh-CN">
              <a:ea typeface="宋体" panose="02010600030101010101" pitchFamily="2" charset="-122"/>
              <a:sym typeface="Symbol" panose="05050102010706020507" pitchFamily="18" charset="2"/>
            </a:endParaRPr>
          </a:p>
        </p:txBody>
      </p:sp>
      <p:graphicFrame>
        <p:nvGraphicFramePr>
          <p:cNvPr id="1026" name="Object 7"/>
          <p:cNvGraphicFramePr>
            <a:graphicFrameLocks noChangeAspect="1"/>
          </p:cNvGraphicFramePr>
          <p:nvPr/>
        </p:nvGraphicFramePr>
        <p:xfrm>
          <a:off x="1524000" y="1219200"/>
          <a:ext cx="6126163" cy="622300"/>
        </p:xfrm>
        <a:graphic>
          <a:graphicData uri="http://schemas.openxmlformats.org/presentationml/2006/ole">
            <mc:AlternateContent xmlns:mc="http://schemas.openxmlformats.org/markup-compatibility/2006">
              <mc:Choice xmlns:v="urn:schemas-microsoft-com:vml" Requires="v">
                <p:oleObj spid="_x0000_s3105" name="Equation" r:id="rId3" imgW="2539800" imgH="253800" progId="Equation.3">
                  <p:embed/>
                </p:oleObj>
              </mc:Choice>
              <mc:Fallback>
                <p:oleObj name="Equation" r:id="rId3" imgW="2539800" imgH="253800" progId="Equation.3">
                  <p:embed/>
                  <p:pic>
                    <p:nvPicPr>
                      <p:cNvPr id="102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219200"/>
                        <a:ext cx="6126163"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93638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45947BE0-4738-4D10-A979-A0DCEEE99934}" type="slidenum">
              <a:rPr lang="en-US" altLang="zh-CN" sz="1400"/>
              <a:pPr eaLnBrk="1" hangingPunct="1"/>
              <a:t>18</a:t>
            </a:fld>
            <a:endParaRPr lang="en-US" altLang="zh-CN" sz="1400"/>
          </a:p>
        </p:txBody>
      </p:sp>
      <p:sp>
        <p:nvSpPr>
          <p:cNvPr id="18435" name="Text Box 2"/>
          <p:cNvSpPr txBox="1">
            <a:spLocks noChangeArrowheads="1"/>
          </p:cNvSpPr>
          <p:nvPr/>
        </p:nvSpPr>
        <p:spPr bwMode="auto">
          <a:xfrm>
            <a:off x="381000" y="300037"/>
            <a:ext cx="8093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solidFill>
                  <a:schemeClr val="accent2"/>
                </a:solidFill>
                <a:ea typeface="宋体" panose="02010600030101010101" pitchFamily="2" charset="-122"/>
              </a:rPr>
              <a:t>Fermat’s Little Theorem</a:t>
            </a:r>
          </a:p>
        </p:txBody>
      </p:sp>
      <p:sp>
        <p:nvSpPr>
          <p:cNvPr id="18436" name="Text Box 3"/>
          <p:cNvSpPr txBox="1">
            <a:spLocks noChangeArrowheads="1"/>
          </p:cNvSpPr>
          <p:nvPr/>
        </p:nvSpPr>
        <p:spPr bwMode="auto">
          <a:xfrm>
            <a:off x="432486" y="1066800"/>
            <a:ext cx="8321675" cy="955675"/>
          </a:xfrm>
          <a:prstGeom prst="rect">
            <a:avLst/>
          </a:prstGeom>
          <a:solidFill>
            <a:srgbClr val="99CCFF">
              <a:alpha val="18823"/>
            </a:srgbClr>
          </a:solidFill>
          <a:ln w="9525">
            <a:solidFill>
              <a:schemeClr val="tx1"/>
            </a:solidFill>
            <a:miter lim="800000"/>
            <a:headEnd/>
            <a:tailEnd/>
          </a:ln>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2800">
                <a:ea typeface="宋体" panose="02010600030101010101" pitchFamily="2" charset="-122"/>
              </a:rPr>
              <a:t>Let </a:t>
            </a:r>
            <a:r>
              <a:rPr lang="en-US" altLang="zh-CN" sz="2800">
                <a:solidFill>
                  <a:srgbClr val="CC0000"/>
                </a:solidFill>
                <a:ea typeface="宋体" panose="02010600030101010101" pitchFamily="2" charset="-122"/>
              </a:rPr>
              <a:t>p</a:t>
            </a:r>
            <a:r>
              <a:rPr lang="en-US" altLang="zh-CN" sz="2800">
                <a:ea typeface="宋体" panose="02010600030101010101" pitchFamily="2" charset="-122"/>
              </a:rPr>
              <a:t> be a prime. Any </a:t>
            </a:r>
            <a:r>
              <a:rPr lang="en-US" altLang="zh-CN" sz="2800">
                <a:ea typeface="宋体" panose="02010600030101010101" pitchFamily="2" charset="-122"/>
                <a:sym typeface="Symbol" panose="05050102010706020507" pitchFamily="18" charset="2"/>
              </a:rPr>
              <a:t>integer </a:t>
            </a:r>
            <a:r>
              <a:rPr lang="en-US" altLang="zh-CN" sz="2800">
                <a:solidFill>
                  <a:srgbClr val="CC0000"/>
                </a:solidFill>
                <a:ea typeface="宋体" panose="02010600030101010101" pitchFamily="2" charset="-122"/>
                <a:sym typeface="Symbol" panose="05050102010706020507" pitchFamily="18" charset="2"/>
              </a:rPr>
              <a:t>a</a:t>
            </a:r>
            <a:r>
              <a:rPr lang="en-US" altLang="zh-CN" sz="2800">
                <a:ea typeface="宋体" panose="02010600030101010101" pitchFamily="2" charset="-122"/>
                <a:sym typeface="Symbol" panose="05050102010706020507" pitchFamily="18" charset="2"/>
              </a:rPr>
              <a:t> not divisible by </a:t>
            </a:r>
            <a:r>
              <a:rPr lang="en-US" altLang="zh-CN" sz="2800">
                <a:solidFill>
                  <a:srgbClr val="CC0000"/>
                </a:solidFill>
                <a:ea typeface="宋体" panose="02010600030101010101" pitchFamily="2" charset="-122"/>
                <a:sym typeface="Symbol" panose="05050102010706020507" pitchFamily="18" charset="2"/>
              </a:rPr>
              <a:t>p</a:t>
            </a:r>
            <a:r>
              <a:rPr lang="en-US" altLang="zh-CN" sz="2800">
                <a:ea typeface="宋体" panose="02010600030101010101" pitchFamily="2" charset="-122"/>
                <a:sym typeface="Symbol" panose="05050102010706020507" pitchFamily="18" charset="2"/>
              </a:rPr>
              <a:t> satisfies </a:t>
            </a:r>
            <a:r>
              <a:rPr lang="en-US" altLang="zh-CN" sz="2800">
                <a:solidFill>
                  <a:srgbClr val="CC0000"/>
                </a:solidFill>
                <a:ea typeface="宋体" panose="02010600030101010101" pitchFamily="2" charset="-122"/>
                <a:sym typeface="Symbol" panose="05050102010706020507" pitchFamily="18" charset="2"/>
              </a:rPr>
              <a:t>a</a:t>
            </a:r>
            <a:r>
              <a:rPr lang="en-US" altLang="zh-CN" sz="2800" baseline="40000">
                <a:solidFill>
                  <a:srgbClr val="CC0000"/>
                </a:solidFill>
                <a:ea typeface="宋体" panose="02010600030101010101" pitchFamily="2" charset="-122"/>
                <a:sym typeface="Symbol" panose="05050102010706020507" pitchFamily="18" charset="2"/>
              </a:rPr>
              <a:t>p-1</a:t>
            </a:r>
            <a:r>
              <a:rPr lang="en-US" altLang="zh-CN" sz="2800">
                <a:solidFill>
                  <a:srgbClr val="CC0000"/>
                </a:solidFill>
                <a:ea typeface="宋体" panose="02010600030101010101" pitchFamily="2" charset="-122"/>
              </a:rPr>
              <a:t> </a:t>
            </a:r>
            <a:r>
              <a:rPr lang="en-US" altLang="zh-CN" sz="2800">
                <a:solidFill>
                  <a:srgbClr val="CC0000"/>
                </a:solidFill>
                <a:ea typeface="宋体" panose="02010600030101010101" pitchFamily="2" charset="-122"/>
                <a:sym typeface="Symbol" panose="05050102010706020507" pitchFamily="18" charset="2"/>
              </a:rPr>
              <a:t> 1 (mod p)</a:t>
            </a:r>
            <a:r>
              <a:rPr lang="en-US" altLang="zh-CN" sz="2800">
                <a:ea typeface="宋体" panose="02010600030101010101" pitchFamily="2" charset="-122"/>
                <a:sym typeface="Symbol" panose="05050102010706020507" pitchFamily="18" charset="2"/>
              </a:rPr>
              <a:t>.</a:t>
            </a:r>
          </a:p>
        </p:txBody>
      </p:sp>
      <p:sp>
        <p:nvSpPr>
          <p:cNvPr id="18437" name="Text Box 4"/>
          <p:cNvSpPr txBox="1">
            <a:spLocks noChangeArrowheads="1"/>
          </p:cNvSpPr>
          <p:nvPr/>
        </p:nvSpPr>
        <p:spPr bwMode="auto">
          <a:xfrm>
            <a:off x="381000" y="2209800"/>
            <a:ext cx="8016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If a is not divisible by p and if n </a:t>
            </a:r>
            <a:r>
              <a:rPr lang="en-US" altLang="zh-CN">
                <a:ea typeface="宋体" panose="02010600030101010101" pitchFamily="2" charset="-122"/>
                <a:sym typeface="Symbol" panose="05050102010706020507" pitchFamily="18" charset="2"/>
              </a:rPr>
              <a:t> m (mod p-1), then a</a:t>
            </a:r>
            <a:r>
              <a:rPr lang="en-US" altLang="zh-CN" baseline="30000">
                <a:ea typeface="宋体" panose="02010600030101010101" pitchFamily="2" charset="-122"/>
                <a:sym typeface="Symbol" panose="05050102010706020507" pitchFamily="18" charset="2"/>
              </a:rPr>
              <a:t>n</a:t>
            </a:r>
            <a:r>
              <a:rPr lang="en-US" altLang="zh-CN">
                <a:ea typeface="宋体" panose="02010600030101010101" pitchFamily="2" charset="-122"/>
                <a:sym typeface="Symbol" panose="05050102010706020507" pitchFamily="18" charset="2"/>
              </a:rPr>
              <a:t>  a</a:t>
            </a:r>
            <a:r>
              <a:rPr lang="en-US" altLang="zh-CN" baseline="30000">
                <a:ea typeface="宋体" panose="02010600030101010101" pitchFamily="2" charset="-122"/>
                <a:sym typeface="Symbol" panose="05050102010706020507" pitchFamily="18" charset="2"/>
              </a:rPr>
              <a:t>m</a:t>
            </a:r>
            <a:r>
              <a:rPr lang="en-US" altLang="zh-CN">
                <a:ea typeface="宋体" panose="02010600030101010101" pitchFamily="2" charset="-122"/>
                <a:sym typeface="Symbol" panose="05050102010706020507" pitchFamily="18" charset="2"/>
              </a:rPr>
              <a:t> (mod p).</a:t>
            </a:r>
          </a:p>
        </p:txBody>
      </p:sp>
      <p:sp>
        <p:nvSpPr>
          <p:cNvPr id="18438" name="Text Box 5"/>
          <p:cNvSpPr txBox="1">
            <a:spLocks noChangeArrowheads="1"/>
          </p:cNvSpPr>
          <p:nvPr/>
        </p:nvSpPr>
        <p:spPr bwMode="auto">
          <a:xfrm>
            <a:off x="381000" y="3048000"/>
            <a:ext cx="855027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dirty="0">
                <a:ea typeface="宋体" panose="02010600030101010101" pitchFamily="2" charset="-122"/>
              </a:rPr>
              <a:t>We can generalize the Fermat’s Little Theorem as follows. This is due to Euler.</a:t>
            </a:r>
          </a:p>
          <a:p>
            <a:pPr eaLnBrk="1" hangingPunct="1">
              <a:spcBef>
                <a:spcPct val="40000"/>
              </a:spcBef>
            </a:pPr>
            <a:r>
              <a:rPr lang="en-US" altLang="zh-CN" b="1" dirty="0">
                <a:ea typeface="宋体" panose="02010600030101010101" pitchFamily="2" charset="-122"/>
              </a:rPr>
              <a:t>	</a:t>
            </a:r>
            <a:r>
              <a:rPr lang="en-US" altLang="zh-CN" b="1" dirty="0">
                <a:solidFill>
                  <a:schemeClr val="accent2"/>
                </a:solidFill>
                <a:ea typeface="宋体" panose="02010600030101010101" pitchFamily="2" charset="-122"/>
              </a:rPr>
              <a:t>Euler’s Generalization</a:t>
            </a:r>
            <a:r>
              <a:rPr lang="en-US" altLang="zh-CN" dirty="0">
                <a:ea typeface="宋体" panose="02010600030101010101" pitchFamily="2" charset="-122"/>
              </a:rPr>
              <a:t>    </a:t>
            </a:r>
            <a:r>
              <a:rPr lang="en-US" altLang="zh-CN" b="1" dirty="0">
                <a:ea typeface="宋体" panose="02010600030101010101" pitchFamily="2" charset="-122"/>
              </a:rPr>
              <a:t>Let n be a composite. Then a</a:t>
            </a:r>
            <a:r>
              <a:rPr lang="en-US" altLang="zh-CN" b="1" baseline="30000" dirty="0">
                <a:ea typeface="宋体" panose="02010600030101010101" pitchFamily="2" charset="-122"/>
                <a:sym typeface="Symbol" panose="05050102010706020507" pitchFamily="18" charset="2"/>
              </a:rPr>
              <a:t>(n)</a:t>
            </a:r>
            <a:r>
              <a:rPr lang="en-US" altLang="zh-CN" b="1" dirty="0">
                <a:ea typeface="宋体" panose="02010600030101010101" pitchFamily="2" charset="-122"/>
                <a:sym typeface="Symbol" panose="05050102010706020507" pitchFamily="18" charset="2"/>
              </a:rPr>
              <a:t>  1 (mod n) for any integer a which is relatively prime to n.</a:t>
            </a:r>
          </a:p>
          <a:p>
            <a:pPr eaLnBrk="1" hangingPunct="1">
              <a:spcBef>
                <a:spcPct val="40000"/>
              </a:spcBef>
            </a:pPr>
            <a:endParaRPr lang="en-US" altLang="zh-CN" sz="800" dirty="0">
              <a:ea typeface="宋体" panose="02010600030101010101" pitchFamily="2" charset="-122"/>
              <a:sym typeface="Symbol" panose="05050102010706020507" pitchFamily="18" charset="2"/>
            </a:endParaRPr>
          </a:p>
          <a:p>
            <a:pPr eaLnBrk="1" hangingPunct="1">
              <a:spcBef>
                <a:spcPct val="40000"/>
              </a:spcBef>
              <a:buFontTx/>
              <a:buChar char="•"/>
            </a:pPr>
            <a:r>
              <a:rPr lang="pt-BR" altLang="zh-CN" dirty="0">
                <a:sym typeface="Symbol" panose="05050102010706020507" pitchFamily="18" charset="2"/>
              </a:rPr>
              <a:t>E.g. a=3;n=10; (10)=4 </a:t>
            </a:r>
            <a:r>
              <a:rPr lang="pt-BR" altLang="zh-CN" dirty="0">
                <a:sym typeface="Wingdings" panose="05000000000000000000" pitchFamily="2" charset="2"/>
              </a:rPr>
              <a:t></a:t>
            </a:r>
            <a:r>
              <a:rPr lang="pt-BR" altLang="zh-CN" dirty="0">
                <a:sym typeface="Symbol" panose="05050102010706020507" pitchFamily="18" charset="2"/>
              </a:rPr>
              <a:t> 3</a:t>
            </a:r>
            <a:r>
              <a:rPr lang="pt-BR" altLang="zh-CN" baseline="30000" dirty="0">
                <a:sym typeface="Symbol" panose="05050102010706020507" pitchFamily="18" charset="2"/>
              </a:rPr>
              <a:t>4</a:t>
            </a:r>
            <a:r>
              <a:rPr lang="pt-BR" altLang="zh-CN" dirty="0">
                <a:sym typeface="Symbol" panose="05050102010706020507" pitchFamily="18" charset="2"/>
              </a:rPr>
              <a:t>  81  1 (mod 10)</a:t>
            </a:r>
          </a:p>
          <a:p>
            <a:pPr eaLnBrk="1" hangingPunct="1">
              <a:spcBef>
                <a:spcPct val="40000"/>
              </a:spcBef>
              <a:buFontTx/>
              <a:buChar char="•"/>
            </a:pPr>
            <a:r>
              <a:rPr lang="pt-BR" altLang="zh-CN" dirty="0">
                <a:sym typeface="Symbol" panose="05050102010706020507" pitchFamily="18" charset="2"/>
              </a:rPr>
              <a:t>E.g. a=2;n=11; (11)=10 </a:t>
            </a:r>
            <a:r>
              <a:rPr lang="pt-BR" altLang="zh-CN" dirty="0">
                <a:sym typeface="Wingdings" panose="05000000000000000000" pitchFamily="2" charset="2"/>
              </a:rPr>
              <a:t></a:t>
            </a:r>
            <a:r>
              <a:rPr lang="pt-BR" altLang="zh-CN" dirty="0">
                <a:sym typeface="Symbol" panose="05050102010706020507" pitchFamily="18" charset="2"/>
              </a:rPr>
              <a:t> 2</a:t>
            </a:r>
            <a:r>
              <a:rPr lang="pt-BR" altLang="zh-CN" baseline="30000" dirty="0">
                <a:sym typeface="Symbol" panose="05050102010706020507" pitchFamily="18" charset="2"/>
              </a:rPr>
              <a:t>10</a:t>
            </a:r>
            <a:r>
              <a:rPr lang="pt-BR" altLang="zh-CN" dirty="0">
                <a:sym typeface="Symbol" panose="05050102010706020507" pitchFamily="18" charset="2"/>
              </a:rPr>
              <a:t>  1024  1 (mod 11)</a:t>
            </a:r>
          </a:p>
          <a:p>
            <a:pPr eaLnBrk="1" hangingPunct="1">
              <a:spcBef>
                <a:spcPct val="40000"/>
              </a:spcBef>
            </a:pPr>
            <a:endParaRPr lang="en-US" altLang="zh-CN" dirty="0">
              <a:ea typeface="宋体" panose="02010600030101010101" pitchFamily="2" charset="-122"/>
              <a:sym typeface="Symbol" panose="05050102010706020507" pitchFamily="18" charset="2"/>
            </a:endParaRPr>
          </a:p>
        </p:txBody>
      </p:sp>
      <p:sp>
        <p:nvSpPr>
          <p:cNvPr id="18439" name="Text Box 7"/>
          <p:cNvSpPr txBox="1">
            <a:spLocks noChangeArrowheads="1"/>
          </p:cNvSpPr>
          <p:nvPr/>
        </p:nvSpPr>
        <p:spPr bwMode="auto">
          <a:xfrm>
            <a:off x="457200" y="5638800"/>
            <a:ext cx="801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dirty="0">
                <a:ea typeface="宋体" panose="02010600030101010101" pitchFamily="2" charset="-122"/>
              </a:rPr>
              <a:t>Exercise:</a:t>
            </a:r>
            <a:r>
              <a:rPr lang="en-US" altLang="zh-CN" b="1" dirty="0">
                <a:ea typeface="宋体" panose="02010600030101010101" pitchFamily="2" charset="-122"/>
              </a:rPr>
              <a:t>    </a:t>
            </a:r>
            <a:r>
              <a:rPr lang="en-US" altLang="zh-CN" dirty="0">
                <a:ea typeface="宋体" panose="02010600030101010101" pitchFamily="2" charset="-122"/>
              </a:rPr>
              <a:t>Compute 11</a:t>
            </a:r>
            <a:r>
              <a:rPr lang="en-US" altLang="zh-CN" baseline="44000" dirty="0">
                <a:ea typeface="宋体" panose="02010600030101010101" pitchFamily="2" charset="-122"/>
              </a:rPr>
              <a:t>1,073,741,823</a:t>
            </a:r>
            <a:r>
              <a:rPr lang="en-US" altLang="zh-CN" dirty="0">
                <a:ea typeface="宋体" panose="02010600030101010101" pitchFamily="2" charset="-122"/>
              </a:rPr>
              <a:t> mod 13.</a:t>
            </a:r>
          </a:p>
        </p:txBody>
      </p:sp>
      <p:sp>
        <p:nvSpPr>
          <p:cNvPr id="8" name="Text Box 7"/>
          <p:cNvSpPr txBox="1">
            <a:spLocks noChangeArrowheads="1"/>
          </p:cNvSpPr>
          <p:nvPr/>
        </p:nvSpPr>
        <p:spPr bwMode="auto">
          <a:xfrm>
            <a:off x="457200" y="6146800"/>
            <a:ext cx="80168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dirty="0" smtClean="0">
                <a:solidFill>
                  <a:srgbClr val="FF0000"/>
                </a:solidFill>
                <a:ea typeface="宋体" panose="02010600030101010101" pitchFamily="2" charset="-122"/>
              </a:rPr>
              <a:t>For integer a and positive integer k, n, if a and n are co-prime, then </a:t>
            </a:r>
            <a:r>
              <a:rPr lang="en-US" altLang="zh-CN" dirty="0" err="1" smtClean="0">
                <a:solidFill>
                  <a:srgbClr val="FF0000"/>
                </a:solidFill>
                <a:ea typeface="宋体" panose="02010600030101010101" pitchFamily="2" charset="-122"/>
              </a:rPr>
              <a:t>a</a:t>
            </a:r>
            <a:r>
              <a:rPr lang="en-US" altLang="zh-CN" baseline="30000" dirty="0" err="1" smtClean="0">
                <a:solidFill>
                  <a:srgbClr val="FF0000"/>
                </a:solidFill>
                <a:ea typeface="宋体" panose="02010600030101010101" pitchFamily="2" charset="-122"/>
              </a:rPr>
              <a:t>k</a:t>
            </a:r>
            <a:r>
              <a:rPr lang="en-US" altLang="zh-CN" dirty="0" smtClean="0">
                <a:solidFill>
                  <a:srgbClr val="FF0000"/>
                </a:solidFill>
                <a:ea typeface="宋体" panose="02010600030101010101" pitchFamily="2" charset="-122"/>
              </a:rPr>
              <a:t> mod n = a </a:t>
            </a:r>
            <a:r>
              <a:rPr lang="en-US" altLang="zh-CN" baseline="30000" dirty="0" smtClean="0">
                <a:solidFill>
                  <a:srgbClr val="FF0000"/>
                </a:solidFill>
                <a:ea typeface="宋体" panose="02010600030101010101" pitchFamily="2" charset="-122"/>
              </a:rPr>
              <a:t>k mod</a:t>
            </a:r>
            <a:r>
              <a:rPr lang="en-US" altLang="zh-CN" b="1" baseline="30000" dirty="0" smtClean="0">
                <a:solidFill>
                  <a:srgbClr val="FF0000"/>
                </a:solidFill>
                <a:sym typeface="Symbol" panose="05050102010706020507" pitchFamily="18" charset="2"/>
              </a:rPr>
              <a:t> </a:t>
            </a:r>
            <a:r>
              <a:rPr lang="en-US" altLang="zh-CN" b="1" baseline="30000" dirty="0">
                <a:solidFill>
                  <a:srgbClr val="FF0000"/>
                </a:solidFill>
                <a:sym typeface="Symbol" panose="05050102010706020507" pitchFamily="18" charset="2"/>
              </a:rPr>
              <a:t>(n)</a:t>
            </a:r>
            <a:r>
              <a:rPr lang="en-US" altLang="zh-CN" dirty="0" smtClean="0">
                <a:solidFill>
                  <a:srgbClr val="FF0000"/>
                </a:solidFill>
                <a:ea typeface="宋体" panose="02010600030101010101" pitchFamily="2" charset="-122"/>
              </a:rPr>
              <a:t>  mod n.</a:t>
            </a:r>
            <a:endParaRPr lang="en-US" altLang="zh-CN" dirty="0">
              <a:solidFill>
                <a:srgbClr val="FF0000"/>
              </a:solidFill>
              <a:ea typeface="宋体" panose="02010600030101010101" pitchFamily="2" charset="-122"/>
            </a:endParaRPr>
          </a:p>
        </p:txBody>
      </p:sp>
    </p:spTree>
    <p:extLst>
      <p:ext uri="{BB962C8B-B14F-4D97-AF65-F5344CB8AC3E}">
        <p14:creationId xmlns:p14="http://schemas.microsoft.com/office/powerpoint/2010/main" val="54793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01CA408F-B13B-45BB-A009-94DBD23A26D6}" type="slidenum">
              <a:rPr lang="en-US" altLang="zh-CN" sz="1400"/>
              <a:pPr eaLnBrk="1" hangingPunct="1"/>
              <a:t>19</a:t>
            </a:fld>
            <a:endParaRPr lang="en-US" altLang="zh-CN" sz="1400"/>
          </a:p>
        </p:txBody>
      </p:sp>
      <p:sp>
        <p:nvSpPr>
          <p:cNvPr id="19459" name="Text Box 2"/>
          <p:cNvSpPr txBox="1">
            <a:spLocks noChangeArrowheads="1"/>
          </p:cNvSpPr>
          <p:nvPr/>
        </p:nvSpPr>
        <p:spPr bwMode="auto">
          <a:xfrm>
            <a:off x="323528" y="337303"/>
            <a:ext cx="8208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solidFill>
                  <a:schemeClr val="accent2"/>
                </a:solidFill>
              </a:rPr>
              <a:t>Modular Exponentiation</a:t>
            </a:r>
          </a:p>
        </p:txBody>
      </p:sp>
      <p:sp>
        <p:nvSpPr>
          <p:cNvPr id="19460" name="Text Box 3"/>
          <p:cNvSpPr txBox="1">
            <a:spLocks noChangeArrowheads="1"/>
          </p:cNvSpPr>
          <p:nvPr/>
        </p:nvSpPr>
        <p:spPr bwMode="auto">
          <a:xfrm>
            <a:off x="457200" y="1219200"/>
            <a:ext cx="61833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Let Z = { …</a:t>
            </a:r>
            <a:r>
              <a:rPr lang="en-US" altLang="zh-CN" sz="1800">
                <a:ea typeface="宋体" panose="02010600030101010101" pitchFamily="2" charset="-122"/>
              </a:rPr>
              <a:t>, -2, -1, 0, 1, 2,</a:t>
            </a:r>
            <a:r>
              <a:rPr lang="en-US" altLang="zh-CN">
                <a:ea typeface="宋体" panose="02010600030101010101" pitchFamily="2" charset="-122"/>
              </a:rPr>
              <a:t> … } be the set of integers.</a:t>
            </a:r>
          </a:p>
          <a:p>
            <a:pPr eaLnBrk="1" hangingPunct="1"/>
            <a:r>
              <a:rPr lang="en-US" altLang="zh-CN">
                <a:ea typeface="宋体" panose="02010600030101010101" pitchFamily="2" charset="-122"/>
              </a:rPr>
              <a:t>Let a, e, n </a:t>
            </a:r>
            <a:r>
              <a:rPr lang="en-US" altLang="zh-CN" sz="2400">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a:t>
            </a:r>
            <a:r>
              <a:rPr lang="en-US" altLang="zh-CN">
                <a:ea typeface="宋体" panose="02010600030101010101" pitchFamily="2" charset="-122"/>
              </a:rPr>
              <a:t>Z.</a:t>
            </a:r>
          </a:p>
        </p:txBody>
      </p:sp>
      <p:sp>
        <p:nvSpPr>
          <p:cNvPr id="19461" name="Text Box 4"/>
          <p:cNvSpPr txBox="1">
            <a:spLocks noChangeArrowheads="1"/>
          </p:cNvSpPr>
          <p:nvPr/>
        </p:nvSpPr>
        <p:spPr bwMode="auto">
          <a:xfrm>
            <a:off x="457200" y="2057400"/>
            <a:ext cx="838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solidFill>
                  <a:schemeClr val="accent2"/>
                </a:solidFill>
                <a:ea typeface="宋体" panose="02010600030101010101" pitchFamily="2" charset="-122"/>
              </a:rPr>
              <a:t>Modular exponentiation</a:t>
            </a:r>
            <a:r>
              <a:rPr lang="en-US" altLang="zh-CN">
                <a:ea typeface="宋体" panose="02010600030101010101" pitchFamily="2" charset="-122"/>
              </a:rPr>
              <a:t>  </a:t>
            </a:r>
            <a:r>
              <a:rPr lang="en-US" altLang="zh-CN">
                <a:solidFill>
                  <a:srgbClr val="CC0000"/>
                </a:solidFill>
                <a:ea typeface="宋体" panose="02010600030101010101" pitchFamily="2" charset="-122"/>
              </a:rPr>
              <a:t>a</a:t>
            </a:r>
            <a:r>
              <a:rPr lang="en-US" altLang="zh-CN" sz="2400" baseline="30000">
                <a:solidFill>
                  <a:srgbClr val="CC0000"/>
                </a:solidFill>
                <a:ea typeface="宋体" panose="02010600030101010101" pitchFamily="2" charset="-122"/>
              </a:rPr>
              <a:t>e</a:t>
            </a:r>
            <a:r>
              <a:rPr lang="en-US" altLang="zh-CN">
                <a:ea typeface="宋体" panose="02010600030101010101" pitchFamily="2" charset="-122"/>
              </a:rPr>
              <a:t> mod n is defined as repeated multiplications of </a:t>
            </a:r>
            <a:r>
              <a:rPr lang="en-US" altLang="zh-CN">
                <a:solidFill>
                  <a:srgbClr val="CC0000"/>
                </a:solidFill>
                <a:ea typeface="宋体" panose="02010600030101010101" pitchFamily="2" charset="-122"/>
              </a:rPr>
              <a:t>a</a:t>
            </a:r>
            <a:r>
              <a:rPr lang="en-US" altLang="zh-CN">
                <a:ea typeface="宋体" panose="02010600030101010101" pitchFamily="2" charset="-122"/>
              </a:rPr>
              <a:t> for </a:t>
            </a:r>
            <a:r>
              <a:rPr lang="en-US" altLang="zh-CN">
                <a:solidFill>
                  <a:srgbClr val="CC0000"/>
                </a:solidFill>
                <a:ea typeface="宋体" panose="02010600030101010101" pitchFamily="2" charset="-122"/>
              </a:rPr>
              <a:t>e</a:t>
            </a:r>
            <a:r>
              <a:rPr lang="en-US" altLang="zh-CN">
                <a:ea typeface="宋体" panose="02010600030101010101" pitchFamily="2" charset="-122"/>
              </a:rPr>
              <a:t> times modulo n.</a:t>
            </a:r>
          </a:p>
        </p:txBody>
      </p:sp>
      <p:sp>
        <p:nvSpPr>
          <p:cNvPr id="19462" name="Text Box 5"/>
          <p:cNvSpPr txBox="1">
            <a:spLocks noChangeArrowheads="1"/>
          </p:cNvSpPr>
          <p:nvPr/>
        </p:nvSpPr>
        <p:spPr bwMode="auto">
          <a:xfrm>
            <a:off x="457200" y="2895600"/>
            <a:ext cx="693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Method 1</a:t>
            </a:r>
            <a:r>
              <a:rPr lang="en-US" altLang="zh-CN">
                <a:ea typeface="宋体" panose="02010600030101010101" pitchFamily="2" charset="-122"/>
              </a:rPr>
              <a:t> : Repeated Modular Multiplication (as defined)</a:t>
            </a:r>
          </a:p>
        </p:txBody>
      </p:sp>
      <p:sp>
        <p:nvSpPr>
          <p:cNvPr id="19463" name="Text Box 6"/>
          <p:cNvSpPr txBox="1">
            <a:spLocks noChangeArrowheads="1"/>
          </p:cNvSpPr>
          <p:nvPr/>
        </p:nvSpPr>
        <p:spPr bwMode="auto">
          <a:xfrm>
            <a:off x="762000" y="3352800"/>
            <a:ext cx="5665788"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1941513" algn="l"/>
              </a:tabLst>
              <a:defRPr sz="2000">
                <a:solidFill>
                  <a:schemeClr val="tx1"/>
                </a:solidFill>
                <a:latin typeface="Comic Sans MS" panose="030F0702030302020204" pitchFamily="66" charset="0"/>
              </a:defRPr>
            </a:lvl1pPr>
            <a:lvl2pPr marL="742950" indent="-285750" eaLnBrk="0" hangingPunct="0">
              <a:tabLst>
                <a:tab pos="1941513" algn="l"/>
              </a:tabLst>
              <a:defRPr sz="2000">
                <a:solidFill>
                  <a:schemeClr val="tx1"/>
                </a:solidFill>
                <a:latin typeface="Comic Sans MS" panose="030F0702030302020204" pitchFamily="66" charset="0"/>
              </a:defRPr>
            </a:lvl2pPr>
            <a:lvl3pPr marL="1143000" indent="-228600" eaLnBrk="0" hangingPunct="0">
              <a:tabLst>
                <a:tab pos="1941513" algn="l"/>
              </a:tabLst>
              <a:defRPr sz="2000">
                <a:solidFill>
                  <a:schemeClr val="tx1"/>
                </a:solidFill>
                <a:latin typeface="Comic Sans MS" panose="030F0702030302020204" pitchFamily="66" charset="0"/>
              </a:defRPr>
            </a:lvl3pPr>
            <a:lvl4pPr marL="1600200" indent="-228600" eaLnBrk="0" hangingPunct="0">
              <a:tabLst>
                <a:tab pos="1941513" algn="l"/>
              </a:tabLst>
              <a:defRPr sz="2000">
                <a:solidFill>
                  <a:schemeClr val="tx1"/>
                </a:solidFill>
                <a:latin typeface="Comic Sans MS" panose="030F0702030302020204" pitchFamily="66" charset="0"/>
              </a:defRPr>
            </a:lvl4pPr>
            <a:lvl5pPr marL="2057400" indent="-228600" eaLnBrk="0" hangingPunct="0">
              <a:tabLst>
                <a:tab pos="1941513"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1941513"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1941513"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1941513"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1941513"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e.g.  11</a:t>
            </a:r>
            <a:r>
              <a:rPr lang="en-US" altLang="zh-CN" sz="1800" baseline="42000">
                <a:ea typeface="宋体" panose="02010600030101010101" pitchFamily="2" charset="-122"/>
              </a:rPr>
              <a:t>15</a:t>
            </a:r>
            <a:r>
              <a:rPr lang="en-US" altLang="zh-CN" sz="1800">
                <a:ea typeface="宋体" panose="02010600030101010101" pitchFamily="2" charset="-122"/>
              </a:rPr>
              <a:t> mod 13	= </a:t>
            </a:r>
            <a:r>
              <a:rPr lang="en-US" altLang="zh-CN" sz="1800" u="sng">
                <a:ea typeface="宋体" panose="02010600030101010101" pitchFamily="2" charset="-122"/>
              </a:rPr>
              <a:t>11 x 11</a:t>
            </a:r>
            <a:r>
              <a:rPr lang="en-US" altLang="zh-CN" sz="1800">
                <a:ea typeface="宋体" panose="02010600030101010101" pitchFamily="2" charset="-122"/>
              </a:rPr>
              <a:t> x 11 x 11 x … x 11 mod 13</a:t>
            </a:r>
          </a:p>
          <a:p>
            <a:pPr eaLnBrk="1" hangingPunct="1"/>
            <a:r>
              <a:rPr lang="en-US" altLang="zh-CN" sz="1800">
                <a:ea typeface="宋体" panose="02010600030101010101" pitchFamily="2" charset="-122"/>
              </a:rPr>
              <a:t>	= </a:t>
            </a:r>
            <a:r>
              <a:rPr lang="en-US" altLang="zh-CN" sz="1800" u="sng">
                <a:ea typeface="宋体" panose="02010600030101010101" pitchFamily="2" charset="-122"/>
              </a:rPr>
              <a:t>4 x 11</a:t>
            </a:r>
            <a:r>
              <a:rPr lang="en-US" altLang="zh-CN" sz="1800">
                <a:ea typeface="宋体" panose="02010600030101010101" pitchFamily="2" charset="-122"/>
              </a:rPr>
              <a:t> x 11 x … x 11 mod 13</a:t>
            </a:r>
          </a:p>
          <a:p>
            <a:pPr eaLnBrk="1" hangingPunct="1"/>
            <a:r>
              <a:rPr lang="en-US" altLang="zh-CN" sz="1800">
                <a:ea typeface="宋体" panose="02010600030101010101" pitchFamily="2" charset="-122"/>
              </a:rPr>
              <a:t>	= </a:t>
            </a:r>
            <a:r>
              <a:rPr lang="en-US" altLang="zh-CN" sz="1800" u="sng">
                <a:ea typeface="宋体" panose="02010600030101010101" pitchFamily="2" charset="-122"/>
              </a:rPr>
              <a:t>5 x 11</a:t>
            </a:r>
            <a:r>
              <a:rPr lang="en-US" altLang="zh-CN" sz="1800">
                <a:ea typeface="宋体" panose="02010600030101010101" pitchFamily="2" charset="-122"/>
              </a:rPr>
              <a:t> x … x 11 mod 13</a:t>
            </a:r>
          </a:p>
          <a:p>
            <a:pPr eaLnBrk="1" hangingPunct="1"/>
            <a:r>
              <a:rPr lang="en-US" altLang="zh-CN" sz="1800">
                <a:ea typeface="宋体" panose="02010600030101010101" pitchFamily="2" charset="-122"/>
              </a:rPr>
              <a:t>	:</a:t>
            </a:r>
          </a:p>
          <a:p>
            <a:pPr eaLnBrk="1" hangingPunct="1"/>
            <a:r>
              <a:rPr lang="en-US" altLang="zh-CN" sz="1800">
                <a:ea typeface="宋体" panose="02010600030101010101" pitchFamily="2" charset="-122"/>
              </a:rPr>
              <a:t>	= 5</a:t>
            </a:r>
          </a:p>
        </p:txBody>
      </p:sp>
      <p:sp>
        <p:nvSpPr>
          <p:cNvPr id="19464" name="Text Box 7"/>
          <p:cNvSpPr txBox="1">
            <a:spLocks noChangeArrowheads="1"/>
          </p:cNvSpPr>
          <p:nvPr/>
        </p:nvSpPr>
        <p:spPr bwMode="auto">
          <a:xfrm>
            <a:off x="822325" y="4818063"/>
            <a:ext cx="4919663"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3038" indent="-173038"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performed 14 modular multiplications</a:t>
            </a:r>
          </a:p>
          <a:p>
            <a:pPr eaLnBrk="1" hangingPunct="1">
              <a:spcBef>
                <a:spcPct val="10000"/>
              </a:spcBef>
              <a:buFontTx/>
              <a:buChar char="•"/>
            </a:pPr>
            <a:r>
              <a:rPr lang="en-US" altLang="zh-CN">
                <a:ea typeface="宋体" panose="02010600030101010101" pitchFamily="2" charset="-122"/>
              </a:rPr>
              <a:t>Complexity = O(</a:t>
            </a:r>
            <a:r>
              <a:rPr lang="en-US" altLang="zh-CN">
                <a:solidFill>
                  <a:srgbClr val="CC0000"/>
                </a:solidFill>
                <a:ea typeface="宋体" panose="02010600030101010101" pitchFamily="2" charset="-122"/>
              </a:rPr>
              <a:t>e</a:t>
            </a:r>
            <a:r>
              <a:rPr lang="en-US" altLang="zh-CN">
                <a:ea typeface="宋体" panose="02010600030101010101" pitchFamily="2" charset="-122"/>
              </a:rPr>
              <a:t>)</a:t>
            </a:r>
          </a:p>
          <a:p>
            <a:pPr eaLnBrk="1" hangingPunct="1">
              <a:spcBef>
                <a:spcPct val="25000"/>
              </a:spcBef>
              <a:buFontTx/>
              <a:buChar char="•"/>
            </a:pPr>
            <a:r>
              <a:rPr lang="en-US" altLang="zh-CN">
                <a:ea typeface="宋体" panose="02010600030101010101" pitchFamily="2" charset="-122"/>
              </a:rPr>
              <a:t>Compute 11</a:t>
            </a:r>
            <a:r>
              <a:rPr lang="en-US" altLang="zh-CN" baseline="44000">
                <a:ea typeface="宋体" panose="02010600030101010101" pitchFamily="2" charset="-122"/>
              </a:rPr>
              <a:t>103741,823</a:t>
            </a:r>
            <a:r>
              <a:rPr lang="en-US" altLang="zh-CN">
                <a:ea typeface="宋体" panose="02010600030101010101" pitchFamily="2" charset="-122"/>
              </a:rPr>
              <a:t> mod 1073741823</a:t>
            </a:r>
          </a:p>
        </p:txBody>
      </p:sp>
    </p:spTree>
    <p:extLst>
      <p:ext uri="{BB962C8B-B14F-4D97-AF65-F5344CB8AC3E}">
        <p14:creationId xmlns:p14="http://schemas.microsoft.com/office/powerpoint/2010/main" val="2615139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A1128235-A283-4F21-9D7F-0F8754F670C3}" type="slidenum">
              <a:rPr lang="en-US" altLang="zh-CN" sz="1400"/>
              <a:pPr eaLnBrk="1" hangingPunct="1"/>
              <a:t>2</a:t>
            </a:fld>
            <a:endParaRPr lang="en-US" altLang="zh-CN" sz="1400"/>
          </a:p>
        </p:txBody>
      </p:sp>
      <p:sp>
        <p:nvSpPr>
          <p:cNvPr id="3075" name="Rectangle 3"/>
          <p:cNvSpPr>
            <a:spLocks noGrp="1" noChangeArrowheads="1"/>
          </p:cNvSpPr>
          <p:nvPr>
            <p:ph type="subTitle" idx="1"/>
          </p:nvPr>
        </p:nvSpPr>
        <p:spPr>
          <a:xfrm>
            <a:off x="913960" y="2253421"/>
            <a:ext cx="7316080" cy="1015663"/>
          </a:xfrm>
          <a:noFill/>
        </p:spPr>
        <p:txBody>
          <a:bodyPr wrap="square">
            <a:spAutoFit/>
          </a:bodyPr>
          <a:lstStyle/>
          <a:p>
            <a:pPr algn="ctr" eaLnBrk="1" hangingPunct="1"/>
            <a:r>
              <a:rPr lang="en-US" altLang="zh-CN" sz="6000" dirty="0" smtClean="0">
                <a:ea typeface="宋体" panose="02010600030101010101" pitchFamily="2" charset="-122"/>
              </a:rPr>
              <a:t>Number Theory</a:t>
            </a:r>
          </a:p>
        </p:txBody>
      </p:sp>
      <p:sp>
        <p:nvSpPr>
          <p:cNvPr id="3076" name="TextBox 3"/>
          <p:cNvSpPr txBox="1">
            <a:spLocks noChangeArrowheads="1"/>
          </p:cNvSpPr>
          <p:nvPr/>
        </p:nvSpPr>
        <p:spPr bwMode="auto">
          <a:xfrm>
            <a:off x="1979712" y="4165852"/>
            <a:ext cx="64087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2800" dirty="0">
                <a:solidFill>
                  <a:schemeClr val="accent2"/>
                </a:solidFill>
                <a:ea typeface="宋体" panose="02010600030101010101" pitchFamily="2" charset="-122"/>
              </a:rPr>
              <a:t>We work on integers only</a:t>
            </a:r>
          </a:p>
        </p:txBody>
      </p:sp>
    </p:spTree>
    <p:extLst>
      <p:ext uri="{BB962C8B-B14F-4D97-AF65-F5344CB8AC3E}">
        <p14:creationId xmlns:p14="http://schemas.microsoft.com/office/powerpoint/2010/main" val="712106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B789CEA6-542A-4DBC-B861-0AED35C4ED42}" type="slidenum">
              <a:rPr lang="en-US" altLang="zh-CN" sz="1400"/>
              <a:pPr eaLnBrk="1" hangingPunct="1"/>
              <a:t>20</a:t>
            </a:fld>
            <a:endParaRPr lang="en-US" altLang="zh-CN" sz="1400"/>
          </a:p>
        </p:txBody>
      </p:sp>
      <p:sp>
        <p:nvSpPr>
          <p:cNvPr id="20483" name="Text Box 2"/>
          <p:cNvSpPr txBox="1">
            <a:spLocks noChangeArrowheads="1"/>
          </p:cNvSpPr>
          <p:nvPr/>
        </p:nvSpPr>
        <p:spPr bwMode="auto">
          <a:xfrm>
            <a:off x="395536" y="227198"/>
            <a:ext cx="471194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dirty="0">
                <a:solidFill>
                  <a:schemeClr val="accent2"/>
                </a:solidFill>
              </a:rPr>
              <a:t>Modular Exponentiation</a:t>
            </a:r>
          </a:p>
        </p:txBody>
      </p:sp>
      <p:sp>
        <p:nvSpPr>
          <p:cNvPr id="20484" name="Text Box 3"/>
          <p:cNvSpPr txBox="1">
            <a:spLocks noChangeArrowheads="1"/>
          </p:cNvSpPr>
          <p:nvPr/>
        </p:nvSpPr>
        <p:spPr bwMode="auto">
          <a:xfrm>
            <a:off x="533400" y="1219200"/>
            <a:ext cx="525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Method 2</a:t>
            </a:r>
            <a:r>
              <a:rPr lang="en-US" altLang="zh-CN">
                <a:ea typeface="宋体" panose="02010600030101010101" pitchFamily="2" charset="-122"/>
              </a:rPr>
              <a:t> : Square-and-Multiply Algorithm</a:t>
            </a:r>
          </a:p>
        </p:txBody>
      </p:sp>
      <p:sp>
        <p:nvSpPr>
          <p:cNvPr id="20485" name="Text Box 4"/>
          <p:cNvSpPr txBox="1">
            <a:spLocks noChangeArrowheads="1"/>
          </p:cNvSpPr>
          <p:nvPr/>
        </p:nvSpPr>
        <p:spPr bwMode="auto">
          <a:xfrm>
            <a:off x="762000" y="1676400"/>
            <a:ext cx="1862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e.g.  11</a:t>
            </a:r>
            <a:r>
              <a:rPr lang="en-US" altLang="zh-CN" sz="1800" baseline="42000">
                <a:ea typeface="宋体" panose="02010600030101010101" pitchFamily="2" charset="-122"/>
              </a:rPr>
              <a:t>15</a:t>
            </a:r>
            <a:r>
              <a:rPr lang="en-US" altLang="zh-CN" sz="1800">
                <a:ea typeface="宋体" panose="02010600030101010101" pitchFamily="2" charset="-122"/>
              </a:rPr>
              <a:t> mod 13</a:t>
            </a:r>
          </a:p>
        </p:txBody>
      </p:sp>
      <p:sp>
        <p:nvSpPr>
          <p:cNvPr id="20486" name="Text Box 5"/>
          <p:cNvSpPr txBox="1">
            <a:spLocks noChangeArrowheads="1"/>
          </p:cNvSpPr>
          <p:nvPr/>
        </p:nvSpPr>
        <p:spPr bwMode="auto">
          <a:xfrm>
            <a:off x="2514600" y="1676400"/>
            <a:ext cx="4213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3487738" algn="l"/>
              </a:tabLst>
              <a:defRPr sz="2000">
                <a:solidFill>
                  <a:schemeClr val="tx1"/>
                </a:solidFill>
                <a:latin typeface="Comic Sans MS" panose="030F0702030302020204" pitchFamily="66" charset="0"/>
              </a:defRPr>
            </a:lvl1pPr>
            <a:lvl2pPr marL="742950" indent="-285750" eaLnBrk="0" hangingPunct="0">
              <a:tabLst>
                <a:tab pos="3487738" algn="l"/>
              </a:tabLst>
              <a:defRPr sz="2000">
                <a:solidFill>
                  <a:schemeClr val="tx1"/>
                </a:solidFill>
                <a:latin typeface="Comic Sans MS" panose="030F0702030302020204" pitchFamily="66" charset="0"/>
              </a:defRPr>
            </a:lvl2pPr>
            <a:lvl3pPr marL="1143000" indent="-228600" eaLnBrk="0" hangingPunct="0">
              <a:tabLst>
                <a:tab pos="3487738" algn="l"/>
              </a:tabLst>
              <a:defRPr sz="2000">
                <a:solidFill>
                  <a:schemeClr val="tx1"/>
                </a:solidFill>
                <a:latin typeface="Comic Sans MS" panose="030F0702030302020204" pitchFamily="66" charset="0"/>
              </a:defRPr>
            </a:lvl3pPr>
            <a:lvl4pPr marL="1600200" indent="-228600" eaLnBrk="0" hangingPunct="0">
              <a:tabLst>
                <a:tab pos="3487738" algn="l"/>
              </a:tabLst>
              <a:defRPr sz="2000">
                <a:solidFill>
                  <a:schemeClr val="tx1"/>
                </a:solidFill>
                <a:latin typeface="Comic Sans MS" panose="030F0702030302020204" pitchFamily="66" charset="0"/>
              </a:defRPr>
            </a:lvl4pPr>
            <a:lvl5pPr marL="2057400" indent="-228600" eaLnBrk="0" hangingPunct="0">
              <a:tabLst>
                <a:tab pos="348773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348773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348773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348773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3487738"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 11</a:t>
            </a:r>
            <a:r>
              <a:rPr lang="en-US" altLang="zh-CN" sz="1800" baseline="40000">
                <a:ea typeface="宋体" panose="02010600030101010101" pitchFamily="2" charset="-122"/>
              </a:rPr>
              <a:t>8</a:t>
            </a:r>
            <a:r>
              <a:rPr lang="en-US" altLang="zh-CN" sz="1800">
                <a:ea typeface="宋体" panose="02010600030101010101" pitchFamily="2" charset="-122"/>
              </a:rPr>
              <a:t> x 11</a:t>
            </a:r>
            <a:r>
              <a:rPr lang="en-US" altLang="zh-CN" sz="1800" baseline="40000">
                <a:ea typeface="宋体" panose="02010600030101010101" pitchFamily="2" charset="-122"/>
              </a:rPr>
              <a:t>4</a:t>
            </a:r>
            <a:r>
              <a:rPr lang="en-US" altLang="zh-CN" sz="1800">
                <a:ea typeface="宋体" panose="02010600030101010101" pitchFamily="2" charset="-122"/>
              </a:rPr>
              <a:t> x 11</a:t>
            </a:r>
            <a:r>
              <a:rPr lang="en-US" altLang="zh-CN" sz="1800" baseline="40000">
                <a:ea typeface="宋体" panose="02010600030101010101" pitchFamily="2" charset="-122"/>
              </a:rPr>
              <a:t>2</a:t>
            </a:r>
            <a:r>
              <a:rPr lang="en-US" altLang="zh-CN" sz="1800">
                <a:ea typeface="宋体" panose="02010600030101010101" pitchFamily="2" charset="-122"/>
              </a:rPr>
              <a:t> x 11 mod 13	</a:t>
            </a:r>
            <a:r>
              <a:rPr lang="en-US" altLang="zh-CN" sz="1800">
                <a:ea typeface="宋体" panose="02010600030101010101" pitchFamily="2" charset="-122"/>
                <a:sym typeface="Symbol" panose="05050102010706020507" pitchFamily="18" charset="2"/>
              </a:rPr>
              <a:t>— (1)</a:t>
            </a:r>
          </a:p>
        </p:txBody>
      </p:sp>
      <p:sp>
        <p:nvSpPr>
          <p:cNvPr id="20487" name="Text Box 6"/>
          <p:cNvSpPr txBox="1">
            <a:spLocks noChangeArrowheads="1"/>
          </p:cNvSpPr>
          <p:nvPr/>
        </p:nvSpPr>
        <p:spPr bwMode="auto">
          <a:xfrm>
            <a:off x="1279525" y="2098675"/>
            <a:ext cx="54991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2250" indent="-222250" eaLnBrk="0" hangingPunct="0">
              <a:tabLst>
                <a:tab pos="4737100" algn="l"/>
              </a:tabLst>
              <a:defRPr sz="2000">
                <a:solidFill>
                  <a:schemeClr val="tx1"/>
                </a:solidFill>
                <a:latin typeface="Comic Sans MS" panose="030F0702030302020204" pitchFamily="66" charset="0"/>
              </a:defRPr>
            </a:lvl1pPr>
            <a:lvl2pPr marL="742950" indent="-285750" eaLnBrk="0" hangingPunct="0">
              <a:tabLst>
                <a:tab pos="4737100" algn="l"/>
              </a:tabLst>
              <a:defRPr sz="2000">
                <a:solidFill>
                  <a:schemeClr val="tx1"/>
                </a:solidFill>
                <a:latin typeface="Comic Sans MS" panose="030F0702030302020204" pitchFamily="66" charset="0"/>
              </a:defRPr>
            </a:lvl2pPr>
            <a:lvl3pPr marL="1143000" indent="-228600" eaLnBrk="0" hangingPunct="0">
              <a:tabLst>
                <a:tab pos="4737100" algn="l"/>
              </a:tabLst>
              <a:defRPr sz="2000">
                <a:solidFill>
                  <a:schemeClr val="tx1"/>
                </a:solidFill>
                <a:latin typeface="Comic Sans MS" panose="030F0702030302020204" pitchFamily="66" charset="0"/>
              </a:defRPr>
            </a:lvl3pPr>
            <a:lvl4pPr marL="1600200" indent="-228600" eaLnBrk="0" hangingPunct="0">
              <a:tabLst>
                <a:tab pos="4737100" algn="l"/>
              </a:tabLst>
              <a:defRPr sz="2000">
                <a:solidFill>
                  <a:schemeClr val="tx1"/>
                </a:solidFill>
                <a:latin typeface="Comic Sans MS" panose="030F0702030302020204" pitchFamily="66" charset="0"/>
              </a:defRPr>
            </a:lvl4pPr>
            <a:lvl5pPr marL="2057400" indent="-228600" eaLnBrk="0" hangingPunct="0">
              <a:tabLst>
                <a:tab pos="4737100"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4737100"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4737100"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4737100"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4737100" algn="l"/>
              </a:tabLst>
              <a:defRPr sz="2000">
                <a:solidFill>
                  <a:schemeClr val="tx1"/>
                </a:solidFill>
                <a:latin typeface="Comic Sans MS" panose="030F0702030302020204" pitchFamily="66" charset="0"/>
              </a:defRPr>
            </a:lvl9pPr>
          </a:lstStyle>
          <a:p>
            <a:pPr eaLnBrk="1" hangingPunct="1">
              <a:buFontTx/>
              <a:buChar char="•"/>
            </a:pPr>
            <a:r>
              <a:rPr lang="en-US" altLang="zh-CN" sz="1800">
                <a:ea typeface="宋体" panose="02010600030101010101" pitchFamily="2" charset="-122"/>
              </a:rPr>
              <a:t>11</a:t>
            </a:r>
            <a:r>
              <a:rPr lang="en-US" altLang="zh-CN" sz="1800" baseline="40000">
                <a:ea typeface="宋体" panose="02010600030101010101" pitchFamily="2" charset="-122"/>
              </a:rPr>
              <a:t>2</a:t>
            </a:r>
            <a:r>
              <a:rPr lang="en-US" altLang="zh-CN" sz="1800">
                <a:ea typeface="宋体" panose="02010600030101010101" pitchFamily="2" charset="-122"/>
              </a:rPr>
              <a:t> = 121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4 (mod 13)	— (2)</a:t>
            </a:r>
          </a:p>
          <a:p>
            <a:pPr eaLnBrk="1" hangingPunct="1">
              <a:spcBef>
                <a:spcPct val="20000"/>
              </a:spcBef>
              <a:buFontTx/>
              <a:buChar char="•"/>
            </a:pPr>
            <a:r>
              <a:rPr lang="en-US" altLang="zh-CN" sz="1800">
                <a:ea typeface="宋体" panose="02010600030101010101" pitchFamily="2" charset="-122"/>
              </a:rPr>
              <a:t>11</a:t>
            </a:r>
            <a:r>
              <a:rPr lang="en-US" altLang="zh-CN" sz="1800" baseline="40000">
                <a:ea typeface="宋体" panose="02010600030101010101" pitchFamily="2" charset="-122"/>
              </a:rPr>
              <a:t>4</a:t>
            </a:r>
            <a:r>
              <a:rPr lang="en-US" altLang="zh-CN" sz="1800">
                <a:ea typeface="宋体" panose="02010600030101010101" pitchFamily="2" charset="-122"/>
              </a:rPr>
              <a:t> = (11</a:t>
            </a:r>
            <a:r>
              <a:rPr lang="en-US" altLang="zh-CN" sz="1800" baseline="40000">
                <a:ea typeface="宋体" panose="02010600030101010101" pitchFamily="2" charset="-122"/>
              </a:rPr>
              <a:t>2</a:t>
            </a:r>
            <a:r>
              <a:rPr lang="en-US" altLang="zh-CN" sz="1800">
                <a:ea typeface="宋体" panose="02010600030101010101" pitchFamily="2" charset="-122"/>
              </a:rPr>
              <a:t>)</a:t>
            </a:r>
            <a:r>
              <a:rPr lang="en-US" altLang="zh-CN" sz="1800" baseline="56000">
                <a:ea typeface="宋体" panose="02010600030101010101" pitchFamily="2" charset="-122"/>
              </a:rPr>
              <a:t>2</a:t>
            </a:r>
            <a:r>
              <a:rPr lang="en-US" altLang="zh-CN" sz="1800">
                <a:ea typeface="宋体" panose="02010600030101010101" pitchFamily="2" charset="-12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4</a:t>
            </a:r>
            <a:r>
              <a:rPr lang="en-US" altLang="zh-CN" sz="1800" baseline="40000">
                <a:ea typeface="宋体" panose="02010600030101010101" pitchFamily="2" charset="-122"/>
                <a:sym typeface="Symbol" panose="05050102010706020507" pitchFamily="18" charset="2"/>
              </a:rPr>
              <a:t>2</a:t>
            </a:r>
            <a:r>
              <a:rPr lang="en-US" altLang="zh-CN" sz="1800">
                <a:ea typeface="宋体" panose="02010600030101010101" pitchFamily="2" charset="-122"/>
                <a:sym typeface="Symbol" panose="05050102010706020507" pitchFamily="18" charset="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3 (mod 13)	— (3)</a:t>
            </a:r>
          </a:p>
          <a:p>
            <a:pPr eaLnBrk="1" hangingPunct="1">
              <a:spcBef>
                <a:spcPct val="20000"/>
              </a:spcBef>
              <a:buFontTx/>
              <a:buChar char="•"/>
            </a:pPr>
            <a:r>
              <a:rPr lang="en-US" altLang="zh-CN" sz="1800">
                <a:ea typeface="宋体" panose="02010600030101010101" pitchFamily="2" charset="-122"/>
                <a:sym typeface="Symbol" panose="05050102010706020507" pitchFamily="18" charset="2"/>
              </a:rPr>
              <a:t>11</a:t>
            </a:r>
            <a:r>
              <a:rPr lang="en-US" altLang="zh-CN" sz="1800" baseline="40000">
                <a:ea typeface="宋体" panose="02010600030101010101" pitchFamily="2" charset="-122"/>
                <a:sym typeface="Symbol" panose="05050102010706020507" pitchFamily="18" charset="2"/>
              </a:rPr>
              <a:t>8</a:t>
            </a:r>
            <a:r>
              <a:rPr lang="en-US" altLang="zh-CN" sz="1800">
                <a:ea typeface="宋体" panose="02010600030101010101" pitchFamily="2" charset="-122"/>
                <a:sym typeface="Symbol" panose="05050102010706020507" pitchFamily="18" charset="2"/>
              </a:rPr>
              <a:t> = (11</a:t>
            </a:r>
            <a:r>
              <a:rPr lang="en-US" altLang="zh-CN" sz="1800" baseline="40000">
                <a:ea typeface="宋体" panose="02010600030101010101" pitchFamily="2" charset="-122"/>
                <a:sym typeface="Symbol" panose="05050102010706020507" pitchFamily="18" charset="2"/>
              </a:rPr>
              <a:t>4</a:t>
            </a:r>
            <a:r>
              <a:rPr lang="en-US" altLang="zh-CN" sz="1800">
                <a:ea typeface="宋体" panose="02010600030101010101" pitchFamily="2" charset="-122"/>
                <a:sym typeface="Symbol" panose="05050102010706020507" pitchFamily="18" charset="2"/>
              </a:rPr>
              <a:t>)</a:t>
            </a:r>
            <a:r>
              <a:rPr lang="en-US" altLang="zh-CN" sz="1800" baseline="56000">
                <a:ea typeface="宋体" panose="02010600030101010101" pitchFamily="2" charset="-122"/>
                <a:sym typeface="Symbol" panose="05050102010706020507" pitchFamily="18" charset="2"/>
              </a:rPr>
              <a:t>2</a:t>
            </a:r>
            <a:r>
              <a:rPr lang="en-US" altLang="zh-CN" sz="1800">
                <a:ea typeface="宋体" panose="02010600030101010101" pitchFamily="2" charset="-12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3</a:t>
            </a:r>
            <a:r>
              <a:rPr lang="en-US" altLang="zh-CN" sz="1800" baseline="40000">
                <a:ea typeface="宋体" panose="02010600030101010101" pitchFamily="2" charset="-122"/>
                <a:sym typeface="Symbol" panose="05050102010706020507" pitchFamily="18" charset="2"/>
              </a:rPr>
              <a:t>2</a:t>
            </a:r>
            <a:r>
              <a:rPr lang="en-US" altLang="zh-CN" sz="1800">
                <a:ea typeface="宋体" panose="02010600030101010101" pitchFamily="2" charset="-12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9 (mod 13)	— (4)</a:t>
            </a:r>
          </a:p>
        </p:txBody>
      </p:sp>
      <p:sp>
        <p:nvSpPr>
          <p:cNvPr id="20488" name="Text Box 7"/>
          <p:cNvSpPr txBox="1">
            <a:spLocks noChangeArrowheads="1"/>
          </p:cNvSpPr>
          <p:nvPr/>
        </p:nvSpPr>
        <p:spPr bwMode="auto">
          <a:xfrm>
            <a:off x="1279525" y="3165475"/>
            <a:ext cx="366077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rPr>
              <a:t>Put (2), (3) and (4) to (1) and get</a:t>
            </a:r>
          </a:p>
          <a:p>
            <a:pPr eaLnBrk="1" hangingPunct="1">
              <a:spcBef>
                <a:spcPct val="20000"/>
              </a:spcBef>
            </a:pPr>
            <a:r>
              <a:rPr lang="en-US" altLang="zh-CN" sz="1800">
                <a:ea typeface="宋体" panose="02010600030101010101" pitchFamily="2" charset="-122"/>
              </a:rPr>
              <a:t>11</a:t>
            </a:r>
            <a:r>
              <a:rPr lang="en-US" altLang="zh-CN" sz="1800" baseline="42000">
                <a:ea typeface="宋体" panose="02010600030101010101" pitchFamily="2" charset="-122"/>
              </a:rPr>
              <a:t>15</a:t>
            </a:r>
            <a:r>
              <a:rPr lang="en-US" altLang="zh-CN" sz="1800">
                <a:ea typeface="宋体" panose="02010600030101010101" pitchFamily="2" charset="-12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9 x 3 x 4 x 11</a:t>
            </a:r>
            <a:r>
              <a:rPr lang="en-US" altLang="zh-CN" sz="1800">
                <a:ea typeface="宋体" panose="02010600030101010101" pitchFamily="2" charset="-122"/>
              </a:rPr>
              <a:t>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5 (mod 13)</a:t>
            </a:r>
          </a:p>
        </p:txBody>
      </p:sp>
      <p:sp>
        <p:nvSpPr>
          <p:cNvPr id="20489" name="Text Box 8"/>
          <p:cNvSpPr txBox="1">
            <a:spLocks noChangeArrowheads="1"/>
          </p:cNvSpPr>
          <p:nvPr/>
        </p:nvSpPr>
        <p:spPr bwMode="auto">
          <a:xfrm>
            <a:off x="762000" y="4114800"/>
            <a:ext cx="8153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performed at most 2</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log</a:t>
            </a:r>
            <a:r>
              <a:rPr lang="en-US" altLang="zh-CN" baseline="-25000">
                <a:ea typeface="宋体" panose="02010600030101010101" pitchFamily="2" charset="-122"/>
              </a:rPr>
              <a:t>2</a:t>
            </a:r>
            <a:r>
              <a:rPr lang="en-US" altLang="zh-CN">
                <a:ea typeface="宋体" panose="02010600030101010101" pitchFamily="2" charset="-122"/>
              </a:rPr>
              <a:t>15</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modular multiplications</a:t>
            </a:r>
          </a:p>
          <a:p>
            <a:pPr eaLnBrk="1" hangingPunct="1">
              <a:spcBef>
                <a:spcPct val="30000"/>
              </a:spcBef>
              <a:buFontTx/>
              <a:buChar char="•"/>
            </a:pPr>
            <a:r>
              <a:rPr lang="en-US" altLang="zh-CN">
                <a:ea typeface="宋体" panose="02010600030101010101" pitchFamily="2" charset="-122"/>
              </a:rPr>
              <a:t>Complexity = O(|e|) or O( lg(e) )</a:t>
            </a:r>
          </a:p>
        </p:txBody>
      </p:sp>
    </p:spTree>
    <p:extLst>
      <p:ext uri="{BB962C8B-B14F-4D97-AF65-F5344CB8AC3E}">
        <p14:creationId xmlns:p14="http://schemas.microsoft.com/office/powerpoint/2010/main" val="208884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38DA8645-B162-42DB-8A8E-5D56D1C94983}" type="slidenum">
              <a:rPr lang="en-US" altLang="zh-CN" sz="1400"/>
              <a:pPr eaLnBrk="1" hangingPunct="1"/>
              <a:t>21</a:t>
            </a:fld>
            <a:endParaRPr lang="en-US" altLang="zh-CN" sz="1400"/>
          </a:p>
        </p:txBody>
      </p:sp>
      <p:sp>
        <p:nvSpPr>
          <p:cNvPr id="21507" name="Text Box 2"/>
          <p:cNvSpPr txBox="1">
            <a:spLocks noChangeArrowheads="1"/>
          </p:cNvSpPr>
          <p:nvPr/>
        </p:nvSpPr>
        <p:spPr bwMode="auto">
          <a:xfrm>
            <a:off x="467544" y="233363"/>
            <a:ext cx="4664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dirty="0">
                <a:solidFill>
                  <a:schemeClr val="accent2"/>
                </a:solidFill>
              </a:rPr>
              <a:t>Modular Exponentiation</a:t>
            </a:r>
          </a:p>
        </p:txBody>
      </p:sp>
      <p:sp>
        <p:nvSpPr>
          <p:cNvPr id="21508" name="Text Box 3"/>
          <p:cNvSpPr txBox="1">
            <a:spLocks noChangeArrowheads="1"/>
          </p:cNvSpPr>
          <p:nvPr/>
        </p:nvSpPr>
        <p:spPr bwMode="auto">
          <a:xfrm>
            <a:off x="746125" y="1084263"/>
            <a:ext cx="7254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2400">
                <a:ea typeface="宋体" panose="02010600030101010101" pitchFamily="2" charset="-122"/>
              </a:rPr>
              <a:t>Pseudo-code of Square-and-Multiply Algorithm to compute a</a:t>
            </a:r>
            <a:r>
              <a:rPr lang="en-US" altLang="zh-CN" sz="2400" baseline="30000">
                <a:ea typeface="宋体" panose="02010600030101010101" pitchFamily="2" charset="-122"/>
              </a:rPr>
              <a:t>e</a:t>
            </a:r>
            <a:r>
              <a:rPr lang="en-US" altLang="zh-CN" sz="2400">
                <a:ea typeface="宋体" panose="02010600030101010101" pitchFamily="2" charset="-122"/>
              </a:rPr>
              <a:t> mod n :</a:t>
            </a:r>
          </a:p>
        </p:txBody>
      </p:sp>
      <p:sp>
        <p:nvSpPr>
          <p:cNvPr id="21509" name="Text Box 4"/>
          <p:cNvSpPr txBox="1">
            <a:spLocks noChangeArrowheads="1"/>
          </p:cNvSpPr>
          <p:nvPr/>
        </p:nvSpPr>
        <p:spPr bwMode="auto">
          <a:xfrm>
            <a:off x="762000" y="2033588"/>
            <a:ext cx="77358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Let the binary representation of e be (e</a:t>
            </a:r>
            <a:r>
              <a:rPr lang="en-US" altLang="zh-CN" baseline="-25000">
                <a:ea typeface="宋体" panose="02010600030101010101" pitchFamily="2" charset="-122"/>
              </a:rPr>
              <a:t>t-1</a:t>
            </a:r>
            <a:r>
              <a:rPr lang="en-US" altLang="zh-CN">
                <a:ea typeface="宋体" panose="02010600030101010101" pitchFamily="2" charset="-122"/>
              </a:rPr>
              <a:t> e</a:t>
            </a:r>
            <a:r>
              <a:rPr lang="en-US" altLang="zh-CN" baseline="-25000">
                <a:ea typeface="宋体" panose="02010600030101010101" pitchFamily="2" charset="-122"/>
              </a:rPr>
              <a:t>t-2</a:t>
            </a:r>
            <a:r>
              <a:rPr lang="en-US" altLang="zh-CN">
                <a:ea typeface="宋体" panose="02010600030101010101" pitchFamily="2" charset="-122"/>
              </a:rPr>
              <a:t> … e</a:t>
            </a:r>
            <a:r>
              <a:rPr lang="en-US" altLang="zh-CN" baseline="-25000">
                <a:ea typeface="宋体" panose="02010600030101010101" pitchFamily="2" charset="-122"/>
              </a:rPr>
              <a:t>1</a:t>
            </a:r>
            <a:r>
              <a:rPr lang="en-US" altLang="zh-CN">
                <a:ea typeface="宋体" panose="02010600030101010101" pitchFamily="2" charset="-122"/>
              </a:rPr>
              <a:t> e</a:t>
            </a:r>
            <a:r>
              <a:rPr lang="en-US" altLang="zh-CN" baseline="-25000">
                <a:ea typeface="宋体" panose="02010600030101010101" pitchFamily="2" charset="-122"/>
              </a:rPr>
              <a:t>0</a:t>
            </a:r>
            <a:r>
              <a:rPr lang="en-US" altLang="zh-CN">
                <a:ea typeface="宋体" panose="02010600030101010101" pitchFamily="2" charset="-122"/>
              </a:rPr>
              <a:t>).</a:t>
            </a:r>
          </a:p>
          <a:p>
            <a:pPr eaLnBrk="1" hangingPunct="1"/>
            <a:r>
              <a:rPr lang="en-US" altLang="zh-CN">
                <a:ea typeface="宋体" panose="02010600030101010101" pitchFamily="2" charset="-122"/>
              </a:rPr>
              <a:t>Hence t is the number of bits in the binary representation of e.</a:t>
            </a:r>
          </a:p>
        </p:txBody>
      </p:sp>
      <p:sp>
        <p:nvSpPr>
          <p:cNvPr id="21510" name="Text Box 5"/>
          <p:cNvSpPr txBox="1">
            <a:spLocks noChangeArrowheads="1"/>
          </p:cNvSpPr>
          <p:nvPr/>
        </p:nvSpPr>
        <p:spPr bwMode="auto">
          <a:xfrm>
            <a:off x="2378075" y="3006725"/>
            <a:ext cx="4075113" cy="1200150"/>
          </a:xfrm>
          <a:prstGeom prst="rect">
            <a:avLst/>
          </a:prstGeom>
          <a:solidFill>
            <a:srgbClr val="FFFF99"/>
          </a:solidFill>
          <a:ln w="9525">
            <a:solidFill>
              <a:schemeClr val="tx1"/>
            </a:solidFill>
            <a:miter lim="800000"/>
            <a:headEnd/>
            <a:tailEnd/>
          </a:ln>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AutoNum type="arabicPeriod"/>
            </a:pPr>
            <a:r>
              <a:rPr lang="en-US" altLang="zh-CN" sz="1800">
                <a:ea typeface="宋体" panose="02010600030101010101" pitchFamily="2" charset="-122"/>
              </a:rPr>
              <a:t>z = 1</a:t>
            </a:r>
          </a:p>
          <a:p>
            <a:pPr eaLnBrk="1" hangingPunct="1">
              <a:buFontTx/>
              <a:buAutoNum type="arabicPeriod"/>
            </a:pPr>
            <a:r>
              <a:rPr lang="en-US" altLang="zh-CN" sz="1800">
                <a:ea typeface="宋体" panose="02010600030101010101" pitchFamily="2" charset="-122"/>
              </a:rPr>
              <a:t>for i = t-1 downto 0 do</a:t>
            </a:r>
          </a:p>
          <a:p>
            <a:pPr eaLnBrk="1" hangingPunct="1">
              <a:buFontTx/>
              <a:buAutoNum type="arabicPeriod"/>
            </a:pPr>
            <a:r>
              <a:rPr lang="en-US" altLang="zh-CN" sz="1800">
                <a:ea typeface="宋体" panose="02010600030101010101" pitchFamily="2" charset="-122"/>
              </a:rPr>
              <a:t>	z = z</a:t>
            </a:r>
            <a:r>
              <a:rPr lang="en-US" altLang="zh-CN" sz="1800" baseline="30000">
                <a:ea typeface="宋体" panose="02010600030101010101" pitchFamily="2" charset="-122"/>
              </a:rPr>
              <a:t>2</a:t>
            </a:r>
            <a:r>
              <a:rPr lang="en-US" altLang="zh-CN" sz="1800">
                <a:ea typeface="宋体" panose="02010600030101010101" pitchFamily="2" charset="-122"/>
              </a:rPr>
              <a:t> mod n</a:t>
            </a:r>
          </a:p>
          <a:p>
            <a:pPr eaLnBrk="1" hangingPunct="1">
              <a:buFontTx/>
              <a:buAutoNum type="arabicPeriod"/>
            </a:pPr>
            <a:r>
              <a:rPr lang="en-US" altLang="zh-CN" sz="1800">
                <a:ea typeface="宋体" panose="02010600030101010101" pitchFamily="2" charset="-122"/>
              </a:rPr>
              <a:t>	if e</a:t>
            </a:r>
            <a:r>
              <a:rPr lang="en-US" altLang="zh-CN" sz="1800" baseline="-25000">
                <a:ea typeface="宋体" panose="02010600030101010101" pitchFamily="2" charset="-122"/>
              </a:rPr>
              <a:t>i</a:t>
            </a:r>
            <a:r>
              <a:rPr lang="en-US" altLang="zh-CN" sz="1800">
                <a:ea typeface="宋体" panose="02010600030101010101" pitchFamily="2" charset="-122"/>
              </a:rPr>
              <a:t> = 1 then z = z x a mod n</a:t>
            </a:r>
          </a:p>
        </p:txBody>
      </p:sp>
    </p:spTree>
    <p:extLst>
      <p:ext uri="{BB962C8B-B14F-4D97-AF65-F5344CB8AC3E}">
        <p14:creationId xmlns:p14="http://schemas.microsoft.com/office/powerpoint/2010/main" val="725299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9CE6576B-F315-4E85-8212-2EFEF12992F3}" type="slidenum">
              <a:rPr lang="en-US" altLang="zh-CN" sz="1400"/>
              <a:pPr eaLnBrk="1" hangingPunct="1"/>
              <a:t>22</a:t>
            </a:fld>
            <a:endParaRPr lang="en-US" altLang="zh-CN" sz="1400"/>
          </a:p>
        </p:txBody>
      </p:sp>
      <p:sp>
        <p:nvSpPr>
          <p:cNvPr id="22531" name="Rectangle 2"/>
          <p:cNvSpPr>
            <a:spLocks noGrp="1" noChangeArrowheads="1"/>
          </p:cNvSpPr>
          <p:nvPr>
            <p:ph type="title"/>
          </p:nvPr>
        </p:nvSpPr>
        <p:spPr>
          <a:xfrm>
            <a:off x="395536" y="257969"/>
            <a:ext cx="7772400" cy="720725"/>
          </a:xfrm>
        </p:spPr>
        <p:txBody>
          <a:bodyPr/>
          <a:lstStyle/>
          <a:p>
            <a:pPr eaLnBrk="1" hangingPunct="1"/>
            <a:r>
              <a:rPr lang="en-US" altLang="zh-CN" sz="3200" dirty="0" smtClean="0">
                <a:ea typeface="宋体" panose="02010600030101010101" pitchFamily="2" charset="-122"/>
              </a:rPr>
              <a:t>Group Theory</a:t>
            </a:r>
            <a:endParaRPr lang="en-AU" altLang="zh-CN" sz="3200" dirty="0" smtClean="0"/>
          </a:p>
        </p:txBody>
      </p:sp>
      <p:sp>
        <p:nvSpPr>
          <p:cNvPr id="22532" name="Rectangle 3"/>
          <p:cNvSpPr>
            <a:spLocks noGrp="1" noChangeArrowheads="1"/>
          </p:cNvSpPr>
          <p:nvPr>
            <p:ph type="body" idx="1"/>
          </p:nvPr>
        </p:nvSpPr>
        <p:spPr>
          <a:xfrm>
            <a:off x="685800" y="1412875"/>
            <a:ext cx="7772400" cy="4683125"/>
          </a:xfrm>
        </p:spPr>
        <p:txBody>
          <a:bodyPr/>
          <a:lstStyle/>
          <a:p>
            <a:pPr eaLnBrk="1" hangingPunct="1"/>
            <a:r>
              <a:rPr lang="en-US" altLang="zh-CN" sz="2800" dirty="0" smtClean="0">
                <a:ea typeface="宋体" panose="02010600030101010101" pitchFamily="2" charset="-122"/>
              </a:rPr>
              <a:t>very important in cryptography, especially in public key cryptography</a:t>
            </a:r>
            <a:endParaRPr lang="en-US" altLang="zh-CN" sz="2400" dirty="0" smtClean="0">
              <a:ea typeface="宋体" panose="02010600030101010101" pitchFamily="2" charset="-122"/>
            </a:endParaRPr>
          </a:p>
          <a:p>
            <a:pPr eaLnBrk="1" hangingPunct="1"/>
            <a:r>
              <a:rPr lang="en-US" altLang="zh-CN" sz="2800" dirty="0" smtClean="0">
                <a:ea typeface="宋体" panose="02010600030101010101" pitchFamily="2" charset="-122"/>
              </a:rPr>
              <a:t>concern an operation on “a set of numbers”</a:t>
            </a:r>
          </a:p>
        </p:txBody>
      </p:sp>
    </p:spTree>
    <p:extLst>
      <p:ext uri="{BB962C8B-B14F-4D97-AF65-F5344CB8AC3E}">
        <p14:creationId xmlns:p14="http://schemas.microsoft.com/office/powerpoint/2010/main" val="3524841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7E6EA788-B02B-4001-8D6D-DD897C3AF32C}" type="slidenum">
              <a:rPr lang="en-US" altLang="zh-CN" sz="1400"/>
              <a:pPr eaLnBrk="1" hangingPunct="1"/>
              <a:t>23</a:t>
            </a:fld>
            <a:endParaRPr lang="en-US" altLang="zh-CN" sz="1400"/>
          </a:p>
        </p:txBody>
      </p:sp>
      <p:sp>
        <p:nvSpPr>
          <p:cNvPr id="23555" name="Text Box 2"/>
          <p:cNvSpPr txBox="1">
            <a:spLocks noChangeArrowheads="1"/>
          </p:cNvSpPr>
          <p:nvPr/>
        </p:nvSpPr>
        <p:spPr bwMode="auto">
          <a:xfrm>
            <a:off x="3657600" y="304800"/>
            <a:ext cx="15097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a:ea typeface="宋体" panose="02010600030101010101" pitchFamily="2" charset="-122"/>
              </a:rPr>
              <a:t>Groups</a:t>
            </a:r>
          </a:p>
        </p:txBody>
      </p:sp>
      <p:sp>
        <p:nvSpPr>
          <p:cNvPr id="23556" name="Text Box 3"/>
          <p:cNvSpPr txBox="1">
            <a:spLocks noChangeArrowheads="1"/>
          </p:cNvSpPr>
          <p:nvPr/>
        </p:nvSpPr>
        <p:spPr bwMode="auto">
          <a:xfrm>
            <a:off x="304800" y="1066800"/>
            <a:ext cx="8382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519113" indent="-182563"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Let G be a nonempty set and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be a binary operation.</a:t>
            </a:r>
          </a:p>
          <a:p>
            <a:pPr eaLnBrk="1" hangingPunct="1">
              <a:buFontTx/>
              <a:buChar char="•"/>
            </a:pPr>
            <a:r>
              <a:rPr lang="en-US" altLang="zh-CN">
                <a:ea typeface="宋体" panose="02010600030101010101" pitchFamily="2" charset="-122"/>
                <a:sym typeface="Symbol" panose="05050102010706020507" pitchFamily="18" charset="2"/>
              </a:rPr>
              <a:t>A binary operation</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on a set G is a mapping from GxG to G.</a:t>
            </a:r>
          </a:p>
          <a:p>
            <a:pPr lvl="1" eaLnBrk="1" hangingPunct="1">
              <a:buFontTx/>
              <a:buChar char="•"/>
            </a:pPr>
            <a:r>
              <a:rPr lang="en-US" altLang="zh-CN">
                <a:ea typeface="宋体" panose="02010600030101010101" pitchFamily="2" charset="-122"/>
                <a:sym typeface="Symbol" panose="05050102010706020507" pitchFamily="18" charset="2"/>
              </a:rPr>
              <a:t>i.e.</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is a rule which assigns to each ordered pair of elements from G to an element of G.</a:t>
            </a:r>
          </a:p>
        </p:txBody>
      </p:sp>
      <p:sp>
        <p:nvSpPr>
          <p:cNvPr id="23557" name="Text Box 4"/>
          <p:cNvSpPr txBox="1">
            <a:spLocks noChangeArrowheads="1"/>
          </p:cNvSpPr>
          <p:nvPr/>
        </p:nvSpPr>
        <p:spPr bwMode="auto">
          <a:xfrm>
            <a:off x="381000" y="2578100"/>
            <a:ext cx="8001000"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34607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(G, </a:t>
            </a:r>
            <a:r>
              <a:rPr lang="en-US" altLang="zh-CN" sz="3200" baseline="-25000">
                <a:ea typeface="宋体" panose="02010600030101010101" pitchFamily="2" charset="-122"/>
              </a:rPr>
              <a:t>º</a:t>
            </a:r>
            <a:r>
              <a:rPr lang="en-US" altLang="zh-CN">
                <a:ea typeface="宋体" panose="02010600030101010101" pitchFamily="2" charset="-122"/>
              </a:rPr>
              <a:t>) is a group if the following conditions are satisfied:</a:t>
            </a:r>
          </a:p>
          <a:p>
            <a:pPr eaLnBrk="1" hangingPunct="1">
              <a:buFontTx/>
              <a:buAutoNum type="arabicPeriod"/>
            </a:pPr>
            <a:r>
              <a:rPr lang="en-US" altLang="zh-CN" b="1">
                <a:ea typeface="宋体" panose="02010600030101010101" pitchFamily="2" charset="-122"/>
              </a:rPr>
              <a:t>closed</a:t>
            </a:r>
            <a:r>
              <a:rPr lang="en-US" altLang="zh-CN">
                <a:ea typeface="宋体" panose="02010600030101010101" pitchFamily="2" charset="-122"/>
              </a:rPr>
              <a:t> : for any a, b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G, a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b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G</a:t>
            </a:r>
          </a:p>
          <a:p>
            <a:pPr eaLnBrk="1" hangingPunct="1">
              <a:buFontTx/>
              <a:buAutoNum type="arabicPeriod"/>
            </a:pPr>
            <a:r>
              <a:rPr lang="en-US" altLang="zh-CN" b="1">
                <a:ea typeface="宋体" panose="02010600030101010101" pitchFamily="2" charset="-122"/>
                <a:sym typeface="Symbol" panose="05050102010706020507" pitchFamily="18" charset="2"/>
              </a:rPr>
              <a:t>associative</a:t>
            </a:r>
            <a:r>
              <a:rPr lang="en-US" altLang="zh-CN">
                <a:ea typeface="宋体" panose="02010600030101010101" pitchFamily="2" charset="-122"/>
                <a:sym typeface="Symbol" panose="05050102010706020507" pitchFamily="18" charset="2"/>
              </a:rPr>
              <a:t> : any </a:t>
            </a:r>
            <a:r>
              <a:rPr lang="en-US" altLang="zh-CN">
                <a:ea typeface="宋体" panose="02010600030101010101" pitchFamily="2" charset="-122"/>
              </a:rPr>
              <a:t>a, b, c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G, (a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b)</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c = a</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(b</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c)</a:t>
            </a:r>
          </a:p>
          <a:p>
            <a:pPr eaLnBrk="1" hangingPunct="1">
              <a:buFontTx/>
              <a:buAutoNum type="arabicPeriod"/>
            </a:pPr>
            <a:r>
              <a:rPr lang="en-US" altLang="zh-CN">
                <a:ea typeface="宋体" panose="02010600030101010101" pitchFamily="2" charset="-122"/>
                <a:sym typeface="Symbol" panose="05050102010706020507" pitchFamily="18" charset="2"/>
              </a:rPr>
              <a:t>there exists an </a:t>
            </a:r>
            <a:r>
              <a:rPr lang="en-US" altLang="zh-CN" b="1">
                <a:ea typeface="宋体" panose="02010600030101010101" pitchFamily="2" charset="-122"/>
                <a:sym typeface="Symbol" panose="05050102010706020507" pitchFamily="18" charset="2"/>
              </a:rPr>
              <a:t>identity</a:t>
            </a:r>
            <a:r>
              <a:rPr lang="en-US" altLang="zh-CN">
                <a:ea typeface="宋体" panose="02010600030101010101" pitchFamily="2" charset="-122"/>
                <a:sym typeface="Symbol" panose="05050102010706020507" pitchFamily="18" charset="2"/>
              </a:rPr>
              <a:t> element e in G, such that for any a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G, a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e = e</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a = a.</a:t>
            </a:r>
          </a:p>
          <a:p>
            <a:pPr eaLnBrk="1" hangingPunct="1">
              <a:buFontTx/>
              <a:buAutoNum type="arabicPeriod"/>
            </a:pPr>
            <a:r>
              <a:rPr lang="en-US" altLang="zh-CN">
                <a:ea typeface="宋体" panose="02010600030101010101" pitchFamily="2" charset="-122"/>
                <a:sym typeface="Symbol" panose="05050102010706020507" pitchFamily="18" charset="2"/>
              </a:rPr>
              <a:t>For each a</a:t>
            </a:r>
            <a:r>
              <a:rPr lang="en-US" altLang="zh-CN">
                <a:ea typeface="宋体" panose="02010600030101010101" pitchFamily="2" charset="-122"/>
              </a:rPr>
              <a:t>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G, there exists an </a:t>
            </a:r>
            <a:r>
              <a:rPr lang="en-US" altLang="zh-CN" b="1">
                <a:ea typeface="宋体" panose="02010600030101010101" pitchFamily="2" charset="-122"/>
              </a:rPr>
              <a:t>inverse</a:t>
            </a:r>
            <a:r>
              <a:rPr lang="en-US" altLang="zh-CN">
                <a:ea typeface="宋体" panose="02010600030101010101" pitchFamily="2" charset="-122"/>
              </a:rPr>
              <a:t> of a denoted by a</a:t>
            </a:r>
            <a:r>
              <a:rPr lang="en-US" altLang="zh-CN" baseline="30000">
                <a:ea typeface="宋体" panose="02010600030101010101" pitchFamily="2" charset="-122"/>
              </a:rPr>
              <a:t>-1</a:t>
            </a:r>
            <a:r>
              <a:rPr lang="en-US" altLang="zh-CN">
                <a:ea typeface="宋体" panose="02010600030101010101" pitchFamily="2" charset="-122"/>
              </a:rPr>
              <a:t>, such that a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a:t>
            </a:r>
            <a:r>
              <a:rPr lang="en-US" altLang="zh-CN">
                <a:ea typeface="宋体" panose="02010600030101010101" pitchFamily="2" charset="-122"/>
              </a:rPr>
              <a:t>a</a:t>
            </a:r>
            <a:r>
              <a:rPr lang="en-US" altLang="zh-CN" baseline="30000">
                <a:ea typeface="宋体" panose="02010600030101010101" pitchFamily="2" charset="-122"/>
              </a:rPr>
              <a:t>-1</a:t>
            </a:r>
            <a:r>
              <a:rPr lang="en-US" altLang="zh-CN">
                <a:ea typeface="宋体" panose="02010600030101010101" pitchFamily="2" charset="-122"/>
              </a:rPr>
              <a:t> = e.</a:t>
            </a:r>
          </a:p>
          <a:p>
            <a:pPr eaLnBrk="1" hangingPunct="1"/>
            <a:endParaRPr lang="en-US" altLang="zh-CN">
              <a:ea typeface="宋体" panose="02010600030101010101" pitchFamily="2" charset="-122"/>
            </a:endParaRPr>
          </a:p>
          <a:p>
            <a:pPr eaLnBrk="1" hangingPunct="1"/>
            <a:r>
              <a:rPr lang="en-US" altLang="zh-CN">
                <a:ea typeface="宋体" panose="02010600030101010101" pitchFamily="2" charset="-122"/>
              </a:rPr>
              <a:t>If </a:t>
            </a:r>
            <a:r>
              <a:rPr lang="en-US" altLang="zh-CN" sz="3200" baseline="-25000">
                <a:ea typeface="宋体" panose="02010600030101010101" pitchFamily="2" charset="-122"/>
                <a:sym typeface="Symbol" panose="05050102010706020507" pitchFamily="18" charset="2"/>
              </a:rPr>
              <a:t>º</a:t>
            </a:r>
            <a:r>
              <a:rPr lang="en-US" altLang="zh-CN" baseline="-25000">
                <a:ea typeface="宋体" panose="02010600030101010101" pitchFamily="2" charset="-122"/>
                <a:sym typeface="Symbol" panose="05050102010706020507" pitchFamily="18" charset="2"/>
              </a:rPr>
              <a:t>  </a:t>
            </a:r>
            <a:r>
              <a:rPr lang="en-US" altLang="zh-CN">
                <a:ea typeface="宋体" panose="02010600030101010101" pitchFamily="2" charset="-122"/>
                <a:sym typeface="Symbol" panose="05050102010706020507" pitchFamily="18" charset="2"/>
              </a:rPr>
              <a:t>is also </a:t>
            </a:r>
            <a:r>
              <a:rPr lang="en-US" altLang="zh-CN" b="1">
                <a:ea typeface="宋体" panose="02010600030101010101" pitchFamily="2" charset="-122"/>
                <a:sym typeface="Symbol" panose="05050102010706020507" pitchFamily="18" charset="2"/>
              </a:rPr>
              <a:t>commutative</a:t>
            </a:r>
            <a:r>
              <a:rPr lang="en-US" altLang="zh-CN">
                <a:ea typeface="宋体" panose="02010600030101010101" pitchFamily="2" charset="-122"/>
                <a:sym typeface="Symbol" panose="05050102010706020507" pitchFamily="18" charset="2"/>
              </a:rPr>
              <a:t>, i.e. for any </a:t>
            </a:r>
            <a:r>
              <a:rPr lang="en-US" altLang="zh-CN">
                <a:ea typeface="宋体" panose="02010600030101010101" pitchFamily="2" charset="-122"/>
              </a:rPr>
              <a:t>a, b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rPr>
              <a:t> G, a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b = b</a:t>
            </a:r>
            <a:r>
              <a:rPr lang="en-US" altLang="zh-CN">
                <a:ea typeface="宋体" panose="02010600030101010101" pitchFamily="2" charset="-122"/>
              </a:rPr>
              <a:t> </a:t>
            </a:r>
            <a:r>
              <a:rPr lang="en-US" altLang="zh-CN" sz="3200" baseline="-25000">
                <a:ea typeface="宋体" panose="02010600030101010101" pitchFamily="2" charset="-122"/>
                <a:sym typeface="Symbol" panose="05050102010706020507" pitchFamily="18" charset="2"/>
              </a:rPr>
              <a:t>º</a:t>
            </a:r>
            <a:r>
              <a:rPr lang="en-US" altLang="zh-CN">
                <a:ea typeface="宋体" panose="02010600030101010101" pitchFamily="2" charset="-122"/>
                <a:sym typeface="Symbol" panose="05050102010706020507" pitchFamily="18" charset="2"/>
              </a:rPr>
              <a:t> a, then (</a:t>
            </a:r>
            <a:r>
              <a:rPr lang="en-US" altLang="zh-CN">
                <a:ea typeface="宋体" panose="02010600030101010101" pitchFamily="2" charset="-122"/>
              </a:rPr>
              <a:t>G, </a:t>
            </a:r>
            <a:r>
              <a:rPr lang="en-US" altLang="zh-CN" sz="3200" baseline="-25000">
                <a:ea typeface="宋体" panose="02010600030101010101" pitchFamily="2" charset="-122"/>
              </a:rPr>
              <a:t>º</a:t>
            </a:r>
            <a:r>
              <a:rPr lang="en-US" altLang="zh-CN">
                <a:ea typeface="宋体" panose="02010600030101010101" pitchFamily="2" charset="-122"/>
              </a:rPr>
              <a:t>) is an Abelian group.</a:t>
            </a:r>
            <a:endParaRPr lang="en-US" altLang="zh-CN">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2068565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87DC0D0B-0C6B-4D72-81AC-BE38FD4D4E50}" type="slidenum">
              <a:rPr lang="en-US" altLang="zh-CN" sz="1400"/>
              <a:pPr eaLnBrk="1" hangingPunct="1"/>
              <a:t>24</a:t>
            </a:fld>
            <a:endParaRPr lang="en-US" altLang="zh-CN" sz="1400"/>
          </a:p>
        </p:txBody>
      </p:sp>
      <p:sp>
        <p:nvSpPr>
          <p:cNvPr id="24579" name="Rectangle 2"/>
          <p:cNvSpPr>
            <a:spLocks noGrp="1" noChangeArrowheads="1"/>
          </p:cNvSpPr>
          <p:nvPr>
            <p:ph type="title"/>
          </p:nvPr>
        </p:nvSpPr>
        <p:spPr>
          <a:xfrm>
            <a:off x="684213" y="333375"/>
            <a:ext cx="7772400" cy="658813"/>
          </a:xfrm>
        </p:spPr>
        <p:txBody>
          <a:bodyPr/>
          <a:lstStyle/>
          <a:p>
            <a:pPr eaLnBrk="1" hangingPunct="1"/>
            <a:r>
              <a:rPr lang="en-US" altLang="zh-CN" sz="3200" smtClean="0">
                <a:ea typeface="宋体" panose="02010600030101010101" pitchFamily="2" charset="-122"/>
              </a:rPr>
              <a:t>Example 1</a:t>
            </a:r>
            <a:endParaRPr lang="en-AU" altLang="zh-CN" sz="3200" smtClean="0"/>
          </a:p>
        </p:txBody>
      </p:sp>
      <p:sp>
        <p:nvSpPr>
          <p:cNvPr id="24580" name="Rectangle 3"/>
          <p:cNvSpPr>
            <a:spLocks noGrp="1" noChangeArrowheads="1"/>
          </p:cNvSpPr>
          <p:nvPr>
            <p:ph type="body" idx="1"/>
          </p:nvPr>
        </p:nvSpPr>
        <p:spPr>
          <a:xfrm>
            <a:off x="395288" y="1066800"/>
            <a:ext cx="8367712" cy="5026025"/>
          </a:xfrm>
        </p:spPr>
        <p:txBody>
          <a:bodyPr/>
          <a:lstStyle/>
          <a:p>
            <a:pPr eaLnBrk="1" hangingPunct="1">
              <a:lnSpc>
                <a:spcPct val="90000"/>
              </a:lnSpc>
              <a:tabLst>
                <a:tab pos="3208338" algn="l"/>
              </a:tabLst>
            </a:pPr>
            <a:r>
              <a:rPr lang="en-AU" altLang="zh-CN" sz="2000" smtClean="0"/>
              <a:t>a set: {1,2,3,4} with operator * (mod 5)</a:t>
            </a:r>
          </a:p>
          <a:p>
            <a:pPr eaLnBrk="1" hangingPunct="1">
              <a:lnSpc>
                <a:spcPct val="90000"/>
              </a:lnSpc>
              <a:tabLst>
                <a:tab pos="3208338" algn="l"/>
              </a:tabLst>
            </a:pPr>
            <a:r>
              <a:rPr lang="en-AU" altLang="zh-CN" sz="2400" smtClean="0"/>
              <a:t>obeys:</a:t>
            </a:r>
          </a:p>
          <a:p>
            <a:pPr lvl="1" eaLnBrk="1" hangingPunct="1">
              <a:lnSpc>
                <a:spcPct val="90000"/>
              </a:lnSpc>
              <a:tabLst>
                <a:tab pos="3208338" algn="l"/>
              </a:tabLst>
            </a:pPr>
            <a:r>
              <a:rPr lang="en-AU" altLang="zh-CN" sz="2400" smtClean="0"/>
              <a:t>close law</a:t>
            </a:r>
          </a:p>
          <a:p>
            <a:pPr lvl="1" eaLnBrk="1" hangingPunct="1">
              <a:lnSpc>
                <a:spcPct val="90000"/>
              </a:lnSpc>
              <a:tabLst>
                <a:tab pos="3208338" algn="l"/>
              </a:tabLst>
            </a:pPr>
            <a:r>
              <a:rPr lang="en-AU" altLang="zh-CN" sz="2400" smtClean="0"/>
              <a:t>associative law:	</a:t>
            </a:r>
            <a:r>
              <a:rPr lang="en-AU" altLang="zh-CN" sz="2400" smtClean="0">
                <a:latin typeface="Courier New" panose="02070309020205020404" pitchFamily="49" charset="0"/>
              </a:rPr>
              <a:t>(a*b)*c = a*(b*c) (mod 5)</a:t>
            </a:r>
            <a:r>
              <a:rPr lang="en-AU" altLang="zh-CN" sz="2400" smtClean="0"/>
              <a:t> </a:t>
            </a:r>
          </a:p>
          <a:p>
            <a:pPr lvl="1" eaLnBrk="1" hangingPunct="1">
              <a:lnSpc>
                <a:spcPct val="90000"/>
              </a:lnSpc>
              <a:tabLst>
                <a:tab pos="3208338" algn="l"/>
              </a:tabLst>
            </a:pPr>
            <a:r>
              <a:rPr lang="en-AU" altLang="zh-CN" sz="2400" smtClean="0"/>
              <a:t>identity </a:t>
            </a:r>
            <a:r>
              <a:rPr lang="en-AU" altLang="zh-CN" sz="2400" smtClean="0">
                <a:latin typeface="Courier New" panose="02070309020205020404" pitchFamily="49" charset="0"/>
              </a:rPr>
              <a:t>e=1</a:t>
            </a:r>
            <a:r>
              <a:rPr lang="en-AU" altLang="zh-CN" sz="2400" smtClean="0"/>
              <a:t>:  	</a:t>
            </a:r>
            <a:r>
              <a:rPr lang="en-AU" altLang="zh-CN" sz="2400" smtClean="0">
                <a:latin typeface="Courier New" panose="02070309020205020404" pitchFamily="49" charset="0"/>
              </a:rPr>
              <a:t>1*a = a*1 = a</a:t>
            </a:r>
            <a:r>
              <a:rPr lang="en-AU" altLang="zh-CN" sz="2400" smtClean="0"/>
              <a:t> </a:t>
            </a:r>
          </a:p>
          <a:p>
            <a:pPr lvl="1" eaLnBrk="1" hangingPunct="1">
              <a:lnSpc>
                <a:spcPct val="90000"/>
              </a:lnSpc>
              <a:tabLst>
                <a:tab pos="3208338" algn="l"/>
              </a:tabLst>
            </a:pPr>
            <a:r>
              <a:rPr lang="en-AU" altLang="zh-CN" sz="2000" smtClean="0"/>
              <a:t>How about inverses </a:t>
            </a:r>
            <a:r>
              <a:rPr lang="en-AU" altLang="zh-CN" sz="2000" smtClean="0">
                <a:latin typeface="Courier New" panose="02070309020205020404" pitchFamily="49" charset="0"/>
              </a:rPr>
              <a:t>a</a:t>
            </a:r>
            <a:r>
              <a:rPr lang="en-AU" altLang="zh-CN" sz="2000" baseline="30000" smtClean="0">
                <a:latin typeface="Courier New" panose="02070309020205020404" pitchFamily="49" charset="0"/>
              </a:rPr>
              <a:t>-1</a:t>
            </a:r>
            <a:r>
              <a:rPr lang="en-AU" altLang="zh-CN" sz="2000" smtClean="0"/>
              <a:t>?</a:t>
            </a:r>
          </a:p>
          <a:p>
            <a:pPr lvl="2" eaLnBrk="1" hangingPunct="1">
              <a:lnSpc>
                <a:spcPct val="90000"/>
              </a:lnSpc>
              <a:tabLst>
                <a:tab pos="3208338" algn="l"/>
              </a:tabLst>
            </a:pPr>
            <a:r>
              <a:rPr lang="en-AU" altLang="zh-CN" sz="2000" smtClean="0">
                <a:latin typeface="Courier New" panose="02070309020205020404" pitchFamily="49" charset="0"/>
              </a:rPr>
              <a:t>1 has an inverse (itself)</a:t>
            </a:r>
          </a:p>
          <a:p>
            <a:pPr lvl="2" eaLnBrk="1" hangingPunct="1">
              <a:lnSpc>
                <a:spcPct val="90000"/>
              </a:lnSpc>
              <a:tabLst>
                <a:tab pos="3208338" algn="l"/>
              </a:tabLst>
            </a:pPr>
            <a:r>
              <a:rPr lang="en-AU" altLang="zh-CN" sz="2000" smtClean="0">
                <a:latin typeface="Courier New" panose="02070309020205020404" pitchFamily="49" charset="0"/>
              </a:rPr>
              <a:t>2 has an inverse: 3 since 2*3=6=1 (mod 5)</a:t>
            </a:r>
          </a:p>
          <a:p>
            <a:pPr lvl="2" eaLnBrk="1" hangingPunct="1">
              <a:lnSpc>
                <a:spcPct val="90000"/>
              </a:lnSpc>
              <a:tabLst>
                <a:tab pos="3208338" algn="l"/>
              </a:tabLst>
            </a:pPr>
            <a:r>
              <a:rPr lang="en-AU" altLang="zh-CN" sz="2000" smtClean="0">
                <a:latin typeface="Courier New" panose="02070309020205020404" pitchFamily="49" charset="0"/>
              </a:rPr>
              <a:t>3 has an inverse: 2.</a:t>
            </a:r>
          </a:p>
          <a:p>
            <a:pPr lvl="2" eaLnBrk="1" hangingPunct="1">
              <a:lnSpc>
                <a:spcPct val="90000"/>
              </a:lnSpc>
              <a:tabLst>
                <a:tab pos="3208338" algn="l"/>
              </a:tabLst>
            </a:pPr>
            <a:r>
              <a:rPr lang="en-AU" altLang="zh-CN" sz="2000" smtClean="0">
                <a:latin typeface="Courier New" panose="02070309020205020404" pitchFamily="49" charset="0"/>
              </a:rPr>
              <a:t>4 has an inverse: 4 since 4*4=16=1 (mod 5)</a:t>
            </a:r>
          </a:p>
          <a:p>
            <a:pPr eaLnBrk="1" hangingPunct="1">
              <a:lnSpc>
                <a:spcPct val="90000"/>
              </a:lnSpc>
              <a:tabLst>
                <a:tab pos="3208338" algn="l"/>
              </a:tabLst>
            </a:pPr>
            <a:r>
              <a:rPr lang="en-AU" altLang="zh-CN" sz="2400" smtClean="0"/>
              <a:t>It is a group</a:t>
            </a:r>
          </a:p>
          <a:p>
            <a:pPr eaLnBrk="1" hangingPunct="1">
              <a:lnSpc>
                <a:spcPct val="90000"/>
              </a:lnSpc>
              <a:tabLst>
                <a:tab pos="3208338" algn="l"/>
              </a:tabLst>
            </a:pPr>
            <a:r>
              <a:rPr lang="en-AU" altLang="zh-CN" sz="2400" smtClean="0"/>
              <a:t>It is commutative: 	</a:t>
            </a:r>
            <a:r>
              <a:rPr lang="en-AU" altLang="zh-CN" sz="2400" smtClean="0">
                <a:latin typeface="Courier New" panose="02070309020205020404" pitchFamily="49" charset="0"/>
              </a:rPr>
              <a:t>a*b = b*a</a:t>
            </a:r>
            <a:endParaRPr lang="en-AU" altLang="zh-CN" sz="2000" smtClean="0"/>
          </a:p>
          <a:p>
            <a:pPr eaLnBrk="1" hangingPunct="1">
              <a:lnSpc>
                <a:spcPct val="90000"/>
              </a:lnSpc>
              <a:tabLst>
                <a:tab pos="3208338" algn="l"/>
              </a:tabLst>
            </a:pPr>
            <a:r>
              <a:rPr lang="en-AU" altLang="zh-CN" sz="2000" smtClean="0"/>
              <a:t>Therefore, this multiplicative group is an Abelian Group</a:t>
            </a:r>
          </a:p>
        </p:txBody>
      </p:sp>
    </p:spTree>
    <p:extLst>
      <p:ext uri="{BB962C8B-B14F-4D97-AF65-F5344CB8AC3E}">
        <p14:creationId xmlns:p14="http://schemas.microsoft.com/office/powerpoint/2010/main" val="336150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C6FCF699-8364-4355-9134-582285B304B2}" type="slidenum">
              <a:rPr lang="en-US" altLang="zh-CN" sz="1400"/>
              <a:pPr eaLnBrk="1" hangingPunct="1"/>
              <a:t>25</a:t>
            </a:fld>
            <a:endParaRPr lang="en-US" altLang="zh-CN" sz="1400"/>
          </a:p>
        </p:txBody>
      </p:sp>
      <p:sp>
        <p:nvSpPr>
          <p:cNvPr id="25603" name="Rectangle 2"/>
          <p:cNvSpPr>
            <a:spLocks noGrp="1" noChangeArrowheads="1"/>
          </p:cNvSpPr>
          <p:nvPr>
            <p:ph type="title"/>
          </p:nvPr>
        </p:nvSpPr>
        <p:spPr>
          <a:xfrm>
            <a:off x="684213" y="260350"/>
            <a:ext cx="7772400" cy="658813"/>
          </a:xfrm>
        </p:spPr>
        <p:txBody>
          <a:bodyPr/>
          <a:lstStyle/>
          <a:p>
            <a:pPr eaLnBrk="1" hangingPunct="1"/>
            <a:r>
              <a:rPr lang="en-US" altLang="zh-CN" sz="3200" smtClean="0">
                <a:ea typeface="宋体" panose="02010600030101010101" pitchFamily="2" charset="-122"/>
              </a:rPr>
              <a:t>Example 2</a:t>
            </a:r>
            <a:endParaRPr lang="en-AU" altLang="zh-CN" sz="3200" smtClean="0"/>
          </a:p>
        </p:txBody>
      </p:sp>
      <p:sp>
        <p:nvSpPr>
          <p:cNvPr id="25604" name="Rectangle 3"/>
          <p:cNvSpPr>
            <a:spLocks noGrp="1" noChangeArrowheads="1"/>
          </p:cNvSpPr>
          <p:nvPr>
            <p:ph type="body" idx="1"/>
          </p:nvPr>
        </p:nvSpPr>
        <p:spPr>
          <a:xfrm>
            <a:off x="539750" y="1052513"/>
            <a:ext cx="8135938" cy="5040312"/>
          </a:xfrm>
        </p:spPr>
        <p:txBody>
          <a:bodyPr/>
          <a:lstStyle/>
          <a:p>
            <a:pPr eaLnBrk="1" hangingPunct="1"/>
            <a:r>
              <a:rPr lang="en-AU" altLang="zh-CN" sz="2800" dirty="0" smtClean="0"/>
              <a:t>a set: {0,1,2,3} with operator * (mod 4)</a:t>
            </a:r>
          </a:p>
          <a:p>
            <a:pPr eaLnBrk="1" hangingPunct="1"/>
            <a:r>
              <a:rPr lang="en-AU" altLang="zh-CN" sz="2800" dirty="0" smtClean="0"/>
              <a:t>obeys:</a:t>
            </a:r>
          </a:p>
          <a:p>
            <a:pPr lvl="1" eaLnBrk="1" hangingPunct="1"/>
            <a:r>
              <a:rPr lang="en-AU" altLang="zh-CN" sz="2400" dirty="0" smtClean="0"/>
              <a:t>close law</a:t>
            </a:r>
          </a:p>
          <a:p>
            <a:pPr lvl="1" eaLnBrk="1" hangingPunct="1"/>
            <a:r>
              <a:rPr lang="en-AU" altLang="zh-CN" sz="2400" smtClean="0"/>
              <a:t>associative law</a:t>
            </a:r>
            <a:r>
              <a:rPr lang="en-AU" altLang="zh-CN" sz="2400" smtClean="0"/>
              <a:t>:</a:t>
            </a:r>
            <a:r>
              <a:rPr lang="en-AU" altLang="zh-CN" sz="2400" smtClean="0">
                <a:latin typeface="Courier New" panose="02070309020205020404" pitchFamily="49" charset="0"/>
              </a:rPr>
              <a:t>(</a:t>
            </a:r>
            <a:r>
              <a:rPr lang="en-AU" altLang="zh-CN" sz="2400" smtClean="0">
                <a:latin typeface="Courier New" panose="02070309020205020404" pitchFamily="49" charset="0"/>
              </a:rPr>
              <a:t>a*b)*c = a*(b*c) (mod 4)</a:t>
            </a:r>
            <a:r>
              <a:rPr lang="en-AU" altLang="zh-CN" sz="2400" smtClean="0"/>
              <a:t> </a:t>
            </a:r>
          </a:p>
          <a:p>
            <a:pPr lvl="1" eaLnBrk="1" hangingPunct="1"/>
            <a:r>
              <a:rPr lang="en-AU" altLang="zh-CN" sz="2400" dirty="0" smtClean="0"/>
              <a:t>identity </a:t>
            </a:r>
            <a:r>
              <a:rPr lang="en-AU" altLang="zh-CN" sz="2400" dirty="0" smtClean="0">
                <a:latin typeface="Courier New" panose="02070309020205020404" pitchFamily="49" charset="0"/>
              </a:rPr>
              <a:t>e=1</a:t>
            </a:r>
            <a:r>
              <a:rPr lang="en-AU" altLang="zh-CN" sz="2400" dirty="0" smtClean="0"/>
              <a:t>:  	</a:t>
            </a:r>
            <a:r>
              <a:rPr lang="en-AU" altLang="zh-CN" sz="2400" dirty="0" smtClean="0">
                <a:latin typeface="Courier New" panose="02070309020205020404" pitchFamily="49" charset="0"/>
              </a:rPr>
              <a:t>1*a = a*1 = a</a:t>
            </a:r>
            <a:r>
              <a:rPr lang="en-AU" altLang="zh-CN" sz="2400" dirty="0" smtClean="0"/>
              <a:t> </a:t>
            </a:r>
          </a:p>
          <a:p>
            <a:pPr lvl="1" eaLnBrk="1" hangingPunct="1"/>
            <a:r>
              <a:rPr lang="en-AU" altLang="zh-CN" sz="2400" dirty="0" smtClean="0"/>
              <a:t>How about inverses </a:t>
            </a:r>
            <a:r>
              <a:rPr lang="en-AU" altLang="zh-CN" sz="2400" dirty="0" smtClean="0">
                <a:latin typeface="Courier New" panose="02070309020205020404" pitchFamily="49" charset="0"/>
              </a:rPr>
              <a:t>a</a:t>
            </a:r>
            <a:r>
              <a:rPr lang="en-AU" altLang="zh-CN" sz="2400" baseline="30000" dirty="0" smtClean="0">
                <a:latin typeface="Courier New" panose="02070309020205020404" pitchFamily="49" charset="0"/>
              </a:rPr>
              <a:t>-1</a:t>
            </a:r>
            <a:r>
              <a:rPr lang="en-AU" altLang="zh-CN" sz="2400" dirty="0" smtClean="0"/>
              <a:t>?</a:t>
            </a:r>
          </a:p>
          <a:p>
            <a:pPr lvl="2" eaLnBrk="1" hangingPunct="1"/>
            <a:r>
              <a:rPr lang="en-AU" altLang="zh-CN" sz="2000" dirty="0" smtClean="0">
                <a:latin typeface="Courier New" panose="02070309020205020404" pitchFamily="49" charset="0"/>
              </a:rPr>
              <a:t>First of all, 0 has no inverse</a:t>
            </a:r>
          </a:p>
          <a:p>
            <a:pPr lvl="2" eaLnBrk="1" hangingPunct="1"/>
            <a:r>
              <a:rPr lang="en-AU" altLang="zh-CN" sz="2000" dirty="0" smtClean="0">
                <a:latin typeface="Courier New" panose="02070309020205020404" pitchFamily="49" charset="0"/>
              </a:rPr>
              <a:t>1 has an inverse (itself)</a:t>
            </a:r>
          </a:p>
          <a:p>
            <a:pPr lvl="2" eaLnBrk="1" hangingPunct="1"/>
            <a:r>
              <a:rPr lang="en-AU" altLang="zh-CN" sz="2000" dirty="0" smtClean="0">
                <a:latin typeface="Courier New" panose="02070309020205020404" pitchFamily="49" charset="0"/>
              </a:rPr>
              <a:t>3 has an inverse (itself) 3.3=9=1 (mod 4) </a:t>
            </a:r>
          </a:p>
          <a:p>
            <a:pPr lvl="2" eaLnBrk="1" hangingPunct="1"/>
            <a:r>
              <a:rPr lang="en-AU" altLang="zh-CN" sz="2000" dirty="0" smtClean="0">
                <a:latin typeface="Courier New" panose="02070309020205020404" pitchFamily="49" charset="0"/>
              </a:rPr>
              <a:t>2 has no inverse</a:t>
            </a:r>
          </a:p>
          <a:p>
            <a:pPr eaLnBrk="1" hangingPunct="1"/>
            <a:r>
              <a:rPr lang="en-AU" altLang="zh-CN" sz="2800" dirty="0" smtClean="0"/>
              <a:t>Cannot be a group</a:t>
            </a:r>
            <a:endParaRPr lang="en-AU" altLang="zh-CN" sz="2800" dirty="0" smtClean="0">
              <a:latin typeface="Courier New" panose="02070309020205020404" pitchFamily="49" charset="0"/>
            </a:endParaRPr>
          </a:p>
        </p:txBody>
      </p:sp>
    </p:spTree>
    <p:extLst>
      <p:ext uri="{BB962C8B-B14F-4D97-AF65-F5344CB8AC3E}">
        <p14:creationId xmlns:p14="http://schemas.microsoft.com/office/powerpoint/2010/main" val="22964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BC167155-D59D-4AA0-85EA-E5ACC14FB2FF}" type="slidenum">
              <a:rPr lang="en-US" altLang="zh-CN" sz="1400"/>
              <a:pPr eaLnBrk="1" hangingPunct="1"/>
              <a:t>26</a:t>
            </a:fld>
            <a:endParaRPr lang="en-US" altLang="zh-CN" sz="1400"/>
          </a:p>
        </p:txBody>
      </p:sp>
      <p:sp>
        <p:nvSpPr>
          <p:cNvPr id="26627" name="Rectangle 2"/>
          <p:cNvSpPr>
            <a:spLocks noGrp="1" noChangeArrowheads="1"/>
          </p:cNvSpPr>
          <p:nvPr>
            <p:ph type="title"/>
          </p:nvPr>
        </p:nvSpPr>
        <p:spPr>
          <a:xfrm>
            <a:off x="684213" y="333375"/>
            <a:ext cx="7772400" cy="658813"/>
          </a:xfrm>
        </p:spPr>
        <p:txBody>
          <a:bodyPr/>
          <a:lstStyle/>
          <a:p>
            <a:pPr eaLnBrk="1" hangingPunct="1"/>
            <a:r>
              <a:rPr lang="en-US" altLang="zh-CN" sz="3200" smtClean="0">
                <a:ea typeface="宋体" panose="02010600030101010101" pitchFamily="2" charset="-122"/>
              </a:rPr>
              <a:t>Example 3</a:t>
            </a:r>
            <a:endParaRPr lang="en-AU" altLang="zh-CN" sz="3200" smtClean="0"/>
          </a:p>
        </p:txBody>
      </p:sp>
      <p:sp>
        <p:nvSpPr>
          <p:cNvPr id="26628" name="Rectangle 3"/>
          <p:cNvSpPr>
            <a:spLocks noGrp="1" noChangeArrowheads="1"/>
          </p:cNvSpPr>
          <p:nvPr>
            <p:ph type="body" idx="1"/>
          </p:nvPr>
        </p:nvSpPr>
        <p:spPr>
          <a:xfrm>
            <a:off x="395288" y="1125538"/>
            <a:ext cx="8520112" cy="4895850"/>
          </a:xfrm>
        </p:spPr>
        <p:txBody>
          <a:bodyPr/>
          <a:lstStyle/>
          <a:p>
            <a:pPr eaLnBrk="1" hangingPunct="1">
              <a:lnSpc>
                <a:spcPct val="90000"/>
              </a:lnSpc>
              <a:tabLst>
                <a:tab pos="3208338" algn="l"/>
              </a:tabLst>
            </a:pPr>
            <a:r>
              <a:rPr lang="en-AU" altLang="zh-CN" sz="2800" dirty="0" smtClean="0"/>
              <a:t>a set: {1,2,3} with operator + (mod 5)</a:t>
            </a:r>
            <a:r>
              <a:rPr lang="en-AU" altLang="zh-CN" sz="2000" dirty="0" smtClean="0">
                <a:latin typeface="Courier New" panose="02070309020205020404" pitchFamily="49" charset="0"/>
              </a:rPr>
              <a:t> </a:t>
            </a:r>
          </a:p>
          <a:p>
            <a:pPr eaLnBrk="1" hangingPunct="1">
              <a:lnSpc>
                <a:spcPct val="90000"/>
              </a:lnSpc>
              <a:spcBef>
                <a:spcPct val="30000"/>
              </a:spcBef>
              <a:tabLst>
                <a:tab pos="3208338" algn="l"/>
              </a:tabLst>
            </a:pPr>
            <a:r>
              <a:rPr lang="en-AU" altLang="zh-CN" sz="2400" dirty="0" smtClean="0"/>
              <a:t>Is it a group?</a:t>
            </a:r>
          </a:p>
          <a:p>
            <a:pPr eaLnBrk="1" hangingPunct="1">
              <a:lnSpc>
                <a:spcPct val="90000"/>
              </a:lnSpc>
              <a:spcBef>
                <a:spcPct val="30000"/>
              </a:spcBef>
              <a:tabLst>
                <a:tab pos="3208338" algn="l"/>
              </a:tabLst>
            </a:pPr>
            <a:endParaRPr lang="en-AU" altLang="zh-CN" sz="2400" dirty="0" smtClean="0">
              <a:ea typeface="宋体" panose="02010600030101010101" pitchFamily="2" charset="-122"/>
            </a:endParaRPr>
          </a:p>
        </p:txBody>
      </p:sp>
    </p:spTree>
    <p:extLst>
      <p:ext uri="{BB962C8B-B14F-4D97-AF65-F5344CB8AC3E}">
        <p14:creationId xmlns:p14="http://schemas.microsoft.com/office/powerpoint/2010/main" val="3542503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C42FAFCE-2B05-49D8-8CA1-2E0D8F5F08A1}" type="slidenum">
              <a:rPr lang="en-US" altLang="zh-CN" sz="1400"/>
              <a:pPr eaLnBrk="1" hangingPunct="1"/>
              <a:t>27</a:t>
            </a:fld>
            <a:endParaRPr lang="en-US" altLang="zh-CN" sz="1400"/>
          </a:p>
        </p:txBody>
      </p:sp>
      <p:sp>
        <p:nvSpPr>
          <p:cNvPr id="27651" name="Text Box 2"/>
          <p:cNvSpPr txBox="1">
            <a:spLocks noChangeArrowheads="1"/>
          </p:cNvSpPr>
          <p:nvPr/>
        </p:nvSpPr>
        <p:spPr bwMode="auto">
          <a:xfrm>
            <a:off x="381000" y="334962"/>
            <a:ext cx="5856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dirty="0">
                <a:ea typeface="宋体" panose="02010600030101010101" pitchFamily="2" charset="-122"/>
              </a:rPr>
              <a:t>More on Multiplicative Groups</a:t>
            </a:r>
          </a:p>
        </p:txBody>
      </p:sp>
      <p:sp>
        <p:nvSpPr>
          <p:cNvPr id="27652" name="Text Box 3"/>
          <p:cNvSpPr txBox="1">
            <a:spLocks noChangeArrowheads="1"/>
          </p:cNvSpPr>
          <p:nvPr/>
        </p:nvSpPr>
        <p:spPr bwMode="auto">
          <a:xfrm>
            <a:off x="381000" y="1066800"/>
            <a:ext cx="8534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dirty="0">
                <a:ea typeface="宋体" panose="02010600030101010101" pitchFamily="2" charset="-122"/>
              </a:rPr>
              <a:t>For multiplication, not all Z</a:t>
            </a:r>
            <a:r>
              <a:rPr lang="en-US" altLang="zh-CN" sz="2400" baseline="-12000" dirty="0">
                <a:ea typeface="宋体" panose="02010600030101010101" pitchFamily="2" charset="-122"/>
              </a:rPr>
              <a:t>n</a:t>
            </a:r>
            <a:r>
              <a:rPr lang="en-US" altLang="zh-CN" dirty="0">
                <a:ea typeface="宋体" panose="02010600030101010101" pitchFamily="2" charset="-122"/>
              </a:rPr>
              <a:t>\{</a:t>
            </a:r>
            <a:r>
              <a:rPr lang="en-US" altLang="zh-CN" sz="1800" dirty="0">
                <a:ea typeface="宋体" panose="02010600030101010101" pitchFamily="2" charset="-122"/>
              </a:rPr>
              <a:t>0</a:t>
            </a:r>
            <a:r>
              <a:rPr lang="en-US" altLang="zh-CN" dirty="0">
                <a:ea typeface="宋体" panose="02010600030101010101" pitchFamily="2" charset="-122"/>
              </a:rPr>
              <a:t>} form (multiplicative) groups with the identity element 1.</a:t>
            </a:r>
          </a:p>
          <a:p>
            <a:pPr eaLnBrk="1" hangingPunct="1">
              <a:spcBef>
                <a:spcPct val="20000"/>
              </a:spcBef>
              <a:buFontTx/>
              <a:buChar char="•"/>
            </a:pPr>
            <a:r>
              <a:rPr lang="en-US" altLang="zh-CN" dirty="0">
                <a:ea typeface="宋体" panose="02010600030101010101" pitchFamily="2" charset="-122"/>
              </a:rPr>
              <a:t>It depends on the value of n.</a:t>
            </a:r>
          </a:p>
          <a:p>
            <a:pPr eaLnBrk="1" hangingPunct="1">
              <a:spcBef>
                <a:spcPct val="30000"/>
              </a:spcBef>
              <a:buFontTx/>
              <a:buChar char="•"/>
            </a:pPr>
            <a:r>
              <a:rPr lang="en-US" altLang="zh-CN" dirty="0">
                <a:ea typeface="宋体" panose="02010600030101010101" pitchFamily="2" charset="-122"/>
              </a:rPr>
              <a:t>For example, Z</a:t>
            </a:r>
            <a:r>
              <a:rPr lang="en-US" altLang="zh-CN" sz="2400" baseline="-12000" dirty="0">
                <a:ea typeface="宋体" panose="02010600030101010101" pitchFamily="2" charset="-122"/>
              </a:rPr>
              <a:t>8</a:t>
            </a:r>
            <a:r>
              <a:rPr lang="en-US" altLang="zh-CN" dirty="0">
                <a:ea typeface="宋体" panose="02010600030101010101" pitchFamily="2" charset="-122"/>
              </a:rPr>
              <a:t>\{</a:t>
            </a:r>
            <a:r>
              <a:rPr lang="en-US" altLang="zh-CN" sz="1800" dirty="0">
                <a:ea typeface="宋体" panose="02010600030101010101" pitchFamily="2" charset="-122"/>
              </a:rPr>
              <a:t>0</a:t>
            </a:r>
            <a:r>
              <a:rPr lang="en-US" altLang="zh-CN" dirty="0">
                <a:ea typeface="宋体" panose="02010600030101010101" pitchFamily="2" charset="-122"/>
              </a:rPr>
              <a:t>} does not while Z</a:t>
            </a:r>
            <a:r>
              <a:rPr lang="en-US" altLang="zh-CN" sz="2400" baseline="-12000" dirty="0">
                <a:ea typeface="宋体" panose="02010600030101010101" pitchFamily="2" charset="-122"/>
              </a:rPr>
              <a:t>7</a:t>
            </a:r>
            <a:r>
              <a:rPr lang="en-US" altLang="zh-CN" dirty="0">
                <a:ea typeface="宋体" panose="02010600030101010101" pitchFamily="2" charset="-122"/>
              </a:rPr>
              <a:t>\{</a:t>
            </a:r>
            <a:r>
              <a:rPr lang="en-US" altLang="zh-CN" sz="1800" dirty="0">
                <a:ea typeface="宋体" panose="02010600030101010101" pitchFamily="2" charset="-122"/>
              </a:rPr>
              <a:t>0</a:t>
            </a:r>
            <a:r>
              <a:rPr lang="en-US" altLang="zh-CN" dirty="0">
                <a:ea typeface="宋体" panose="02010600030101010101" pitchFamily="2" charset="-122"/>
              </a:rPr>
              <a:t>} under multiplication forms a group.</a:t>
            </a:r>
          </a:p>
          <a:p>
            <a:pPr eaLnBrk="1" hangingPunct="1">
              <a:spcBef>
                <a:spcPct val="20000"/>
              </a:spcBef>
              <a:buFontTx/>
              <a:buChar char="•"/>
            </a:pPr>
            <a:r>
              <a:rPr lang="en-US" altLang="zh-CN" dirty="0">
                <a:ea typeface="宋体" panose="02010600030101010101" pitchFamily="2" charset="-122"/>
              </a:rPr>
              <a:t>Reason: Only those elements which are relatively prime to n have multiplicative inverses. Hence Z</a:t>
            </a:r>
            <a:r>
              <a:rPr lang="en-US" altLang="zh-CN" sz="2400" baseline="-12000" dirty="0">
                <a:ea typeface="宋体" panose="02010600030101010101" pitchFamily="2" charset="-122"/>
              </a:rPr>
              <a:t>n</a:t>
            </a:r>
            <a:r>
              <a:rPr lang="en-US" altLang="zh-CN" dirty="0">
                <a:ea typeface="宋体" panose="02010600030101010101" pitchFamily="2" charset="-122"/>
              </a:rPr>
              <a:t>\{</a:t>
            </a:r>
            <a:r>
              <a:rPr lang="en-US" altLang="zh-CN" sz="1800" dirty="0">
                <a:ea typeface="宋体" panose="02010600030101010101" pitchFamily="2" charset="-122"/>
              </a:rPr>
              <a:t>0</a:t>
            </a:r>
            <a:r>
              <a:rPr lang="en-US" altLang="zh-CN" dirty="0">
                <a:ea typeface="宋体" panose="02010600030101010101" pitchFamily="2" charset="-122"/>
              </a:rPr>
              <a:t>} forms a multiplicative group only when n is a prime.</a:t>
            </a:r>
          </a:p>
        </p:txBody>
      </p:sp>
      <p:sp>
        <p:nvSpPr>
          <p:cNvPr id="27653" name="Text Box 4"/>
          <p:cNvSpPr txBox="1">
            <a:spLocks noChangeArrowheads="1"/>
          </p:cNvSpPr>
          <p:nvPr/>
        </p:nvSpPr>
        <p:spPr bwMode="auto">
          <a:xfrm>
            <a:off x="381000" y="4114800"/>
            <a:ext cx="86106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dirty="0">
                <a:ea typeface="宋体" panose="02010600030101010101" pitchFamily="2" charset="-122"/>
              </a:rPr>
              <a:t>As an extension, the set Z</a:t>
            </a:r>
            <a:r>
              <a:rPr lang="en-US" altLang="zh-CN" sz="2400" baseline="-12000" dirty="0">
                <a:ea typeface="宋体" panose="02010600030101010101" pitchFamily="2" charset="-122"/>
              </a:rPr>
              <a:t>n</a:t>
            </a:r>
            <a:r>
              <a:rPr lang="en-US" altLang="zh-CN" sz="3200" baseline="10000" dirty="0">
                <a:ea typeface="宋体" panose="02010600030101010101" pitchFamily="2" charset="-122"/>
              </a:rPr>
              <a:t>* </a:t>
            </a:r>
            <a:r>
              <a:rPr lang="en-US" altLang="zh-CN" dirty="0">
                <a:ea typeface="宋体" panose="02010600030101010101" pitchFamily="2" charset="-122"/>
              </a:rPr>
              <a:t>= {a </a:t>
            </a:r>
            <a:r>
              <a:rPr lang="en-US" altLang="zh-CN" b="1" dirty="0">
                <a:ea typeface="宋体" panose="02010600030101010101" pitchFamily="2" charset="-122"/>
                <a:sym typeface="Symbol" panose="05050102010706020507" pitchFamily="18" charset="2"/>
              </a:rPr>
              <a:t></a:t>
            </a:r>
            <a:r>
              <a:rPr lang="en-US" altLang="zh-CN" dirty="0">
                <a:ea typeface="宋体" panose="02010600030101010101" pitchFamily="2" charset="-122"/>
                <a:sym typeface="Symbol" panose="05050102010706020507" pitchFamily="18" charset="2"/>
              </a:rPr>
              <a:t> </a:t>
            </a:r>
            <a:r>
              <a:rPr lang="en-US" altLang="zh-CN" dirty="0">
                <a:ea typeface="宋体" panose="02010600030101010101" pitchFamily="2" charset="-122"/>
              </a:rPr>
              <a:t>Z</a:t>
            </a:r>
            <a:r>
              <a:rPr lang="en-US" altLang="zh-CN" sz="2400" baseline="-12000" dirty="0">
                <a:ea typeface="宋体" panose="02010600030101010101" pitchFamily="2" charset="-122"/>
              </a:rPr>
              <a:t>n</a:t>
            </a:r>
            <a:r>
              <a:rPr lang="en-US" altLang="zh-CN" dirty="0">
                <a:ea typeface="宋体" panose="02010600030101010101" pitchFamily="2" charset="-122"/>
              </a:rPr>
              <a:t> | </a:t>
            </a:r>
            <a:r>
              <a:rPr lang="en-US" altLang="zh-CN" dirty="0" err="1">
                <a:ea typeface="宋体" panose="02010600030101010101" pitchFamily="2" charset="-122"/>
              </a:rPr>
              <a:t>gcd</a:t>
            </a:r>
            <a:r>
              <a:rPr lang="en-US" altLang="zh-CN" dirty="0">
                <a:ea typeface="宋体" panose="02010600030101010101" pitchFamily="2" charset="-122"/>
              </a:rPr>
              <a:t>(</a:t>
            </a:r>
            <a:r>
              <a:rPr lang="en-US" altLang="zh-CN" dirty="0" err="1">
                <a:ea typeface="宋体" panose="02010600030101010101" pitchFamily="2" charset="-122"/>
              </a:rPr>
              <a:t>a,n</a:t>
            </a:r>
            <a:r>
              <a:rPr lang="en-US" altLang="zh-CN" dirty="0">
                <a:ea typeface="宋体" panose="02010600030101010101" pitchFamily="2" charset="-122"/>
              </a:rPr>
              <a:t>)=1 } forms a multiplicative group for any positive integer n.</a:t>
            </a:r>
          </a:p>
        </p:txBody>
      </p:sp>
    </p:spTree>
    <p:extLst>
      <p:ext uri="{BB962C8B-B14F-4D97-AF65-F5344CB8AC3E}">
        <p14:creationId xmlns:p14="http://schemas.microsoft.com/office/powerpoint/2010/main" val="293673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C654765D-5229-4D5C-9EAF-68927CE63138}" type="slidenum">
              <a:rPr lang="en-US" altLang="zh-CN" sz="1400"/>
              <a:pPr eaLnBrk="1" hangingPunct="1"/>
              <a:t>28</a:t>
            </a:fld>
            <a:endParaRPr lang="en-US" altLang="zh-CN" sz="1400"/>
          </a:p>
        </p:txBody>
      </p:sp>
      <p:sp>
        <p:nvSpPr>
          <p:cNvPr id="28675" name="Text Box 2"/>
          <p:cNvSpPr txBox="1">
            <a:spLocks noChangeArrowheads="1"/>
          </p:cNvSpPr>
          <p:nvPr/>
        </p:nvSpPr>
        <p:spPr bwMode="auto">
          <a:xfrm>
            <a:off x="3103563" y="304800"/>
            <a:ext cx="27193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eaLnBrk="1" hangingPunct="1"/>
            <a:r>
              <a:rPr lang="en-US" altLang="zh-CN" sz="3200">
                <a:ea typeface="宋体" panose="02010600030101010101" pitchFamily="2" charset="-122"/>
              </a:rPr>
              <a:t>Cyclic Groups</a:t>
            </a:r>
          </a:p>
        </p:txBody>
      </p:sp>
      <p:sp>
        <p:nvSpPr>
          <p:cNvPr id="28676" name="Text Box 3"/>
          <p:cNvSpPr txBox="1">
            <a:spLocks noChangeArrowheads="1"/>
          </p:cNvSpPr>
          <p:nvPr/>
        </p:nvSpPr>
        <p:spPr bwMode="auto">
          <a:xfrm>
            <a:off x="381000" y="1066800"/>
            <a:ext cx="847407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ea typeface="宋体" panose="02010600030101010101" pitchFamily="2" charset="-122"/>
              </a:rPr>
              <a:t>A group is </a:t>
            </a:r>
            <a:r>
              <a:rPr lang="en-US" altLang="zh-CN" b="1">
                <a:solidFill>
                  <a:schemeClr val="accent2"/>
                </a:solidFill>
                <a:ea typeface="宋体" panose="02010600030101010101" pitchFamily="2" charset="-122"/>
              </a:rPr>
              <a:t>cyclic</a:t>
            </a:r>
            <a:r>
              <a:rPr lang="en-US" altLang="zh-CN">
                <a:ea typeface="宋体" panose="02010600030101010101" pitchFamily="2" charset="-122"/>
              </a:rPr>
              <a:t> if there is an element g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a:t>
            </a:r>
            <a:r>
              <a:rPr lang="en-US" altLang="zh-CN">
                <a:ea typeface="宋体" panose="02010600030101010101" pitchFamily="2" charset="-122"/>
              </a:rPr>
              <a:t>G such that for each     a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a:t>
            </a:r>
            <a:r>
              <a:rPr lang="en-US" altLang="zh-CN">
                <a:ea typeface="宋体" panose="02010600030101010101" pitchFamily="2" charset="-122"/>
              </a:rPr>
              <a:t>G, there is an integer i with a = g</a:t>
            </a:r>
            <a:r>
              <a:rPr lang="en-US" altLang="zh-CN" baseline="30000">
                <a:ea typeface="宋体" panose="02010600030101010101" pitchFamily="2" charset="-122"/>
              </a:rPr>
              <a:t>i</a:t>
            </a:r>
            <a:r>
              <a:rPr lang="en-US" altLang="zh-CN">
                <a:ea typeface="宋体" panose="02010600030101010101" pitchFamily="2" charset="-122"/>
              </a:rPr>
              <a:t>, that is g operates (e.g. modular multiply) on itself for i times.</a:t>
            </a:r>
          </a:p>
          <a:p>
            <a:pPr eaLnBrk="1" hangingPunct="1">
              <a:spcBef>
                <a:spcPct val="20000"/>
              </a:spcBef>
              <a:buFontTx/>
              <a:buChar char="•"/>
            </a:pPr>
            <a:r>
              <a:rPr lang="en-US" altLang="zh-CN">
                <a:ea typeface="宋体" panose="02010600030101010101" pitchFamily="2" charset="-122"/>
              </a:rPr>
              <a:t>g is called a </a:t>
            </a:r>
            <a:r>
              <a:rPr lang="en-US" altLang="zh-CN" b="1">
                <a:solidFill>
                  <a:schemeClr val="accent2"/>
                </a:solidFill>
                <a:ea typeface="宋体" panose="02010600030101010101" pitchFamily="2" charset="-122"/>
              </a:rPr>
              <a:t>generator</a:t>
            </a:r>
            <a:r>
              <a:rPr lang="en-US" altLang="zh-CN">
                <a:ea typeface="宋体" panose="02010600030101010101" pitchFamily="2" charset="-122"/>
              </a:rPr>
              <a:t> or a </a:t>
            </a:r>
            <a:r>
              <a:rPr lang="en-US" altLang="zh-CN" b="1">
                <a:solidFill>
                  <a:schemeClr val="accent2"/>
                </a:solidFill>
                <a:ea typeface="宋体" panose="02010600030101010101" pitchFamily="2" charset="-122"/>
              </a:rPr>
              <a:t>primitive element</a:t>
            </a:r>
            <a:r>
              <a:rPr lang="en-US" altLang="zh-CN">
                <a:ea typeface="宋体" panose="02010600030101010101" pitchFamily="2" charset="-122"/>
              </a:rPr>
              <a:t> of G.</a:t>
            </a:r>
          </a:p>
          <a:p>
            <a:pPr eaLnBrk="1" hangingPunct="1">
              <a:spcBef>
                <a:spcPct val="20000"/>
              </a:spcBef>
              <a:buFontTx/>
              <a:buChar char="•"/>
            </a:pPr>
            <a:r>
              <a:rPr lang="en-US" altLang="zh-CN">
                <a:ea typeface="宋体" panose="02010600030101010101" pitchFamily="2" charset="-122"/>
              </a:rPr>
              <a:t>g is also said to be a </a:t>
            </a:r>
            <a:r>
              <a:rPr lang="en-US" altLang="zh-CN" b="1">
                <a:solidFill>
                  <a:schemeClr val="accent2"/>
                </a:solidFill>
                <a:ea typeface="宋体" panose="02010600030101010101" pitchFamily="2" charset="-122"/>
              </a:rPr>
              <a:t>primitive root</a:t>
            </a:r>
            <a:r>
              <a:rPr lang="en-US" altLang="zh-CN">
                <a:ea typeface="宋体" panose="02010600030101010101" pitchFamily="2" charset="-122"/>
              </a:rPr>
              <a:t> of n.</a:t>
            </a:r>
          </a:p>
          <a:p>
            <a:pPr eaLnBrk="1" hangingPunct="1">
              <a:spcBef>
                <a:spcPct val="40000"/>
              </a:spcBef>
              <a:buFontTx/>
              <a:buChar char="•"/>
            </a:pPr>
            <a:r>
              <a:rPr lang="en-US" altLang="zh-CN">
                <a:ea typeface="宋体" panose="02010600030101010101" pitchFamily="2" charset="-122"/>
                <a:sym typeface="Symbol" panose="05050102010706020507" pitchFamily="18" charset="2"/>
              </a:rPr>
              <a:t>Example: (</a:t>
            </a:r>
            <a:r>
              <a:rPr lang="en-US" altLang="zh-CN">
                <a:ea typeface="宋体" panose="02010600030101010101" pitchFamily="2" charset="-122"/>
              </a:rPr>
              <a:t>Z</a:t>
            </a:r>
            <a:r>
              <a:rPr lang="en-US" altLang="zh-CN" sz="2400" baseline="-24000">
                <a:ea typeface="宋体" panose="02010600030101010101" pitchFamily="2" charset="-122"/>
              </a:rPr>
              <a:t>7</a:t>
            </a:r>
            <a:r>
              <a:rPr lang="en-US" altLang="zh-CN" sz="3200" baseline="10000">
                <a:ea typeface="宋体" panose="02010600030101010101" pitchFamily="2" charset="-122"/>
              </a:rPr>
              <a:t>*</a:t>
            </a:r>
            <a:r>
              <a:rPr lang="en-US" altLang="zh-CN">
                <a:ea typeface="宋体" panose="02010600030101010101" pitchFamily="2" charset="-122"/>
              </a:rPr>
              <a:t>, x) is a cyclic multiplicative group with g=3.</a:t>
            </a:r>
          </a:p>
        </p:txBody>
      </p:sp>
      <p:sp>
        <p:nvSpPr>
          <p:cNvPr id="28677" name="Text Box 4"/>
          <p:cNvSpPr txBox="1">
            <a:spLocks noChangeArrowheads="1"/>
          </p:cNvSpPr>
          <p:nvPr/>
        </p:nvSpPr>
        <p:spPr bwMode="auto">
          <a:xfrm>
            <a:off x="539750" y="3284538"/>
            <a:ext cx="449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1pPr>
            <a:lvl2pPr marL="742950" indent="-285750" eaLnBrk="0" hangingPunct="0">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2pPr>
            <a:lvl3pPr marL="1143000" indent="-228600" eaLnBrk="0" hangingPunct="0">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3pPr>
            <a:lvl4pPr marL="1600200" indent="-228600" eaLnBrk="0" hangingPunct="0">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4pPr>
            <a:lvl5pPr marL="2057400" indent="-228600" eaLnBrk="0" hangingPunct="0">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457200" algn="l"/>
                <a:tab pos="1768475" algn="l"/>
                <a:tab pos="2054225" algn="l"/>
                <a:tab pos="2338388" algn="l"/>
                <a:tab pos="2635250" algn="l"/>
                <a:tab pos="2968625" algn="l"/>
                <a:tab pos="3252788" algn="l"/>
              </a:tabLs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Let n=7 and g=3.</a:t>
            </a:r>
          </a:p>
          <a:p>
            <a:pPr eaLnBrk="1" hangingPunct="1">
              <a:spcBef>
                <a:spcPct val="20000"/>
              </a:spcBef>
            </a:pPr>
            <a:r>
              <a:rPr lang="en-US" altLang="zh-CN">
                <a:ea typeface="宋体" panose="02010600030101010101" pitchFamily="2" charset="-122"/>
              </a:rPr>
              <a:t>	i	1	2	3	4	5	6</a:t>
            </a:r>
          </a:p>
          <a:p>
            <a:pPr eaLnBrk="1" hangingPunct="1"/>
            <a:r>
              <a:rPr lang="en-US" altLang="zh-CN">
                <a:ea typeface="宋体" panose="02010600030101010101" pitchFamily="2" charset="-122"/>
              </a:rPr>
              <a:t>	g</a:t>
            </a:r>
            <a:r>
              <a:rPr lang="en-US" altLang="zh-CN" baseline="30000">
                <a:ea typeface="宋体" panose="02010600030101010101" pitchFamily="2" charset="-122"/>
              </a:rPr>
              <a:t>i</a:t>
            </a:r>
            <a:r>
              <a:rPr lang="en-US" altLang="zh-CN">
                <a:ea typeface="宋体" panose="02010600030101010101" pitchFamily="2" charset="-122"/>
              </a:rPr>
              <a:t> mod 7	3	2	6	4	5	1</a:t>
            </a:r>
          </a:p>
        </p:txBody>
      </p:sp>
      <p:sp>
        <p:nvSpPr>
          <p:cNvPr id="28678" name="Text Box 5"/>
          <p:cNvSpPr txBox="1">
            <a:spLocks noChangeArrowheads="1"/>
          </p:cNvSpPr>
          <p:nvPr/>
        </p:nvSpPr>
        <p:spPr bwMode="auto">
          <a:xfrm>
            <a:off x="323850" y="4652963"/>
            <a:ext cx="8550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rPr>
              <a:t>But not all the multiplicative groups of positive composite integers n have generators (are cyclic).</a:t>
            </a:r>
          </a:p>
        </p:txBody>
      </p:sp>
      <p:sp>
        <p:nvSpPr>
          <p:cNvPr id="28679" name="Text Box 6"/>
          <p:cNvSpPr txBox="1">
            <a:spLocks noChangeArrowheads="1"/>
          </p:cNvSpPr>
          <p:nvPr/>
        </p:nvSpPr>
        <p:spPr bwMode="auto">
          <a:xfrm>
            <a:off x="365125" y="5445125"/>
            <a:ext cx="8778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a:solidFill>
                  <a:srgbClr val="CC3300"/>
                </a:solidFill>
                <a:ea typeface="宋体" panose="02010600030101010101" pitchFamily="2" charset="-122"/>
              </a:rPr>
              <a:t>Fact.</a:t>
            </a:r>
            <a:r>
              <a:rPr lang="en-US" altLang="zh-CN">
                <a:solidFill>
                  <a:srgbClr val="CC3300"/>
                </a:solidFill>
                <a:ea typeface="宋体" panose="02010600030101010101" pitchFamily="2" charset="-122"/>
              </a:rPr>
              <a:t>    Z</a:t>
            </a:r>
            <a:r>
              <a:rPr lang="en-US" altLang="zh-CN" sz="2400" baseline="-12000">
                <a:solidFill>
                  <a:srgbClr val="CC3300"/>
                </a:solidFill>
                <a:ea typeface="宋体" panose="02010600030101010101" pitchFamily="2" charset="-122"/>
              </a:rPr>
              <a:t>n</a:t>
            </a:r>
            <a:r>
              <a:rPr lang="en-US" altLang="zh-CN" sz="3200" baseline="10000">
                <a:solidFill>
                  <a:srgbClr val="CC3300"/>
                </a:solidFill>
                <a:ea typeface="宋体" panose="02010600030101010101" pitchFamily="2" charset="-122"/>
              </a:rPr>
              <a:t>*</a:t>
            </a:r>
            <a:r>
              <a:rPr lang="en-US" altLang="zh-CN">
                <a:solidFill>
                  <a:srgbClr val="CC3300"/>
                </a:solidFill>
                <a:ea typeface="宋体" panose="02010600030101010101" pitchFamily="2" charset="-122"/>
              </a:rPr>
              <a:t> has a (at least one) generator if and only if n = 2, 4, p</a:t>
            </a:r>
            <a:r>
              <a:rPr lang="en-US" altLang="zh-CN" baseline="30000">
                <a:solidFill>
                  <a:srgbClr val="CC3300"/>
                </a:solidFill>
                <a:ea typeface="宋体" panose="02010600030101010101" pitchFamily="2" charset="-122"/>
              </a:rPr>
              <a:t>k</a:t>
            </a:r>
            <a:r>
              <a:rPr lang="en-US" altLang="zh-CN">
                <a:solidFill>
                  <a:srgbClr val="CC3300"/>
                </a:solidFill>
                <a:ea typeface="宋体" panose="02010600030101010101" pitchFamily="2" charset="-122"/>
              </a:rPr>
              <a:t>, 2p</a:t>
            </a:r>
            <a:r>
              <a:rPr lang="en-US" altLang="zh-CN" baseline="30000">
                <a:solidFill>
                  <a:srgbClr val="CC3300"/>
                </a:solidFill>
                <a:ea typeface="宋体" panose="02010600030101010101" pitchFamily="2" charset="-122"/>
              </a:rPr>
              <a:t>k</a:t>
            </a:r>
            <a:r>
              <a:rPr lang="en-US" altLang="zh-CN">
                <a:solidFill>
                  <a:srgbClr val="CC3300"/>
                </a:solidFill>
                <a:ea typeface="宋体" panose="02010600030101010101" pitchFamily="2" charset="-122"/>
              </a:rPr>
              <a:t>, where p is an odd prime and k </a:t>
            </a:r>
            <a:r>
              <a:rPr lang="en-US" altLang="zh-CN">
                <a:solidFill>
                  <a:srgbClr val="CC3300"/>
                </a:solidFill>
                <a:ea typeface="宋体" panose="02010600030101010101" pitchFamily="2" charset="-122"/>
                <a:sym typeface="Symbol" panose="05050102010706020507" pitchFamily="18" charset="2"/>
              </a:rPr>
              <a:t> </a:t>
            </a:r>
            <a:r>
              <a:rPr lang="en-US" altLang="zh-CN">
                <a:solidFill>
                  <a:srgbClr val="CC3300"/>
                </a:solidFill>
                <a:ea typeface="宋体" panose="02010600030101010101" pitchFamily="2" charset="-122"/>
              </a:rPr>
              <a:t>1.</a:t>
            </a:r>
          </a:p>
        </p:txBody>
      </p:sp>
    </p:spTree>
    <p:extLst>
      <p:ext uri="{BB962C8B-B14F-4D97-AF65-F5344CB8AC3E}">
        <p14:creationId xmlns:p14="http://schemas.microsoft.com/office/powerpoint/2010/main" val="1411059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6B751F3F-A73E-4CCA-92AF-E72BA1F6F05C}" type="slidenum">
              <a:rPr lang="en-US" altLang="zh-CN" sz="1400"/>
              <a:pPr eaLnBrk="1" hangingPunct="1"/>
              <a:t>29</a:t>
            </a:fld>
            <a:endParaRPr lang="en-US" altLang="zh-CN" sz="1400"/>
          </a:p>
        </p:txBody>
      </p:sp>
      <p:sp>
        <p:nvSpPr>
          <p:cNvPr id="29699" name="Rectangle 2"/>
          <p:cNvSpPr>
            <a:spLocks noGrp="1" noChangeArrowheads="1"/>
          </p:cNvSpPr>
          <p:nvPr>
            <p:ph type="title"/>
          </p:nvPr>
        </p:nvSpPr>
        <p:spPr>
          <a:xfrm>
            <a:off x="684213" y="404813"/>
            <a:ext cx="7772400" cy="587375"/>
          </a:xfrm>
        </p:spPr>
        <p:txBody>
          <a:bodyPr/>
          <a:lstStyle/>
          <a:p>
            <a:pPr eaLnBrk="1" hangingPunct="1"/>
            <a:r>
              <a:rPr lang="en-US" altLang="zh-CN" sz="3600" smtClean="0">
                <a:ea typeface="宋体" panose="02010600030101010101" pitchFamily="2" charset="-122"/>
              </a:rPr>
              <a:t>Example</a:t>
            </a:r>
            <a:endParaRPr lang="en-AU" altLang="zh-CN" sz="3600" smtClean="0"/>
          </a:p>
        </p:txBody>
      </p:sp>
      <p:sp>
        <p:nvSpPr>
          <p:cNvPr id="29700" name="Rectangle 3"/>
          <p:cNvSpPr>
            <a:spLocks noGrp="1" noChangeArrowheads="1"/>
          </p:cNvSpPr>
          <p:nvPr>
            <p:ph type="body" idx="1"/>
          </p:nvPr>
        </p:nvSpPr>
        <p:spPr>
          <a:xfrm>
            <a:off x="468313" y="1125538"/>
            <a:ext cx="8351837" cy="4824412"/>
          </a:xfrm>
        </p:spPr>
        <p:txBody>
          <a:bodyPr/>
          <a:lstStyle/>
          <a:p>
            <a:pPr eaLnBrk="1" hangingPunct="1">
              <a:lnSpc>
                <a:spcPct val="90000"/>
              </a:lnSpc>
            </a:pPr>
            <a:r>
              <a:rPr lang="en-AU" altLang="zh-CN" sz="2800" smtClean="0"/>
              <a:t>Is the group {1,2,3,4; * (mod 5)} cyclic?</a:t>
            </a:r>
            <a:endParaRPr lang="en-AU" altLang="zh-CN" sz="2000" smtClean="0"/>
          </a:p>
          <a:p>
            <a:pPr lvl="1" eaLnBrk="1" hangingPunct="1">
              <a:lnSpc>
                <a:spcPct val="90000"/>
              </a:lnSpc>
            </a:pPr>
            <a:r>
              <a:rPr lang="en-US" altLang="zh-CN" sz="2000" smtClean="0">
                <a:ea typeface="宋体" panose="02010600030101010101" pitchFamily="2" charset="-122"/>
              </a:rPr>
              <a:t>The identity is 1.</a:t>
            </a:r>
          </a:p>
          <a:p>
            <a:pPr lvl="1" eaLnBrk="1" hangingPunct="1">
              <a:lnSpc>
                <a:spcPct val="90000"/>
              </a:lnSpc>
            </a:pPr>
            <a:r>
              <a:rPr lang="en-US" altLang="zh-CN" sz="2000" smtClean="0">
                <a:ea typeface="宋体" panose="02010600030101010101" pitchFamily="2" charset="-122"/>
              </a:rPr>
              <a:t>Let </a:t>
            </a:r>
            <a:r>
              <a:rPr lang="en-AU" altLang="zh-CN" sz="2000" smtClean="0">
                <a:ea typeface="宋体" panose="02010600030101010101" pitchFamily="2" charset="-122"/>
              </a:rPr>
              <a:t>a=2</a:t>
            </a:r>
            <a:endParaRPr lang="en-AU" altLang="zh-CN" sz="2000" smtClean="0"/>
          </a:p>
          <a:p>
            <a:pPr lvl="1" eaLnBrk="1" hangingPunct="1">
              <a:lnSpc>
                <a:spcPct val="90000"/>
              </a:lnSpc>
            </a:pPr>
            <a:r>
              <a:rPr lang="en-AU" altLang="zh-CN" sz="2000" smtClean="0"/>
              <a:t>Recall that the notation: a</a:t>
            </a:r>
            <a:r>
              <a:rPr lang="en-AU" altLang="zh-CN" sz="2000" baseline="30000" smtClean="0"/>
              <a:t>3</a:t>
            </a:r>
            <a:r>
              <a:rPr lang="en-AU" altLang="zh-CN" sz="2000" smtClean="0"/>
              <a:t> = a.a.a</a:t>
            </a:r>
          </a:p>
          <a:p>
            <a:pPr lvl="1" eaLnBrk="1" hangingPunct="1">
              <a:lnSpc>
                <a:spcPct val="90000"/>
              </a:lnSpc>
            </a:pPr>
            <a:r>
              <a:rPr lang="en-US" altLang="zh-CN" sz="2000" smtClean="0">
                <a:ea typeface="宋体" panose="02010600030101010101" pitchFamily="2" charset="-122"/>
              </a:rPr>
              <a:t>1= </a:t>
            </a:r>
            <a:r>
              <a:rPr lang="en-AU" altLang="zh-CN" sz="2000" smtClean="0"/>
              <a:t>a</a:t>
            </a:r>
            <a:r>
              <a:rPr lang="en-AU" altLang="zh-CN" sz="2000" baseline="30000" smtClean="0"/>
              <a:t>0</a:t>
            </a:r>
            <a:endParaRPr lang="en-US" altLang="zh-CN" sz="2000" smtClean="0">
              <a:ea typeface="宋体" panose="02010600030101010101" pitchFamily="2" charset="-122"/>
            </a:endParaRPr>
          </a:p>
          <a:p>
            <a:pPr lvl="1" eaLnBrk="1" hangingPunct="1">
              <a:lnSpc>
                <a:spcPct val="90000"/>
              </a:lnSpc>
            </a:pPr>
            <a:r>
              <a:rPr lang="en-US" altLang="zh-CN" sz="2000" smtClean="0">
                <a:ea typeface="宋体" panose="02010600030101010101" pitchFamily="2" charset="-122"/>
              </a:rPr>
              <a:t> </a:t>
            </a:r>
            <a:r>
              <a:rPr lang="en-AU" altLang="zh-CN" sz="2000" smtClean="0"/>
              <a:t>a</a:t>
            </a:r>
            <a:r>
              <a:rPr lang="en-AU" altLang="zh-CN" sz="2000" baseline="30000" smtClean="0"/>
              <a:t>1</a:t>
            </a:r>
            <a:r>
              <a:rPr lang="en-US" altLang="zh-CN" sz="2000" smtClean="0">
                <a:ea typeface="宋体" panose="02010600030101010101" pitchFamily="2" charset="-122"/>
              </a:rPr>
              <a:t>=2 </a:t>
            </a:r>
            <a:endParaRPr lang="en-AU" altLang="zh-CN" sz="2000" baseline="30000" smtClean="0"/>
          </a:p>
          <a:p>
            <a:pPr lvl="1" eaLnBrk="1" hangingPunct="1">
              <a:lnSpc>
                <a:spcPct val="90000"/>
              </a:lnSpc>
            </a:pPr>
            <a:r>
              <a:rPr lang="en-AU" altLang="zh-CN" sz="2000" smtClean="0"/>
              <a:t>a</a:t>
            </a:r>
            <a:r>
              <a:rPr lang="en-AU" altLang="zh-CN" sz="2000" baseline="30000" smtClean="0"/>
              <a:t>2</a:t>
            </a:r>
            <a:r>
              <a:rPr lang="en-US" altLang="zh-CN" sz="2000" smtClean="0">
                <a:ea typeface="宋体" panose="02010600030101010101" pitchFamily="2" charset="-122"/>
              </a:rPr>
              <a:t>= 4 (mod 5) </a:t>
            </a:r>
            <a:endParaRPr lang="en-AU" altLang="zh-CN" sz="2000" baseline="30000" smtClean="0"/>
          </a:p>
          <a:p>
            <a:pPr lvl="1" eaLnBrk="1" hangingPunct="1">
              <a:lnSpc>
                <a:spcPct val="90000"/>
              </a:lnSpc>
            </a:pPr>
            <a:r>
              <a:rPr lang="en-AU" altLang="zh-CN" sz="2000" smtClean="0"/>
              <a:t>a</a:t>
            </a:r>
            <a:r>
              <a:rPr lang="en-AU" altLang="zh-CN" sz="2000" baseline="30000" smtClean="0"/>
              <a:t>3 </a:t>
            </a:r>
            <a:r>
              <a:rPr lang="en-US" altLang="zh-CN" sz="2000" smtClean="0">
                <a:ea typeface="宋体" panose="02010600030101010101" pitchFamily="2" charset="-122"/>
              </a:rPr>
              <a:t>=2*2*2=8=3 (mod 5) </a:t>
            </a:r>
            <a:endParaRPr lang="en-AU" altLang="zh-CN" sz="2000" baseline="30000" smtClean="0"/>
          </a:p>
          <a:p>
            <a:pPr lvl="1" eaLnBrk="1" hangingPunct="1">
              <a:lnSpc>
                <a:spcPct val="90000"/>
              </a:lnSpc>
            </a:pPr>
            <a:r>
              <a:rPr lang="en-AU" altLang="zh-CN" sz="2000" smtClean="0"/>
              <a:t>a</a:t>
            </a:r>
            <a:r>
              <a:rPr lang="en-AU" altLang="zh-CN" sz="2000" baseline="30000" smtClean="0"/>
              <a:t>4 </a:t>
            </a:r>
            <a:r>
              <a:rPr lang="en-US" altLang="zh-CN" sz="2000" smtClean="0">
                <a:ea typeface="宋体" panose="02010600030101010101" pitchFamily="2" charset="-122"/>
              </a:rPr>
              <a:t>=16=1 (mod 5) </a:t>
            </a:r>
            <a:endParaRPr lang="en-AU" altLang="zh-CN" sz="2000" baseline="30000" smtClean="0"/>
          </a:p>
          <a:p>
            <a:pPr eaLnBrk="1" hangingPunct="1">
              <a:lnSpc>
                <a:spcPct val="90000"/>
              </a:lnSpc>
            </a:pPr>
            <a:r>
              <a:rPr lang="en-US" altLang="zh-CN" sz="2800" smtClean="0">
                <a:ea typeface="宋体" panose="02010600030101010101" pitchFamily="2" charset="-122"/>
              </a:rPr>
              <a:t>2 is a generator of the group</a:t>
            </a:r>
          </a:p>
          <a:p>
            <a:pPr eaLnBrk="1" hangingPunct="1">
              <a:lnSpc>
                <a:spcPct val="90000"/>
              </a:lnSpc>
            </a:pPr>
            <a:r>
              <a:rPr lang="en-AU" altLang="zh-CN" sz="2800" smtClean="0"/>
              <a:t>Therefore, the group is cyclic.</a:t>
            </a:r>
          </a:p>
          <a:p>
            <a:pPr eaLnBrk="1" hangingPunct="1">
              <a:lnSpc>
                <a:spcPct val="90000"/>
              </a:lnSpc>
            </a:pPr>
            <a:r>
              <a:rPr lang="en-AU" altLang="zh-CN" sz="2800" smtClean="0">
                <a:ea typeface="宋体" panose="02010600030101010101" pitchFamily="2" charset="-122"/>
              </a:rPr>
              <a:t>Ex</a:t>
            </a:r>
            <a:r>
              <a:rPr lang="en-AU" altLang="zh-CN" sz="2800" smtClean="0"/>
              <a:t>: Is 3 (or 4) a generator of this group?</a:t>
            </a:r>
          </a:p>
        </p:txBody>
      </p:sp>
    </p:spTree>
    <p:extLst>
      <p:ext uri="{BB962C8B-B14F-4D97-AF65-F5344CB8AC3E}">
        <p14:creationId xmlns:p14="http://schemas.microsoft.com/office/powerpoint/2010/main" val="715883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B7218A39-0AAE-4711-A81A-D9F9C54CF918}" type="slidenum">
              <a:rPr lang="en-US" altLang="zh-CN" sz="1400"/>
              <a:pPr eaLnBrk="1" hangingPunct="1"/>
              <a:t>3</a:t>
            </a:fld>
            <a:endParaRPr lang="en-US" altLang="zh-CN" sz="1400"/>
          </a:p>
        </p:txBody>
      </p:sp>
      <p:sp>
        <p:nvSpPr>
          <p:cNvPr id="4099" name="Rectangle 2"/>
          <p:cNvSpPr>
            <a:spLocks noGrp="1" noChangeArrowheads="1"/>
          </p:cNvSpPr>
          <p:nvPr>
            <p:ph type="title"/>
          </p:nvPr>
        </p:nvSpPr>
        <p:spPr>
          <a:xfrm>
            <a:off x="375444" y="261444"/>
            <a:ext cx="7772400" cy="587375"/>
          </a:xfrm>
        </p:spPr>
        <p:txBody>
          <a:bodyPr/>
          <a:lstStyle/>
          <a:p>
            <a:pPr eaLnBrk="1" hangingPunct="1"/>
            <a:r>
              <a:rPr lang="en-AU" altLang="zh-CN" sz="3200" b="1" dirty="0"/>
              <a:t>Divisors</a:t>
            </a:r>
          </a:p>
        </p:txBody>
      </p:sp>
      <p:sp>
        <p:nvSpPr>
          <p:cNvPr id="4100" name="Rectangle 3"/>
          <p:cNvSpPr>
            <a:spLocks noGrp="1" noChangeArrowheads="1"/>
          </p:cNvSpPr>
          <p:nvPr>
            <p:ph type="body" idx="1"/>
          </p:nvPr>
        </p:nvSpPr>
        <p:spPr>
          <a:xfrm>
            <a:off x="467544" y="909423"/>
            <a:ext cx="8305800" cy="2955032"/>
          </a:xfrm>
        </p:spPr>
        <p:txBody>
          <a:bodyPr/>
          <a:lstStyle/>
          <a:p>
            <a:pPr eaLnBrk="1" hangingPunct="1">
              <a:buFontTx/>
              <a:buNone/>
              <a:tabLst>
                <a:tab pos="2293938" algn="l"/>
              </a:tabLst>
            </a:pPr>
            <a:r>
              <a:rPr lang="en-AU" altLang="zh-CN" sz="2400" dirty="0" smtClean="0">
                <a:ea typeface="宋体" panose="02010600030101010101" pitchFamily="2" charset="-122"/>
              </a:rPr>
              <a:t>Two integers: </a:t>
            </a:r>
            <a:r>
              <a:rPr lang="en-AU" altLang="zh-CN" sz="2400" dirty="0" smtClean="0">
                <a:solidFill>
                  <a:schemeClr val="accent2"/>
                </a:solidFill>
                <a:ea typeface="宋体" panose="02010600030101010101" pitchFamily="2" charset="-122"/>
              </a:rPr>
              <a:t>a</a:t>
            </a:r>
            <a:r>
              <a:rPr lang="en-AU" altLang="zh-CN" sz="2400" dirty="0" smtClean="0">
                <a:ea typeface="宋体" panose="02010600030101010101" pitchFamily="2" charset="-122"/>
              </a:rPr>
              <a:t> and </a:t>
            </a:r>
            <a:r>
              <a:rPr lang="en-AU" altLang="zh-CN" sz="2400" dirty="0" smtClean="0">
                <a:solidFill>
                  <a:schemeClr val="accent2"/>
                </a:solidFill>
                <a:ea typeface="宋体" panose="02010600030101010101" pitchFamily="2" charset="-122"/>
              </a:rPr>
              <a:t>b</a:t>
            </a:r>
            <a:r>
              <a:rPr lang="en-AU" altLang="zh-CN" sz="2400" dirty="0" smtClean="0">
                <a:ea typeface="宋体" panose="02010600030101010101" pitchFamily="2" charset="-122"/>
              </a:rPr>
              <a:t> (b is </a:t>
            </a:r>
            <a:r>
              <a:rPr lang="en-AU" altLang="zh-CN" sz="2400" dirty="0" smtClean="0"/>
              <a:t>non-zero)</a:t>
            </a:r>
            <a:endParaRPr lang="en-AU" altLang="zh-CN" sz="2400" dirty="0" smtClean="0">
              <a:ea typeface="宋体" panose="02010600030101010101" pitchFamily="2" charset="-122"/>
            </a:endParaRPr>
          </a:p>
          <a:p>
            <a:pPr lvl="1" eaLnBrk="1" hangingPunct="1">
              <a:tabLst>
                <a:tab pos="2293938" algn="l"/>
              </a:tabLst>
            </a:pPr>
            <a:r>
              <a:rPr lang="en-AU" altLang="zh-CN" sz="2400" dirty="0" smtClean="0">
                <a:solidFill>
                  <a:schemeClr val="accent2"/>
                </a:solidFill>
              </a:rPr>
              <a:t>b divides a </a:t>
            </a:r>
            <a:r>
              <a:rPr lang="en-AU" altLang="zh-CN" sz="2400" dirty="0" smtClean="0"/>
              <a:t>if </a:t>
            </a:r>
            <a:r>
              <a:rPr lang="en-AU" altLang="zh-CN" sz="2400" dirty="0" smtClean="0">
                <a:ea typeface="宋体" panose="02010600030101010101" pitchFamily="2" charset="-122"/>
              </a:rPr>
              <a:t>there exists some integer</a:t>
            </a:r>
            <a:r>
              <a:rPr lang="en-AU" altLang="zh-CN" sz="2400" dirty="0" smtClean="0"/>
              <a:t> m </a:t>
            </a:r>
            <a:r>
              <a:rPr lang="en-AU" altLang="zh-CN" sz="2400" dirty="0" smtClean="0">
                <a:ea typeface="宋体" panose="02010600030101010101" pitchFamily="2" charset="-122"/>
              </a:rPr>
              <a:t>such that </a:t>
            </a:r>
            <a:r>
              <a:rPr lang="en-AU" altLang="zh-CN" sz="2400" dirty="0" smtClean="0"/>
              <a:t>a</a:t>
            </a:r>
            <a:r>
              <a:rPr lang="en-AU" altLang="zh-CN" sz="2400" dirty="0" smtClean="0">
                <a:ea typeface="宋体" panose="02010600030101010101" pitchFamily="2" charset="-122"/>
              </a:rPr>
              <a:t> </a:t>
            </a:r>
            <a:r>
              <a:rPr lang="en-AU" altLang="zh-CN" sz="2400" dirty="0" smtClean="0"/>
              <a:t>=</a:t>
            </a:r>
            <a:r>
              <a:rPr lang="en-AU" altLang="zh-CN" sz="2400" dirty="0" smtClean="0">
                <a:ea typeface="宋体" panose="02010600030101010101" pitchFamily="2" charset="-122"/>
              </a:rPr>
              <a:t> </a:t>
            </a:r>
            <a:r>
              <a:rPr lang="en-AU" altLang="zh-CN" sz="2400" dirty="0" smtClean="0"/>
              <a:t>m</a:t>
            </a:r>
            <a:r>
              <a:rPr lang="en-US" altLang="zh-CN" sz="2400" dirty="0" smtClean="0">
                <a:ea typeface="宋体" panose="02010600030101010101" pitchFamily="2" charset="-122"/>
              </a:rPr>
              <a:t>·</a:t>
            </a:r>
            <a:r>
              <a:rPr lang="en-AU" altLang="zh-CN" sz="2400" dirty="0" smtClean="0"/>
              <a:t>b</a:t>
            </a:r>
          </a:p>
          <a:p>
            <a:pPr lvl="1" eaLnBrk="1" hangingPunct="1">
              <a:tabLst>
                <a:tab pos="2293938" algn="l"/>
              </a:tabLst>
            </a:pPr>
            <a:r>
              <a:rPr lang="en-AU" altLang="zh-CN" sz="2400" dirty="0" smtClean="0"/>
              <a:t>Notation: </a:t>
            </a:r>
            <a:r>
              <a:rPr lang="en-AU" altLang="zh-CN" sz="2400" dirty="0" err="1" smtClean="0"/>
              <a:t>b|a</a:t>
            </a:r>
            <a:r>
              <a:rPr lang="en-AU" altLang="zh-CN" sz="2400" dirty="0" smtClean="0"/>
              <a:t> </a:t>
            </a:r>
          </a:p>
          <a:p>
            <a:pPr lvl="1" eaLnBrk="1" hangingPunct="1">
              <a:tabLst>
                <a:tab pos="2293938" algn="l"/>
              </a:tabLst>
            </a:pPr>
            <a:r>
              <a:rPr lang="en-AU" altLang="zh-CN" sz="2400" dirty="0" err="1" smtClean="0"/>
              <a:t>eg</a:t>
            </a:r>
            <a:r>
              <a:rPr lang="en-AU" altLang="zh-CN" sz="2400" dirty="0" smtClean="0"/>
              <a:t>. 1,2,3,4,6,8,12,24 divide 24 </a:t>
            </a:r>
          </a:p>
          <a:p>
            <a:pPr lvl="1" eaLnBrk="1" hangingPunct="1">
              <a:tabLst>
                <a:tab pos="2293938" algn="l"/>
              </a:tabLst>
            </a:pPr>
            <a:r>
              <a:rPr lang="en-AU" altLang="zh-CN" sz="2400" dirty="0" smtClean="0"/>
              <a:t>b is a </a:t>
            </a:r>
            <a:r>
              <a:rPr lang="en-AU" altLang="zh-CN" sz="2400" b="1" dirty="0" smtClean="0"/>
              <a:t>divisor</a:t>
            </a:r>
            <a:r>
              <a:rPr lang="en-AU" altLang="zh-CN" sz="2400" dirty="0" smtClean="0"/>
              <a:t> of a </a:t>
            </a:r>
          </a:p>
        </p:txBody>
      </p:sp>
      <p:sp>
        <p:nvSpPr>
          <p:cNvPr id="4101" name="Text Box 4"/>
          <p:cNvSpPr txBox="1">
            <a:spLocks noChangeArrowheads="1"/>
          </p:cNvSpPr>
          <p:nvPr/>
        </p:nvSpPr>
        <p:spPr bwMode="auto">
          <a:xfrm>
            <a:off x="822325" y="4284663"/>
            <a:ext cx="1285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1800" b="1">
                <a:ea typeface="宋体" panose="02010600030101010101" pitchFamily="2" charset="-122"/>
              </a:rPr>
              <a:t>Relations</a:t>
            </a:r>
          </a:p>
          <a:p>
            <a:pPr eaLnBrk="1" hangingPunct="1">
              <a:buFontTx/>
              <a:buAutoNum type="arabicPeriod"/>
            </a:pPr>
            <a:r>
              <a:rPr lang="en-US" altLang="zh-CN" sz="1800">
                <a:ea typeface="宋体" panose="02010600030101010101" pitchFamily="2" charset="-122"/>
              </a:rPr>
              <a:t>If b|1</a:t>
            </a:r>
          </a:p>
        </p:txBody>
      </p:sp>
      <p:sp>
        <p:nvSpPr>
          <p:cNvPr id="4102" name="Text Box 5"/>
          <p:cNvSpPr txBox="1">
            <a:spLocks noChangeArrowheads="1"/>
          </p:cNvSpPr>
          <p:nvPr/>
        </p:nvSpPr>
        <p:spPr bwMode="auto">
          <a:xfrm>
            <a:off x="3276600" y="4572000"/>
            <a:ext cx="1195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395288" algn="l"/>
              </a:tabLst>
              <a:defRPr sz="2000">
                <a:solidFill>
                  <a:schemeClr val="tx1"/>
                </a:solidFill>
                <a:latin typeface="Comic Sans MS" panose="030F0702030302020204" pitchFamily="66" charset="0"/>
              </a:defRPr>
            </a:lvl1pPr>
            <a:lvl2pPr marL="742950" indent="-285750" eaLnBrk="0" hangingPunct="0">
              <a:tabLst>
                <a:tab pos="395288" algn="l"/>
              </a:tabLst>
              <a:defRPr sz="2000">
                <a:solidFill>
                  <a:schemeClr val="tx1"/>
                </a:solidFill>
                <a:latin typeface="Comic Sans MS" panose="030F0702030302020204" pitchFamily="66" charset="0"/>
              </a:defRPr>
            </a:lvl2pPr>
            <a:lvl3pPr marL="1143000" indent="-228600" eaLnBrk="0" hangingPunct="0">
              <a:tabLst>
                <a:tab pos="395288" algn="l"/>
              </a:tabLst>
              <a:defRPr sz="2000">
                <a:solidFill>
                  <a:schemeClr val="tx1"/>
                </a:solidFill>
                <a:latin typeface="Comic Sans MS" panose="030F0702030302020204" pitchFamily="66" charset="0"/>
              </a:defRPr>
            </a:lvl3pPr>
            <a:lvl4pPr marL="1600200" indent="-228600" eaLnBrk="0" hangingPunct="0">
              <a:tabLst>
                <a:tab pos="395288" algn="l"/>
              </a:tabLst>
              <a:defRPr sz="2000">
                <a:solidFill>
                  <a:schemeClr val="tx1"/>
                </a:solidFill>
                <a:latin typeface="Comic Sans MS" panose="030F0702030302020204" pitchFamily="66" charset="0"/>
              </a:defRPr>
            </a:lvl4pPr>
            <a:lvl5pPr marL="2057400" indent="-228600" eaLnBrk="0" hangingPunct="0">
              <a:tabLst>
                <a:tab pos="3952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sym typeface="Symbol" panose="05050102010706020507" pitchFamily="18" charset="2"/>
              </a:rPr>
              <a:t>	b =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1</a:t>
            </a:r>
            <a:endParaRPr lang="en-US" altLang="zh-CN" sz="1800">
              <a:ea typeface="宋体" panose="02010600030101010101" pitchFamily="2" charset="-122"/>
            </a:endParaRPr>
          </a:p>
        </p:txBody>
      </p:sp>
      <p:sp>
        <p:nvSpPr>
          <p:cNvPr id="4103" name="Text Box 6"/>
          <p:cNvSpPr txBox="1">
            <a:spLocks noChangeArrowheads="1"/>
          </p:cNvSpPr>
          <p:nvPr/>
        </p:nvSpPr>
        <p:spPr bwMode="auto">
          <a:xfrm>
            <a:off x="822325" y="4970463"/>
            <a:ext cx="21574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AutoNum type="arabicPeriod" startAt="2"/>
            </a:pPr>
            <a:r>
              <a:rPr lang="en-US" altLang="zh-CN" sz="1800" dirty="0">
                <a:ea typeface="宋体" panose="02010600030101010101" pitchFamily="2" charset="-122"/>
              </a:rPr>
              <a:t>If </a:t>
            </a:r>
            <a:r>
              <a:rPr lang="en-US" altLang="zh-CN" sz="1800" dirty="0" err="1">
                <a:ea typeface="宋体" panose="02010600030101010101" pitchFamily="2" charset="-122"/>
              </a:rPr>
              <a:t>b|a</a:t>
            </a:r>
            <a:r>
              <a:rPr lang="en-US" altLang="zh-CN" sz="1800" dirty="0">
                <a:ea typeface="宋体" panose="02010600030101010101" pitchFamily="2" charset="-122"/>
              </a:rPr>
              <a:t> and </a:t>
            </a:r>
            <a:r>
              <a:rPr lang="en-US" altLang="zh-CN" sz="1800" dirty="0" err="1">
                <a:ea typeface="宋体" panose="02010600030101010101" pitchFamily="2" charset="-122"/>
              </a:rPr>
              <a:t>a|b</a:t>
            </a:r>
            <a:endParaRPr lang="en-US" altLang="zh-CN" sz="1800" dirty="0">
              <a:ea typeface="宋体" panose="02010600030101010101" pitchFamily="2" charset="-122"/>
            </a:endParaRPr>
          </a:p>
        </p:txBody>
      </p:sp>
      <p:sp>
        <p:nvSpPr>
          <p:cNvPr id="4104" name="Text Box 7"/>
          <p:cNvSpPr txBox="1">
            <a:spLocks noChangeArrowheads="1"/>
          </p:cNvSpPr>
          <p:nvPr/>
        </p:nvSpPr>
        <p:spPr bwMode="auto">
          <a:xfrm>
            <a:off x="3276600" y="4953000"/>
            <a:ext cx="1209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395288" algn="l"/>
              </a:tabLst>
              <a:defRPr sz="2000">
                <a:solidFill>
                  <a:schemeClr val="tx1"/>
                </a:solidFill>
                <a:latin typeface="Comic Sans MS" panose="030F0702030302020204" pitchFamily="66" charset="0"/>
              </a:defRPr>
            </a:lvl1pPr>
            <a:lvl2pPr marL="742950" indent="-285750" eaLnBrk="0" hangingPunct="0">
              <a:tabLst>
                <a:tab pos="395288" algn="l"/>
              </a:tabLst>
              <a:defRPr sz="2000">
                <a:solidFill>
                  <a:schemeClr val="tx1"/>
                </a:solidFill>
                <a:latin typeface="Comic Sans MS" panose="030F0702030302020204" pitchFamily="66" charset="0"/>
              </a:defRPr>
            </a:lvl2pPr>
            <a:lvl3pPr marL="1143000" indent="-228600" eaLnBrk="0" hangingPunct="0">
              <a:tabLst>
                <a:tab pos="395288" algn="l"/>
              </a:tabLst>
              <a:defRPr sz="2000">
                <a:solidFill>
                  <a:schemeClr val="tx1"/>
                </a:solidFill>
                <a:latin typeface="Comic Sans MS" panose="030F0702030302020204" pitchFamily="66" charset="0"/>
              </a:defRPr>
            </a:lvl3pPr>
            <a:lvl4pPr marL="1600200" indent="-228600" eaLnBrk="0" hangingPunct="0">
              <a:tabLst>
                <a:tab pos="395288" algn="l"/>
              </a:tabLst>
              <a:defRPr sz="2000">
                <a:solidFill>
                  <a:schemeClr val="tx1"/>
                </a:solidFill>
                <a:latin typeface="Comic Sans MS" panose="030F0702030302020204" pitchFamily="66" charset="0"/>
              </a:defRPr>
            </a:lvl4pPr>
            <a:lvl5pPr marL="2057400" indent="-228600" eaLnBrk="0" hangingPunct="0">
              <a:tabLst>
                <a:tab pos="3952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sym typeface="Symbol" panose="05050102010706020507" pitchFamily="18" charset="2"/>
              </a:rPr>
              <a:t>	b =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a</a:t>
            </a:r>
            <a:endParaRPr lang="en-US" altLang="zh-CN" sz="1800">
              <a:ea typeface="宋体" panose="02010600030101010101" pitchFamily="2" charset="-122"/>
            </a:endParaRPr>
          </a:p>
        </p:txBody>
      </p:sp>
      <p:sp>
        <p:nvSpPr>
          <p:cNvPr id="4105" name="Text Box 8"/>
          <p:cNvSpPr txBox="1">
            <a:spLocks noChangeArrowheads="1"/>
          </p:cNvSpPr>
          <p:nvPr/>
        </p:nvSpPr>
        <p:spPr bwMode="auto">
          <a:xfrm>
            <a:off x="838200" y="5410200"/>
            <a:ext cx="1322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AutoNum type="arabicPeriod" startAt="3"/>
            </a:pPr>
            <a:r>
              <a:rPr lang="en-US" altLang="zh-CN" sz="1800">
                <a:ea typeface="宋体" panose="02010600030101010101" pitchFamily="2" charset="-122"/>
              </a:rPr>
              <a:t>If b|0</a:t>
            </a:r>
          </a:p>
        </p:txBody>
      </p:sp>
      <p:sp>
        <p:nvSpPr>
          <p:cNvPr id="4106" name="Text Box 9"/>
          <p:cNvSpPr txBox="1">
            <a:spLocks noChangeArrowheads="1"/>
          </p:cNvSpPr>
          <p:nvPr/>
        </p:nvSpPr>
        <p:spPr bwMode="auto">
          <a:xfrm>
            <a:off x="3276600" y="5410200"/>
            <a:ext cx="1539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395288" algn="l"/>
              </a:tabLst>
              <a:defRPr sz="2000">
                <a:solidFill>
                  <a:schemeClr val="tx1"/>
                </a:solidFill>
                <a:latin typeface="Comic Sans MS" panose="030F0702030302020204" pitchFamily="66" charset="0"/>
              </a:defRPr>
            </a:lvl1pPr>
            <a:lvl2pPr marL="742950" indent="-285750" eaLnBrk="0" hangingPunct="0">
              <a:tabLst>
                <a:tab pos="395288" algn="l"/>
              </a:tabLst>
              <a:defRPr sz="2000">
                <a:solidFill>
                  <a:schemeClr val="tx1"/>
                </a:solidFill>
                <a:latin typeface="Comic Sans MS" panose="030F0702030302020204" pitchFamily="66" charset="0"/>
              </a:defRPr>
            </a:lvl2pPr>
            <a:lvl3pPr marL="1143000" indent="-228600" eaLnBrk="0" hangingPunct="0">
              <a:tabLst>
                <a:tab pos="395288" algn="l"/>
              </a:tabLst>
              <a:defRPr sz="2000">
                <a:solidFill>
                  <a:schemeClr val="tx1"/>
                </a:solidFill>
                <a:latin typeface="Comic Sans MS" panose="030F0702030302020204" pitchFamily="66" charset="0"/>
              </a:defRPr>
            </a:lvl3pPr>
            <a:lvl4pPr marL="1600200" indent="-228600" eaLnBrk="0" hangingPunct="0">
              <a:tabLst>
                <a:tab pos="395288" algn="l"/>
              </a:tabLst>
              <a:defRPr sz="2000">
                <a:solidFill>
                  <a:schemeClr val="tx1"/>
                </a:solidFill>
                <a:latin typeface="Comic Sans MS" panose="030F0702030302020204" pitchFamily="66" charset="0"/>
              </a:defRPr>
            </a:lvl4pPr>
            <a:lvl5pPr marL="2057400" indent="-228600" eaLnBrk="0" hangingPunct="0">
              <a:tabLst>
                <a:tab pos="3952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395288" algn="l"/>
              </a:tabLst>
              <a:defRPr sz="2000">
                <a:solidFill>
                  <a:schemeClr val="tx1"/>
                </a:solidFill>
                <a:latin typeface="Comic Sans MS" panose="030F0702030302020204" pitchFamily="66" charset="0"/>
              </a:defRPr>
            </a:lvl9pPr>
          </a:lstStyle>
          <a:p>
            <a:pPr eaLnBrk="1" hangingPunct="1"/>
            <a:r>
              <a:rPr lang="en-US" altLang="zh-CN" sz="1800">
                <a:ea typeface="宋体" panose="02010600030101010101" pitchFamily="2" charset="-122"/>
                <a:sym typeface="Symbol" panose="05050102010706020507" pitchFamily="18" charset="2"/>
              </a:rPr>
              <a:t>	any b </a:t>
            </a:r>
            <a:r>
              <a:rPr lang="en-US" altLang="zh-CN" sz="1800" b="1">
                <a:ea typeface="宋体" panose="02010600030101010101" pitchFamily="2" charset="-122"/>
                <a:sym typeface="Symbol" panose="05050102010706020507" pitchFamily="18" charset="2"/>
              </a:rPr>
              <a:t></a:t>
            </a:r>
            <a:r>
              <a:rPr lang="en-US" altLang="zh-CN" sz="1800">
                <a:ea typeface="宋体" panose="02010600030101010101" pitchFamily="2" charset="-122"/>
                <a:sym typeface="Symbol" panose="05050102010706020507" pitchFamily="18" charset="2"/>
              </a:rPr>
              <a:t> 0</a:t>
            </a:r>
            <a:endParaRPr lang="en-US" altLang="zh-CN" sz="1800">
              <a:ea typeface="宋体" panose="02010600030101010101" pitchFamily="2" charset="-122"/>
            </a:endParaRPr>
          </a:p>
        </p:txBody>
      </p:sp>
      <p:sp>
        <p:nvSpPr>
          <p:cNvPr id="4107" name="Text Box 10"/>
          <p:cNvSpPr txBox="1">
            <a:spLocks noChangeArrowheads="1"/>
          </p:cNvSpPr>
          <p:nvPr/>
        </p:nvSpPr>
        <p:spPr bwMode="auto">
          <a:xfrm>
            <a:off x="838200" y="5767388"/>
            <a:ext cx="6846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AutoNum type="arabicPeriod" startAt="4"/>
            </a:pPr>
            <a:r>
              <a:rPr lang="en-US" altLang="zh-CN" sz="1800">
                <a:ea typeface="宋体" panose="02010600030101010101" pitchFamily="2" charset="-122"/>
              </a:rPr>
              <a:t>If b|g and b|h then b | (mg + nh) for any integers m and n.</a:t>
            </a:r>
          </a:p>
        </p:txBody>
      </p:sp>
    </p:spTree>
    <p:extLst>
      <p:ext uri="{BB962C8B-B14F-4D97-AF65-F5344CB8AC3E}">
        <p14:creationId xmlns:p14="http://schemas.microsoft.com/office/powerpoint/2010/main" val="339408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F23B22EC-A11A-4A8D-9145-FFF4D9FACE29}" type="slidenum">
              <a:rPr lang="en-US" altLang="zh-CN" sz="1400"/>
              <a:pPr eaLnBrk="1" hangingPunct="1"/>
              <a:t>4</a:t>
            </a:fld>
            <a:endParaRPr lang="en-US" altLang="zh-CN" sz="1400"/>
          </a:p>
        </p:txBody>
      </p:sp>
      <p:sp>
        <p:nvSpPr>
          <p:cNvPr id="5123" name="Text Box 2"/>
          <p:cNvSpPr txBox="1">
            <a:spLocks noChangeArrowheads="1"/>
          </p:cNvSpPr>
          <p:nvPr/>
        </p:nvSpPr>
        <p:spPr bwMode="auto">
          <a:xfrm>
            <a:off x="323528" y="244475"/>
            <a:ext cx="836327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b="1" dirty="0">
                <a:solidFill>
                  <a:schemeClr val="tx2"/>
                </a:solidFill>
                <a:latin typeface="+mj-lt"/>
                <a:ea typeface="+mj-ea"/>
                <a:cs typeface="+mj-cs"/>
              </a:rPr>
              <a:t>Congruence</a:t>
            </a:r>
          </a:p>
        </p:txBody>
      </p:sp>
      <p:sp>
        <p:nvSpPr>
          <p:cNvPr id="5124" name="Text Box 3"/>
          <p:cNvSpPr txBox="1">
            <a:spLocks noChangeArrowheads="1"/>
          </p:cNvSpPr>
          <p:nvPr/>
        </p:nvSpPr>
        <p:spPr bwMode="auto">
          <a:xfrm>
            <a:off x="609600" y="1295400"/>
            <a:ext cx="46910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tabLst>
                <a:tab pos="2684463" algn="l"/>
                <a:tab pos="3773488" algn="l"/>
              </a:tabLst>
              <a:defRPr sz="2000">
                <a:solidFill>
                  <a:schemeClr val="tx1"/>
                </a:solidFill>
                <a:latin typeface="Comic Sans MS" panose="030F0702030302020204" pitchFamily="66" charset="0"/>
              </a:defRPr>
            </a:lvl1pPr>
            <a:lvl2pPr marL="742950" indent="-285750" eaLnBrk="0" hangingPunct="0">
              <a:tabLst>
                <a:tab pos="2684463" algn="l"/>
                <a:tab pos="3773488" algn="l"/>
              </a:tabLst>
              <a:defRPr sz="2000">
                <a:solidFill>
                  <a:schemeClr val="tx1"/>
                </a:solidFill>
                <a:latin typeface="Comic Sans MS" panose="030F0702030302020204" pitchFamily="66" charset="0"/>
              </a:defRPr>
            </a:lvl2pPr>
            <a:lvl3pPr marL="1143000" indent="-228600" eaLnBrk="0" hangingPunct="0">
              <a:tabLst>
                <a:tab pos="2684463" algn="l"/>
                <a:tab pos="3773488" algn="l"/>
              </a:tabLst>
              <a:defRPr sz="2000">
                <a:solidFill>
                  <a:schemeClr val="tx1"/>
                </a:solidFill>
                <a:latin typeface="Comic Sans MS" panose="030F0702030302020204" pitchFamily="66" charset="0"/>
              </a:defRPr>
            </a:lvl3pPr>
            <a:lvl4pPr marL="1600200" indent="-228600" eaLnBrk="0" hangingPunct="0">
              <a:tabLst>
                <a:tab pos="2684463" algn="l"/>
                <a:tab pos="3773488" algn="l"/>
              </a:tabLst>
              <a:defRPr sz="2000">
                <a:solidFill>
                  <a:schemeClr val="tx1"/>
                </a:solidFill>
                <a:latin typeface="Comic Sans MS" panose="030F0702030302020204" pitchFamily="66" charset="0"/>
              </a:defRPr>
            </a:lvl4pPr>
            <a:lvl5pPr marL="2057400" indent="-228600" eaLnBrk="0" hangingPunct="0">
              <a:tabLst>
                <a:tab pos="2684463" algn="l"/>
                <a:tab pos="37734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sym typeface="Symbol" panose="05050102010706020507" pitchFamily="18" charset="2"/>
              </a:rPr>
              <a:t>a is </a:t>
            </a:r>
            <a:r>
              <a:rPr lang="en-US" altLang="zh-CN" b="1">
                <a:solidFill>
                  <a:schemeClr val="accent2"/>
                </a:solidFill>
                <a:ea typeface="宋体" panose="02010600030101010101" pitchFamily="2" charset="-122"/>
                <a:sym typeface="Symbol" panose="05050102010706020507" pitchFamily="18" charset="2"/>
              </a:rPr>
              <a:t>congruent</a:t>
            </a:r>
            <a:r>
              <a:rPr lang="en-US" altLang="zh-CN">
                <a:ea typeface="宋体" panose="02010600030101010101" pitchFamily="2" charset="-122"/>
                <a:sym typeface="Symbol" panose="05050102010706020507" pitchFamily="18" charset="2"/>
              </a:rPr>
              <a:t> to b modulo n if n | a-b.</a:t>
            </a:r>
          </a:p>
        </p:txBody>
      </p:sp>
      <p:sp>
        <p:nvSpPr>
          <p:cNvPr id="5125" name="Text Box 4"/>
          <p:cNvSpPr txBox="1">
            <a:spLocks noChangeArrowheads="1"/>
          </p:cNvSpPr>
          <p:nvPr/>
        </p:nvSpPr>
        <p:spPr bwMode="auto">
          <a:xfrm>
            <a:off x="685800" y="1905000"/>
            <a:ext cx="2905125" cy="396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tabLst>
                <a:tab pos="2684463" algn="l"/>
                <a:tab pos="3773488" algn="l"/>
              </a:tabLst>
              <a:defRPr sz="2000">
                <a:solidFill>
                  <a:schemeClr val="tx1"/>
                </a:solidFill>
                <a:latin typeface="Comic Sans MS" panose="030F0702030302020204" pitchFamily="66" charset="0"/>
              </a:defRPr>
            </a:lvl1pPr>
            <a:lvl2pPr marL="742950" indent="-285750" eaLnBrk="0" hangingPunct="0">
              <a:tabLst>
                <a:tab pos="2684463" algn="l"/>
                <a:tab pos="3773488" algn="l"/>
              </a:tabLst>
              <a:defRPr sz="2000">
                <a:solidFill>
                  <a:schemeClr val="tx1"/>
                </a:solidFill>
                <a:latin typeface="Comic Sans MS" panose="030F0702030302020204" pitchFamily="66" charset="0"/>
              </a:defRPr>
            </a:lvl2pPr>
            <a:lvl3pPr marL="1143000" indent="-228600" eaLnBrk="0" hangingPunct="0">
              <a:tabLst>
                <a:tab pos="2684463" algn="l"/>
                <a:tab pos="3773488" algn="l"/>
              </a:tabLst>
              <a:defRPr sz="2000">
                <a:solidFill>
                  <a:schemeClr val="tx1"/>
                </a:solidFill>
                <a:latin typeface="Comic Sans MS" panose="030F0702030302020204" pitchFamily="66" charset="0"/>
              </a:defRPr>
            </a:lvl3pPr>
            <a:lvl4pPr marL="1600200" indent="-228600" eaLnBrk="0" hangingPunct="0">
              <a:tabLst>
                <a:tab pos="2684463" algn="l"/>
                <a:tab pos="3773488" algn="l"/>
              </a:tabLst>
              <a:defRPr sz="2000">
                <a:solidFill>
                  <a:schemeClr val="tx1"/>
                </a:solidFill>
                <a:latin typeface="Comic Sans MS" panose="030F0702030302020204" pitchFamily="66" charset="0"/>
              </a:defRPr>
            </a:lvl4pPr>
            <a:lvl5pPr marL="2057400" indent="-228600" eaLnBrk="0" hangingPunct="0">
              <a:tabLst>
                <a:tab pos="2684463" algn="l"/>
                <a:tab pos="37734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9pPr>
          </a:lstStyle>
          <a:p>
            <a:pPr eaLnBrk="1" hangingPunct="1"/>
            <a:r>
              <a:rPr lang="en-US" altLang="zh-CN" dirty="0">
                <a:ea typeface="宋体" panose="02010600030101010101" pitchFamily="2" charset="-122"/>
                <a:sym typeface="Symbol" panose="05050102010706020507" pitchFamily="18" charset="2"/>
              </a:rPr>
              <a:t>Notation: a</a:t>
            </a:r>
            <a:r>
              <a:rPr lang="en-US" altLang="zh-CN" dirty="0">
                <a:ea typeface="宋体" panose="02010600030101010101" pitchFamily="2" charset="-122"/>
              </a:rPr>
              <a:t> </a:t>
            </a:r>
            <a:r>
              <a:rPr lang="en-US" altLang="zh-CN" dirty="0">
                <a:ea typeface="宋体" panose="02010600030101010101" pitchFamily="2" charset="-122"/>
                <a:sym typeface="Symbol" panose="05050102010706020507" pitchFamily="18" charset="2"/>
              </a:rPr>
              <a:t> b (mod n)</a:t>
            </a:r>
          </a:p>
        </p:txBody>
      </p:sp>
      <p:sp>
        <p:nvSpPr>
          <p:cNvPr id="5126" name="Text Box 5"/>
          <p:cNvSpPr txBox="1">
            <a:spLocks noChangeArrowheads="1"/>
          </p:cNvSpPr>
          <p:nvPr/>
        </p:nvSpPr>
        <p:spPr bwMode="auto">
          <a:xfrm>
            <a:off x="685800" y="4419600"/>
            <a:ext cx="658385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b="1" dirty="0" smtClean="0">
                <a:ea typeface="宋体" panose="02010600030101010101" pitchFamily="2" charset="-122"/>
              </a:rPr>
              <a:t>Properties</a:t>
            </a:r>
          </a:p>
          <a:p>
            <a:pPr eaLnBrk="1" hangingPunct="1">
              <a:buFont typeface="+mj-lt"/>
              <a:buAutoNum type="arabicPeriod"/>
            </a:pPr>
            <a:r>
              <a:rPr lang="en-US" altLang="zh-CN" dirty="0" smtClean="0"/>
              <a:t>a </a:t>
            </a:r>
            <a:r>
              <a:rPr lang="en-US" altLang="zh-CN" dirty="0">
                <a:sym typeface="Symbol" panose="05050102010706020507" pitchFamily="18" charset="2"/>
              </a:rPr>
              <a:t> </a:t>
            </a:r>
            <a:r>
              <a:rPr lang="en-US" altLang="zh-CN" dirty="0" smtClean="0">
                <a:sym typeface="Symbol" panose="05050102010706020507" pitchFamily="18" charset="2"/>
              </a:rPr>
              <a:t>a</a:t>
            </a:r>
            <a:r>
              <a:rPr lang="en-US" altLang="zh-CN" dirty="0" smtClean="0"/>
              <a:t> </a:t>
            </a:r>
            <a:r>
              <a:rPr lang="en-US" altLang="zh-CN" dirty="0"/>
              <a:t>(mod n) </a:t>
            </a:r>
            <a:endParaRPr lang="en-US" altLang="zh-CN" b="1" dirty="0">
              <a:ea typeface="宋体" panose="02010600030101010101" pitchFamily="2" charset="-122"/>
            </a:endParaRPr>
          </a:p>
          <a:p>
            <a:pPr eaLnBrk="1" hangingPunct="1">
              <a:buFont typeface="+mj-lt"/>
              <a:buAutoNum type="arabicPeriod"/>
            </a:pPr>
            <a:r>
              <a:rPr lang="en-US" altLang="zh-CN" dirty="0">
                <a:ea typeface="宋体" panose="02010600030101010101" pitchFamily="2" charset="-122"/>
              </a:rPr>
              <a:t>a </a:t>
            </a:r>
            <a:r>
              <a:rPr lang="en-US" altLang="zh-CN" dirty="0">
                <a:ea typeface="宋体" panose="02010600030101010101" pitchFamily="2" charset="-122"/>
                <a:sym typeface="Symbol" panose="05050102010706020507" pitchFamily="18" charset="2"/>
              </a:rPr>
              <a:t> </a:t>
            </a:r>
            <a:r>
              <a:rPr lang="en-US" altLang="zh-CN" dirty="0">
                <a:ea typeface="宋体" panose="02010600030101010101" pitchFamily="2" charset="-122"/>
              </a:rPr>
              <a:t>b (mod n) implies b </a:t>
            </a:r>
            <a:r>
              <a:rPr lang="en-US" altLang="zh-CN" dirty="0">
                <a:ea typeface="宋体" panose="02010600030101010101" pitchFamily="2" charset="-122"/>
                <a:sym typeface="Symbol" panose="05050102010706020507" pitchFamily="18" charset="2"/>
              </a:rPr>
              <a:t> a (mod n)</a:t>
            </a:r>
          </a:p>
          <a:p>
            <a:pPr eaLnBrk="1" hangingPunct="1">
              <a:buFont typeface="+mj-lt"/>
              <a:buAutoNum type="arabicPeriod"/>
            </a:pPr>
            <a:r>
              <a:rPr lang="en-US" altLang="zh-CN" dirty="0">
                <a:ea typeface="宋体" panose="02010600030101010101" pitchFamily="2" charset="-122"/>
                <a:sym typeface="Symbol" panose="05050102010706020507" pitchFamily="18" charset="2"/>
              </a:rPr>
              <a:t>a  b (mod n) and b  c (mod n) imply a  c (mod n)</a:t>
            </a:r>
          </a:p>
        </p:txBody>
      </p:sp>
      <p:sp>
        <p:nvSpPr>
          <p:cNvPr id="5127" name="Text Box 6"/>
          <p:cNvSpPr txBox="1">
            <a:spLocks noChangeArrowheads="1"/>
          </p:cNvSpPr>
          <p:nvPr/>
        </p:nvSpPr>
        <p:spPr bwMode="auto">
          <a:xfrm>
            <a:off x="685800" y="2743200"/>
            <a:ext cx="50593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tabLst>
                <a:tab pos="2684463" algn="l"/>
                <a:tab pos="3773488" algn="l"/>
              </a:tabLst>
              <a:defRPr sz="2000">
                <a:solidFill>
                  <a:schemeClr val="tx1"/>
                </a:solidFill>
                <a:latin typeface="Comic Sans MS" panose="030F0702030302020204" pitchFamily="66" charset="0"/>
              </a:defRPr>
            </a:lvl1pPr>
            <a:lvl2pPr marL="742950" indent="-285750" eaLnBrk="0" hangingPunct="0">
              <a:tabLst>
                <a:tab pos="2684463" algn="l"/>
                <a:tab pos="3773488" algn="l"/>
              </a:tabLst>
              <a:defRPr sz="2000">
                <a:solidFill>
                  <a:schemeClr val="tx1"/>
                </a:solidFill>
                <a:latin typeface="Comic Sans MS" panose="030F0702030302020204" pitchFamily="66" charset="0"/>
              </a:defRPr>
            </a:lvl2pPr>
            <a:lvl3pPr marL="1143000" indent="-228600" eaLnBrk="0" hangingPunct="0">
              <a:tabLst>
                <a:tab pos="2684463" algn="l"/>
                <a:tab pos="3773488" algn="l"/>
              </a:tabLst>
              <a:defRPr sz="2000">
                <a:solidFill>
                  <a:schemeClr val="tx1"/>
                </a:solidFill>
                <a:latin typeface="Comic Sans MS" panose="030F0702030302020204" pitchFamily="66" charset="0"/>
              </a:defRPr>
            </a:lvl3pPr>
            <a:lvl4pPr marL="1600200" indent="-228600" eaLnBrk="0" hangingPunct="0">
              <a:tabLst>
                <a:tab pos="2684463" algn="l"/>
                <a:tab pos="3773488" algn="l"/>
              </a:tabLst>
              <a:defRPr sz="2000">
                <a:solidFill>
                  <a:schemeClr val="tx1"/>
                </a:solidFill>
                <a:latin typeface="Comic Sans MS" panose="030F0702030302020204" pitchFamily="66" charset="0"/>
              </a:defRPr>
            </a:lvl4pPr>
            <a:lvl5pPr marL="2057400" indent="-228600" eaLnBrk="0" hangingPunct="0">
              <a:tabLst>
                <a:tab pos="2684463" algn="l"/>
                <a:tab pos="3773488"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2684463" algn="l"/>
                <a:tab pos="3773488" algn="l"/>
              </a:tabLst>
              <a:defRPr sz="2000">
                <a:solidFill>
                  <a:schemeClr val="tx1"/>
                </a:solidFill>
                <a:latin typeface="Comic Sans MS" panose="030F0702030302020204" pitchFamily="66" charset="0"/>
              </a:defRPr>
            </a:lvl9pPr>
          </a:lstStyle>
          <a:p>
            <a:pPr eaLnBrk="1" hangingPunct="1"/>
            <a:r>
              <a:rPr lang="en-US" altLang="zh-CN" b="1">
                <a:ea typeface="宋体" panose="02010600030101010101" pitchFamily="2" charset="-122"/>
              </a:rPr>
              <a:t>Examples</a:t>
            </a:r>
          </a:p>
          <a:p>
            <a:pPr eaLnBrk="1" hangingPunct="1">
              <a:buFontTx/>
              <a:buAutoNum type="arabicPeriod"/>
            </a:pPr>
            <a:r>
              <a:rPr lang="en-US" altLang="zh-CN">
                <a:ea typeface="宋体" panose="02010600030101010101" pitchFamily="2" charset="-122"/>
              </a:rPr>
              <a:t>23 </a:t>
            </a:r>
            <a:r>
              <a:rPr lang="en-US" altLang="zh-CN">
                <a:ea typeface="宋体" panose="02010600030101010101" pitchFamily="2" charset="-122"/>
                <a:sym typeface="Symbol" panose="05050102010706020507" pitchFamily="18" charset="2"/>
              </a:rPr>
              <a:t> 8 (mod 5)	because	5 | 23-8</a:t>
            </a:r>
          </a:p>
          <a:p>
            <a:pPr eaLnBrk="1" hangingPunct="1">
              <a:buFontTx/>
              <a:buAutoNum type="arabicPeriod"/>
            </a:pPr>
            <a:r>
              <a:rPr lang="en-US" altLang="zh-CN">
                <a:ea typeface="宋体" panose="02010600030101010101" pitchFamily="2" charset="-122"/>
                <a:sym typeface="Symbol" panose="05050102010706020507" pitchFamily="18" charset="2"/>
              </a:rPr>
              <a:t>-11  5 (mod 8)	because	8 | -11-5</a:t>
            </a:r>
          </a:p>
          <a:p>
            <a:pPr eaLnBrk="1" hangingPunct="1">
              <a:buFontTx/>
              <a:buAutoNum type="arabicPeriod"/>
            </a:pPr>
            <a:r>
              <a:rPr lang="en-US" altLang="zh-CN">
                <a:ea typeface="宋体" panose="02010600030101010101" pitchFamily="2" charset="-122"/>
                <a:sym typeface="Symbol" panose="05050102010706020507" pitchFamily="18" charset="2"/>
              </a:rPr>
              <a:t>81  0 (mod 27)	because	27 | 81-0</a:t>
            </a:r>
          </a:p>
        </p:txBody>
      </p:sp>
    </p:spTree>
    <p:extLst>
      <p:ext uri="{BB962C8B-B14F-4D97-AF65-F5344CB8AC3E}">
        <p14:creationId xmlns:p14="http://schemas.microsoft.com/office/powerpoint/2010/main" val="1082762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D6091AF0-5FCA-43B5-933D-3D790290112A}" type="slidenum">
              <a:rPr lang="en-US" altLang="zh-CN" sz="1400"/>
              <a:pPr eaLnBrk="1" hangingPunct="1"/>
              <a:t>5</a:t>
            </a:fld>
            <a:endParaRPr lang="en-US" altLang="zh-CN" sz="1400"/>
          </a:p>
        </p:txBody>
      </p:sp>
      <p:sp>
        <p:nvSpPr>
          <p:cNvPr id="6147" name="Rectangle 2"/>
          <p:cNvSpPr>
            <a:spLocks noGrp="1" noChangeArrowheads="1"/>
          </p:cNvSpPr>
          <p:nvPr>
            <p:ph type="title"/>
          </p:nvPr>
        </p:nvSpPr>
        <p:spPr>
          <a:xfrm>
            <a:off x="395536" y="188640"/>
            <a:ext cx="7772400" cy="647700"/>
          </a:xfrm>
        </p:spPr>
        <p:txBody>
          <a:bodyPr/>
          <a:lstStyle/>
          <a:p>
            <a:pPr eaLnBrk="1" hangingPunct="1"/>
            <a:r>
              <a:rPr lang="en-AU" altLang="zh-CN" sz="3600" dirty="0" smtClean="0"/>
              <a:t>Modular Arithmetic</a:t>
            </a:r>
          </a:p>
        </p:txBody>
      </p:sp>
      <p:sp>
        <p:nvSpPr>
          <p:cNvPr id="6148" name="Rectangle 3"/>
          <p:cNvSpPr>
            <a:spLocks noGrp="1" noChangeArrowheads="1"/>
          </p:cNvSpPr>
          <p:nvPr>
            <p:ph type="body" idx="1"/>
          </p:nvPr>
        </p:nvSpPr>
        <p:spPr>
          <a:xfrm>
            <a:off x="304800" y="990600"/>
            <a:ext cx="8424863" cy="5343525"/>
          </a:xfrm>
        </p:spPr>
        <p:txBody>
          <a:bodyPr/>
          <a:lstStyle/>
          <a:p>
            <a:pPr eaLnBrk="1" hangingPunct="1">
              <a:lnSpc>
                <a:spcPct val="90000"/>
              </a:lnSpc>
              <a:spcBef>
                <a:spcPct val="25000"/>
              </a:spcBef>
              <a:tabLst>
                <a:tab pos="1828800" algn="l"/>
              </a:tabLst>
            </a:pPr>
            <a:r>
              <a:rPr lang="en-US" altLang="zh-CN" sz="2000" b="1" dirty="0" smtClean="0">
                <a:ea typeface="宋体" panose="02010600030101010101" pitchFamily="2" charset="-122"/>
              </a:rPr>
              <a:t>modular reduction:  </a:t>
            </a:r>
            <a:r>
              <a:rPr lang="en-US" altLang="zh-CN" sz="2400" dirty="0" smtClean="0">
                <a:solidFill>
                  <a:schemeClr val="accent2"/>
                </a:solidFill>
                <a:ea typeface="宋体" panose="02010600030101010101" pitchFamily="2" charset="-122"/>
                <a:cs typeface="Arial" panose="020B0604020202020204" pitchFamily="34" charset="0"/>
              </a:rPr>
              <a:t>a mod n = r</a:t>
            </a:r>
          </a:p>
          <a:p>
            <a:pPr eaLnBrk="1" hangingPunct="1">
              <a:lnSpc>
                <a:spcPct val="90000"/>
              </a:lnSpc>
              <a:buFontTx/>
              <a:buNone/>
              <a:tabLst>
                <a:tab pos="1828800" algn="l"/>
              </a:tabLst>
            </a:pPr>
            <a:r>
              <a:rPr lang="en-US" altLang="zh-CN" sz="2000" dirty="0" smtClean="0">
                <a:ea typeface="宋体" panose="02010600030101010101" pitchFamily="2" charset="-122"/>
              </a:rPr>
              <a:t>	r is the remainder when a is divided by a natural number n</a:t>
            </a:r>
            <a:endParaRPr lang="en-AU" altLang="zh-CN" sz="2000" dirty="0" smtClean="0"/>
          </a:p>
          <a:p>
            <a:pPr eaLnBrk="1" hangingPunct="1">
              <a:lnSpc>
                <a:spcPct val="90000"/>
              </a:lnSpc>
              <a:spcBef>
                <a:spcPct val="25000"/>
              </a:spcBef>
              <a:tabLst>
                <a:tab pos="1828800" algn="l"/>
              </a:tabLst>
            </a:pPr>
            <a:r>
              <a:rPr lang="en-AU" altLang="zh-CN" sz="2000" b="1" dirty="0" smtClean="0">
                <a:solidFill>
                  <a:schemeClr val="accent2"/>
                </a:solidFill>
              </a:rPr>
              <a:t>r</a:t>
            </a:r>
            <a:r>
              <a:rPr lang="en-AU" altLang="zh-CN" sz="2000" dirty="0" smtClean="0"/>
              <a:t> is also called the </a:t>
            </a:r>
            <a:r>
              <a:rPr lang="en-AU" altLang="zh-CN" sz="2000" b="1" dirty="0" smtClean="0"/>
              <a:t>residue of a mod n</a:t>
            </a:r>
          </a:p>
          <a:p>
            <a:pPr lvl="1" eaLnBrk="1" hangingPunct="1">
              <a:lnSpc>
                <a:spcPct val="90000"/>
              </a:lnSpc>
              <a:buFont typeface="Wingdings" panose="05000000000000000000" pitchFamily="2" charset="2"/>
              <a:buChar char="§"/>
              <a:tabLst>
                <a:tab pos="1828800" algn="l"/>
              </a:tabLst>
            </a:pPr>
            <a:r>
              <a:rPr lang="en-US" altLang="zh-CN" sz="1800" dirty="0" smtClean="0">
                <a:ea typeface="宋体" panose="02010600030101010101" pitchFamily="2" charset="-122"/>
              </a:rPr>
              <a:t>it can be represented as: </a:t>
            </a:r>
            <a:r>
              <a:rPr lang="en-US" altLang="zh-CN" sz="2000" dirty="0" smtClean="0">
                <a:ea typeface="宋体" panose="02010600030101010101" pitchFamily="2" charset="-122"/>
              </a:rPr>
              <a:t>a = </a:t>
            </a:r>
            <a:r>
              <a:rPr lang="en-US" altLang="zh-CN" sz="2000" dirty="0" err="1" smtClean="0">
                <a:ea typeface="宋体" panose="02010600030101010101" pitchFamily="2" charset="-122"/>
              </a:rPr>
              <a:t>qn</a:t>
            </a:r>
            <a:r>
              <a:rPr lang="en-US" altLang="zh-CN" sz="2000" dirty="0" smtClean="0">
                <a:ea typeface="宋体" panose="02010600030101010101" pitchFamily="2" charset="-122"/>
              </a:rPr>
              <a:t> + r where </a:t>
            </a:r>
            <a:r>
              <a:rPr lang="en-US" altLang="zh-CN" sz="2000" b="1" u="sng" dirty="0" smtClean="0">
                <a:ea typeface="宋体" panose="02010600030101010101" pitchFamily="2" charset="-122"/>
                <a:sym typeface="Symbol" panose="05050102010706020507" pitchFamily="18" charset="2"/>
              </a:rPr>
              <a:t>0  r &lt; n</a:t>
            </a:r>
            <a:r>
              <a:rPr lang="en-US" altLang="zh-CN" sz="2000" dirty="0" smtClean="0">
                <a:ea typeface="宋体" panose="02010600030101010101" pitchFamily="2" charset="-122"/>
                <a:sym typeface="Symbol" panose="05050102010706020507" pitchFamily="18" charset="2"/>
              </a:rPr>
              <a:t>, q = </a:t>
            </a:r>
            <a:r>
              <a:rPr lang="en-US" altLang="zh-CN" sz="2000" b="1" dirty="0" smtClean="0">
                <a:ea typeface="宋体" panose="02010600030101010101" pitchFamily="2" charset="-122"/>
                <a:sym typeface="Symbol" panose="05050102010706020507" pitchFamily="18" charset="2"/>
              </a:rPr>
              <a:t></a:t>
            </a:r>
            <a:r>
              <a:rPr lang="en-US" altLang="zh-CN" sz="2000" dirty="0" smtClean="0">
                <a:ea typeface="宋体" panose="02010600030101010101" pitchFamily="2" charset="-122"/>
                <a:sym typeface="Symbol" panose="05050102010706020507" pitchFamily="18" charset="2"/>
              </a:rPr>
              <a:t>a/n</a:t>
            </a:r>
            <a:r>
              <a:rPr lang="en-US" altLang="zh-CN" sz="2000" b="1" dirty="0" smtClean="0">
                <a:ea typeface="宋体" panose="02010600030101010101" pitchFamily="2" charset="-122"/>
                <a:sym typeface="Symbol" panose="05050102010706020507" pitchFamily="18" charset="2"/>
              </a:rPr>
              <a:t> </a:t>
            </a:r>
            <a:r>
              <a:rPr lang="en-US" altLang="zh-CN" sz="1800" dirty="0" smtClean="0">
                <a:ea typeface="宋体" panose="02010600030101010101" pitchFamily="2" charset="-122"/>
                <a:sym typeface="Symbol" panose="05050102010706020507" pitchFamily="18" charset="2"/>
              </a:rPr>
              <a:t>where </a:t>
            </a:r>
            <a:r>
              <a:rPr lang="en-US" altLang="zh-CN" sz="1800" b="1" dirty="0" smtClean="0">
                <a:ea typeface="宋体" panose="02010600030101010101" pitchFamily="2" charset="-122"/>
                <a:sym typeface="Symbol" panose="05050102010706020507" pitchFamily="18" charset="2"/>
              </a:rPr>
              <a:t></a:t>
            </a:r>
            <a:r>
              <a:rPr lang="en-US" altLang="zh-CN" sz="1800" dirty="0" smtClean="0">
                <a:ea typeface="宋体" panose="02010600030101010101" pitchFamily="2" charset="-122"/>
                <a:sym typeface="Symbol" panose="05050102010706020507" pitchFamily="18" charset="2"/>
              </a:rPr>
              <a:t>x</a:t>
            </a:r>
            <a:r>
              <a:rPr lang="en-US" altLang="zh-CN" sz="1800" b="1" dirty="0" smtClean="0">
                <a:ea typeface="宋体" panose="02010600030101010101" pitchFamily="2" charset="-122"/>
                <a:sym typeface="Symbol" panose="05050102010706020507" pitchFamily="18" charset="2"/>
              </a:rPr>
              <a:t></a:t>
            </a:r>
            <a:r>
              <a:rPr lang="en-US" altLang="zh-CN" sz="1800" dirty="0" smtClean="0">
                <a:ea typeface="宋体" panose="02010600030101010101" pitchFamily="2" charset="-122"/>
                <a:sym typeface="Symbol" panose="05050102010706020507" pitchFamily="18" charset="2"/>
              </a:rPr>
              <a:t> is the largest integer less than or equal to x</a:t>
            </a:r>
            <a:endParaRPr lang="en-US" altLang="zh-CN" sz="1800" dirty="0" smtClean="0">
              <a:ea typeface="宋体" panose="02010600030101010101" pitchFamily="2" charset="-122"/>
            </a:endParaRPr>
          </a:p>
          <a:p>
            <a:pPr lvl="1" eaLnBrk="1" hangingPunct="1">
              <a:lnSpc>
                <a:spcPct val="90000"/>
              </a:lnSpc>
              <a:buFont typeface="Wingdings" panose="05000000000000000000" pitchFamily="2" charset="2"/>
              <a:buChar char="§"/>
              <a:tabLst>
                <a:tab pos="1828800" algn="l"/>
              </a:tabLst>
            </a:pPr>
            <a:r>
              <a:rPr lang="en-US" altLang="zh-CN" sz="2000" dirty="0" smtClean="0">
                <a:ea typeface="宋体" panose="02010600030101010101" pitchFamily="2" charset="-122"/>
              </a:rPr>
              <a:t>q is called the quotient</a:t>
            </a:r>
            <a:endParaRPr lang="en-AU" altLang="zh-CN" sz="2000" dirty="0" smtClean="0"/>
          </a:p>
          <a:p>
            <a:pPr eaLnBrk="1" hangingPunct="1">
              <a:lnSpc>
                <a:spcPct val="90000"/>
              </a:lnSpc>
              <a:spcBef>
                <a:spcPct val="25000"/>
              </a:spcBef>
              <a:tabLst>
                <a:tab pos="1828800" algn="l"/>
              </a:tabLst>
            </a:pPr>
            <a:r>
              <a:rPr lang="en-AU" altLang="zh-CN" sz="2000" dirty="0" smtClean="0">
                <a:ea typeface="宋体" panose="02010600030101010101" pitchFamily="2" charset="-122"/>
              </a:rPr>
              <a:t>18 mod 7 = ?</a:t>
            </a:r>
          </a:p>
          <a:p>
            <a:pPr eaLnBrk="1" hangingPunct="1">
              <a:lnSpc>
                <a:spcPct val="90000"/>
              </a:lnSpc>
              <a:spcBef>
                <a:spcPct val="25000"/>
              </a:spcBef>
              <a:tabLst>
                <a:tab pos="1828800" algn="l"/>
              </a:tabLst>
            </a:pPr>
            <a:r>
              <a:rPr lang="en-AU" altLang="zh-CN" sz="2000" dirty="0" smtClean="0">
                <a:ea typeface="宋体" panose="02010600030101010101" pitchFamily="2" charset="-122"/>
              </a:rPr>
              <a:t>29345723547 mod 2 = ?</a:t>
            </a:r>
          </a:p>
          <a:p>
            <a:pPr eaLnBrk="1" hangingPunct="1">
              <a:lnSpc>
                <a:spcPct val="90000"/>
              </a:lnSpc>
              <a:spcBef>
                <a:spcPct val="25000"/>
              </a:spcBef>
              <a:tabLst>
                <a:tab pos="1828800" algn="l"/>
              </a:tabLst>
            </a:pPr>
            <a:r>
              <a:rPr lang="en-AU" altLang="zh-CN" sz="2000" dirty="0" smtClean="0">
                <a:ea typeface="宋体" panose="02010600030101010101" pitchFamily="2" charset="-122"/>
              </a:rPr>
              <a:t>Relation between </a:t>
            </a:r>
            <a:r>
              <a:rPr lang="en-AU" altLang="zh-CN" sz="2000" b="1" dirty="0" smtClean="0">
                <a:ea typeface="宋体" panose="02010600030101010101" pitchFamily="2" charset="-122"/>
              </a:rPr>
              <a:t>modular reduction </a:t>
            </a:r>
            <a:r>
              <a:rPr lang="en-AU" altLang="zh-CN" sz="2000" dirty="0" smtClean="0">
                <a:ea typeface="宋体" panose="02010600030101010101" pitchFamily="2" charset="-122"/>
              </a:rPr>
              <a:t>and </a:t>
            </a:r>
            <a:r>
              <a:rPr lang="en-AU" altLang="zh-CN" sz="2000" b="1" dirty="0" smtClean="0">
                <a:ea typeface="宋体" panose="02010600030101010101" pitchFamily="2" charset="-122"/>
              </a:rPr>
              <a:t>congruence</a:t>
            </a:r>
          </a:p>
          <a:p>
            <a:pPr lvl="1" eaLnBrk="1" hangingPunct="1">
              <a:lnSpc>
                <a:spcPct val="90000"/>
              </a:lnSpc>
              <a:spcBef>
                <a:spcPct val="25000"/>
              </a:spcBef>
              <a:buFont typeface="Wingdings" panose="05000000000000000000" pitchFamily="2" charset="2"/>
              <a:buChar char="§"/>
              <a:tabLst>
                <a:tab pos="1828800" algn="l"/>
              </a:tabLst>
            </a:pPr>
            <a:r>
              <a:rPr lang="en-AU" altLang="zh-CN" sz="1800" dirty="0" smtClean="0"/>
              <a:t>-12 </a:t>
            </a:r>
            <a:r>
              <a:rPr lang="en-AU" altLang="zh-CN" sz="1800" dirty="0" smtClean="0">
                <a:cs typeface="Courier New" panose="02070309020205020404" pitchFamily="49" charset="0"/>
              </a:rPr>
              <a:t>≡</a:t>
            </a:r>
            <a:r>
              <a:rPr lang="en-AU" altLang="zh-CN" sz="1800" dirty="0" smtClean="0"/>
              <a:t> -5 </a:t>
            </a:r>
            <a:r>
              <a:rPr lang="en-AU" altLang="zh-CN" sz="1800" dirty="0" smtClean="0">
                <a:cs typeface="Courier New" panose="02070309020205020404" pitchFamily="49" charset="0"/>
              </a:rPr>
              <a:t>≡</a:t>
            </a:r>
            <a:r>
              <a:rPr lang="en-AU" altLang="zh-CN" sz="1800" dirty="0" smtClean="0"/>
              <a:t> 2 </a:t>
            </a:r>
            <a:r>
              <a:rPr lang="en-AU" altLang="zh-CN" sz="1800" dirty="0" smtClean="0">
                <a:cs typeface="Courier New" panose="02070309020205020404" pitchFamily="49" charset="0"/>
              </a:rPr>
              <a:t>≡</a:t>
            </a:r>
            <a:r>
              <a:rPr lang="en-AU" altLang="zh-CN" sz="1800" dirty="0" smtClean="0"/>
              <a:t> 9 </a:t>
            </a:r>
            <a:r>
              <a:rPr lang="en-AU" altLang="zh-CN" sz="1800" dirty="0" smtClean="0">
                <a:ea typeface="宋体" panose="02010600030101010101" pitchFamily="2" charset="-122"/>
              </a:rPr>
              <a:t>(</a:t>
            </a:r>
            <a:r>
              <a:rPr lang="en-AU" altLang="zh-CN" sz="1800" dirty="0" smtClean="0"/>
              <a:t>mod 7</a:t>
            </a:r>
            <a:r>
              <a:rPr lang="en-AU" altLang="zh-CN" sz="1800" dirty="0" smtClean="0">
                <a:ea typeface="宋体" panose="02010600030101010101" pitchFamily="2" charset="-122"/>
              </a:rPr>
              <a:t>)</a:t>
            </a:r>
          </a:p>
          <a:p>
            <a:pPr lvl="1" eaLnBrk="1" hangingPunct="1">
              <a:lnSpc>
                <a:spcPct val="90000"/>
              </a:lnSpc>
              <a:spcBef>
                <a:spcPct val="25000"/>
              </a:spcBef>
              <a:buFont typeface="Wingdings" panose="05000000000000000000" pitchFamily="2" charset="2"/>
              <a:buChar char="§"/>
              <a:tabLst>
                <a:tab pos="1828800" algn="l"/>
              </a:tabLst>
            </a:pPr>
            <a:r>
              <a:rPr lang="en-AU" altLang="zh-CN" sz="1800" dirty="0" smtClean="0">
                <a:ea typeface="宋体" panose="02010600030101010101" pitchFamily="2" charset="-122"/>
              </a:rPr>
              <a:t>-12 mod 7 = 2  (what’s the quotient?)</a:t>
            </a:r>
          </a:p>
          <a:p>
            <a:pPr lvl="1" eaLnBrk="1" hangingPunct="1">
              <a:lnSpc>
                <a:spcPct val="90000"/>
              </a:lnSpc>
              <a:spcBef>
                <a:spcPct val="25000"/>
              </a:spcBef>
              <a:buFont typeface="Wingdings" panose="05000000000000000000" pitchFamily="2" charset="2"/>
              <a:buChar char="§"/>
              <a:tabLst>
                <a:tab pos="1828800" algn="l"/>
              </a:tabLst>
            </a:pPr>
            <a:r>
              <a:rPr lang="en-AU" altLang="zh-CN" sz="1800" u="sng" dirty="0" smtClean="0">
                <a:ea typeface="宋体" panose="02010600030101010101" pitchFamily="2" charset="-122"/>
              </a:rPr>
              <a:t>For any integers a, b and positive integer m, </a:t>
            </a:r>
            <a:r>
              <a:rPr lang="en-US" altLang="zh-CN" sz="1800" u="sng" dirty="0">
                <a:ea typeface="宋体" panose="02010600030101010101" pitchFamily="2" charset="-122"/>
                <a:sym typeface="Symbol" panose="05050102010706020507" pitchFamily="18" charset="2"/>
              </a:rPr>
              <a:t>a</a:t>
            </a:r>
            <a:r>
              <a:rPr lang="en-US" altLang="zh-CN" sz="1800" u="sng" dirty="0">
                <a:ea typeface="宋体" panose="02010600030101010101" pitchFamily="2" charset="-122"/>
              </a:rPr>
              <a:t> </a:t>
            </a:r>
            <a:r>
              <a:rPr lang="en-US" altLang="zh-CN" sz="1800" u="sng" dirty="0">
                <a:ea typeface="宋体" panose="02010600030101010101" pitchFamily="2" charset="-122"/>
                <a:sym typeface="Symbol" panose="05050102010706020507" pitchFamily="18" charset="2"/>
              </a:rPr>
              <a:t> b (mod n</a:t>
            </a:r>
            <a:r>
              <a:rPr lang="en-US" altLang="zh-CN" sz="1800" u="sng" dirty="0" smtClean="0">
                <a:ea typeface="宋体" panose="02010600030101010101" pitchFamily="2" charset="-122"/>
                <a:sym typeface="Symbol" panose="05050102010706020507" pitchFamily="18" charset="2"/>
              </a:rPr>
              <a:t>)</a:t>
            </a:r>
            <a:r>
              <a:rPr lang="en-AU" altLang="zh-CN" sz="1800" u="sng" dirty="0">
                <a:ea typeface="宋体" panose="02010600030101010101" pitchFamily="2" charset="-122"/>
                <a:sym typeface="Symbol" panose="05050102010706020507" pitchFamily="18" charset="2"/>
              </a:rPr>
              <a:t> </a:t>
            </a:r>
            <a:r>
              <a:rPr lang="en-AU" altLang="zh-CN" sz="1800" u="sng" dirty="0" err="1" smtClean="0">
                <a:ea typeface="宋体" panose="02010600030101010101" pitchFamily="2" charset="-122"/>
                <a:sym typeface="Symbol" panose="05050102010706020507" pitchFamily="18" charset="2"/>
              </a:rPr>
              <a:t>iff</a:t>
            </a:r>
            <a:r>
              <a:rPr lang="en-AU" altLang="zh-CN" sz="1800" u="sng" dirty="0" smtClean="0">
                <a:ea typeface="宋体" panose="02010600030101010101" pitchFamily="2" charset="-122"/>
                <a:sym typeface="Symbol" panose="05050102010706020507" pitchFamily="18" charset="2"/>
              </a:rPr>
              <a:t> </a:t>
            </a:r>
            <a:r>
              <a:rPr lang="en-US" altLang="zh-CN" sz="1800" u="sng" dirty="0">
                <a:solidFill>
                  <a:schemeClr val="accent2"/>
                </a:solidFill>
                <a:ea typeface="宋体" panose="02010600030101010101" pitchFamily="2" charset="-122"/>
                <a:cs typeface="Arial" panose="020B0604020202020204" pitchFamily="34" charset="0"/>
              </a:rPr>
              <a:t>a mod n </a:t>
            </a:r>
            <a:r>
              <a:rPr lang="en-US" altLang="zh-CN" sz="1800" u="sng" dirty="0" smtClean="0">
                <a:solidFill>
                  <a:schemeClr val="accent2"/>
                </a:solidFill>
                <a:ea typeface="宋体" panose="02010600030101010101" pitchFamily="2" charset="-122"/>
                <a:cs typeface="Arial" panose="020B0604020202020204" pitchFamily="34" charset="0"/>
              </a:rPr>
              <a:t>=</a:t>
            </a:r>
            <a:r>
              <a:rPr lang="en-US" altLang="zh-CN" sz="1800" u="sng" dirty="0">
                <a:solidFill>
                  <a:schemeClr val="accent2"/>
                </a:solidFill>
                <a:ea typeface="宋体" panose="02010600030101010101" pitchFamily="2" charset="-122"/>
                <a:cs typeface="Arial" panose="020B0604020202020204" pitchFamily="34" charset="0"/>
              </a:rPr>
              <a:t> </a:t>
            </a:r>
            <a:r>
              <a:rPr lang="en-US" altLang="zh-CN" sz="1800" u="sng" dirty="0" smtClean="0">
                <a:solidFill>
                  <a:schemeClr val="accent2"/>
                </a:solidFill>
                <a:ea typeface="宋体" panose="02010600030101010101" pitchFamily="2" charset="-122"/>
                <a:cs typeface="Arial" panose="020B0604020202020204" pitchFamily="34" charset="0"/>
              </a:rPr>
              <a:t>b </a:t>
            </a:r>
            <a:r>
              <a:rPr lang="en-US" altLang="zh-CN" sz="1800" u="sng" dirty="0">
                <a:solidFill>
                  <a:schemeClr val="accent2"/>
                </a:solidFill>
                <a:ea typeface="宋体" panose="02010600030101010101" pitchFamily="2" charset="-122"/>
                <a:cs typeface="Arial" panose="020B0604020202020204" pitchFamily="34" charset="0"/>
              </a:rPr>
              <a:t>mod n</a:t>
            </a:r>
            <a:r>
              <a:rPr lang="en-US" altLang="zh-CN" sz="1800" u="sng" dirty="0" smtClean="0">
                <a:solidFill>
                  <a:schemeClr val="accent2"/>
                </a:solidFill>
                <a:ea typeface="宋体" panose="02010600030101010101" pitchFamily="2" charset="-122"/>
                <a:cs typeface="Arial" panose="020B0604020202020204" pitchFamily="34" charset="0"/>
              </a:rPr>
              <a:t>. </a:t>
            </a:r>
            <a:endParaRPr lang="en-US" altLang="zh-CN" sz="1800" u="sng" dirty="0">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233856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91B38816-EEEE-4481-A105-11FF39D59B9D}" type="slidenum">
              <a:rPr lang="en-US" altLang="zh-CN" sz="1400"/>
              <a:pPr eaLnBrk="1" hangingPunct="1"/>
              <a:t>6</a:t>
            </a:fld>
            <a:endParaRPr lang="en-US" altLang="zh-CN" sz="1400"/>
          </a:p>
        </p:txBody>
      </p:sp>
      <p:sp>
        <p:nvSpPr>
          <p:cNvPr id="7171" name="Rectangle 2"/>
          <p:cNvSpPr>
            <a:spLocks noGrp="1" noChangeArrowheads="1"/>
          </p:cNvSpPr>
          <p:nvPr>
            <p:ph type="title"/>
          </p:nvPr>
        </p:nvSpPr>
        <p:spPr>
          <a:xfrm>
            <a:off x="395536" y="249337"/>
            <a:ext cx="7772400" cy="587375"/>
          </a:xfrm>
        </p:spPr>
        <p:txBody>
          <a:bodyPr/>
          <a:lstStyle/>
          <a:p>
            <a:pPr eaLnBrk="1" hangingPunct="1"/>
            <a:r>
              <a:rPr lang="en-AU" altLang="zh-CN" sz="3200" dirty="0" smtClean="0"/>
              <a:t>Modular Arithmetic Operations</a:t>
            </a:r>
          </a:p>
        </p:txBody>
      </p:sp>
      <p:sp>
        <p:nvSpPr>
          <p:cNvPr id="7172" name="Rectangle 3"/>
          <p:cNvSpPr>
            <a:spLocks noGrp="1" noChangeArrowheads="1"/>
          </p:cNvSpPr>
          <p:nvPr>
            <p:ph type="body" idx="1"/>
          </p:nvPr>
        </p:nvSpPr>
        <p:spPr>
          <a:xfrm>
            <a:off x="611188" y="1341438"/>
            <a:ext cx="7993062" cy="4602162"/>
          </a:xfrm>
        </p:spPr>
        <p:txBody>
          <a:bodyPr/>
          <a:lstStyle/>
          <a:p>
            <a:pPr eaLnBrk="1" hangingPunct="1"/>
            <a:r>
              <a:rPr lang="en-US" altLang="zh-CN" sz="2800" b="1" dirty="0" smtClean="0">
                <a:ea typeface="宋体" panose="02010600030101010101" pitchFamily="2" charset="-122"/>
              </a:rPr>
              <a:t>can do modular reduction at any point</a:t>
            </a:r>
            <a:r>
              <a:rPr lang="en-US" altLang="zh-CN" sz="2800" dirty="0" smtClean="0">
                <a:ea typeface="宋体" panose="02010600030101010101" pitchFamily="2" charset="-122"/>
              </a:rPr>
              <a:t>,</a:t>
            </a:r>
          </a:p>
          <a:p>
            <a:pPr lvl="1" eaLnBrk="1" hangingPunct="1"/>
            <a:r>
              <a:rPr lang="en-AU" altLang="zh-CN" sz="2000" dirty="0" smtClean="0">
                <a:ea typeface="宋体" panose="02010600030101010101" pitchFamily="2" charset="-122"/>
              </a:rPr>
              <a:t>a </a:t>
            </a:r>
            <a:r>
              <a:rPr lang="en-AU" altLang="zh-CN" sz="2000" dirty="0" smtClean="0"/>
              <a:t>+</a:t>
            </a:r>
            <a:r>
              <a:rPr lang="en-AU" altLang="zh-CN" sz="2000" dirty="0" smtClean="0">
                <a:ea typeface="宋体" panose="02010600030101010101" pitchFamily="2" charset="-122"/>
              </a:rPr>
              <a:t> </a:t>
            </a:r>
            <a:r>
              <a:rPr lang="en-AU" altLang="zh-CN" sz="2000" dirty="0" smtClean="0"/>
              <a:t>b mod n = [a mod n + b mod n] mod n</a:t>
            </a:r>
            <a:endParaRPr lang="en-AU" altLang="zh-CN" sz="2400" dirty="0" smtClean="0"/>
          </a:p>
          <a:p>
            <a:pPr lvl="1" eaLnBrk="1" hangingPunct="1"/>
            <a:r>
              <a:rPr lang="en-AU" altLang="zh-CN" sz="1600" dirty="0" smtClean="0"/>
              <a:t>E.g. 97 + 23 mod 7 = [97 mod 7 + 23 mod 7] mod 7 = [6 + 2] mod 7 = 1</a:t>
            </a:r>
          </a:p>
          <a:p>
            <a:pPr lvl="1" eaLnBrk="1" hangingPunct="1"/>
            <a:r>
              <a:rPr lang="en-AU" altLang="zh-CN" sz="1600" dirty="0" smtClean="0"/>
              <a:t>E.g. </a:t>
            </a:r>
            <a:r>
              <a:rPr lang="da-DK" altLang="zh-CN" sz="1600" dirty="0" smtClean="0"/>
              <a:t>11 – 14 mod 8 = -3 mod 8 = 5</a:t>
            </a:r>
          </a:p>
          <a:p>
            <a:pPr lvl="1" eaLnBrk="1" hangingPunct="1"/>
            <a:r>
              <a:rPr lang="da-DK" altLang="zh-CN" sz="1600" dirty="0" smtClean="0"/>
              <a:t>E.g. 11 x 14 mod 8 = 3 x 6 mod 8 = 2</a:t>
            </a:r>
            <a:endParaRPr lang="en-AU" altLang="zh-CN" dirty="0" smtClean="0"/>
          </a:p>
        </p:txBody>
      </p:sp>
    </p:spTree>
    <p:extLst>
      <p:ext uri="{BB962C8B-B14F-4D97-AF65-F5344CB8AC3E}">
        <p14:creationId xmlns:p14="http://schemas.microsoft.com/office/powerpoint/2010/main" val="329301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AC06F9FB-6EA9-4C42-8B96-515076C55B50}" type="slidenum">
              <a:rPr lang="en-US" altLang="zh-CN" sz="1400"/>
              <a:pPr eaLnBrk="1" hangingPunct="1"/>
              <a:t>7</a:t>
            </a:fld>
            <a:endParaRPr lang="en-US" altLang="zh-CN" sz="1400"/>
          </a:p>
        </p:txBody>
      </p:sp>
      <p:sp>
        <p:nvSpPr>
          <p:cNvPr id="8195" name="Rectangle 2"/>
          <p:cNvSpPr>
            <a:spLocks noGrp="1" noChangeArrowheads="1"/>
          </p:cNvSpPr>
          <p:nvPr>
            <p:ph type="title"/>
          </p:nvPr>
        </p:nvSpPr>
        <p:spPr>
          <a:xfrm>
            <a:off x="395536" y="188913"/>
            <a:ext cx="7772400" cy="649287"/>
          </a:xfrm>
        </p:spPr>
        <p:txBody>
          <a:bodyPr/>
          <a:lstStyle/>
          <a:p>
            <a:pPr eaLnBrk="1" hangingPunct="1"/>
            <a:r>
              <a:rPr lang="en-AU" altLang="zh-CN" sz="3200" dirty="0" smtClean="0"/>
              <a:t>Modular Arithmetic</a:t>
            </a:r>
          </a:p>
        </p:txBody>
      </p:sp>
      <p:sp>
        <p:nvSpPr>
          <p:cNvPr id="8196" name="Rectangle 3"/>
          <p:cNvSpPr>
            <a:spLocks noGrp="1" noChangeArrowheads="1"/>
          </p:cNvSpPr>
          <p:nvPr>
            <p:ph type="body" idx="1"/>
          </p:nvPr>
        </p:nvSpPr>
        <p:spPr>
          <a:xfrm>
            <a:off x="539750" y="1124744"/>
            <a:ext cx="8208963" cy="4608512"/>
          </a:xfrm>
        </p:spPr>
        <p:txBody>
          <a:bodyPr/>
          <a:lstStyle/>
          <a:p>
            <a:pPr eaLnBrk="1" hangingPunct="1">
              <a:tabLst>
                <a:tab pos="1258888" algn="l"/>
                <a:tab pos="4122738" algn="l"/>
              </a:tabLst>
            </a:pPr>
            <a:r>
              <a:rPr lang="en-US" altLang="zh-CN" sz="2800" dirty="0" smtClean="0">
                <a:ea typeface="宋体" panose="02010600030101010101" pitchFamily="2" charset="-122"/>
              </a:rPr>
              <a:t>Z</a:t>
            </a:r>
            <a:r>
              <a:rPr lang="en-US" altLang="zh-CN" sz="2800" baseline="-25000" dirty="0" smtClean="0">
                <a:ea typeface="宋体" panose="02010600030101010101" pitchFamily="2" charset="-122"/>
              </a:rPr>
              <a:t>n</a:t>
            </a:r>
            <a:r>
              <a:rPr lang="en-US" altLang="zh-CN" sz="2800" dirty="0" smtClean="0">
                <a:ea typeface="宋体" panose="02010600030101010101" pitchFamily="2" charset="-122"/>
              </a:rPr>
              <a:t> = {0, 1, … , n-1}</a:t>
            </a:r>
          </a:p>
          <a:p>
            <a:pPr eaLnBrk="1" hangingPunct="1">
              <a:tabLst>
                <a:tab pos="1258888" algn="l"/>
                <a:tab pos="4122738" algn="l"/>
              </a:tabLst>
            </a:pPr>
            <a:r>
              <a:rPr lang="en-US" altLang="zh-CN" sz="2400" dirty="0" smtClean="0">
                <a:ea typeface="宋体" panose="02010600030101010101" pitchFamily="2" charset="-122"/>
              </a:rPr>
              <a:t>If</a:t>
            </a:r>
            <a:r>
              <a:rPr lang="en-US" altLang="zh-CN" sz="2800" dirty="0" smtClean="0">
                <a:ea typeface="宋体" panose="02010600030101010101" pitchFamily="2" charset="-122"/>
              </a:rPr>
              <a:t>	</a:t>
            </a:r>
            <a:r>
              <a:rPr lang="en-US" altLang="zh-CN" sz="2800" dirty="0" err="1" smtClean="0">
                <a:ea typeface="宋体" panose="02010600030101010101" pitchFamily="2" charset="-122"/>
              </a:rPr>
              <a:t>a+b</a:t>
            </a:r>
            <a:r>
              <a:rPr lang="en-US" altLang="zh-CN" sz="2800" dirty="0" smtClean="0">
                <a:ea typeface="宋体" panose="02010600030101010101" pitchFamily="2" charset="-122"/>
              </a:rPr>
              <a:t> </a:t>
            </a:r>
            <a:r>
              <a:rPr lang="en-AU" altLang="zh-CN" sz="2800" dirty="0" smtClean="0">
                <a:cs typeface="Courier New" panose="02070309020205020404" pitchFamily="49" charset="0"/>
              </a:rPr>
              <a:t>≡</a:t>
            </a:r>
            <a:r>
              <a:rPr lang="en-AU" altLang="zh-CN" sz="2800" dirty="0" smtClean="0">
                <a:ea typeface="宋体" panose="02010600030101010101" pitchFamily="2" charset="-122"/>
                <a:cs typeface="Courier New" panose="02070309020205020404" pitchFamily="49" charset="0"/>
              </a:rPr>
              <a:t> </a:t>
            </a:r>
            <a:r>
              <a:rPr lang="en-AU" altLang="zh-CN" sz="2800" dirty="0" err="1" smtClean="0">
                <a:cs typeface="Courier New" panose="02070309020205020404" pitchFamily="49" charset="0"/>
              </a:rPr>
              <a:t>a+c</a:t>
            </a:r>
            <a:r>
              <a:rPr lang="en-AU" altLang="zh-CN" sz="2800" dirty="0" smtClean="0">
                <a:cs typeface="Courier New" panose="02070309020205020404" pitchFamily="49" charset="0"/>
              </a:rPr>
              <a:t> </a:t>
            </a:r>
            <a:r>
              <a:rPr lang="en-AU" altLang="zh-CN" sz="2800" dirty="0" smtClean="0">
                <a:ea typeface="宋体" panose="02010600030101010101" pitchFamily="2" charset="-122"/>
              </a:rPr>
              <a:t>(</a:t>
            </a:r>
            <a:r>
              <a:rPr lang="en-AU" altLang="zh-CN" sz="2800" dirty="0" smtClean="0">
                <a:cs typeface="Courier New" panose="02070309020205020404" pitchFamily="49" charset="0"/>
              </a:rPr>
              <a:t>mod n</a:t>
            </a:r>
            <a:r>
              <a:rPr lang="en-AU" altLang="zh-CN" sz="2800" dirty="0" smtClean="0">
                <a:ea typeface="宋体" panose="02010600030101010101" pitchFamily="2" charset="-122"/>
              </a:rPr>
              <a:t>)</a:t>
            </a:r>
            <a:endParaRPr lang="en-AU" altLang="zh-CN" dirty="0" smtClean="0">
              <a:latin typeface="Courier New" panose="02070309020205020404" pitchFamily="49" charset="0"/>
              <a:ea typeface="宋体" panose="02010600030101010101" pitchFamily="2" charset="-122"/>
            </a:endParaRPr>
          </a:p>
          <a:p>
            <a:pPr eaLnBrk="1" hangingPunct="1">
              <a:buFontTx/>
              <a:buNone/>
              <a:tabLst>
                <a:tab pos="1258888" algn="l"/>
                <a:tab pos="4122738" algn="l"/>
              </a:tabLst>
            </a:pPr>
            <a:r>
              <a:rPr lang="en-AU" altLang="zh-CN" sz="2800" dirty="0" smtClean="0">
                <a:ea typeface="宋体" panose="02010600030101010101" pitchFamily="2" charset="-122"/>
              </a:rPr>
              <a:t>	</a:t>
            </a:r>
            <a:r>
              <a:rPr lang="en-AU" altLang="zh-CN" sz="2400" dirty="0" smtClean="0">
                <a:ea typeface="宋体" panose="02010600030101010101" pitchFamily="2" charset="-122"/>
              </a:rPr>
              <a:t>then</a:t>
            </a:r>
            <a:r>
              <a:rPr lang="en-AU" altLang="zh-CN" sz="2800" dirty="0" smtClean="0">
                <a:latin typeface="Courier New" panose="02070309020205020404" pitchFamily="49" charset="0"/>
                <a:ea typeface="宋体" panose="02010600030101010101" pitchFamily="2" charset="-122"/>
              </a:rPr>
              <a:t>	</a:t>
            </a:r>
            <a:r>
              <a:rPr lang="en-AU" altLang="zh-CN" sz="2800" dirty="0" smtClean="0">
                <a:cs typeface="Courier New" panose="02070309020205020404" pitchFamily="49" charset="0"/>
              </a:rPr>
              <a:t>b</a:t>
            </a:r>
            <a:r>
              <a:rPr lang="en-AU" altLang="zh-CN" sz="2800" dirty="0" smtClean="0">
                <a:ea typeface="宋体" panose="02010600030101010101" pitchFamily="2" charset="-122"/>
              </a:rPr>
              <a:t> </a:t>
            </a:r>
            <a:r>
              <a:rPr lang="en-AU" altLang="zh-CN" sz="2800" dirty="0" smtClean="0">
                <a:cs typeface="Courier New" panose="02070309020205020404" pitchFamily="49" charset="0"/>
              </a:rPr>
              <a:t>≡</a:t>
            </a:r>
            <a:r>
              <a:rPr lang="en-AU" altLang="zh-CN" sz="2800" dirty="0" smtClean="0">
                <a:ea typeface="宋体" panose="02010600030101010101" pitchFamily="2" charset="-122"/>
              </a:rPr>
              <a:t> </a:t>
            </a:r>
            <a:r>
              <a:rPr lang="en-AU" altLang="zh-CN" sz="2800" dirty="0" smtClean="0">
                <a:cs typeface="Courier New" panose="02070309020205020404" pitchFamily="49" charset="0"/>
              </a:rPr>
              <a:t>c </a:t>
            </a:r>
            <a:r>
              <a:rPr lang="en-AU" altLang="zh-CN" sz="2800" dirty="0" smtClean="0">
                <a:ea typeface="宋体" panose="02010600030101010101" pitchFamily="2" charset="-122"/>
              </a:rPr>
              <a:t>(</a:t>
            </a:r>
            <a:r>
              <a:rPr lang="en-AU" altLang="zh-CN" sz="2800" dirty="0" smtClean="0">
                <a:cs typeface="Courier New" panose="02070309020205020404" pitchFamily="49" charset="0"/>
              </a:rPr>
              <a:t>mod n</a:t>
            </a:r>
            <a:r>
              <a:rPr lang="en-AU" altLang="zh-CN" sz="2800" dirty="0" smtClean="0">
                <a:ea typeface="宋体" panose="02010600030101010101" pitchFamily="2" charset="-122"/>
              </a:rPr>
              <a:t>)</a:t>
            </a:r>
            <a:endParaRPr lang="en-AU" altLang="zh-CN" sz="2800" dirty="0" smtClean="0">
              <a:cs typeface="Courier New" panose="02070309020205020404" pitchFamily="49" charset="0"/>
            </a:endParaRPr>
          </a:p>
          <a:p>
            <a:pPr eaLnBrk="1" hangingPunct="1">
              <a:tabLst>
                <a:tab pos="1258888" algn="l"/>
                <a:tab pos="4122738" algn="l"/>
              </a:tabLst>
            </a:pPr>
            <a:r>
              <a:rPr lang="en-US" altLang="zh-CN" sz="2400" dirty="0" smtClean="0">
                <a:ea typeface="宋体" panose="02010600030101010101" pitchFamily="2" charset="-122"/>
              </a:rPr>
              <a:t>but if</a:t>
            </a:r>
            <a:r>
              <a:rPr lang="en-US" altLang="zh-CN" sz="2800" dirty="0" smtClean="0">
                <a:ea typeface="宋体" panose="02010600030101010101" pitchFamily="2" charset="-122"/>
              </a:rPr>
              <a:t>	ab </a:t>
            </a:r>
            <a:r>
              <a:rPr lang="en-AU" altLang="zh-CN" sz="2800" dirty="0" smtClean="0">
                <a:cs typeface="Courier New" panose="02070309020205020404" pitchFamily="49" charset="0"/>
              </a:rPr>
              <a:t>≡</a:t>
            </a:r>
            <a:r>
              <a:rPr lang="en-AU" altLang="zh-CN" sz="2800" dirty="0" smtClean="0">
                <a:ea typeface="宋体" panose="02010600030101010101" pitchFamily="2" charset="-122"/>
              </a:rPr>
              <a:t> </a:t>
            </a:r>
            <a:r>
              <a:rPr lang="en-AU" altLang="zh-CN" sz="2800" dirty="0" smtClean="0">
                <a:cs typeface="Courier New" panose="02070309020205020404" pitchFamily="49" charset="0"/>
              </a:rPr>
              <a:t>ac </a:t>
            </a:r>
            <a:r>
              <a:rPr lang="en-AU" altLang="zh-CN" sz="2800" dirty="0" smtClean="0">
                <a:ea typeface="宋体" panose="02010600030101010101" pitchFamily="2" charset="-122"/>
              </a:rPr>
              <a:t>(</a:t>
            </a:r>
            <a:r>
              <a:rPr lang="en-AU" altLang="zh-CN" sz="2800" dirty="0" smtClean="0">
                <a:cs typeface="Courier New" panose="02070309020205020404" pitchFamily="49" charset="0"/>
              </a:rPr>
              <a:t>mod n</a:t>
            </a:r>
            <a:r>
              <a:rPr lang="en-AU" altLang="zh-CN" sz="2800" dirty="0" smtClean="0">
                <a:ea typeface="宋体" panose="02010600030101010101" pitchFamily="2" charset="-122"/>
              </a:rPr>
              <a:t>)</a:t>
            </a:r>
          </a:p>
          <a:p>
            <a:pPr eaLnBrk="1" hangingPunct="1">
              <a:buFontTx/>
              <a:buNone/>
              <a:tabLst>
                <a:tab pos="1258888" algn="l"/>
                <a:tab pos="4122738" algn="l"/>
              </a:tabLst>
            </a:pPr>
            <a:r>
              <a:rPr lang="en-AU" altLang="zh-CN" sz="2800" dirty="0" smtClean="0">
                <a:ea typeface="宋体" panose="02010600030101010101" pitchFamily="2" charset="-122"/>
              </a:rPr>
              <a:t>	</a:t>
            </a:r>
            <a:r>
              <a:rPr lang="en-AU" altLang="zh-CN" sz="2400" dirty="0" smtClean="0">
                <a:cs typeface="Courier New" panose="02070309020205020404" pitchFamily="49" charset="0"/>
              </a:rPr>
              <a:t>then</a:t>
            </a:r>
            <a:r>
              <a:rPr lang="en-AU" altLang="zh-CN" sz="2400" dirty="0" smtClean="0">
                <a:ea typeface="宋体" panose="02010600030101010101" pitchFamily="2" charset="-122"/>
              </a:rPr>
              <a:t>	</a:t>
            </a:r>
            <a:r>
              <a:rPr lang="en-AU" altLang="zh-CN" sz="2800" dirty="0" smtClean="0">
                <a:cs typeface="Courier New" panose="02070309020205020404" pitchFamily="49" charset="0"/>
              </a:rPr>
              <a:t>b</a:t>
            </a:r>
            <a:r>
              <a:rPr lang="en-AU" altLang="zh-CN" sz="2800" dirty="0" smtClean="0">
                <a:ea typeface="宋体" panose="02010600030101010101" pitchFamily="2" charset="-122"/>
              </a:rPr>
              <a:t> </a:t>
            </a:r>
            <a:r>
              <a:rPr lang="en-AU" altLang="zh-CN" sz="2800" dirty="0" smtClean="0">
                <a:cs typeface="Courier New" panose="02070309020205020404" pitchFamily="49" charset="0"/>
              </a:rPr>
              <a:t>≡</a:t>
            </a:r>
            <a:r>
              <a:rPr lang="en-AU" altLang="zh-CN" sz="2800" dirty="0" smtClean="0">
                <a:ea typeface="宋体" panose="02010600030101010101" pitchFamily="2" charset="-122"/>
              </a:rPr>
              <a:t> </a:t>
            </a:r>
            <a:r>
              <a:rPr lang="en-AU" altLang="zh-CN" sz="2800" dirty="0" smtClean="0">
                <a:cs typeface="Courier New" panose="02070309020205020404" pitchFamily="49" charset="0"/>
              </a:rPr>
              <a:t>c </a:t>
            </a:r>
            <a:r>
              <a:rPr lang="en-AU" altLang="zh-CN" sz="2800" dirty="0" smtClean="0">
                <a:ea typeface="宋体" panose="02010600030101010101" pitchFamily="2" charset="-122"/>
              </a:rPr>
              <a:t>(</a:t>
            </a:r>
            <a:r>
              <a:rPr lang="en-AU" altLang="zh-CN" sz="2800" dirty="0" smtClean="0">
                <a:cs typeface="Courier New" panose="02070309020205020404" pitchFamily="49" charset="0"/>
              </a:rPr>
              <a:t>mod n</a:t>
            </a:r>
            <a:r>
              <a:rPr lang="en-AU" altLang="zh-CN" sz="2800" dirty="0" smtClean="0">
                <a:ea typeface="宋体" panose="02010600030101010101" pitchFamily="2" charset="-122"/>
              </a:rPr>
              <a:t>)</a:t>
            </a:r>
            <a:r>
              <a:rPr lang="en-AU" altLang="zh-CN" sz="2800" dirty="0" smtClean="0">
                <a:cs typeface="Courier New" panose="02070309020205020404" pitchFamily="49" charset="0"/>
              </a:rPr>
              <a:t> </a:t>
            </a:r>
            <a:r>
              <a:rPr lang="en-AU" altLang="zh-CN" sz="2400" dirty="0" smtClean="0">
                <a:cs typeface="Courier New" panose="02070309020205020404" pitchFamily="49" charset="0"/>
              </a:rPr>
              <a:t>only if a is </a:t>
            </a:r>
            <a:r>
              <a:rPr lang="en-AU" altLang="zh-CN" sz="2400" dirty="0" smtClean="0">
                <a:solidFill>
                  <a:schemeClr val="accent2"/>
                </a:solidFill>
                <a:cs typeface="Courier New" panose="02070309020205020404" pitchFamily="49" charset="0"/>
              </a:rPr>
              <a:t>relatively prime</a:t>
            </a:r>
            <a:r>
              <a:rPr lang="en-AU" altLang="zh-CN" sz="2400" dirty="0" smtClean="0">
                <a:cs typeface="Courier New" panose="02070309020205020404" pitchFamily="49" charset="0"/>
              </a:rPr>
              <a:t> to n</a:t>
            </a:r>
            <a:endParaRPr lang="en-AU" altLang="zh-CN" sz="2400" dirty="0" smtClean="0">
              <a:ea typeface="宋体" panose="02010600030101010101" pitchFamily="2" charset="-122"/>
            </a:endParaRPr>
          </a:p>
          <a:p>
            <a:pPr lvl="1" eaLnBrk="1" hangingPunct="1">
              <a:tabLst>
                <a:tab pos="1258888" algn="l"/>
                <a:tab pos="4122738" algn="l"/>
              </a:tabLst>
            </a:pPr>
            <a:r>
              <a:rPr lang="en-AU" altLang="zh-CN" sz="2000" dirty="0" smtClean="0">
                <a:ea typeface="宋体" panose="02010600030101010101" pitchFamily="2" charset="-122"/>
              </a:rPr>
              <a:t>n | ab – ac </a:t>
            </a:r>
            <a:r>
              <a:rPr lang="en-AU" altLang="zh-CN" sz="2000" dirty="0" smtClean="0">
                <a:ea typeface="宋体" panose="02010600030101010101" pitchFamily="2" charset="-122"/>
                <a:sym typeface="Wingdings" panose="05000000000000000000" pitchFamily="2" charset="2"/>
              </a:rPr>
              <a:t> n | a(b – c)</a:t>
            </a:r>
            <a:endParaRPr lang="en-AU" altLang="zh-CN" sz="2000" dirty="0" smtClean="0">
              <a:cs typeface="Courier New" panose="02070309020205020404" pitchFamily="49" charset="0"/>
              <a:sym typeface="Wingdings" panose="05000000000000000000" pitchFamily="2" charset="2"/>
            </a:endParaRPr>
          </a:p>
          <a:p>
            <a:pPr lvl="1" eaLnBrk="1" hangingPunct="1">
              <a:tabLst>
                <a:tab pos="1258888" algn="l"/>
                <a:tab pos="4122738" algn="l"/>
              </a:tabLst>
            </a:pPr>
            <a:r>
              <a:rPr lang="en-AU" altLang="zh-CN" sz="2000" dirty="0" smtClean="0">
                <a:ea typeface="宋体" panose="02010600030101010101" pitchFamily="2" charset="-122"/>
              </a:rPr>
              <a:t>E.g.	7 x 11 </a:t>
            </a:r>
            <a:r>
              <a:rPr lang="en-AU" altLang="zh-CN" sz="2000" dirty="0" smtClean="0">
                <a:ea typeface="宋体" panose="02010600030101010101" pitchFamily="2" charset="-122"/>
                <a:sym typeface="Symbol" panose="05050102010706020507" pitchFamily="18" charset="2"/>
              </a:rPr>
              <a:t> 7 x 5 (mod 6)	</a:t>
            </a:r>
            <a:r>
              <a:rPr lang="en-AU" altLang="zh-CN" sz="2000" dirty="0" smtClean="0">
                <a:ea typeface="宋体" panose="02010600030101010101" pitchFamily="2" charset="-122"/>
                <a:sym typeface="Wingdings" panose="05000000000000000000" pitchFamily="2" charset="2"/>
              </a:rPr>
              <a:t> 11 </a:t>
            </a:r>
            <a:r>
              <a:rPr lang="en-AU" altLang="zh-CN" sz="2000" dirty="0" smtClean="0">
                <a:ea typeface="宋体" panose="02010600030101010101" pitchFamily="2" charset="-122"/>
                <a:sym typeface="Symbol" panose="05050102010706020507" pitchFamily="18" charset="2"/>
              </a:rPr>
              <a:t> 5 (mod 6)</a:t>
            </a:r>
          </a:p>
          <a:p>
            <a:pPr lvl="1" eaLnBrk="1" hangingPunct="1">
              <a:tabLst>
                <a:tab pos="1258888" algn="l"/>
                <a:tab pos="4122738" algn="l"/>
              </a:tabLst>
            </a:pPr>
            <a:r>
              <a:rPr lang="en-AU" altLang="zh-CN" sz="2000" dirty="0" smtClean="0">
                <a:ea typeface="宋体" panose="02010600030101010101" pitchFamily="2" charset="-122"/>
                <a:sym typeface="Symbol" panose="05050102010706020507" pitchFamily="18" charset="2"/>
              </a:rPr>
              <a:t> 	9 x 3  9 x 5 (mod 6)	</a:t>
            </a:r>
            <a:r>
              <a:rPr lang="en-AU" altLang="zh-CN" sz="2000" dirty="0" smtClean="0">
                <a:ea typeface="宋体" panose="02010600030101010101" pitchFamily="2" charset="-122"/>
                <a:sym typeface="Wingdings" panose="05000000000000000000" pitchFamily="2" charset="2"/>
              </a:rPr>
              <a:t>but 3 ! </a:t>
            </a:r>
            <a:r>
              <a:rPr lang="en-AU" altLang="zh-CN" sz="2000" dirty="0" smtClean="0">
                <a:ea typeface="宋体" panose="02010600030101010101" pitchFamily="2" charset="-122"/>
                <a:sym typeface="Symbol" panose="05050102010706020507" pitchFamily="18" charset="2"/>
              </a:rPr>
              <a:t> 5 (mod 6)</a:t>
            </a:r>
            <a:endParaRPr lang="en-AU" altLang="zh-CN" sz="2000" dirty="0" smtClean="0">
              <a:cs typeface="Courier New" panose="02070309020205020404" pitchFamily="49" charset="0"/>
              <a:sym typeface="Symbol" panose="05050102010706020507" pitchFamily="18" charset="2"/>
            </a:endParaRPr>
          </a:p>
        </p:txBody>
      </p:sp>
    </p:spTree>
    <p:extLst>
      <p:ext uri="{BB962C8B-B14F-4D97-AF65-F5344CB8AC3E}">
        <p14:creationId xmlns:p14="http://schemas.microsoft.com/office/powerpoint/2010/main" val="292979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04F586BD-CBFA-4189-B242-4A27D77488AD}" type="slidenum">
              <a:rPr lang="en-US" altLang="zh-CN" sz="1400"/>
              <a:pPr eaLnBrk="1" hangingPunct="1"/>
              <a:t>8</a:t>
            </a:fld>
            <a:endParaRPr lang="en-US" altLang="zh-CN" sz="1400"/>
          </a:p>
        </p:txBody>
      </p:sp>
      <p:sp>
        <p:nvSpPr>
          <p:cNvPr id="9219" name="Text Box 1026"/>
          <p:cNvSpPr txBox="1">
            <a:spLocks noChangeArrowheads="1"/>
          </p:cNvSpPr>
          <p:nvPr/>
        </p:nvSpPr>
        <p:spPr bwMode="auto">
          <a:xfrm>
            <a:off x="427831" y="250031"/>
            <a:ext cx="818276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dirty="0">
                <a:ea typeface="宋体" panose="02010600030101010101" pitchFamily="2" charset="-122"/>
              </a:rPr>
              <a:t>Prime and Composite Numbers</a:t>
            </a:r>
          </a:p>
        </p:txBody>
      </p:sp>
      <p:sp>
        <p:nvSpPr>
          <p:cNvPr id="9220" name="Text Box 1027"/>
          <p:cNvSpPr txBox="1">
            <a:spLocks noChangeArrowheads="1"/>
          </p:cNvSpPr>
          <p:nvPr/>
        </p:nvSpPr>
        <p:spPr bwMode="auto">
          <a:xfrm>
            <a:off x="457200" y="1171575"/>
            <a:ext cx="83058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dirty="0">
                <a:ea typeface="宋体" panose="02010600030101010101" pitchFamily="2" charset="-122"/>
              </a:rPr>
              <a:t>An integer </a:t>
            </a:r>
            <a:r>
              <a:rPr lang="en-US" altLang="zh-CN" dirty="0">
                <a:solidFill>
                  <a:srgbClr val="CC0000"/>
                </a:solidFill>
                <a:ea typeface="宋体" panose="02010600030101010101" pitchFamily="2" charset="-122"/>
              </a:rPr>
              <a:t>p</a:t>
            </a:r>
            <a:r>
              <a:rPr lang="en-US" altLang="zh-CN" dirty="0">
                <a:ea typeface="宋体" panose="02010600030101010101" pitchFamily="2" charset="-122"/>
              </a:rPr>
              <a:t> is </a:t>
            </a:r>
            <a:r>
              <a:rPr lang="en-US" altLang="zh-CN" dirty="0">
                <a:solidFill>
                  <a:schemeClr val="accent2"/>
                </a:solidFill>
                <a:ea typeface="宋体" panose="02010600030101010101" pitchFamily="2" charset="-122"/>
              </a:rPr>
              <a:t>prime</a:t>
            </a:r>
            <a:r>
              <a:rPr lang="en-US" altLang="zh-CN" dirty="0">
                <a:ea typeface="宋体" panose="02010600030101010101" pitchFamily="2" charset="-122"/>
              </a:rPr>
              <a:t> if its only divisors are </a:t>
            </a:r>
            <a:r>
              <a:rPr lang="en-US" altLang="zh-CN" b="1" dirty="0">
                <a:ea typeface="宋体" panose="02010600030101010101" pitchFamily="2" charset="-122"/>
                <a:sym typeface="Symbol" panose="05050102010706020507" pitchFamily="18" charset="2"/>
              </a:rPr>
              <a:t></a:t>
            </a:r>
            <a:r>
              <a:rPr lang="en-US" altLang="zh-CN" dirty="0">
                <a:ea typeface="宋体" panose="02010600030101010101" pitchFamily="2" charset="-122"/>
                <a:sym typeface="Symbol" panose="05050102010706020507" pitchFamily="18" charset="2"/>
              </a:rPr>
              <a:t>1 and </a:t>
            </a:r>
            <a:r>
              <a:rPr lang="en-US" altLang="zh-CN" b="1" dirty="0">
                <a:ea typeface="宋体" panose="02010600030101010101" pitchFamily="2" charset="-122"/>
                <a:sym typeface="Symbol" panose="05050102010706020507" pitchFamily="18" charset="2"/>
              </a:rPr>
              <a:t></a:t>
            </a:r>
            <a:r>
              <a:rPr lang="en-US" altLang="zh-CN" dirty="0">
                <a:ea typeface="宋体" panose="02010600030101010101" pitchFamily="2" charset="-122"/>
                <a:sym typeface="Symbol" panose="05050102010706020507" pitchFamily="18" charset="2"/>
              </a:rPr>
              <a:t>p only.</a:t>
            </a:r>
          </a:p>
          <a:p>
            <a:pPr eaLnBrk="1" hangingPunct="1">
              <a:spcBef>
                <a:spcPct val="20000"/>
              </a:spcBef>
              <a:buFontTx/>
              <a:buChar char="•"/>
            </a:pPr>
            <a:r>
              <a:rPr lang="en-US" altLang="zh-CN" dirty="0">
                <a:ea typeface="宋体" panose="02010600030101010101" pitchFamily="2" charset="-122"/>
                <a:sym typeface="Symbol" panose="05050102010706020507" pitchFamily="18" charset="2"/>
              </a:rPr>
              <a:t>Otherwise, it is a </a:t>
            </a:r>
            <a:r>
              <a:rPr lang="en-US" altLang="zh-CN" dirty="0">
                <a:solidFill>
                  <a:schemeClr val="accent2"/>
                </a:solidFill>
                <a:ea typeface="宋体" panose="02010600030101010101" pitchFamily="2" charset="-122"/>
                <a:sym typeface="Symbol" panose="05050102010706020507" pitchFamily="18" charset="2"/>
              </a:rPr>
              <a:t>composite</a:t>
            </a:r>
            <a:r>
              <a:rPr lang="en-US" altLang="zh-CN" dirty="0">
                <a:ea typeface="宋体" panose="02010600030101010101" pitchFamily="2" charset="-122"/>
                <a:sym typeface="Symbol" panose="05050102010706020507" pitchFamily="18" charset="2"/>
              </a:rPr>
              <a:t> number.</a:t>
            </a:r>
          </a:p>
          <a:p>
            <a:pPr eaLnBrk="1" hangingPunct="1">
              <a:spcBef>
                <a:spcPct val="20000"/>
              </a:spcBef>
              <a:buFontTx/>
              <a:buChar char="•"/>
            </a:pPr>
            <a:r>
              <a:rPr lang="en-US" altLang="zh-CN" dirty="0">
                <a:ea typeface="宋体" panose="02010600030101010101" pitchFamily="2" charset="-122"/>
                <a:sym typeface="Symbol" panose="05050102010706020507" pitchFamily="18" charset="2"/>
              </a:rPr>
              <a:t>E.g. 2,3,5,7 are prime; 4,6,8,9,10 are not</a:t>
            </a:r>
          </a:p>
          <a:p>
            <a:pPr eaLnBrk="1" hangingPunct="1">
              <a:spcBef>
                <a:spcPct val="20000"/>
              </a:spcBef>
              <a:buFontTx/>
              <a:buChar char="•"/>
            </a:pPr>
            <a:r>
              <a:rPr lang="en-US" altLang="zh-CN" dirty="0">
                <a:ea typeface="宋体" panose="02010600030101010101" pitchFamily="2" charset="-122"/>
                <a:sym typeface="Symbol" panose="05050102010706020507" pitchFamily="18" charset="2"/>
              </a:rPr>
              <a:t>List of prime number less than 200: </a:t>
            </a:r>
          </a:p>
          <a:p>
            <a:pPr eaLnBrk="1" hangingPunct="1">
              <a:spcBef>
                <a:spcPct val="20000"/>
              </a:spcBef>
            </a:pPr>
            <a:r>
              <a:rPr lang="en-US" altLang="zh-CN" dirty="0">
                <a:latin typeface="Batang" pitchFamily="18" charset="-127"/>
                <a:ea typeface="Batang" pitchFamily="18" charset="-127"/>
                <a:sym typeface="Symbol" panose="05050102010706020507" pitchFamily="18" charset="2"/>
              </a:rPr>
              <a:t>	2 3 5 7 11 13 17 19 23 29 31 37 41 43 47 53 59 61 67 71 73 79 83 89 97 101 103 107 109 113 127 131 137 139 149 151 157 163 167 173 179 181 191 193 197 199</a:t>
            </a:r>
          </a:p>
        </p:txBody>
      </p:sp>
      <p:sp>
        <p:nvSpPr>
          <p:cNvPr id="9221" name="Text Box 1030"/>
          <p:cNvSpPr txBox="1">
            <a:spLocks noChangeArrowheads="1"/>
          </p:cNvSpPr>
          <p:nvPr/>
        </p:nvSpPr>
        <p:spPr bwMode="auto">
          <a:xfrm>
            <a:off x="457200" y="3810000"/>
            <a:ext cx="8153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buFontTx/>
              <a:buChar char="•"/>
            </a:pPr>
            <a:r>
              <a:rPr lang="en-US" altLang="zh-CN">
                <a:solidFill>
                  <a:schemeClr val="accent2"/>
                </a:solidFill>
                <a:ea typeface="宋体" panose="02010600030101010101" pitchFamily="2" charset="-122"/>
              </a:rPr>
              <a:t>Prime Factorization</a:t>
            </a:r>
            <a:r>
              <a:rPr lang="en-US" altLang="zh-CN">
                <a:ea typeface="宋体" panose="02010600030101010101" pitchFamily="2" charset="-122"/>
              </a:rPr>
              <a:t>: If a is a composite number, then a can be factored in a unique way as</a:t>
            </a:r>
          </a:p>
          <a:p>
            <a:pPr algn="ctr" eaLnBrk="1" hangingPunct="1">
              <a:spcBef>
                <a:spcPct val="30000"/>
              </a:spcBef>
            </a:pPr>
            <a:r>
              <a:rPr lang="en-US" altLang="zh-CN">
                <a:ea typeface="宋体" panose="02010600030101010101" pitchFamily="2" charset="-122"/>
                <a:sym typeface="Symbol" panose="05050102010706020507" pitchFamily="18" charset="2"/>
              </a:rPr>
              <a:t>a = p</a:t>
            </a:r>
            <a:r>
              <a:rPr lang="en-US" altLang="zh-CN" baseline="-25000">
                <a:ea typeface="宋体" panose="02010600030101010101" pitchFamily="2" charset="-122"/>
                <a:sym typeface="Symbol" panose="05050102010706020507" pitchFamily="18" charset="2"/>
              </a:rPr>
              <a:t>1</a:t>
            </a:r>
            <a:r>
              <a:rPr lang="en-US" altLang="zh-CN" sz="2400" baseline="48000">
                <a:ea typeface="宋体" panose="02010600030101010101" pitchFamily="2" charset="-122"/>
                <a:sym typeface="Symbol" panose="05050102010706020507" pitchFamily="18" charset="2"/>
              </a:rPr>
              <a:t></a:t>
            </a:r>
            <a:r>
              <a:rPr lang="en-US" altLang="zh-CN" sz="1600" baseline="38000">
                <a:ea typeface="宋体" panose="02010600030101010101" pitchFamily="2" charset="-122"/>
                <a:sym typeface="Symbol" panose="05050102010706020507" pitchFamily="18" charset="2"/>
              </a:rPr>
              <a:t>1</a:t>
            </a:r>
            <a:r>
              <a:rPr lang="en-US" altLang="zh-CN">
                <a:ea typeface="宋体" panose="02010600030101010101" pitchFamily="2" charset="-122"/>
                <a:sym typeface="Symbol" panose="05050102010706020507" pitchFamily="18" charset="2"/>
              </a:rPr>
              <a:t> p</a:t>
            </a:r>
            <a:r>
              <a:rPr lang="en-US" altLang="zh-CN" baseline="-25000">
                <a:ea typeface="宋体" panose="02010600030101010101" pitchFamily="2" charset="-122"/>
                <a:sym typeface="Symbol" panose="05050102010706020507" pitchFamily="18" charset="2"/>
              </a:rPr>
              <a:t>2</a:t>
            </a:r>
            <a:r>
              <a:rPr lang="en-US" altLang="zh-CN" sz="2400" baseline="48000">
                <a:ea typeface="宋体" panose="02010600030101010101" pitchFamily="2" charset="-122"/>
                <a:sym typeface="Symbol" panose="05050102010706020507" pitchFamily="18" charset="2"/>
              </a:rPr>
              <a:t></a:t>
            </a:r>
            <a:r>
              <a:rPr lang="en-US" altLang="zh-CN" sz="1600" baseline="38000">
                <a:ea typeface="宋体" panose="02010600030101010101" pitchFamily="2" charset="-122"/>
                <a:sym typeface="Symbol" panose="05050102010706020507" pitchFamily="18" charset="2"/>
              </a:rPr>
              <a:t>2</a:t>
            </a:r>
            <a:r>
              <a:rPr lang="en-US" altLang="zh-CN">
                <a:ea typeface="宋体" panose="02010600030101010101" pitchFamily="2" charset="-122"/>
                <a:sym typeface="Symbol" panose="05050102010706020507" pitchFamily="18" charset="2"/>
              </a:rPr>
              <a:t> … p</a:t>
            </a:r>
            <a:r>
              <a:rPr lang="en-US" altLang="zh-CN" baseline="-25000">
                <a:ea typeface="宋体" panose="02010600030101010101" pitchFamily="2" charset="-122"/>
                <a:sym typeface="Symbol" panose="05050102010706020507" pitchFamily="18" charset="2"/>
              </a:rPr>
              <a:t>t</a:t>
            </a:r>
            <a:r>
              <a:rPr lang="en-US" altLang="zh-CN" sz="2400" baseline="48000">
                <a:ea typeface="宋体" panose="02010600030101010101" pitchFamily="2" charset="-122"/>
                <a:sym typeface="Symbol" panose="05050102010706020507" pitchFamily="18" charset="2"/>
              </a:rPr>
              <a:t></a:t>
            </a:r>
            <a:r>
              <a:rPr lang="en-US" altLang="zh-CN" sz="1600" baseline="38000">
                <a:ea typeface="宋体" panose="02010600030101010101" pitchFamily="2" charset="-122"/>
                <a:sym typeface="Symbol" panose="05050102010706020507" pitchFamily="18" charset="2"/>
              </a:rPr>
              <a:t>t</a:t>
            </a:r>
          </a:p>
          <a:p>
            <a:pPr eaLnBrk="1" hangingPunct="1">
              <a:spcBef>
                <a:spcPct val="30000"/>
              </a:spcBef>
            </a:pPr>
            <a:r>
              <a:rPr lang="en-US" altLang="zh-CN">
                <a:ea typeface="宋体" panose="02010600030101010101" pitchFamily="2" charset="-122"/>
                <a:sym typeface="Symbol" panose="05050102010706020507" pitchFamily="18" charset="2"/>
              </a:rPr>
              <a:t>	where p</a:t>
            </a:r>
            <a:r>
              <a:rPr lang="en-US" altLang="zh-CN" baseline="-25000">
                <a:ea typeface="宋体" panose="02010600030101010101" pitchFamily="2" charset="-122"/>
                <a:sym typeface="Symbol" panose="05050102010706020507" pitchFamily="18" charset="2"/>
              </a:rPr>
              <a:t>1</a:t>
            </a:r>
            <a:r>
              <a:rPr lang="en-US" altLang="zh-CN">
                <a:ea typeface="宋体" panose="02010600030101010101" pitchFamily="2" charset="-122"/>
                <a:sym typeface="Symbol" panose="05050102010706020507" pitchFamily="18" charset="2"/>
              </a:rPr>
              <a:t> &gt; p</a:t>
            </a:r>
            <a:r>
              <a:rPr lang="en-US" altLang="zh-CN" baseline="-25000">
                <a:ea typeface="宋体" panose="02010600030101010101" pitchFamily="2" charset="-122"/>
                <a:sym typeface="Symbol" panose="05050102010706020507" pitchFamily="18" charset="2"/>
              </a:rPr>
              <a:t>2</a:t>
            </a:r>
            <a:r>
              <a:rPr lang="en-US" altLang="zh-CN">
                <a:ea typeface="宋体" panose="02010600030101010101" pitchFamily="2" charset="-122"/>
                <a:sym typeface="Symbol" panose="05050102010706020507" pitchFamily="18" charset="2"/>
              </a:rPr>
              <a:t> &gt; … &gt; p</a:t>
            </a:r>
            <a:r>
              <a:rPr lang="en-US" altLang="zh-CN" baseline="-25000">
                <a:ea typeface="宋体" panose="02010600030101010101" pitchFamily="2" charset="-122"/>
                <a:sym typeface="Symbol" panose="05050102010706020507" pitchFamily="18" charset="2"/>
              </a:rPr>
              <a:t>t</a:t>
            </a:r>
            <a:r>
              <a:rPr lang="en-US" altLang="zh-CN">
                <a:ea typeface="宋体" panose="02010600030101010101" pitchFamily="2" charset="-122"/>
                <a:sym typeface="Symbol" panose="05050102010706020507" pitchFamily="18" charset="2"/>
              </a:rPr>
              <a:t> are prime numbers and each </a:t>
            </a:r>
            <a:r>
              <a:rPr lang="en-US" altLang="zh-CN" baseline="-25000">
                <a:ea typeface="宋体" panose="02010600030101010101" pitchFamily="2" charset="-122"/>
                <a:sym typeface="Symbol" panose="05050102010706020507" pitchFamily="18" charset="2"/>
              </a:rPr>
              <a:t>i</a:t>
            </a:r>
            <a:r>
              <a:rPr lang="en-US" altLang="zh-CN">
                <a:ea typeface="宋体" panose="02010600030101010101" pitchFamily="2" charset="-122"/>
                <a:sym typeface="Symbol" panose="05050102010706020507" pitchFamily="18" charset="2"/>
              </a:rPr>
              <a:t> is a natural number (i.e. a positive nonzero integer).</a:t>
            </a:r>
          </a:p>
        </p:txBody>
      </p:sp>
      <p:sp>
        <p:nvSpPr>
          <p:cNvPr id="9222" name="Text Box 1031"/>
          <p:cNvSpPr txBox="1">
            <a:spLocks noChangeArrowheads="1"/>
          </p:cNvSpPr>
          <p:nvPr/>
        </p:nvSpPr>
        <p:spPr bwMode="auto">
          <a:xfrm>
            <a:off x="533400" y="5715000"/>
            <a:ext cx="2849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2250" indent="-22225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a:ea typeface="宋体" panose="02010600030101010101" pitchFamily="2" charset="-122"/>
                <a:sym typeface="Symbol" panose="05050102010706020507" pitchFamily="18" charset="2"/>
              </a:rPr>
              <a:t>e.g. 12,250 = 7</a:t>
            </a:r>
            <a:r>
              <a:rPr lang="en-US" altLang="zh-CN" baseline="40000">
                <a:ea typeface="宋体" panose="02010600030101010101" pitchFamily="2" charset="-122"/>
                <a:sym typeface="Symbol" panose="05050102010706020507" pitchFamily="18" charset="2"/>
              </a:rPr>
              <a:t>2</a:t>
            </a:r>
            <a:r>
              <a:rPr lang="en-US" altLang="zh-CN">
                <a:ea typeface="宋体" panose="02010600030101010101" pitchFamily="2" charset="-122"/>
                <a:sym typeface="Symbol" panose="05050102010706020507" pitchFamily="18" charset="2"/>
              </a:rPr>
              <a:t>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5</a:t>
            </a:r>
            <a:r>
              <a:rPr lang="en-US" altLang="zh-CN" baseline="40000">
                <a:ea typeface="宋体" panose="02010600030101010101" pitchFamily="2" charset="-122"/>
                <a:sym typeface="Symbol" panose="05050102010706020507" pitchFamily="18" charset="2"/>
              </a:rPr>
              <a:t>3</a:t>
            </a:r>
            <a:r>
              <a:rPr lang="en-US" altLang="zh-CN">
                <a:ea typeface="宋体" panose="02010600030101010101" pitchFamily="2" charset="-122"/>
                <a:sym typeface="Symbol" panose="05050102010706020507" pitchFamily="18" charset="2"/>
              </a:rPr>
              <a:t> </a:t>
            </a:r>
            <a:r>
              <a:rPr lang="en-US" altLang="zh-CN" b="1">
                <a:ea typeface="宋体" panose="02010600030101010101" pitchFamily="2" charset="-122"/>
                <a:sym typeface="Symbol" panose="05050102010706020507" pitchFamily="18" charset="2"/>
              </a:rPr>
              <a:t></a:t>
            </a:r>
            <a:r>
              <a:rPr lang="en-US" altLang="zh-CN">
                <a:ea typeface="宋体" panose="02010600030101010101" pitchFamily="2" charset="-122"/>
                <a:sym typeface="Symbol" panose="05050102010706020507" pitchFamily="18" charset="2"/>
              </a:rPr>
              <a:t> 2</a:t>
            </a:r>
          </a:p>
        </p:txBody>
      </p:sp>
    </p:spTree>
    <p:extLst>
      <p:ext uri="{BB962C8B-B14F-4D97-AF65-F5344CB8AC3E}">
        <p14:creationId xmlns:p14="http://schemas.microsoft.com/office/powerpoint/2010/main" val="3068987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fld id="{F29B87EC-4721-4DA5-B625-A99290C7D296}" type="slidenum">
              <a:rPr lang="en-US" altLang="zh-CN" sz="1400"/>
              <a:pPr eaLnBrk="1" hangingPunct="1"/>
              <a:t>9</a:t>
            </a:fld>
            <a:endParaRPr lang="en-US" altLang="zh-CN" sz="1400"/>
          </a:p>
        </p:txBody>
      </p:sp>
      <p:sp>
        <p:nvSpPr>
          <p:cNvPr id="10243" name="Text Box 2"/>
          <p:cNvSpPr txBox="1">
            <a:spLocks noChangeArrowheads="1"/>
          </p:cNvSpPr>
          <p:nvPr/>
        </p:nvSpPr>
        <p:spPr bwMode="auto">
          <a:xfrm>
            <a:off x="396744" y="260648"/>
            <a:ext cx="820770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eaLnBrk="1" hangingPunct="1"/>
            <a:r>
              <a:rPr lang="en-US" altLang="zh-CN" sz="3200">
                <a:ea typeface="宋体" panose="02010600030101010101" pitchFamily="2" charset="-122"/>
              </a:rPr>
              <a:t>Prime Factorization</a:t>
            </a:r>
          </a:p>
        </p:txBody>
      </p:sp>
      <p:sp>
        <p:nvSpPr>
          <p:cNvPr id="10244" name="Text Box 5"/>
          <p:cNvSpPr txBox="1">
            <a:spLocks noChangeArrowheads="1"/>
          </p:cNvSpPr>
          <p:nvPr/>
        </p:nvSpPr>
        <p:spPr bwMode="auto">
          <a:xfrm>
            <a:off x="381000" y="990600"/>
            <a:ext cx="83820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tabLst>
                <a:tab pos="685800" algn="l"/>
              </a:tabLst>
              <a:defRPr sz="2000">
                <a:solidFill>
                  <a:schemeClr val="tx1"/>
                </a:solidFill>
                <a:latin typeface="Comic Sans MS" panose="030F0702030302020204" pitchFamily="66" charset="0"/>
              </a:defRPr>
            </a:lvl1pPr>
            <a:lvl2pPr marL="742950" indent="-285750" eaLnBrk="0" hangingPunct="0">
              <a:tabLst>
                <a:tab pos="685800" algn="l"/>
              </a:tabLst>
              <a:defRPr sz="2000">
                <a:solidFill>
                  <a:schemeClr val="tx1"/>
                </a:solidFill>
                <a:latin typeface="Comic Sans MS" panose="030F0702030302020204" pitchFamily="66" charset="0"/>
              </a:defRPr>
            </a:lvl2pPr>
            <a:lvl3pPr marL="1143000" indent="-228600" eaLnBrk="0" hangingPunct="0">
              <a:tabLst>
                <a:tab pos="685800" algn="l"/>
              </a:tabLst>
              <a:defRPr sz="2000">
                <a:solidFill>
                  <a:schemeClr val="tx1"/>
                </a:solidFill>
                <a:latin typeface="Comic Sans MS" panose="030F0702030302020204" pitchFamily="66" charset="0"/>
              </a:defRPr>
            </a:lvl3pPr>
            <a:lvl4pPr marL="1600200" indent="-228600" eaLnBrk="0" hangingPunct="0">
              <a:tabLst>
                <a:tab pos="685800" algn="l"/>
              </a:tabLst>
              <a:defRPr sz="2000">
                <a:solidFill>
                  <a:schemeClr val="tx1"/>
                </a:solidFill>
                <a:latin typeface="Comic Sans MS" panose="030F0702030302020204" pitchFamily="66" charset="0"/>
              </a:defRPr>
            </a:lvl4pPr>
            <a:lvl5pPr marL="2057400" indent="-228600" eaLnBrk="0" hangingPunct="0">
              <a:tabLst>
                <a:tab pos="685800" algn="l"/>
              </a:tabLst>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685800" algn="l"/>
              </a:tabLs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685800" algn="l"/>
              </a:tabLs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685800" algn="l"/>
              </a:tabLs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685800" algn="l"/>
              </a:tabLst>
              <a:defRPr sz="2000">
                <a:solidFill>
                  <a:schemeClr val="tx1"/>
                </a:solidFill>
                <a:latin typeface="Comic Sans MS" panose="030F0702030302020204" pitchFamily="66" charset="0"/>
              </a:defRPr>
            </a:lvl9pPr>
          </a:lstStyle>
          <a:p>
            <a:pPr eaLnBrk="1" hangingPunct="1">
              <a:spcBef>
                <a:spcPct val="20000"/>
              </a:spcBef>
              <a:buFontTx/>
              <a:buChar char="•"/>
            </a:pPr>
            <a:r>
              <a:rPr lang="en-US" altLang="zh-CN" sz="2400" dirty="0">
                <a:ea typeface="宋体" panose="02010600030101010101" pitchFamily="2" charset="-122"/>
                <a:sym typeface="Symbol" panose="05050102010706020507" pitchFamily="18" charset="2"/>
              </a:rPr>
              <a:t>It is generally hard to do (prime) factorization when the number is large</a:t>
            </a:r>
          </a:p>
          <a:p>
            <a:pPr eaLnBrk="1" hangingPunct="1">
              <a:spcBef>
                <a:spcPct val="20000"/>
              </a:spcBef>
              <a:buFontTx/>
              <a:buChar char="•"/>
            </a:pPr>
            <a:r>
              <a:rPr lang="en-US" altLang="zh-CN" sz="2400" dirty="0">
                <a:ea typeface="宋体" panose="02010600030101010101" pitchFamily="2" charset="-122"/>
                <a:sym typeface="Symbol" panose="05050102010706020507" pitchFamily="18" charset="2"/>
              </a:rPr>
              <a:t>E.g. factorize</a:t>
            </a:r>
          </a:p>
          <a:p>
            <a:pPr eaLnBrk="1" hangingPunct="1">
              <a:spcBef>
                <a:spcPct val="20000"/>
              </a:spcBef>
            </a:pPr>
            <a:r>
              <a:rPr lang="en-US" altLang="zh-CN" dirty="0">
                <a:ea typeface="宋体" panose="02010600030101010101" pitchFamily="2" charset="-122"/>
                <a:sym typeface="Symbol" panose="05050102010706020507" pitchFamily="18" charset="2"/>
              </a:rPr>
              <a:t>		1. </a:t>
            </a:r>
            <a:r>
              <a:rPr lang="en-US" altLang="zh-CN" dirty="0">
                <a:ea typeface="宋体" panose="02010600030101010101" pitchFamily="2" charset="-122"/>
              </a:rPr>
              <a:t>24070280312179</a:t>
            </a:r>
            <a:endParaRPr lang="en-US" altLang="zh-CN" dirty="0">
              <a:ea typeface="宋体" panose="02010600030101010101" pitchFamily="2" charset="-122"/>
              <a:sym typeface="Symbol" panose="05050102010706020507" pitchFamily="18" charset="2"/>
            </a:endParaRPr>
          </a:p>
          <a:p>
            <a:pPr eaLnBrk="1" hangingPunct="1">
              <a:spcBef>
                <a:spcPct val="20000"/>
              </a:spcBef>
            </a:pPr>
            <a:r>
              <a:rPr lang="en-US" altLang="zh-CN" dirty="0">
                <a:ea typeface="宋体" panose="02010600030101010101" pitchFamily="2" charset="-122"/>
                <a:sym typeface="Symbol" panose="05050102010706020507" pitchFamily="18" charset="2"/>
              </a:rPr>
              <a:t>		2. </a:t>
            </a:r>
            <a:r>
              <a:rPr lang="en-US" altLang="zh-CN" dirty="0">
                <a:ea typeface="宋体" panose="02010600030101010101" pitchFamily="2" charset="-122"/>
              </a:rPr>
              <a:t>10893002480924910251</a:t>
            </a:r>
            <a:endParaRPr lang="en-US" altLang="zh-CN" dirty="0">
              <a:ea typeface="宋体" panose="02010600030101010101" pitchFamily="2" charset="-122"/>
              <a:sym typeface="Symbol" panose="05050102010706020507" pitchFamily="18" charset="2"/>
            </a:endParaRPr>
          </a:p>
          <a:p>
            <a:pPr eaLnBrk="1" hangingPunct="1">
              <a:spcBef>
                <a:spcPct val="20000"/>
              </a:spcBef>
            </a:pPr>
            <a:r>
              <a:rPr lang="en-US" altLang="zh-CN" dirty="0">
                <a:ea typeface="宋体" panose="02010600030101010101" pitchFamily="2" charset="-122"/>
                <a:sym typeface="Symbol" panose="05050102010706020507" pitchFamily="18" charset="2"/>
              </a:rPr>
              <a:t>		3. 93874093217498173983210748123487143249761</a:t>
            </a:r>
          </a:p>
        </p:txBody>
      </p:sp>
    </p:spTree>
    <p:extLst>
      <p:ext uri="{BB962C8B-B14F-4D97-AF65-F5344CB8AC3E}">
        <p14:creationId xmlns:p14="http://schemas.microsoft.com/office/powerpoint/2010/main" val="2504300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9317</TotalTime>
  <Words>2333</Words>
  <Application>Microsoft Office PowerPoint</Application>
  <PresentationFormat>全屏显示(4:3)</PresentationFormat>
  <Paragraphs>346</Paragraphs>
  <Slides>29</Slides>
  <Notes>7</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2" baseType="lpstr">
      <vt:lpstr>Batang</vt:lpstr>
      <vt:lpstr>宋体</vt:lpstr>
      <vt:lpstr>Arial</vt:lpstr>
      <vt:lpstr>Cambria Math</vt:lpstr>
      <vt:lpstr>Comic Sans MS</vt:lpstr>
      <vt:lpstr>Courier New</vt:lpstr>
      <vt:lpstr>Garamond</vt:lpstr>
      <vt:lpstr>Symbol</vt:lpstr>
      <vt:lpstr>Times New Roman</vt:lpstr>
      <vt:lpstr>Verdana</vt:lpstr>
      <vt:lpstr>Wingdings</vt:lpstr>
      <vt:lpstr>Edge</vt:lpstr>
      <vt:lpstr>Equation</vt:lpstr>
      <vt:lpstr>网络安全技术</vt:lpstr>
      <vt:lpstr>PowerPoint 演示文稿</vt:lpstr>
      <vt:lpstr>Divisors</vt:lpstr>
      <vt:lpstr>PowerPoint 演示文稿</vt:lpstr>
      <vt:lpstr>Modular Arithmetic</vt:lpstr>
      <vt:lpstr>Modular Arithmetic Operations</vt:lpstr>
      <vt:lpstr>Modular Arithmetic</vt:lpstr>
      <vt:lpstr>PowerPoint 演示文稿</vt:lpstr>
      <vt:lpstr>PowerPoint 演示文稿</vt:lpstr>
      <vt:lpstr>Greatest Common Divisor (GCD)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Group Theory</vt:lpstr>
      <vt:lpstr>PowerPoint 演示文稿</vt:lpstr>
      <vt:lpstr>Example 1</vt:lpstr>
      <vt:lpstr>Example 2</vt:lpstr>
      <vt:lpstr>Example 3</vt:lpstr>
      <vt:lpstr>PowerPoint 演示文稿</vt:lpstr>
      <vt:lpstr>PowerPoint 演示文稿</vt:lpstr>
      <vt:lpstr>Example</vt:lpstr>
    </vt:vector>
  </TitlesOfParts>
  <Company>SJTU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数理逻辑</dc:title>
  <dc:creator>liuzhen</dc:creator>
  <cp:lastModifiedBy>Windows 用户</cp:lastModifiedBy>
  <cp:revision>512</cp:revision>
  <dcterms:created xsi:type="dcterms:W3CDTF">2002-02-18T10:20:31Z</dcterms:created>
  <dcterms:modified xsi:type="dcterms:W3CDTF">2019-03-05T13:55:34Z</dcterms:modified>
</cp:coreProperties>
</file>