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1" r:id="rId1"/>
  </p:sldMasterIdLst>
  <p:notesMasterIdLst>
    <p:notesMasterId r:id="rId35"/>
  </p:notesMasterIdLst>
  <p:handoutMasterIdLst>
    <p:handoutMasterId r:id="rId36"/>
  </p:handoutMasterIdLst>
  <p:sldIdLst>
    <p:sldId id="786" r:id="rId2"/>
    <p:sldId id="751" r:id="rId3"/>
    <p:sldId id="752" r:id="rId4"/>
    <p:sldId id="753" r:id="rId5"/>
    <p:sldId id="754" r:id="rId6"/>
    <p:sldId id="755" r:id="rId7"/>
    <p:sldId id="756" r:id="rId8"/>
    <p:sldId id="757" r:id="rId9"/>
    <p:sldId id="759" r:id="rId10"/>
    <p:sldId id="760" r:id="rId11"/>
    <p:sldId id="761" r:id="rId12"/>
    <p:sldId id="762" r:id="rId13"/>
    <p:sldId id="763" r:id="rId14"/>
    <p:sldId id="764" r:id="rId15"/>
    <p:sldId id="765" r:id="rId16"/>
    <p:sldId id="766" r:id="rId17"/>
    <p:sldId id="767" r:id="rId18"/>
    <p:sldId id="768" r:id="rId19"/>
    <p:sldId id="769" r:id="rId20"/>
    <p:sldId id="770" r:id="rId21"/>
    <p:sldId id="771" r:id="rId22"/>
    <p:sldId id="772" r:id="rId23"/>
    <p:sldId id="773" r:id="rId24"/>
    <p:sldId id="774" r:id="rId25"/>
    <p:sldId id="775" r:id="rId26"/>
    <p:sldId id="776" r:id="rId27"/>
    <p:sldId id="777" r:id="rId28"/>
    <p:sldId id="778" r:id="rId29"/>
    <p:sldId id="779" r:id="rId30"/>
    <p:sldId id="782" r:id="rId31"/>
    <p:sldId id="783" r:id="rId32"/>
    <p:sldId id="784" r:id="rId33"/>
    <p:sldId id="785" r:id="rId34"/>
  </p:sldIdLst>
  <p:sldSz cx="9144000" cy="6858000" type="screen4x3"/>
  <p:notesSz cx="7099300" cy="10234613"/>
  <p:defaultTextStyle>
    <a:defPPr>
      <a:defRPr lang="zh-CN"/>
    </a:defPPr>
    <a:lvl1pPr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1pPr>
    <a:lvl2pPr marL="4572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2pPr>
    <a:lvl3pPr marL="9144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3pPr>
    <a:lvl4pPr marL="13716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4pPr>
    <a:lvl5pPr marL="1828800" algn="l" rtl="0" eaLnBrk="0" fontAlgn="base" hangingPunct="0">
      <a:spcBef>
        <a:spcPct val="0"/>
      </a:spcBef>
      <a:spcAft>
        <a:spcPct val="0"/>
      </a:spcAft>
      <a:defRPr sz="2800" kern="1200">
        <a:solidFill>
          <a:schemeClr val="tx1"/>
        </a:solidFill>
        <a:latin typeface="Verdana" panose="020B0604030504040204" pitchFamily="34" charset="0"/>
        <a:ea typeface="宋体" panose="02010600030101010101" pitchFamily="2" charset="-122"/>
        <a:cs typeface="+mn-cs"/>
      </a:defRPr>
    </a:lvl5pPr>
    <a:lvl6pPr marL="22860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6pPr>
    <a:lvl7pPr marL="27432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7pPr>
    <a:lvl8pPr marL="32004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8pPr>
    <a:lvl9pPr marL="3657600" algn="l" defTabSz="914400" rtl="0" eaLnBrk="1" latinLnBrk="0" hangingPunct="1">
      <a:defRPr sz="2800" kern="1200">
        <a:solidFill>
          <a:schemeClr val="tx1"/>
        </a:solidFill>
        <a:latin typeface="Verdan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FF33"/>
    <a:srgbClr val="FD0F0F"/>
    <a:srgbClr val="FF0000"/>
    <a:srgbClr val="00CC00"/>
    <a:srgbClr val="008080"/>
    <a:srgbClr val="000099"/>
    <a:srgbClr val="5718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1" autoAdjust="0"/>
    <p:restoredTop sz="93947" autoAdjust="0"/>
  </p:normalViewPr>
  <p:slideViewPr>
    <p:cSldViewPr>
      <p:cViewPr varScale="1">
        <p:scale>
          <a:sx n="68" d="100"/>
          <a:sy n="68" d="100"/>
        </p:scale>
        <p:origin x="736" y="6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27651"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algn="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27652"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27653"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algn="r" defTabSz="990600" eaLnBrk="1" hangingPunct="1">
              <a:spcBef>
                <a:spcPct val="20000"/>
              </a:spcBef>
              <a:defRPr kumimoji="1" sz="1300">
                <a:latin typeface="Times New Roman" panose="02020603050405020304" pitchFamily="18" charset="0"/>
              </a:defRPr>
            </a:lvl1pPr>
          </a:lstStyle>
          <a:p>
            <a:pPr>
              <a:defRPr/>
            </a:pPr>
            <a:fld id="{31718B7A-98EE-45E2-9B22-8A071D33CDE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8195"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lvl1pPr algn="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t" anchorCtr="0" compatLnSpc="1">
            <a:prstTxWarp prst="textNoShape">
              <a:avLst/>
            </a:prstTxWarp>
          </a:bodyPr>
          <a:lstStyle/>
          <a:p>
            <a:pPr lvl="0"/>
            <a:r>
              <a:rPr lang="zh-CN" altLang="en-US" noProof="0" smtClean="0"/>
              <a:t>单击此处编辑母版文本样式</a:t>
            </a:r>
            <a:endParaRPr lang="en-US" altLang="zh-CN" noProof="0" smtClean="0"/>
          </a:p>
          <a:p>
            <a:pPr lvl="1"/>
            <a:r>
              <a:rPr lang="zh-CN" altLang="en-US" noProof="0" smtClean="0"/>
              <a:t>第二级</a:t>
            </a:r>
            <a:endParaRPr lang="en-US" altLang="zh-CN" noProof="0" smtClean="0"/>
          </a:p>
          <a:p>
            <a:pPr lvl="2"/>
            <a:r>
              <a:rPr lang="zh-CN" altLang="en-US" noProof="0" smtClean="0"/>
              <a:t>第三级</a:t>
            </a:r>
            <a:endParaRPr lang="en-US" altLang="zh-CN" noProof="0" smtClean="0"/>
          </a:p>
          <a:p>
            <a:pPr lvl="3"/>
            <a:r>
              <a:rPr lang="zh-CN" altLang="en-US" noProof="0" smtClean="0"/>
              <a:t>第四级</a:t>
            </a:r>
            <a:endParaRPr lang="en-US" altLang="zh-CN" noProof="0" smtClean="0"/>
          </a:p>
          <a:p>
            <a:pPr lvl="4"/>
            <a:r>
              <a:rPr lang="zh-CN" altLang="en-US" noProof="0" smtClean="0"/>
              <a:t>第五级</a:t>
            </a:r>
          </a:p>
        </p:txBody>
      </p:sp>
      <p:sp>
        <p:nvSpPr>
          <p:cNvPr id="8198"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defTabSz="990600" eaLnBrk="1" hangingPunct="1">
              <a:spcBef>
                <a:spcPct val="20000"/>
              </a:spcBef>
              <a:defRPr kumimoji="1" sz="1300">
                <a:latin typeface="Times New Roman" charset="0"/>
                <a:ea typeface="宋体" charset="0"/>
                <a:cs typeface="宋体" charset="0"/>
              </a:defRPr>
            </a:lvl1pPr>
          </a:lstStyle>
          <a:p>
            <a:pPr>
              <a:defRPr/>
            </a:pPr>
            <a:endParaRPr lang="en-US" altLang="zh-CN"/>
          </a:p>
        </p:txBody>
      </p:sp>
      <p:sp>
        <p:nvSpPr>
          <p:cNvPr id="8199"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8" tIns="49524" rIns="99048" bIns="49524" numCol="1" anchor="b" anchorCtr="0" compatLnSpc="1">
            <a:prstTxWarp prst="textNoShape">
              <a:avLst/>
            </a:prstTxWarp>
          </a:bodyPr>
          <a:lstStyle>
            <a:lvl1pPr algn="r" defTabSz="990600" eaLnBrk="1" hangingPunct="1">
              <a:spcBef>
                <a:spcPct val="20000"/>
              </a:spcBef>
              <a:defRPr kumimoji="1" sz="1300">
                <a:latin typeface="Times New Roman" panose="02020603050405020304" pitchFamily="18" charset="0"/>
              </a:defRPr>
            </a:lvl1pPr>
          </a:lstStyle>
          <a:p>
            <a:pPr>
              <a:defRPr/>
            </a:pPr>
            <a:fld id="{8007B90C-F728-42BC-A645-4C08BAD7FF6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宋体" charset="0"/>
        <a:cs typeface="宋体" charset="0"/>
      </a:defRPr>
    </a:lvl1pPr>
    <a:lvl2pPr marL="457200" algn="l" rtl="0" eaLnBrk="0" fontAlgn="base" hangingPunct="0">
      <a:spcBef>
        <a:spcPct val="30000"/>
      </a:spcBef>
      <a:spcAft>
        <a:spcPct val="0"/>
      </a:spcAft>
      <a:defRPr sz="1200" kern="1200">
        <a:solidFill>
          <a:schemeClr val="tx1"/>
        </a:solidFill>
        <a:latin typeface="Times New Roman" charset="0"/>
        <a:ea typeface="宋体"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宋体"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宋体"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宋体"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12</a:t>
            </a:fld>
            <a:endParaRPr lang="zh-CN" altLang="en-US"/>
          </a:p>
        </p:txBody>
      </p:sp>
    </p:spTree>
    <p:extLst>
      <p:ext uri="{BB962C8B-B14F-4D97-AF65-F5344CB8AC3E}">
        <p14:creationId xmlns:p14="http://schemas.microsoft.com/office/powerpoint/2010/main" val="825815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21</a:t>
            </a:fld>
            <a:endParaRPr lang="zh-CN" altLang="en-US"/>
          </a:p>
        </p:txBody>
      </p:sp>
    </p:spTree>
    <p:extLst>
      <p:ext uri="{BB962C8B-B14F-4D97-AF65-F5344CB8AC3E}">
        <p14:creationId xmlns:p14="http://schemas.microsoft.com/office/powerpoint/2010/main" val="979457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22</a:t>
            </a:fld>
            <a:endParaRPr lang="zh-CN" altLang="en-US"/>
          </a:p>
        </p:txBody>
      </p:sp>
    </p:spTree>
    <p:extLst>
      <p:ext uri="{BB962C8B-B14F-4D97-AF65-F5344CB8AC3E}">
        <p14:creationId xmlns:p14="http://schemas.microsoft.com/office/powerpoint/2010/main" val="3375466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23</a:t>
            </a:fld>
            <a:endParaRPr lang="zh-CN" altLang="en-US"/>
          </a:p>
        </p:txBody>
      </p:sp>
    </p:spTree>
    <p:extLst>
      <p:ext uri="{BB962C8B-B14F-4D97-AF65-F5344CB8AC3E}">
        <p14:creationId xmlns:p14="http://schemas.microsoft.com/office/powerpoint/2010/main" val="222688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24</a:t>
            </a:fld>
            <a:endParaRPr lang="zh-CN" altLang="en-US"/>
          </a:p>
        </p:txBody>
      </p:sp>
    </p:spTree>
    <p:extLst>
      <p:ext uri="{BB962C8B-B14F-4D97-AF65-F5344CB8AC3E}">
        <p14:creationId xmlns:p14="http://schemas.microsoft.com/office/powerpoint/2010/main" val="2038445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25</a:t>
            </a:fld>
            <a:endParaRPr lang="zh-CN" altLang="en-US"/>
          </a:p>
        </p:txBody>
      </p:sp>
    </p:spTree>
    <p:extLst>
      <p:ext uri="{BB962C8B-B14F-4D97-AF65-F5344CB8AC3E}">
        <p14:creationId xmlns:p14="http://schemas.microsoft.com/office/powerpoint/2010/main" val="2606664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26</a:t>
            </a:fld>
            <a:endParaRPr lang="zh-CN" altLang="en-US"/>
          </a:p>
        </p:txBody>
      </p:sp>
    </p:spTree>
    <p:extLst>
      <p:ext uri="{BB962C8B-B14F-4D97-AF65-F5344CB8AC3E}">
        <p14:creationId xmlns:p14="http://schemas.microsoft.com/office/powerpoint/2010/main" val="1094802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27</a:t>
            </a:fld>
            <a:endParaRPr lang="zh-CN" altLang="en-US"/>
          </a:p>
        </p:txBody>
      </p:sp>
    </p:spTree>
    <p:extLst>
      <p:ext uri="{BB962C8B-B14F-4D97-AF65-F5344CB8AC3E}">
        <p14:creationId xmlns:p14="http://schemas.microsoft.com/office/powerpoint/2010/main" val="2891171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28</a:t>
            </a:fld>
            <a:endParaRPr lang="zh-CN" altLang="en-US"/>
          </a:p>
        </p:txBody>
      </p:sp>
    </p:spTree>
    <p:extLst>
      <p:ext uri="{BB962C8B-B14F-4D97-AF65-F5344CB8AC3E}">
        <p14:creationId xmlns:p14="http://schemas.microsoft.com/office/powerpoint/2010/main" val="32590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29</a:t>
            </a:fld>
            <a:endParaRPr lang="zh-CN" altLang="en-US"/>
          </a:p>
        </p:txBody>
      </p:sp>
    </p:spTree>
    <p:extLst>
      <p:ext uri="{BB962C8B-B14F-4D97-AF65-F5344CB8AC3E}">
        <p14:creationId xmlns:p14="http://schemas.microsoft.com/office/powerpoint/2010/main" val="1550595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30</a:t>
            </a:fld>
            <a:endParaRPr lang="zh-CN" altLang="en-US"/>
          </a:p>
        </p:txBody>
      </p:sp>
    </p:spTree>
    <p:extLst>
      <p:ext uri="{BB962C8B-B14F-4D97-AF65-F5344CB8AC3E}">
        <p14:creationId xmlns:p14="http://schemas.microsoft.com/office/powerpoint/2010/main" val="258127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13</a:t>
            </a:fld>
            <a:endParaRPr lang="zh-CN" altLang="en-US"/>
          </a:p>
        </p:txBody>
      </p:sp>
    </p:spTree>
    <p:extLst>
      <p:ext uri="{BB962C8B-B14F-4D97-AF65-F5344CB8AC3E}">
        <p14:creationId xmlns:p14="http://schemas.microsoft.com/office/powerpoint/2010/main" val="20004272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31</a:t>
            </a:fld>
            <a:endParaRPr lang="zh-CN" altLang="en-US"/>
          </a:p>
        </p:txBody>
      </p:sp>
    </p:spTree>
    <p:extLst>
      <p:ext uri="{BB962C8B-B14F-4D97-AF65-F5344CB8AC3E}">
        <p14:creationId xmlns:p14="http://schemas.microsoft.com/office/powerpoint/2010/main" val="4236466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32</a:t>
            </a:fld>
            <a:endParaRPr lang="zh-CN" altLang="en-US"/>
          </a:p>
        </p:txBody>
      </p:sp>
    </p:spTree>
    <p:extLst>
      <p:ext uri="{BB962C8B-B14F-4D97-AF65-F5344CB8AC3E}">
        <p14:creationId xmlns:p14="http://schemas.microsoft.com/office/powerpoint/2010/main" val="3661456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33</a:t>
            </a:fld>
            <a:endParaRPr lang="zh-CN" altLang="en-US"/>
          </a:p>
        </p:txBody>
      </p:sp>
    </p:spTree>
    <p:extLst>
      <p:ext uri="{BB962C8B-B14F-4D97-AF65-F5344CB8AC3E}">
        <p14:creationId xmlns:p14="http://schemas.microsoft.com/office/powerpoint/2010/main" val="2501254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14</a:t>
            </a:fld>
            <a:endParaRPr lang="zh-CN" altLang="en-US"/>
          </a:p>
        </p:txBody>
      </p:sp>
    </p:spTree>
    <p:extLst>
      <p:ext uri="{BB962C8B-B14F-4D97-AF65-F5344CB8AC3E}">
        <p14:creationId xmlns:p14="http://schemas.microsoft.com/office/powerpoint/2010/main" val="342896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15</a:t>
            </a:fld>
            <a:endParaRPr lang="zh-CN" altLang="en-US"/>
          </a:p>
        </p:txBody>
      </p:sp>
    </p:spTree>
    <p:extLst>
      <p:ext uri="{BB962C8B-B14F-4D97-AF65-F5344CB8AC3E}">
        <p14:creationId xmlns:p14="http://schemas.microsoft.com/office/powerpoint/2010/main" val="141004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16</a:t>
            </a:fld>
            <a:endParaRPr lang="zh-CN" altLang="en-US"/>
          </a:p>
        </p:txBody>
      </p:sp>
    </p:spTree>
    <p:extLst>
      <p:ext uri="{BB962C8B-B14F-4D97-AF65-F5344CB8AC3E}">
        <p14:creationId xmlns:p14="http://schemas.microsoft.com/office/powerpoint/2010/main" val="3651948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17</a:t>
            </a:fld>
            <a:endParaRPr lang="zh-CN" altLang="en-US"/>
          </a:p>
        </p:txBody>
      </p:sp>
    </p:spTree>
    <p:extLst>
      <p:ext uri="{BB962C8B-B14F-4D97-AF65-F5344CB8AC3E}">
        <p14:creationId xmlns:p14="http://schemas.microsoft.com/office/powerpoint/2010/main" val="1984604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18</a:t>
            </a:fld>
            <a:endParaRPr lang="zh-CN" altLang="en-US"/>
          </a:p>
        </p:txBody>
      </p:sp>
    </p:spTree>
    <p:extLst>
      <p:ext uri="{BB962C8B-B14F-4D97-AF65-F5344CB8AC3E}">
        <p14:creationId xmlns:p14="http://schemas.microsoft.com/office/powerpoint/2010/main" val="573615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19</a:t>
            </a:fld>
            <a:endParaRPr lang="zh-CN" altLang="en-US"/>
          </a:p>
        </p:txBody>
      </p:sp>
    </p:spTree>
    <p:extLst>
      <p:ext uri="{BB962C8B-B14F-4D97-AF65-F5344CB8AC3E}">
        <p14:creationId xmlns:p14="http://schemas.microsoft.com/office/powerpoint/2010/main" val="1809153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92188" y="768350"/>
            <a:ext cx="5114925" cy="38369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1A5B44A-CDBB-45E3-B84B-5776A4C3C432}" type="slidenum">
              <a:rPr lang="zh-CN" altLang="en-US" smtClean="0"/>
              <a:t>20</a:t>
            </a:fld>
            <a:endParaRPr lang="zh-CN" altLang="en-US"/>
          </a:p>
        </p:txBody>
      </p:sp>
    </p:spTree>
    <p:extLst>
      <p:ext uri="{BB962C8B-B14F-4D97-AF65-F5344CB8AC3E}">
        <p14:creationId xmlns:p14="http://schemas.microsoft.com/office/powerpoint/2010/main" val="334711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107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zh-CN" noProof="0" smtClean="0"/>
              <a:t>单击此处编辑母版标题样式</a:t>
            </a:r>
          </a:p>
        </p:txBody>
      </p:sp>
      <p:sp>
        <p:nvSpPr>
          <p:cNvPr id="131075"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en-US" altLang="zh-CN" noProof="0" smtClean="0"/>
              <a:t>单击此处编辑母版副标题样式</a:t>
            </a:r>
          </a:p>
        </p:txBody>
      </p:sp>
      <p:sp>
        <p:nvSpPr>
          <p:cNvPr id="6" name="Rectangle 4"/>
          <p:cNvSpPr>
            <a:spLocks noGrp="1" noChangeArrowheads="1"/>
          </p:cNvSpPr>
          <p:nvPr>
            <p:ph type="dt" sz="half" idx="10"/>
          </p:nvPr>
        </p:nvSpPr>
        <p:spPr bwMode="auto">
          <a:xfrm>
            <a:off x="457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pPr>
              <a:defRPr/>
            </a:pPr>
            <a:fld id="{71E28B38-66D0-4463-93BD-A8E9DBC973CC}" type="slidenum">
              <a:rPr lang="en-US" altLang="zh-CN"/>
              <a:pPr>
                <a:defRPr/>
              </a:pPr>
              <a:t>‹#›</a:t>
            </a:fld>
            <a:endParaRPr lang="en-US" altLang="zh-CN"/>
          </a:p>
        </p:txBody>
      </p:sp>
    </p:spTree>
    <p:extLst>
      <p:ext uri="{BB962C8B-B14F-4D97-AF65-F5344CB8AC3E}">
        <p14:creationId xmlns:p14="http://schemas.microsoft.com/office/powerpoint/2010/main" val="267983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0A7BA804-4953-4543-A231-CBEC8327B89E}" type="slidenum">
              <a:rPr lang="en-US" altLang="zh-CN"/>
              <a:pPr>
                <a:defRPr/>
              </a:pPr>
              <a:t>‹#›</a:t>
            </a:fld>
            <a:endParaRPr lang="en-US" altLang="zh-CN"/>
          </a:p>
        </p:txBody>
      </p:sp>
    </p:spTree>
    <p:extLst>
      <p:ext uri="{BB962C8B-B14F-4D97-AF65-F5344CB8AC3E}">
        <p14:creationId xmlns:p14="http://schemas.microsoft.com/office/powerpoint/2010/main" val="405058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39A3639B-E013-405C-9060-637E7A346FF0}" type="slidenum">
              <a:rPr lang="en-US" altLang="zh-CN"/>
              <a:pPr>
                <a:defRPr/>
              </a:pPr>
              <a:t>‹#›</a:t>
            </a:fld>
            <a:endParaRPr lang="en-US" altLang="zh-CN"/>
          </a:p>
        </p:txBody>
      </p:sp>
    </p:spTree>
    <p:extLst>
      <p:ext uri="{BB962C8B-B14F-4D97-AF65-F5344CB8AC3E}">
        <p14:creationId xmlns:p14="http://schemas.microsoft.com/office/powerpoint/2010/main" val="314339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C8F1BF21-671E-4C73-B9D8-8966BED9057C}" type="slidenum">
              <a:rPr lang="en-US" altLang="zh-CN"/>
              <a:pPr>
                <a:defRPr/>
              </a:pPr>
              <a:t>‹#›</a:t>
            </a:fld>
            <a:endParaRPr lang="en-US" altLang="zh-CN"/>
          </a:p>
        </p:txBody>
      </p:sp>
    </p:spTree>
    <p:extLst>
      <p:ext uri="{BB962C8B-B14F-4D97-AF65-F5344CB8AC3E}">
        <p14:creationId xmlns:p14="http://schemas.microsoft.com/office/powerpoint/2010/main" val="5661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1"/>
          </p:nvPr>
        </p:nvSpPr>
        <p:spPr>
          <a:ln/>
        </p:spPr>
        <p:txBody>
          <a:bodyPr/>
          <a:lstStyle>
            <a:lvl1pPr>
              <a:defRPr/>
            </a:lvl1pPr>
          </a:lstStyle>
          <a:p>
            <a:pPr>
              <a:defRPr/>
            </a:pPr>
            <a:fld id="{6A7A262B-708F-4685-A41F-5EF7B23703D7}" type="slidenum">
              <a:rPr lang="en-US" altLang="zh-CN"/>
              <a:pPr>
                <a:defRPr/>
              </a:pPr>
              <a:t>‹#›</a:t>
            </a:fld>
            <a:endParaRPr lang="en-US" altLang="zh-CN"/>
          </a:p>
        </p:txBody>
      </p:sp>
    </p:spTree>
    <p:extLst>
      <p:ext uri="{BB962C8B-B14F-4D97-AF65-F5344CB8AC3E}">
        <p14:creationId xmlns:p14="http://schemas.microsoft.com/office/powerpoint/2010/main" val="263554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A0DC98F4-364F-42CA-8C4A-47CFAA3F65E4}" type="slidenum">
              <a:rPr lang="en-US" altLang="zh-CN"/>
              <a:pPr>
                <a:defRPr/>
              </a:pPr>
              <a:t>‹#›</a:t>
            </a:fld>
            <a:endParaRPr lang="en-US" altLang="zh-CN"/>
          </a:p>
        </p:txBody>
      </p:sp>
    </p:spTree>
    <p:extLst>
      <p:ext uri="{BB962C8B-B14F-4D97-AF65-F5344CB8AC3E}">
        <p14:creationId xmlns:p14="http://schemas.microsoft.com/office/powerpoint/2010/main" val="11375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6"/>
          <p:cNvSpPr>
            <a:spLocks noGrp="1" noChangeArrowheads="1"/>
          </p:cNvSpPr>
          <p:nvPr>
            <p:ph type="sldNum" sz="quarter" idx="11"/>
          </p:nvPr>
        </p:nvSpPr>
        <p:spPr>
          <a:ln/>
        </p:spPr>
        <p:txBody>
          <a:bodyPr/>
          <a:lstStyle>
            <a:lvl1pPr>
              <a:defRPr/>
            </a:lvl1pPr>
          </a:lstStyle>
          <a:p>
            <a:pPr>
              <a:defRPr/>
            </a:pPr>
            <a:fld id="{BCAF093B-D198-45A8-B439-2970B69BC497}" type="slidenum">
              <a:rPr lang="en-US" altLang="zh-CN"/>
              <a:pPr>
                <a:defRPr/>
              </a:pPr>
              <a:t>‹#›</a:t>
            </a:fld>
            <a:endParaRPr lang="en-US" altLang="zh-CN"/>
          </a:p>
        </p:txBody>
      </p:sp>
    </p:spTree>
    <p:extLst>
      <p:ext uri="{BB962C8B-B14F-4D97-AF65-F5344CB8AC3E}">
        <p14:creationId xmlns:p14="http://schemas.microsoft.com/office/powerpoint/2010/main" val="96229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1"/>
          </p:nvPr>
        </p:nvSpPr>
        <p:spPr>
          <a:ln/>
        </p:spPr>
        <p:txBody>
          <a:bodyPr/>
          <a:lstStyle>
            <a:lvl1pPr>
              <a:defRPr/>
            </a:lvl1pPr>
          </a:lstStyle>
          <a:p>
            <a:pPr>
              <a:defRPr/>
            </a:pPr>
            <a:fld id="{AFC032C2-1F64-4405-A92F-3B4798EA74DD}" type="slidenum">
              <a:rPr lang="en-US" altLang="zh-CN"/>
              <a:pPr>
                <a:defRPr/>
              </a:pPr>
              <a:t>‹#›</a:t>
            </a:fld>
            <a:endParaRPr lang="en-US" altLang="zh-CN"/>
          </a:p>
        </p:txBody>
      </p:sp>
    </p:spTree>
    <p:extLst>
      <p:ext uri="{BB962C8B-B14F-4D97-AF65-F5344CB8AC3E}">
        <p14:creationId xmlns:p14="http://schemas.microsoft.com/office/powerpoint/2010/main" val="212506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6"/>
          <p:cNvSpPr>
            <a:spLocks noGrp="1" noChangeArrowheads="1"/>
          </p:cNvSpPr>
          <p:nvPr>
            <p:ph type="sldNum" sz="quarter" idx="11"/>
          </p:nvPr>
        </p:nvSpPr>
        <p:spPr>
          <a:ln/>
        </p:spPr>
        <p:txBody>
          <a:bodyPr/>
          <a:lstStyle>
            <a:lvl1pPr>
              <a:defRPr/>
            </a:lvl1pPr>
          </a:lstStyle>
          <a:p>
            <a:pPr>
              <a:defRPr/>
            </a:pPr>
            <a:fld id="{67A79DCE-354B-410D-96C7-1D8050E1642D}" type="slidenum">
              <a:rPr lang="en-US" altLang="zh-CN"/>
              <a:pPr>
                <a:defRPr/>
              </a:pPr>
              <a:t>‹#›</a:t>
            </a:fld>
            <a:endParaRPr lang="en-US" altLang="zh-CN"/>
          </a:p>
        </p:txBody>
      </p:sp>
    </p:spTree>
    <p:extLst>
      <p:ext uri="{BB962C8B-B14F-4D97-AF65-F5344CB8AC3E}">
        <p14:creationId xmlns:p14="http://schemas.microsoft.com/office/powerpoint/2010/main" val="127466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2F9BDA88-0F32-4A10-A49D-1ECB66CB9CFA}" type="slidenum">
              <a:rPr lang="en-US" altLang="zh-CN"/>
              <a:pPr>
                <a:defRPr/>
              </a:pPr>
              <a:t>‹#›</a:t>
            </a:fld>
            <a:endParaRPr lang="en-US" altLang="zh-CN"/>
          </a:p>
        </p:txBody>
      </p:sp>
    </p:spTree>
    <p:extLst>
      <p:ext uri="{BB962C8B-B14F-4D97-AF65-F5344CB8AC3E}">
        <p14:creationId xmlns:p14="http://schemas.microsoft.com/office/powerpoint/2010/main" val="102400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1"/>
          </p:nvPr>
        </p:nvSpPr>
        <p:spPr>
          <a:ln/>
        </p:spPr>
        <p:txBody>
          <a:bodyPr/>
          <a:lstStyle>
            <a:lvl1pPr>
              <a:defRPr/>
            </a:lvl1pPr>
          </a:lstStyle>
          <a:p>
            <a:pPr>
              <a:defRPr/>
            </a:pPr>
            <a:fld id="{751C63FD-3817-49FA-A2A9-7B73FFC18341}" type="slidenum">
              <a:rPr lang="en-US" altLang="zh-CN"/>
              <a:pPr>
                <a:defRPr/>
              </a:pPr>
              <a:t>‹#›</a:t>
            </a:fld>
            <a:endParaRPr lang="en-US" altLang="zh-CN"/>
          </a:p>
        </p:txBody>
      </p:sp>
    </p:spTree>
    <p:extLst>
      <p:ext uri="{BB962C8B-B14F-4D97-AF65-F5344CB8AC3E}">
        <p14:creationId xmlns:p14="http://schemas.microsoft.com/office/powerpoint/2010/main" val="421279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单击此处编辑母版文本样式</a:t>
            </a:r>
          </a:p>
          <a:p>
            <a:pPr lvl="1"/>
            <a:r>
              <a:rPr lang="en-US" altLang="zh-CN" smtClean="0"/>
              <a:t>第二级</a:t>
            </a:r>
          </a:p>
          <a:p>
            <a:pPr lvl="2"/>
            <a:r>
              <a:rPr lang="en-US" altLang="zh-CN" smtClean="0"/>
              <a:t>第三级</a:t>
            </a:r>
          </a:p>
          <a:p>
            <a:pPr lvl="3"/>
            <a:r>
              <a:rPr lang="en-US" altLang="zh-CN" smtClean="0"/>
              <a:t>第四级</a:t>
            </a:r>
          </a:p>
          <a:p>
            <a:pPr lvl="4"/>
            <a:r>
              <a:rPr lang="en-US" altLang="zh-CN" smtClean="0"/>
              <a:t>第五级</a:t>
            </a:r>
          </a:p>
        </p:txBody>
      </p:sp>
      <p:sp>
        <p:nvSpPr>
          <p:cNvPr id="1300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zh-CN"/>
          </a:p>
        </p:txBody>
      </p:sp>
      <p:sp>
        <p:nvSpPr>
          <p:cNvPr id="13005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pPr>
              <a:defRPr/>
            </a:pPr>
            <a:fld id="{AE0E2396-F9A2-4D25-BC35-BDD3D205456F}" type="slidenum">
              <a:rPr lang="en-US" altLang="zh-CN"/>
              <a:pPr>
                <a:defRPr/>
              </a:pPr>
              <a:t>‹#›</a:t>
            </a:fld>
            <a:endParaRPr lang="en-US" altLang="zh-CN"/>
          </a:p>
        </p:txBody>
      </p:sp>
      <p:sp>
        <p:nvSpPr>
          <p:cNvPr id="1030"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31"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fontAlgn="base">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idx="4294967295"/>
          </p:nvPr>
        </p:nvSpPr>
        <p:spPr>
          <a:xfrm>
            <a:off x="908050" y="620713"/>
            <a:ext cx="6832600" cy="1435100"/>
          </a:xfrm>
        </p:spPr>
        <p:txBody>
          <a:bodyPr anchor="b"/>
          <a:lstStyle/>
          <a:p>
            <a:pPr eaLnBrk="1" hangingPunct="1"/>
            <a:r>
              <a:rPr lang="zh-CN" altLang="en-US" sz="7200" b="1" dirty="0" smtClean="0">
                <a:solidFill>
                  <a:srgbClr val="000099"/>
                </a:solidFill>
              </a:rPr>
              <a:t>网络安全技术</a:t>
            </a:r>
          </a:p>
        </p:txBody>
      </p:sp>
      <p:sp>
        <p:nvSpPr>
          <p:cNvPr id="5123" name="Rectangle 5"/>
          <p:cNvSpPr>
            <a:spLocks noGrp="1" noChangeArrowheads="1"/>
          </p:cNvSpPr>
          <p:nvPr>
            <p:ph type="subTitle" idx="4294967295"/>
          </p:nvPr>
        </p:nvSpPr>
        <p:spPr>
          <a:xfrm>
            <a:off x="1187450" y="2343150"/>
            <a:ext cx="6583363" cy="2525713"/>
          </a:xfrm>
        </p:spPr>
        <p:txBody>
          <a:bodyPr/>
          <a:lstStyle/>
          <a:p>
            <a:pPr marL="0" indent="0" eaLnBrk="1" hangingPunct="1">
              <a:lnSpc>
                <a:spcPct val="120000"/>
              </a:lnSpc>
              <a:buFont typeface="Wingdings" panose="05000000000000000000" pitchFamily="2" charset="2"/>
              <a:buNone/>
            </a:pPr>
            <a:r>
              <a:rPr lang="zh-CN" altLang="en-US" dirty="0" smtClean="0"/>
              <a:t>刘振</a:t>
            </a:r>
            <a:endParaRPr lang="en-US" altLang="zh-CN" dirty="0" smtClean="0"/>
          </a:p>
          <a:p>
            <a:pPr marL="0" indent="0" eaLnBrk="1" hangingPunct="1">
              <a:lnSpc>
                <a:spcPct val="120000"/>
              </a:lnSpc>
              <a:buFont typeface="Wingdings" panose="05000000000000000000" pitchFamily="2" charset="2"/>
              <a:buNone/>
            </a:pPr>
            <a:endParaRPr lang="zh-CN" altLang="en-US" dirty="0" smtClean="0"/>
          </a:p>
          <a:p>
            <a:pPr marL="0" indent="0" eaLnBrk="1" hangingPunct="1">
              <a:lnSpc>
                <a:spcPct val="120000"/>
              </a:lnSpc>
              <a:buFont typeface="Wingdings" panose="05000000000000000000" pitchFamily="2" charset="2"/>
              <a:buNone/>
            </a:pPr>
            <a:r>
              <a:rPr lang="zh-CN" altLang="en-US" sz="2000" dirty="0" smtClean="0"/>
              <a:t>上海交通大学 计算机科学与工程系</a:t>
            </a:r>
            <a:endParaRPr lang="en-US" altLang="zh-CN" sz="2000" dirty="0" smtClean="0"/>
          </a:p>
          <a:p>
            <a:pPr marL="0" indent="0" eaLnBrk="1" hangingPunct="1">
              <a:lnSpc>
                <a:spcPct val="120000"/>
              </a:lnSpc>
              <a:buFont typeface="Wingdings" panose="05000000000000000000" pitchFamily="2" charset="2"/>
              <a:buNone/>
            </a:pPr>
            <a:r>
              <a:rPr lang="zh-CN" altLang="en-US" sz="2000" dirty="0" smtClean="0"/>
              <a:t>电信群楼</a:t>
            </a:r>
            <a:r>
              <a:rPr lang="en-US" altLang="zh-CN" sz="2000" dirty="0" smtClean="0"/>
              <a:t>3-509</a:t>
            </a:r>
            <a:r>
              <a:rPr lang="zh-CN" altLang="en-US" sz="2000" dirty="0" smtClean="0"/>
              <a:t> </a:t>
            </a:r>
            <a:endParaRPr lang="en-US" altLang="zh-CN" sz="2000" dirty="0" smtClean="0"/>
          </a:p>
          <a:p>
            <a:pPr marL="0" indent="0" eaLnBrk="1" hangingPunct="1">
              <a:lnSpc>
                <a:spcPct val="120000"/>
              </a:lnSpc>
              <a:buFont typeface="Wingdings" panose="05000000000000000000" pitchFamily="2" charset="2"/>
              <a:buNone/>
            </a:pPr>
            <a:r>
              <a:rPr lang="en-US" altLang="zh-CN" sz="2000" dirty="0" smtClean="0"/>
              <a:t>liuzhen@sjtu.edu.cn</a:t>
            </a:r>
          </a:p>
        </p:txBody>
      </p:sp>
      <p:sp>
        <p:nvSpPr>
          <p:cNvPr id="2" name="灯片编号占位符 1"/>
          <p:cNvSpPr>
            <a:spLocks noGrp="1"/>
          </p:cNvSpPr>
          <p:nvPr>
            <p:ph type="sldNum" sz="quarter" idx="11"/>
          </p:nvPr>
        </p:nvSpPr>
        <p:spPr/>
        <p:txBody>
          <a:bodyPr/>
          <a:lstStyle/>
          <a:p>
            <a:pPr>
              <a:defRPr/>
            </a:pPr>
            <a:fld id="{67A79DCE-354B-410D-96C7-1D8050E1642D}" type="slidenum">
              <a:rPr lang="en-US" altLang="zh-CN" smtClean="0"/>
              <a:pPr>
                <a:defRPr/>
              </a:pPr>
              <a:t>1</a:t>
            </a:fld>
            <a:endParaRPr lang="en-US" altLang="zh-CN"/>
          </a:p>
        </p:txBody>
      </p:sp>
    </p:spTree>
    <p:extLst>
      <p:ext uri="{BB962C8B-B14F-4D97-AF65-F5344CB8AC3E}">
        <p14:creationId xmlns:p14="http://schemas.microsoft.com/office/powerpoint/2010/main" val="1549368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右箭头 7"/>
          <p:cNvSpPr/>
          <p:nvPr/>
        </p:nvSpPr>
        <p:spPr bwMode="auto">
          <a:xfrm rot="19767529">
            <a:off x="2837486" y="2220678"/>
            <a:ext cx="648072" cy="324036"/>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15" name="矩形 14"/>
          <p:cNvSpPr/>
          <p:nvPr/>
        </p:nvSpPr>
        <p:spPr bwMode="auto">
          <a:xfrm>
            <a:off x="9542" y="2382696"/>
            <a:ext cx="2700301" cy="2304256"/>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zh-CN" altLang="en-US" sz="1400" b="0" i="0" u="none" strike="noStrike" cap="none" normalizeH="0" baseline="0" dirty="0" smtClean="0">
                <a:ln>
                  <a:noFill/>
                </a:ln>
                <a:solidFill>
                  <a:schemeClr val="tx1"/>
                </a:solidFill>
                <a:effectLst/>
              </a:rPr>
              <a:t>容恶意节点</a:t>
            </a:r>
            <a:endParaRPr kumimoji="0" lang="en-US" altLang="zh-CN" sz="1400" b="0" i="0" u="none" strike="noStrike" cap="none" normalizeH="0" baseline="0" dirty="0" smtClean="0">
              <a:ln>
                <a:noFill/>
              </a:ln>
              <a:solidFill>
                <a:schemeClr val="tx1"/>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zh-CN" altLang="en-US" sz="1400" dirty="0" smtClean="0"/>
              <a:t>（无需节点可信假设）</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共识节点数不受限</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且可动态加入</a:t>
            </a:r>
            <a:r>
              <a:rPr lang="en-US" altLang="zh-CN" sz="1400" dirty="0" smtClean="0"/>
              <a:t>/</a:t>
            </a:r>
            <a:r>
              <a:rPr lang="zh-CN" altLang="en-US" sz="1400" dirty="0"/>
              <a:t>退</a:t>
            </a:r>
            <a:r>
              <a:rPr lang="zh-CN" altLang="en-US" sz="1400" dirty="0" smtClean="0"/>
              <a:t>出</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异步网络</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弱一致性</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资源消耗型</a:t>
            </a:r>
            <a:r>
              <a:rPr lang="en-US" altLang="zh-CN" sz="1400" dirty="0" smtClean="0"/>
              <a:t>/</a:t>
            </a:r>
            <a:r>
              <a:rPr lang="zh-CN" altLang="en-US" sz="1400" dirty="0" smtClean="0"/>
              <a:t>非资源消耗型</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solidFill>
                  <a:srgbClr val="FF0000"/>
                </a:solidFill>
              </a:rPr>
              <a:t>性能效率低下</a:t>
            </a:r>
            <a:endParaRPr lang="en-US" altLang="zh-CN" sz="1400" dirty="0" smtClean="0">
              <a:solidFill>
                <a:srgbClr val="FF0000"/>
              </a:solidFill>
            </a:endParaRPr>
          </a:p>
          <a:p>
            <a:pPr marL="285750" indent="-285750">
              <a:buFont typeface="Arial" panose="020B0604020202020204" pitchFamily="34" charset="0"/>
              <a:buChar char="•"/>
            </a:pPr>
            <a:r>
              <a:rPr lang="zh-CN" altLang="en-US" sz="1400" dirty="0" smtClean="0">
                <a:solidFill>
                  <a:schemeClr val="tx2"/>
                </a:solidFill>
              </a:rPr>
              <a:t>收敛速度慢</a:t>
            </a:r>
            <a:r>
              <a:rPr lang="en-US" altLang="zh-CN" sz="1400" dirty="0" smtClean="0">
                <a:solidFill>
                  <a:srgbClr val="FF0000"/>
                </a:solidFill>
              </a:rPr>
              <a:t>(</a:t>
            </a:r>
            <a:r>
              <a:rPr lang="zh-CN" altLang="en-US" sz="1400" dirty="0" smtClean="0">
                <a:solidFill>
                  <a:srgbClr val="FF0000"/>
                </a:solidFill>
              </a:rPr>
              <a:t>交易</a:t>
            </a:r>
            <a:r>
              <a:rPr lang="zh-CN" altLang="en-US" sz="1400" dirty="0">
                <a:solidFill>
                  <a:srgbClr val="FF0000"/>
                </a:solidFill>
              </a:rPr>
              <a:t>确认速度</a:t>
            </a:r>
            <a:r>
              <a:rPr lang="zh-CN" altLang="en-US" sz="1400" dirty="0" smtClean="0">
                <a:solidFill>
                  <a:srgbClr val="FF0000"/>
                </a:solidFill>
              </a:rPr>
              <a:t>慢</a:t>
            </a:r>
            <a:r>
              <a:rPr lang="en-US" altLang="zh-CN" sz="1400" dirty="0" smtClean="0">
                <a:solidFill>
                  <a:srgbClr val="FF0000"/>
                </a:solidFill>
              </a:rPr>
              <a:t>)</a:t>
            </a:r>
            <a:endParaRPr lang="en-US" altLang="zh-CN" sz="1400" dirty="0" smtClean="0">
              <a:solidFill>
                <a:schemeClr val="tx2"/>
              </a:solidFill>
            </a:endParaRPr>
          </a:p>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err="1" smtClean="0"/>
              <a:t>PoW</a:t>
            </a:r>
            <a:r>
              <a:rPr lang="en-US" altLang="zh-CN" sz="1400" dirty="0" smtClean="0"/>
              <a:t>, </a:t>
            </a:r>
            <a:r>
              <a:rPr lang="en-US" altLang="zh-CN" sz="1400" dirty="0" err="1" smtClean="0"/>
              <a:t>PoS</a:t>
            </a:r>
            <a:r>
              <a:rPr lang="en-US" altLang="zh-CN" sz="1400" dirty="0" smtClean="0"/>
              <a:t>, </a:t>
            </a:r>
            <a:r>
              <a:rPr lang="en-US" altLang="zh-CN" sz="1400" dirty="0" err="1" smtClean="0"/>
              <a:t>PoC</a:t>
            </a:r>
            <a:endParaRPr kumimoji="0" lang="zh-CN" altLang="en-US" sz="1400" b="0" i="0" u="none" strike="noStrike" cap="none" normalizeH="0" baseline="0" dirty="0" smtClean="0">
              <a:ln>
                <a:noFill/>
              </a:ln>
              <a:solidFill>
                <a:schemeClr val="tx1"/>
              </a:solidFill>
              <a:effectLst/>
            </a:endParaRPr>
          </a:p>
        </p:txBody>
      </p:sp>
      <p:sp>
        <p:nvSpPr>
          <p:cNvPr id="13" name="矩形 12"/>
          <p:cNvSpPr/>
          <p:nvPr/>
        </p:nvSpPr>
        <p:spPr bwMode="auto">
          <a:xfrm>
            <a:off x="3635896" y="1161947"/>
            <a:ext cx="5256584" cy="1330949"/>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zh-CN" altLang="en-US" sz="1400" dirty="0" smtClean="0"/>
              <a:t>弱一致性共识机制与强一致性共识机制的结合，</a:t>
            </a:r>
            <a:r>
              <a:rPr lang="zh-CN" altLang="en-US" sz="1400" dirty="0"/>
              <a:t>用以改善</a:t>
            </a:r>
            <a:r>
              <a:rPr lang="zh-CN" altLang="en-US" sz="1400" dirty="0" smtClean="0"/>
              <a:t>收</a:t>
            </a:r>
            <a:endParaRPr lang="en-US" altLang="zh-CN" sz="1400" dirty="0" smtClean="0"/>
          </a:p>
          <a:p>
            <a:r>
              <a:rPr lang="zh-CN" altLang="en-US" sz="1400" dirty="0" smtClean="0"/>
              <a:t>敛</a:t>
            </a:r>
            <a:r>
              <a:rPr lang="zh-CN" altLang="en-US" sz="1400" dirty="0"/>
              <a:t>速度慢的</a:t>
            </a:r>
            <a:r>
              <a:rPr lang="zh-CN" altLang="en-US" sz="1400" dirty="0" smtClean="0"/>
              <a:t>问题，</a:t>
            </a:r>
            <a:r>
              <a:rPr kumimoji="0" lang="zh-CN" altLang="en-US" sz="1400" b="0" i="0" u="none" strike="noStrike" cap="none" normalizeH="0" baseline="0" dirty="0" smtClean="0">
                <a:ln>
                  <a:noFill/>
                </a:ln>
                <a:solidFill>
                  <a:schemeClr val="tx1"/>
                </a:solidFill>
                <a:effectLst/>
              </a:rPr>
              <a:t>如：</a:t>
            </a:r>
            <a:r>
              <a:rPr kumimoji="0" lang="en-US" altLang="zh-CN" sz="1400" b="0" i="0" u="none" strike="noStrike" cap="none" normalizeH="0" baseline="0" dirty="0" err="1" smtClean="0">
                <a:ln>
                  <a:noFill/>
                </a:ln>
                <a:solidFill>
                  <a:schemeClr val="tx1"/>
                </a:solidFill>
                <a:effectLst/>
              </a:rPr>
              <a:t>PoW+PBFT</a:t>
            </a:r>
            <a:endParaRPr kumimoji="0" lang="en-US" altLang="zh-CN" sz="1400" b="0" i="0" u="none" strike="noStrike" cap="none" normalizeH="0" baseline="0" dirty="0" smtClean="0">
              <a:ln>
                <a:noFill/>
              </a:ln>
              <a:solidFill>
                <a:schemeClr val="tx1"/>
              </a:solidFill>
              <a:effectLst/>
            </a:endParaRPr>
          </a:p>
          <a:p>
            <a:endParaRPr lang="en-US" altLang="zh-CN" sz="1400" dirty="0"/>
          </a:p>
          <a:p>
            <a:pPr marL="285750" indent="-285750">
              <a:buFont typeface="Arial" panose="020B0604020202020204" pitchFamily="34" charset="0"/>
              <a:buChar char="•"/>
            </a:pPr>
            <a:r>
              <a:rPr lang="en-US" altLang="zh-CN" sz="1400" dirty="0" err="1" smtClean="0"/>
              <a:t>PoW</a:t>
            </a:r>
            <a:r>
              <a:rPr lang="zh-CN" altLang="en-US" sz="1400" dirty="0" smtClean="0"/>
              <a:t>与</a:t>
            </a:r>
            <a:r>
              <a:rPr lang="en-US" altLang="zh-CN" sz="1400" dirty="0" err="1" smtClean="0"/>
              <a:t>PoS</a:t>
            </a:r>
            <a:r>
              <a:rPr lang="zh-CN" altLang="en-US" sz="1400" dirty="0" smtClean="0"/>
              <a:t>的结合，用以增强共识协议的安全性（抗</a:t>
            </a:r>
            <a:r>
              <a:rPr lang="en-US" altLang="zh-CN" sz="1400" dirty="0" smtClean="0"/>
              <a:t>51%</a:t>
            </a:r>
            <a:r>
              <a:rPr lang="zh-CN" altLang="en-US" sz="1400" dirty="0"/>
              <a:t>算</a:t>
            </a:r>
            <a:r>
              <a:rPr lang="zh-CN" altLang="en-US" sz="1400" dirty="0" smtClean="0"/>
              <a:t>力</a:t>
            </a:r>
            <a:endParaRPr lang="en-US" altLang="zh-CN" sz="1400" dirty="0" smtClean="0"/>
          </a:p>
          <a:p>
            <a:r>
              <a:rPr lang="zh-CN" altLang="en-US" sz="1400" dirty="0" smtClean="0"/>
              <a:t>攻击、抗自私挖矿攻击）</a:t>
            </a:r>
            <a:endParaRPr kumimoji="0" lang="en-US" altLang="zh-CN" sz="1400" b="0" i="0" u="none" strike="noStrike" cap="none" normalizeH="0" baseline="0" dirty="0" smtClean="0">
              <a:ln>
                <a:noFill/>
              </a:ln>
              <a:solidFill>
                <a:schemeClr val="tx1"/>
              </a:solidFill>
              <a:effectLst/>
            </a:endParaRPr>
          </a:p>
        </p:txBody>
      </p:sp>
      <p:sp>
        <p:nvSpPr>
          <p:cNvPr id="2" name="右箭头 1"/>
          <p:cNvSpPr/>
          <p:nvPr/>
        </p:nvSpPr>
        <p:spPr bwMode="auto">
          <a:xfrm>
            <a:off x="2794233" y="3315413"/>
            <a:ext cx="607118" cy="288032"/>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17" name="矩形 16"/>
          <p:cNvSpPr/>
          <p:nvPr/>
        </p:nvSpPr>
        <p:spPr bwMode="auto">
          <a:xfrm>
            <a:off x="3485741" y="2888940"/>
            <a:ext cx="5567573" cy="1152128"/>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kumimoji="0" lang="en-US" altLang="zh-CN" sz="1400" b="0" i="0" u="none" strike="noStrike" cap="none" normalizeH="0" baseline="0" dirty="0" err="1" smtClean="0">
                <a:ln>
                  <a:noFill/>
                </a:ln>
                <a:solidFill>
                  <a:schemeClr val="tx1"/>
                </a:solidFill>
                <a:effectLst/>
              </a:rPr>
              <a:t>PoW</a:t>
            </a:r>
            <a:r>
              <a:rPr kumimoji="0" lang="en-US" altLang="zh-CN" sz="1400" b="0" i="0" u="none" strike="noStrike" cap="none" normalizeH="0" baseline="0" dirty="0" smtClean="0">
                <a:ln>
                  <a:noFill/>
                </a:ln>
                <a:solidFill>
                  <a:schemeClr val="tx1"/>
                </a:solidFill>
                <a:effectLst/>
              </a:rPr>
              <a:t> + PBFT + </a:t>
            </a:r>
            <a:r>
              <a:rPr kumimoji="0" lang="zh-CN" altLang="en-US" sz="1400" b="0" i="0" u="none" strike="noStrike" cap="none" normalizeH="0" baseline="0" dirty="0" smtClean="0">
                <a:ln>
                  <a:noFill/>
                </a:ln>
                <a:solidFill>
                  <a:schemeClr val="tx1"/>
                </a:solidFill>
                <a:effectLst/>
              </a:rPr>
              <a:t>分片机制，用以提升性能效率</a:t>
            </a:r>
            <a:endParaRPr kumimoji="0" lang="en-US" altLang="zh-CN" sz="1400" b="0" i="0" u="none" strike="noStrike" cap="none" normalizeH="0" baseline="0" dirty="0" smtClean="0">
              <a:ln>
                <a:noFill/>
              </a:ln>
              <a:solidFill>
                <a:schemeClr val="tx1"/>
              </a:solidFill>
              <a:effectLst/>
            </a:endParaRPr>
          </a:p>
          <a:p>
            <a:pPr marL="285750" indent="-285750">
              <a:buFont typeface="Arial" panose="020B0604020202020204" pitchFamily="34" charset="0"/>
              <a:buChar char="•"/>
            </a:pPr>
            <a:r>
              <a:rPr kumimoji="0" lang="zh-CN" altLang="en-US" sz="1400" b="0" i="0" u="none" strike="noStrike" cap="none" normalizeH="0" baseline="0" dirty="0" smtClean="0">
                <a:ln>
                  <a:noFill/>
                </a:ln>
                <a:solidFill>
                  <a:schemeClr val="tx1"/>
                </a:solidFill>
                <a:effectLst/>
              </a:rPr>
              <a:t>解耦</a:t>
            </a:r>
            <a:r>
              <a:rPr kumimoji="0" lang="en-US" altLang="zh-CN" sz="1400" b="0" i="0" u="none" strike="noStrike" cap="none" normalizeH="0" baseline="0" dirty="0" err="1" smtClean="0">
                <a:ln>
                  <a:noFill/>
                </a:ln>
                <a:solidFill>
                  <a:schemeClr val="tx1"/>
                </a:solidFill>
                <a:effectLst/>
              </a:rPr>
              <a:t>PoW</a:t>
            </a:r>
            <a:r>
              <a:rPr kumimoji="0" lang="zh-CN" altLang="en-US" sz="1400" b="0" i="0" u="none" strike="noStrike" cap="none" normalizeH="0" baseline="0" dirty="0" smtClean="0">
                <a:ln>
                  <a:noFill/>
                </a:ln>
                <a:solidFill>
                  <a:schemeClr val="tx1"/>
                </a:solidFill>
                <a:effectLst/>
              </a:rPr>
              <a:t>共识中的</a:t>
            </a:r>
            <a:r>
              <a:rPr kumimoji="0" lang="en-US" altLang="zh-CN" sz="1400" b="0" i="0" u="none" strike="noStrike" cap="none" normalizeH="0" baseline="0" dirty="0" smtClean="0">
                <a:ln>
                  <a:noFill/>
                </a:ln>
                <a:solidFill>
                  <a:schemeClr val="tx1"/>
                </a:solidFill>
                <a:effectLst/>
              </a:rPr>
              <a:t>Leader election</a:t>
            </a:r>
            <a:r>
              <a:rPr lang="zh-CN" altLang="en-US" sz="1400" dirty="0" smtClean="0"/>
              <a:t>和</a:t>
            </a:r>
            <a:r>
              <a:rPr lang="en-US" altLang="zh-CN" sz="1400" dirty="0" smtClean="0"/>
              <a:t>Transaction serialization</a:t>
            </a:r>
            <a:r>
              <a:rPr lang="zh-CN" altLang="en-US" sz="1400" dirty="0" smtClean="0"/>
              <a:t>，</a:t>
            </a:r>
            <a:endParaRPr lang="en-US" altLang="zh-CN" sz="1400" dirty="0"/>
          </a:p>
          <a:p>
            <a:r>
              <a:rPr kumimoji="0" lang="zh-CN" altLang="en-US" sz="1400" b="0" i="0" u="none" strike="noStrike" cap="none" normalizeH="0" baseline="0" dirty="0" smtClean="0">
                <a:ln>
                  <a:noFill/>
                </a:ln>
                <a:solidFill>
                  <a:schemeClr val="tx1"/>
                </a:solidFill>
                <a:effectLst/>
              </a:rPr>
              <a:t>加快</a:t>
            </a:r>
            <a:r>
              <a:rPr lang="en-US" altLang="zh-CN" sz="1400" dirty="0"/>
              <a:t>Transaction </a:t>
            </a:r>
            <a:r>
              <a:rPr lang="en-US" altLang="zh-CN" sz="1400" dirty="0" smtClean="0"/>
              <a:t>serialization</a:t>
            </a:r>
            <a:r>
              <a:rPr lang="zh-CN" altLang="en-US" sz="1400" dirty="0" smtClean="0"/>
              <a:t>处理，提升性能效率，如</a:t>
            </a:r>
            <a:r>
              <a:rPr lang="en-US" altLang="zh-CN" sz="1400" dirty="0" smtClean="0"/>
              <a:t>Bitcoin-NG</a:t>
            </a:r>
          </a:p>
          <a:p>
            <a:pPr marL="285750" indent="-285750">
              <a:buFont typeface="Arial" panose="020B0604020202020204" pitchFamily="34" charset="0"/>
              <a:buChar char="•"/>
            </a:pPr>
            <a:r>
              <a:rPr kumimoji="0" lang="en-US" altLang="zh-CN" sz="1400" b="0" i="0" u="none" strike="noStrike" cap="none" normalizeH="0" baseline="0" dirty="0" err="1" smtClean="0">
                <a:ln>
                  <a:noFill/>
                </a:ln>
                <a:solidFill>
                  <a:schemeClr val="tx1"/>
                </a:solidFill>
                <a:effectLst/>
              </a:rPr>
              <a:t>DPoS</a:t>
            </a:r>
            <a:r>
              <a:rPr kumimoji="0" lang="en-US" altLang="zh-CN" sz="1400" b="0" i="0" u="none" strike="noStrike" cap="none" normalizeH="0" dirty="0" smtClean="0">
                <a:ln>
                  <a:noFill/>
                </a:ln>
                <a:solidFill>
                  <a:schemeClr val="tx1"/>
                </a:solidFill>
                <a:effectLst/>
              </a:rPr>
              <a:t> + PBFT</a:t>
            </a:r>
            <a:r>
              <a:rPr lang="zh-CN" altLang="en-US" sz="1400" dirty="0"/>
              <a:t>：</a:t>
            </a:r>
            <a:r>
              <a:rPr kumimoji="0" lang="zh-CN" altLang="en-US" sz="1400" b="0" i="0" u="none" strike="noStrike" cap="none" normalizeH="0" dirty="0" smtClean="0">
                <a:ln>
                  <a:noFill/>
                </a:ln>
                <a:solidFill>
                  <a:schemeClr val="tx1"/>
                </a:solidFill>
                <a:effectLst/>
              </a:rPr>
              <a:t>社群投票（社区治理）</a:t>
            </a:r>
            <a:r>
              <a:rPr kumimoji="0" lang="en-US" altLang="zh-CN" sz="1400" b="0" i="0" u="none" strike="noStrike" cap="none" normalizeH="0" dirty="0" smtClean="0">
                <a:ln>
                  <a:noFill/>
                </a:ln>
                <a:solidFill>
                  <a:schemeClr val="tx1"/>
                </a:solidFill>
                <a:effectLst/>
              </a:rPr>
              <a:t>+ PBFT</a:t>
            </a:r>
            <a:r>
              <a:rPr kumimoji="0" lang="zh-CN" altLang="en-US" sz="1400" b="0" i="0" u="none" strike="noStrike" cap="none" normalizeH="0" dirty="0" smtClean="0">
                <a:ln>
                  <a:noFill/>
                </a:ln>
                <a:solidFill>
                  <a:schemeClr val="tx1"/>
                </a:solidFill>
                <a:effectLst/>
              </a:rPr>
              <a:t>，大大提升性能效率</a:t>
            </a:r>
            <a:r>
              <a:rPr kumimoji="0" lang="en-US" altLang="zh-CN" sz="1400" b="0" i="0" u="none" strike="noStrike" cap="none" normalizeH="0" dirty="0" smtClean="0">
                <a:ln>
                  <a:noFill/>
                </a:ln>
                <a:solidFill>
                  <a:schemeClr val="tx1"/>
                </a:solidFill>
                <a:effectLst/>
              </a:rPr>
              <a:t> </a:t>
            </a:r>
            <a:endParaRPr kumimoji="0" lang="en-US" altLang="zh-CN" sz="1400" b="0" i="0" u="none" strike="noStrike" cap="none" normalizeH="0" baseline="0" dirty="0" smtClean="0">
              <a:ln>
                <a:noFill/>
              </a:ln>
              <a:solidFill>
                <a:schemeClr val="tx1"/>
              </a:solidFill>
              <a:effectLst/>
            </a:endParaRPr>
          </a:p>
        </p:txBody>
      </p:sp>
      <p:sp>
        <p:nvSpPr>
          <p:cNvPr id="19" name="右箭头 18"/>
          <p:cNvSpPr/>
          <p:nvPr/>
        </p:nvSpPr>
        <p:spPr bwMode="auto">
          <a:xfrm rot="2755179">
            <a:off x="2720916" y="4406198"/>
            <a:ext cx="607118" cy="288032"/>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22" name="矩形 21"/>
          <p:cNvSpPr/>
          <p:nvPr/>
        </p:nvSpPr>
        <p:spPr bwMode="auto">
          <a:xfrm>
            <a:off x="3339107" y="4363933"/>
            <a:ext cx="5802781" cy="1404127"/>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kumimoji="0" lang="zh-CN" altLang="en-US" sz="1400" b="0" i="0" u="none" strike="noStrike" cap="none" normalizeH="0" baseline="0" dirty="0" smtClean="0">
                <a:ln>
                  <a:noFill/>
                </a:ln>
                <a:solidFill>
                  <a:schemeClr val="tx1"/>
                </a:solidFill>
                <a:effectLst/>
              </a:rPr>
              <a:t>单一链结构 </a:t>
            </a:r>
            <a:r>
              <a:rPr kumimoji="0" lang="en-US" altLang="zh-CN" sz="1400" b="0" i="0" u="none" strike="noStrike" cap="none" normalizeH="0" baseline="0" dirty="0" smtClean="0">
                <a:ln>
                  <a:noFill/>
                </a:ln>
                <a:solidFill>
                  <a:schemeClr val="tx1"/>
                </a:solidFill>
                <a:effectLst/>
                <a:sym typeface="Wingdings" panose="05000000000000000000" pitchFamily="2" charset="2"/>
              </a:rPr>
              <a:t> inclusive </a:t>
            </a:r>
            <a:r>
              <a:rPr kumimoji="0" lang="en-US" altLang="zh-CN" sz="1400" b="0" i="0" u="none" strike="noStrike" cap="none" normalizeH="0" baseline="0" dirty="0" err="1" smtClean="0">
                <a:ln>
                  <a:noFill/>
                </a:ln>
                <a:solidFill>
                  <a:schemeClr val="tx1"/>
                </a:solidFill>
                <a:effectLst/>
                <a:sym typeface="Wingdings" panose="05000000000000000000" pitchFamily="2" charset="2"/>
              </a:rPr>
              <a:t>blockchain</a:t>
            </a:r>
            <a:r>
              <a:rPr kumimoji="0" lang="zh-CN" altLang="en-US" sz="1400" b="0" i="0" u="none" strike="noStrike" cap="none" normalizeH="0" baseline="0" dirty="0" smtClean="0">
                <a:ln>
                  <a:noFill/>
                </a:ln>
                <a:solidFill>
                  <a:schemeClr val="tx1"/>
                </a:solidFill>
                <a:effectLst/>
                <a:sym typeface="Wingdings" panose="05000000000000000000" pitchFamily="2" charset="2"/>
              </a:rPr>
              <a:t>结构，增强公平</a:t>
            </a:r>
            <a:r>
              <a:rPr lang="zh-CN" altLang="en-US" sz="1400" dirty="0" smtClean="0">
                <a:sym typeface="Wingdings" panose="05000000000000000000" pitchFamily="2" charset="2"/>
              </a:rPr>
              <a:t>性的同时提升了</a:t>
            </a:r>
            <a:endParaRPr lang="en-US" altLang="zh-CN" sz="1400" dirty="0" smtClean="0">
              <a:sym typeface="Wingdings" panose="05000000000000000000" pitchFamily="2" charset="2"/>
            </a:endParaRPr>
          </a:p>
          <a:p>
            <a:r>
              <a:rPr kumimoji="0" lang="zh-CN" altLang="en-US" sz="1400" b="0" i="0" u="none" strike="noStrike" cap="none" normalizeH="0" baseline="0" dirty="0" smtClean="0">
                <a:ln>
                  <a:noFill/>
                </a:ln>
                <a:solidFill>
                  <a:schemeClr val="tx1"/>
                </a:solidFill>
                <a:effectLst/>
                <a:sym typeface="Wingdings" panose="05000000000000000000" pitchFamily="2" charset="2"/>
              </a:rPr>
              <a:t>些许吞吐量，如：</a:t>
            </a:r>
            <a:r>
              <a:rPr kumimoji="0" lang="en-US" altLang="zh-CN" sz="1400" b="0" i="0" u="none" strike="noStrike" cap="none" normalizeH="0" baseline="0" dirty="0" smtClean="0">
                <a:ln>
                  <a:noFill/>
                </a:ln>
                <a:solidFill>
                  <a:schemeClr val="tx1"/>
                </a:solidFill>
                <a:effectLst/>
                <a:sym typeface="Wingdings" panose="05000000000000000000" pitchFamily="2" charset="2"/>
              </a:rPr>
              <a:t>GOHST</a:t>
            </a:r>
            <a:r>
              <a:rPr kumimoji="0" lang="zh-CN" altLang="en-US" sz="1400" b="0" i="0" u="none" strike="noStrike" cap="none" normalizeH="0" baseline="0" dirty="0" smtClean="0">
                <a:ln>
                  <a:noFill/>
                </a:ln>
                <a:solidFill>
                  <a:schemeClr val="tx1"/>
                </a:solidFill>
                <a:effectLst/>
                <a:sym typeface="Wingdings" panose="05000000000000000000" pitchFamily="2" charset="2"/>
              </a:rPr>
              <a:t>协议</a:t>
            </a:r>
            <a:endParaRPr kumimoji="0" lang="en-US" altLang="zh-CN" sz="1400" b="0" i="0" u="none" strike="noStrike" cap="none" normalizeH="0" baseline="0" dirty="0" smtClean="0">
              <a:ln>
                <a:noFill/>
              </a:ln>
              <a:solidFill>
                <a:schemeClr val="tx1"/>
              </a:solidFill>
              <a:effectLst/>
              <a:sym typeface="Wingdings" panose="05000000000000000000" pitchFamily="2" charset="2"/>
            </a:endParaRPr>
          </a:p>
          <a:p>
            <a:pPr marL="285750" indent="-285750">
              <a:buFont typeface="Arial" panose="020B0604020202020204" pitchFamily="34" charset="0"/>
              <a:buChar char="•"/>
            </a:pPr>
            <a:r>
              <a:rPr lang="zh-CN" altLang="en-US" sz="1400" dirty="0" smtClean="0">
                <a:sym typeface="Wingdings" panose="05000000000000000000" pitchFamily="2" charset="2"/>
              </a:rPr>
              <a:t>单一链结构 </a:t>
            </a:r>
            <a:r>
              <a:rPr lang="en-US" altLang="zh-CN" sz="1400" dirty="0" smtClean="0">
                <a:sym typeface="Wingdings" panose="05000000000000000000" pitchFamily="2" charset="2"/>
              </a:rPr>
              <a:t> DAG</a:t>
            </a:r>
            <a:r>
              <a:rPr lang="zh-CN" altLang="en-US" sz="1400" dirty="0" smtClean="0">
                <a:sym typeface="Wingdings" panose="05000000000000000000" pitchFamily="2" charset="2"/>
              </a:rPr>
              <a:t>结构，将交易处理方式由顺序化处理转变为可</a:t>
            </a:r>
            <a:endParaRPr lang="en-US" altLang="zh-CN" sz="1400" dirty="0" smtClean="0">
              <a:sym typeface="Wingdings" panose="05000000000000000000" pitchFamily="2" charset="2"/>
            </a:endParaRPr>
          </a:p>
          <a:p>
            <a:r>
              <a:rPr lang="zh-CN" altLang="en-US" sz="1400" dirty="0" smtClean="0">
                <a:sym typeface="Wingdings" panose="05000000000000000000" pitchFamily="2" charset="2"/>
              </a:rPr>
              <a:t>并行化处理，极大提升性能效率，如：</a:t>
            </a:r>
            <a:r>
              <a:rPr lang="en-US" altLang="zh-CN" sz="1400" dirty="0" smtClean="0">
                <a:sym typeface="Wingdings" panose="05000000000000000000" pitchFamily="2" charset="2"/>
              </a:rPr>
              <a:t>TANGLE, </a:t>
            </a:r>
            <a:r>
              <a:rPr lang="en-US" altLang="zh-CN" sz="1400" dirty="0" err="1" smtClean="0">
                <a:sym typeface="Wingdings" panose="05000000000000000000" pitchFamily="2" charset="2"/>
              </a:rPr>
              <a:t>Byteball</a:t>
            </a:r>
            <a:r>
              <a:rPr lang="zh-CN" altLang="en-US" sz="1400" dirty="0" smtClean="0">
                <a:sym typeface="Wingdings" panose="05000000000000000000" pitchFamily="2" charset="2"/>
              </a:rPr>
              <a:t>的共识机制等</a:t>
            </a:r>
            <a:endParaRPr lang="en-US" altLang="zh-CN" sz="1400" dirty="0" smtClean="0">
              <a:sym typeface="Wingdings" panose="05000000000000000000" pitchFamily="2" charset="2"/>
            </a:endParaRPr>
          </a:p>
          <a:p>
            <a:pPr marL="285750" indent="-285750">
              <a:buFont typeface="Arial" panose="020B0604020202020204" pitchFamily="34" charset="0"/>
              <a:buChar char="•"/>
            </a:pPr>
            <a:r>
              <a:rPr kumimoji="0" lang="en-US" altLang="zh-CN" sz="1400" b="0" i="0" u="none" strike="noStrike" cap="none" normalizeH="0" baseline="0" dirty="0" err="1" smtClean="0">
                <a:ln>
                  <a:noFill/>
                </a:ln>
                <a:solidFill>
                  <a:schemeClr val="tx1"/>
                </a:solidFill>
                <a:effectLst/>
              </a:rPr>
              <a:t>PoW</a:t>
            </a:r>
            <a:r>
              <a:rPr kumimoji="0" lang="en-US" altLang="zh-CN" sz="1400" b="0" i="0" u="none" strike="noStrike" cap="none" normalizeH="0" baseline="0" dirty="0" smtClean="0">
                <a:ln>
                  <a:noFill/>
                </a:ln>
                <a:solidFill>
                  <a:schemeClr val="tx1"/>
                </a:solidFill>
                <a:effectLst/>
              </a:rPr>
              <a:t>/</a:t>
            </a:r>
            <a:r>
              <a:rPr kumimoji="0" lang="en-US" altLang="zh-CN" sz="1400" b="0" i="0" u="none" strike="noStrike" cap="none" normalizeH="0" baseline="0" dirty="0" err="1" smtClean="0">
                <a:ln>
                  <a:noFill/>
                </a:ln>
                <a:solidFill>
                  <a:schemeClr val="tx1"/>
                </a:solidFill>
                <a:effectLst/>
              </a:rPr>
              <a:t>PoS</a:t>
            </a:r>
            <a:r>
              <a:rPr kumimoji="0" lang="en-US" altLang="zh-CN" sz="1400" b="0" i="0" u="none" strike="noStrike" cap="none" normalizeH="0" baseline="0" dirty="0" smtClean="0">
                <a:ln>
                  <a:noFill/>
                </a:ln>
                <a:solidFill>
                  <a:schemeClr val="tx1"/>
                </a:solidFill>
                <a:effectLst/>
              </a:rPr>
              <a:t> + DAG</a:t>
            </a:r>
            <a:r>
              <a:rPr kumimoji="0" lang="zh-CN" altLang="en-US" sz="1400" b="0" i="0" u="none" strike="noStrike" cap="none" normalizeH="0" baseline="0" dirty="0" smtClean="0">
                <a:ln>
                  <a:noFill/>
                </a:ln>
                <a:solidFill>
                  <a:schemeClr val="tx1"/>
                </a:solidFill>
                <a:effectLst/>
              </a:rPr>
              <a:t>：继承</a:t>
            </a:r>
            <a:r>
              <a:rPr kumimoji="0" lang="en-US" altLang="zh-CN" sz="1400" b="0" i="0" u="none" strike="noStrike" cap="none" normalizeH="0" baseline="0" dirty="0" err="1" smtClean="0">
                <a:ln>
                  <a:noFill/>
                </a:ln>
                <a:solidFill>
                  <a:schemeClr val="tx1"/>
                </a:solidFill>
                <a:effectLst/>
              </a:rPr>
              <a:t>PoW</a:t>
            </a:r>
            <a:r>
              <a:rPr kumimoji="0" lang="en-US" altLang="zh-CN" sz="1400" b="0" i="0" u="none" strike="noStrike" cap="none" normalizeH="0" baseline="0" dirty="0" smtClean="0">
                <a:ln>
                  <a:noFill/>
                </a:ln>
                <a:solidFill>
                  <a:schemeClr val="tx1"/>
                </a:solidFill>
                <a:effectLst/>
              </a:rPr>
              <a:t>/</a:t>
            </a:r>
            <a:r>
              <a:rPr kumimoji="0" lang="en-US" altLang="zh-CN" sz="1400" b="0" i="0" u="none" strike="noStrike" cap="none" normalizeH="0" baseline="0" dirty="0" err="1" smtClean="0">
                <a:ln>
                  <a:noFill/>
                </a:ln>
                <a:solidFill>
                  <a:schemeClr val="tx1"/>
                </a:solidFill>
                <a:effectLst/>
              </a:rPr>
              <a:t>PoS</a:t>
            </a:r>
            <a:r>
              <a:rPr kumimoji="0" lang="zh-CN" altLang="en-US" sz="1400" b="0" i="0" u="none" strike="noStrike" cap="none" normalizeH="0" baseline="0" dirty="0" smtClean="0">
                <a:ln>
                  <a:noFill/>
                </a:ln>
                <a:solidFill>
                  <a:schemeClr val="tx1"/>
                </a:solidFill>
                <a:effectLst/>
              </a:rPr>
              <a:t>安全性的同时，兼有交易并行处理</a:t>
            </a:r>
            <a:endParaRPr kumimoji="0" lang="en-US" altLang="zh-CN" sz="1400" b="0" i="0" u="none" strike="noStrike" cap="none" normalizeH="0" baseline="0" dirty="0" smtClean="0">
              <a:ln>
                <a:noFill/>
              </a:ln>
              <a:solidFill>
                <a:schemeClr val="tx1"/>
              </a:solidFill>
              <a:effectLst/>
            </a:endParaRPr>
          </a:p>
          <a:p>
            <a:r>
              <a:rPr lang="zh-CN" altLang="en-US" sz="1400" dirty="0"/>
              <a:t>特性</a:t>
            </a:r>
            <a:endParaRPr kumimoji="0" lang="en-US" altLang="zh-CN" sz="1400" b="0" i="0" u="none" strike="noStrike" cap="none" normalizeH="0" baseline="0" dirty="0" smtClean="0">
              <a:ln>
                <a:noFill/>
              </a:ln>
              <a:solidFill>
                <a:schemeClr val="tx1"/>
              </a:solidFill>
              <a:effectLst/>
            </a:endParaRPr>
          </a:p>
        </p:txBody>
      </p:sp>
      <p:sp>
        <p:nvSpPr>
          <p:cNvPr id="10"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4400" dirty="0" smtClean="0"/>
              <a:t>共识</a:t>
            </a:r>
            <a:r>
              <a:rPr lang="zh-CN" altLang="en-US" sz="4400" dirty="0"/>
              <a:t>技术的发展与</a:t>
            </a:r>
            <a:r>
              <a:rPr lang="zh-CN" altLang="en-US" sz="4400" dirty="0" smtClean="0"/>
              <a:t>分类</a:t>
            </a:r>
            <a:endParaRPr lang="zh-CN" altLang="en-US" sz="4400" dirty="0"/>
          </a:p>
        </p:txBody>
      </p:sp>
    </p:spTree>
    <p:extLst>
      <p:ext uri="{BB962C8B-B14F-4D97-AF65-F5344CB8AC3E}">
        <p14:creationId xmlns:p14="http://schemas.microsoft.com/office/powerpoint/2010/main" val="4211478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215516" y="3032956"/>
            <a:ext cx="8604956" cy="769441"/>
          </a:xfrm>
          <a:prstGeom prst="rect">
            <a:avLst/>
          </a:prstGeom>
          <a:noFill/>
        </p:spPr>
        <p:txBody>
          <a:bodyPr wrap="square" rtlCol="0">
            <a:spAutoFit/>
          </a:bodyPr>
          <a:lstStyle/>
          <a:p>
            <a:pPr algn="ctr"/>
            <a:r>
              <a:rPr lang="zh-CN" altLang="en-US" sz="4400" b="1" dirty="0">
                <a:solidFill>
                  <a:schemeClr val="tx2"/>
                </a:solidFill>
                <a:effectLst>
                  <a:outerShdw blurRad="38100" dist="38100" dir="2700000" algn="tl">
                    <a:srgbClr val="000000">
                      <a:alpha val="43137"/>
                    </a:srgbClr>
                  </a:outerShdw>
                </a:effectLst>
                <a:latin typeface="MS Gothic" panose="020B0609070205080204" pitchFamily="49" charset="-128"/>
                <a:ea typeface="MS Gothic" panose="020B0609070205080204" pitchFamily="49" charset="-128"/>
                <a:cs typeface="+mj-cs"/>
              </a:rPr>
              <a:t>比特币的共识机制</a:t>
            </a:r>
            <a:endParaRPr lang="en-US" altLang="zh-CN" sz="4400" b="1" dirty="0">
              <a:solidFill>
                <a:schemeClr val="tx2"/>
              </a:solidFill>
              <a:effectLst>
                <a:outerShdw blurRad="38100" dist="38100" dir="2700000" algn="tl">
                  <a:srgbClr val="000000">
                    <a:alpha val="43137"/>
                  </a:srgbClr>
                </a:outerShdw>
              </a:effectLst>
              <a:latin typeface="MS Gothic" panose="020B0609070205080204" pitchFamily="49" charset="-128"/>
              <a:ea typeface="MS Gothic" panose="020B0609070205080204" pitchFamily="49" charset="-128"/>
              <a:cs typeface="+mj-cs"/>
            </a:endParaRPr>
          </a:p>
        </p:txBody>
      </p:sp>
    </p:spTree>
    <p:extLst>
      <p:ext uri="{BB962C8B-B14F-4D97-AF65-F5344CB8AC3E}">
        <p14:creationId xmlns:p14="http://schemas.microsoft.com/office/powerpoint/2010/main" val="2281178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374417" y="1052736"/>
            <a:ext cx="8538953"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000" dirty="0" smtClean="0"/>
              <a:t>比特币网络中每个节点本地存储哪些数据？做哪些事情</a:t>
            </a:r>
            <a:r>
              <a:rPr lang="zh-CN" altLang="en-US" sz="2400" dirty="0" smtClean="0"/>
              <a:t>？</a:t>
            </a:r>
            <a:endParaRPr lang="en-US" altLang="zh-CN" sz="2400" dirty="0" smtClean="0"/>
          </a:p>
          <a:p>
            <a:pPr marL="695325" lvl="2" indent="-342900"/>
            <a:r>
              <a:rPr lang="zh-CN" altLang="en-US" sz="1800" b="1" dirty="0" smtClean="0"/>
              <a:t>完全有效节点</a:t>
            </a:r>
            <a:r>
              <a:rPr lang="zh-CN" altLang="en-US" sz="1800" b="1" dirty="0" smtClean="0">
                <a:sym typeface="Wingdings" panose="05000000000000000000" pitchFamily="2" charset="2"/>
              </a:rPr>
              <a:t>：（全节点）</a:t>
            </a:r>
            <a:endParaRPr lang="en-US" altLang="zh-CN" sz="1800" b="1" dirty="0" smtClean="0"/>
          </a:p>
          <a:p>
            <a:pPr marL="1012825" lvl="3" indent="-342900"/>
            <a:r>
              <a:rPr lang="zh-CN" altLang="en-US" sz="1600" dirty="0" smtClean="0"/>
              <a:t>完整的（共识）区块链</a:t>
            </a:r>
            <a:endParaRPr lang="en-US" altLang="zh-CN" sz="1600" dirty="0" smtClean="0"/>
          </a:p>
          <a:p>
            <a:pPr marL="1354138" lvl="4" indent="-342900"/>
            <a:r>
              <a:rPr lang="zh-CN" altLang="en-US" sz="1600" dirty="0" smtClean="0"/>
              <a:t>整条区块（头）链</a:t>
            </a:r>
            <a:endParaRPr lang="en-US" altLang="zh-CN" sz="1600" dirty="0" smtClean="0"/>
          </a:p>
          <a:p>
            <a:pPr marL="1354138" lvl="4" indent="-342900"/>
            <a:r>
              <a:rPr lang="zh-CN" altLang="en-US" sz="1600" dirty="0" smtClean="0"/>
              <a:t>区块链上的交易</a:t>
            </a:r>
            <a:endParaRPr lang="en-US" altLang="zh-CN" sz="1600" dirty="0" smtClean="0"/>
          </a:p>
          <a:p>
            <a:pPr marL="1012825" lvl="3" indent="-342900"/>
            <a:r>
              <a:rPr lang="zh-CN" altLang="en-US" sz="1600" dirty="0" smtClean="0"/>
              <a:t>还未被消费的“交易输出”列表</a:t>
            </a:r>
            <a:endParaRPr lang="en-US" altLang="zh-CN" sz="1600" dirty="0" smtClean="0"/>
          </a:p>
          <a:p>
            <a:pPr marL="1354138" lvl="4" indent="-342900"/>
            <a:r>
              <a:rPr lang="zh-CN" altLang="en-US" sz="1600" dirty="0" smtClean="0"/>
              <a:t>这个列表</a:t>
            </a:r>
            <a:r>
              <a:rPr lang="zh-CN" altLang="en-US" sz="1600" dirty="0" smtClean="0"/>
              <a:t>最好是放</a:t>
            </a:r>
            <a:r>
              <a:rPr lang="zh-CN" altLang="en-US" sz="1600" dirty="0" smtClean="0"/>
              <a:t>在内存里而非硬盘上，要用来快速判断待处理交易的有效性</a:t>
            </a:r>
            <a:endParaRPr lang="en-US" altLang="zh-CN" sz="1600" dirty="0" smtClean="0"/>
          </a:p>
          <a:p>
            <a:pPr marL="1012825" lvl="3" indent="-342900"/>
            <a:r>
              <a:rPr lang="zh-CN" altLang="en-US" sz="1600" dirty="0" smtClean="0"/>
              <a:t>交易池</a:t>
            </a:r>
            <a:endParaRPr lang="en-US" altLang="zh-CN" sz="1600" dirty="0" smtClean="0"/>
          </a:p>
          <a:p>
            <a:pPr marL="1354138" lvl="4" indent="-342900"/>
            <a:r>
              <a:rPr lang="zh-CN" altLang="en-US" sz="1600" dirty="0" smtClean="0"/>
              <a:t>收到的、待打包成块处理的交易</a:t>
            </a:r>
            <a:endParaRPr lang="en-US" altLang="zh-CN" sz="1600" dirty="0" smtClean="0"/>
          </a:p>
          <a:p>
            <a:pPr marL="1012825" lvl="3" indent="-342900">
              <a:buFont typeface="Wingdings" panose="05000000000000000000" pitchFamily="2" charset="2"/>
              <a:buChar char="u"/>
            </a:pPr>
            <a:r>
              <a:rPr lang="zh-CN" altLang="en-US" sz="1600" dirty="0" smtClean="0"/>
              <a:t>会从交易池收集数据、挖矿</a:t>
            </a:r>
            <a:endParaRPr lang="en-US" altLang="zh-CN" sz="1600" dirty="0" smtClean="0"/>
          </a:p>
          <a:p>
            <a:pPr marL="695325" lvl="2" indent="-342900"/>
            <a:r>
              <a:rPr lang="zh-CN" altLang="en-US" sz="1800" b="1" dirty="0" smtClean="0"/>
              <a:t>轻量节点（轻客户端，简单付款验证，</a:t>
            </a:r>
            <a:r>
              <a:rPr lang="en-US" altLang="zh-CN" sz="1800" b="1" dirty="0" smtClean="0"/>
              <a:t>Simplified Payment Verification</a:t>
            </a:r>
            <a:r>
              <a:rPr lang="zh-CN" altLang="en-US" sz="1800" b="1" dirty="0" smtClean="0"/>
              <a:t>，</a:t>
            </a:r>
            <a:r>
              <a:rPr lang="en-US" altLang="zh-CN" sz="1800" b="1" dirty="0" smtClean="0"/>
              <a:t>SPV</a:t>
            </a:r>
            <a:r>
              <a:rPr lang="zh-CN" altLang="en-US" sz="1800" b="1" dirty="0" smtClean="0"/>
              <a:t>）：</a:t>
            </a:r>
            <a:endParaRPr lang="en-US" altLang="zh-CN" sz="1800" b="1" dirty="0" smtClean="0"/>
          </a:p>
          <a:p>
            <a:pPr marL="1012825" lvl="3" indent="-342900"/>
            <a:r>
              <a:rPr lang="zh-CN" altLang="en-US" sz="1600" dirty="0" smtClean="0"/>
              <a:t>完整的区块（头）链</a:t>
            </a:r>
            <a:endParaRPr lang="en-US" altLang="zh-CN" sz="1600" dirty="0" smtClean="0"/>
          </a:p>
          <a:p>
            <a:pPr marL="1012825" lvl="3" indent="-342900"/>
            <a:r>
              <a:rPr lang="zh-CN" altLang="en-US" sz="1600" dirty="0" smtClean="0"/>
              <a:t>只存储所关心的、需要进行核验的部分交易</a:t>
            </a:r>
            <a:endParaRPr lang="en-US" altLang="zh-CN" sz="1600" dirty="0" smtClean="0"/>
          </a:p>
          <a:p>
            <a:pPr marL="1012825" lvl="3" indent="-342900">
              <a:buFont typeface="Wingdings" panose="05000000000000000000" pitchFamily="2" charset="2"/>
              <a:buChar char="u"/>
            </a:pPr>
            <a:r>
              <a:rPr lang="zh-CN" altLang="en-US" sz="1600" dirty="0" smtClean="0"/>
              <a:t>不挖矿</a:t>
            </a:r>
            <a:endParaRPr lang="en-US" altLang="zh-CN" sz="1600" dirty="0" smtClean="0"/>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3408353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95536" y="1880828"/>
            <a:ext cx="8280152" cy="341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400" dirty="0" smtClean="0"/>
              <a:t>每个比特币网络节点如何确保自己本地的区块链数据是与系统内（大多数）节点是一致的？</a:t>
            </a:r>
            <a:endParaRPr lang="en-US" altLang="zh-CN" sz="2400" dirty="0" smtClean="0"/>
          </a:p>
          <a:p>
            <a:pPr marL="695325" lvl="2" indent="-342900"/>
            <a:r>
              <a:rPr lang="zh-CN" altLang="en-US" sz="2000" dirty="0" smtClean="0"/>
              <a:t>分布式共识</a:t>
            </a:r>
            <a:endParaRPr lang="en-US" altLang="zh-CN" sz="2000" dirty="0" smtClean="0"/>
          </a:p>
          <a:p>
            <a:pPr marL="695325" lvl="2" indent="-342900"/>
            <a:endParaRPr lang="en-US" altLang="zh-CN" sz="2800" dirty="0" smtClean="0"/>
          </a:p>
          <a:p>
            <a:pPr marL="342900" lvl="1" indent="-342900">
              <a:buClr>
                <a:schemeClr val="accent1"/>
              </a:buClr>
              <a:buSzPct val="65000"/>
              <a:buFont typeface="Wingdings" panose="05000000000000000000" pitchFamily="2" charset="2"/>
              <a:buChar char="n"/>
            </a:pPr>
            <a:r>
              <a:rPr lang="zh-CN" altLang="en-US" sz="2400" dirty="0" smtClean="0"/>
              <a:t>分布式共识（</a:t>
            </a:r>
            <a:r>
              <a:rPr lang="en-US" altLang="zh-CN" sz="2400" dirty="0" smtClean="0"/>
              <a:t>Distributed Consensus</a:t>
            </a:r>
            <a:r>
              <a:rPr lang="zh-CN" altLang="en-US" sz="2400" dirty="0" smtClean="0"/>
              <a:t>）</a:t>
            </a:r>
            <a:endParaRPr lang="en-US" altLang="zh-CN" sz="2400" dirty="0" smtClean="0"/>
          </a:p>
          <a:p>
            <a:pPr marL="1028700" lvl="1" indent="-342900"/>
            <a:r>
              <a:rPr lang="zh-CN" altLang="en-US" sz="2000" dirty="0" smtClean="0"/>
              <a:t>协议能够终止，且此时所有诚实节点对数据达成一致</a:t>
            </a:r>
            <a:endParaRPr lang="en-US" altLang="zh-CN" sz="2000" dirty="0" smtClean="0"/>
          </a:p>
          <a:p>
            <a:pPr marL="1028700" lvl="1" indent="-342900"/>
            <a:r>
              <a:rPr lang="zh-CN" altLang="en-US" sz="2000" dirty="0" smtClean="0"/>
              <a:t>最终达成一致的数据必须是由诚实节点生成的</a:t>
            </a:r>
            <a:endParaRPr lang="en-US" altLang="zh-CN" sz="2000" dirty="0" smtClean="0"/>
          </a:p>
          <a:p>
            <a:pPr marL="352425" lvl="2" indent="0">
              <a:buNone/>
            </a:pPr>
            <a:endParaRPr lang="en-US" altLang="zh-CN" sz="2000" dirty="0" smtClean="0"/>
          </a:p>
          <a:p>
            <a:pPr marL="695325" lvl="2" indent="-342900"/>
            <a:endParaRPr lang="en-US" altLang="zh-CN" sz="2000" dirty="0" smtClean="0"/>
          </a:p>
        </p:txBody>
      </p:sp>
      <p:sp>
        <p:nvSpPr>
          <p:cNvPr id="5"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1846998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87524" y="1209689"/>
            <a:ext cx="8280152"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400" dirty="0" smtClean="0"/>
              <a:t>比特币的共识目标</a:t>
            </a:r>
            <a:r>
              <a:rPr lang="zh-CN" altLang="en-US" sz="2800" dirty="0" smtClean="0"/>
              <a:t>：</a:t>
            </a:r>
            <a:r>
              <a:rPr lang="zh-CN" altLang="en-US" sz="2000" dirty="0" smtClean="0"/>
              <a:t>在任何时间点，</a:t>
            </a:r>
            <a:endParaRPr lang="en-US" altLang="zh-CN" sz="2000" dirty="0" smtClean="0"/>
          </a:p>
          <a:p>
            <a:pPr marL="695325" lvl="2" indent="-342900"/>
            <a:r>
              <a:rPr lang="zh-CN" altLang="en-US" sz="2000" dirty="0" smtClean="0">
                <a:solidFill>
                  <a:srgbClr val="0000FF"/>
                </a:solidFill>
              </a:rPr>
              <a:t>所有在比特币网络上的节点都有包含一系列区块的总账本，每个区块中包含了所有节点达成共识的交易清单</a:t>
            </a:r>
            <a:endParaRPr lang="en-US" altLang="zh-CN" sz="2000" dirty="0" smtClean="0">
              <a:solidFill>
                <a:srgbClr val="0000FF"/>
              </a:solidFill>
            </a:endParaRPr>
          </a:p>
          <a:p>
            <a:pPr marL="352425" lvl="2" indent="0">
              <a:buNone/>
            </a:pPr>
            <a:endParaRPr lang="en-US" altLang="zh-CN" sz="800" dirty="0" smtClean="0">
              <a:solidFill>
                <a:srgbClr val="0000FF"/>
              </a:solidFill>
            </a:endParaRPr>
          </a:p>
          <a:p>
            <a:pPr marL="695325" lvl="2" indent="-342900"/>
            <a:r>
              <a:rPr lang="zh-CN" altLang="en-US" sz="2000" dirty="0" smtClean="0">
                <a:solidFill>
                  <a:srgbClr val="0000FF"/>
                </a:solidFill>
              </a:rPr>
              <a:t>每个节点都在其交易池里有已经被通知、但还没有进入区块的交易，每个节点的交易池可能是与其他节点的交易池有差别的</a:t>
            </a:r>
            <a:endParaRPr lang="en-US" altLang="zh-CN" sz="2000" dirty="0" smtClean="0">
              <a:solidFill>
                <a:srgbClr val="0000FF"/>
              </a:solidFill>
            </a:endParaRPr>
          </a:p>
          <a:p>
            <a:pPr marL="342900" lvl="1" indent="-342900">
              <a:buClr>
                <a:schemeClr val="accent1"/>
              </a:buClr>
              <a:buSzPct val="65000"/>
              <a:buFont typeface="Wingdings" panose="05000000000000000000" pitchFamily="2" charset="2"/>
              <a:buChar char="n"/>
            </a:pPr>
            <a:endParaRPr lang="en-US" altLang="zh-CN" sz="2800" dirty="0" smtClean="0"/>
          </a:p>
          <a:p>
            <a:pPr marL="342900" lvl="1" indent="-342900">
              <a:buClr>
                <a:schemeClr val="accent1"/>
              </a:buClr>
              <a:buSzPct val="65000"/>
              <a:buFont typeface="Wingdings" panose="05000000000000000000" pitchFamily="2" charset="2"/>
              <a:buChar char="n"/>
            </a:pPr>
            <a:r>
              <a:rPr lang="zh-CN" altLang="en-US" sz="2400" dirty="0" smtClean="0"/>
              <a:t>问题：</a:t>
            </a:r>
            <a:endParaRPr lang="en-US" altLang="zh-CN" sz="2400" dirty="0" smtClean="0"/>
          </a:p>
          <a:p>
            <a:pPr marL="695325" lvl="2" indent="-342900"/>
            <a:r>
              <a:rPr lang="zh-CN" altLang="en-US" sz="2000" dirty="0" smtClean="0"/>
              <a:t>一个刚刚被挖出来的区块，被广播出去，有的节点收到并接受了，有的节点还没有收到，处于什么状态？</a:t>
            </a:r>
            <a:endParaRPr lang="en-US" altLang="zh-CN" sz="2000" dirty="0" smtClean="0"/>
          </a:p>
          <a:p>
            <a:pPr marL="352425" lvl="2" indent="0">
              <a:buNone/>
            </a:pPr>
            <a:endParaRPr lang="en-US" altLang="zh-CN" sz="800" dirty="0" smtClean="0"/>
          </a:p>
          <a:p>
            <a:pPr marL="695325" lvl="2" indent="-342900"/>
            <a:r>
              <a:rPr lang="zh-CN" altLang="en-US" sz="2000" dirty="0" smtClean="0"/>
              <a:t>如果不只一个处于这样状态的区块，它们处于什么状态？</a:t>
            </a:r>
            <a:endParaRPr lang="en-US" altLang="zh-CN" sz="2000" dirty="0" smtClean="0"/>
          </a:p>
          <a:p>
            <a:pPr marL="1028700" lvl="1" indent="-342900"/>
            <a:r>
              <a:rPr lang="zh-CN" altLang="en-US" sz="1800" dirty="0" smtClean="0"/>
              <a:t>一定会有这样的（多个）区块的，因为是在一个分布式网络里</a:t>
            </a:r>
            <a:r>
              <a:rPr lang="zh-CN" altLang="en-US" sz="1800" dirty="0"/>
              <a:t>，</a:t>
            </a:r>
            <a:r>
              <a:rPr lang="zh-CN" altLang="en-US" sz="1800" dirty="0" smtClean="0"/>
              <a:t>网络是异步的</a:t>
            </a:r>
            <a:endParaRPr lang="en-US" altLang="zh-CN" sz="2000" dirty="0" smtClean="0"/>
          </a:p>
          <a:p>
            <a:pPr marL="695325" lvl="2" indent="-342900"/>
            <a:endParaRPr lang="en-US" altLang="zh-CN" sz="2000" dirty="0" smtClean="0"/>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2793720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611560" y="1694021"/>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7" name="矩形 6"/>
          <p:cNvSpPr/>
          <p:nvPr/>
        </p:nvSpPr>
        <p:spPr bwMode="auto">
          <a:xfrm>
            <a:off x="1547664" y="1694021"/>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8" name="肘形连接符 7"/>
          <p:cNvCxnSpPr>
            <a:stCxn id="7" idx="0"/>
            <a:endCxn id="4" idx="3"/>
          </p:cNvCxnSpPr>
          <p:nvPr/>
        </p:nvCxnSpPr>
        <p:spPr bwMode="auto">
          <a:xfrm rot="16200000" flipH="1" flipV="1">
            <a:off x="1223628" y="1514001"/>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bwMode="auto">
          <a:xfrm>
            <a:off x="3419872" y="1694020"/>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10" name="肘形连接符 9"/>
          <p:cNvCxnSpPr>
            <a:stCxn id="9" idx="0"/>
          </p:cNvCxnSpPr>
          <p:nvPr/>
        </p:nvCxnSpPr>
        <p:spPr bwMode="auto">
          <a:xfrm rot="16200000" flipH="1" flipV="1">
            <a:off x="3095836" y="1514000"/>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2483768" y="1700808"/>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12" name="肘形连接符 11"/>
          <p:cNvCxnSpPr/>
          <p:nvPr/>
        </p:nvCxnSpPr>
        <p:spPr bwMode="auto">
          <a:xfrm rot="16200000" flipH="1" flipV="1">
            <a:off x="2159732" y="1513999"/>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4355976" y="1694018"/>
            <a:ext cx="432048" cy="720080"/>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14" name="肘形连接符 13"/>
          <p:cNvCxnSpPr/>
          <p:nvPr/>
        </p:nvCxnSpPr>
        <p:spPr bwMode="auto">
          <a:xfrm rot="16200000" flipH="1" flipV="1">
            <a:off x="4049828" y="1513998"/>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矩形 14"/>
          <p:cNvSpPr/>
          <p:nvPr/>
        </p:nvSpPr>
        <p:spPr bwMode="auto">
          <a:xfrm>
            <a:off x="5254193" y="1700808"/>
            <a:ext cx="432048" cy="720080"/>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Tx3</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Tx4</a:t>
            </a:r>
            <a:endParaRPr kumimoji="0" lang="zh-CN" altLang="en-US" sz="1100" b="0" i="0" u="none" strike="noStrike" cap="none" normalizeH="0" baseline="0" dirty="0" smtClean="0">
              <a:ln>
                <a:noFill/>
              </a:ln>
              <a:solidFill>
                <a:schemeClr val="tx1"/>
              </a:solidFill>
              <a:effectLst/>
            </a:endParaRPr>
          </a:p>
        </p:txBody>
      </p:sp>
      <p:cxnSp>
        <p:nvCxnSpPr>
          <p:cNvPr id="16" name="肘形连接符 15"/>
          <p:cNvCxnSpPr/>
          <p:nvPr/>
        </p:nvCxnSpPr>
        <p:spPr bwMode="auto">
          <a:xfrm rot="16200000" flipH="1" flipV="1">
            <a:off x="4948045" y="1520788"/>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椭圆 16"/>
          <p:cNvSpPr/>
          <p:nvPr/>
        </p:nvSpPr>
        <p:spPr bwMode="auto">
          <a:xfrm>
            <a:off x="6379286" y="1613733"/>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Tx21,Tx22,Tx23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18" name="矩形 17"/>
          <p:cNvSpPr/>
          <p:nvPr/>
        </p:nvSpPr>
        <p:spPr bwMode="auto">
          <a:xfrm>
            <a:off x="384785" y="1268760"/>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19" name="矩形 18"/>
          <p:cNvSpPr/>
          <p:nvPr/>
        </p:nvSpPr>
        <p:spPr bwMode="auto">
          <a:xfrm>
            <a:off x="611560" y="3438793"/>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20" name="矩形 19"/>
          <p:cNvSpPr/>
          <p:nvPr/>
        </p:nvSpPr>
        <p:spPr bwMode="auto">
          <a:xfrm>
            <a:off x="1547664" y="3438793"/>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1" name="肘形连接符 20"/>
          <p:cNvCxnSpPr>
            <a:stCxn id="20" idx="0"/>
            <a:endCxn id="19" idx="3"/>
          </p:cNvCxnSpPr>
          <p:nvPr/>
        </p:nvCxnSpPr>
        <p:spPr bwMode="auto">
          <a:xfrm rot="16200000" flipH="1" flipV="1">
            <a:off x="1223628" y="3258773"/>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矩形 21"/>
          <p:cNvSpPr/>
          <p:nvPr/>
        </p:nvSpPr>
        <p:spPr bwMode="auto">
          <a:xfrm>
            <a:off x="3419872" y="3438792"/>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3" name="肘形连接符 22"/>
          <p:cNvCxnSpPr>
            <a:stCxn id="22" idx="0"/>
          </p:cNvCxnSpPr>
          <p:nvPr/>
        </p:nvCxnSpPr>
        <p:spPr bwMode="auto">
          <a:xfrm rot="16200000" flipH="1" flipV="1">
            <a:off x="3095836" y="3258772"/>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p:cNvSpPr/>
          <p:nvPr/>
        </p:nvSpPr>
        <p:spPr bwMode="auto">
          <a:xfrm>
            <a:off x="2483768" y="3445580"/>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5" name="肘形连接符 24"/>
          <p:cNvCxnSpPr/>
          <p:nvPr/>
        </p:nvCxnSpPr>
        <p:spPr bwMode="auto">
          <a:xfrm rot="16200000" flipH="1" flipV="1">
            <a:off x="2159732" y="3258771"/>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矩形 25"/>
          <p:cNvSpPr/>
          <p:nvPr/>
        </p:nvSpPr>
        <p:spPr bwMode="auto">
          <a:xfrm>
            <a:off x="4355976" y="3438790"/>
            <a:ext cx="432048" cy="720080"/>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27" name="肘形连接符 26"/>
          <p:cNvCxnSpPr/>
          <p:nvPr/>
        </p:nvCxnSpPr>
        <p:spPr bwMode="auto">
          <a:xfrm rot="16200000" flipH="1" flipV="1">
            <a:off x="4049828" y="3258770"/>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矩形 27"/>
          <p:cNvSpPr/>
          <p:nvPr/>
        </p:nvSpPr>
        <p:spPr bwMode="auto">
          <a:xfrm>
            <a:off x="5254193" y="3445580"/>
            <a:ext cx="432048" cy="720080"/>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Tx3</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Tx4</a:t>
            </a:r>
            <a:endParaRPr kumimoji="0" lang="zh-CN" altLang="en-US" sz="1100" b="0" i="0" u="none" strike="noStrike" cap="none" normalizeH="0" baseline="0" dirty="0" smtClean="0">
              <a:ln>
                <a:noFill/>
              </a:ln>
              <a:solidFill>
                <a:schemeClr val="tx1"/>
              </a:solidFill>
              <a:effectLst/>
            </a:endParaRPr>
          </a:p>
        </p:txBody>
      </p:sp>
      <p:cxnSp>
        <p:nvCxnSpPr>
          <p:cNvPr id="29" name="肘形连接符 28"/>
          <p:cNvCxnSpPr/>
          <p:nvPr/>
        </p:nvCxnSpPr>
        <p:spPr bwMode="auto">
          <a:xfrm rot="16200000" flipH="1" flipV="1">
            <a:off x="4948045" y="3265560"/>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椭圆 29"/>
          <p:cNvSpPr/>
          <p:nvPr/>
        </p:nvSpPr>
        <p:spPr bwMode="auto">
          <a:xfrm>
            <a:off x="6379286" y="3358505"/>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Tx31,Tx32,Tx33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1" name="矩形 30"/>
          <p:cNvSpPr/>
          <p:nvPr/>
        </p:nvSpPr>
        <p:spPr bwMode="auto">
          <a:xfrm>
            <a:off x="384785" y="3013532"/>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2" name="矩形 31"/>
          <p:cNvSpPr/>
          <p:nvPr/>
        </p:nvSpPr>
        <p:spPr bwMode="auto">
          <a:xfrm>
            <a:off x="611560" y="5108558"/>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3" name="矩形 32"/>
          <p:cNvSpPr/>
          <p:nvPr/>
        </p:nvSpPr>
        <p:spPr bwMode="auto">
          <a:xfrm>
            <a:off x="1547664" y="5108558"/>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34" name="肘形连接符 33"/>
          <p:cNvCxnSpPr>
            <a:stCxn id="33" idx="0"/>
            <a:endCxn id="32" idx="3"/>
          </p:cNvCxnSpPr>
          <p:nvPr/>
        </p:nvCxnSpPr>
        <p:spPr bwMode="auto">
          <a:xfrm rot="16200000" flipH="1" flipV="1">
            <a:off x="1223628" y="4928538"/>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矩形 34"/>
          <p:cNvSpPr/>
          <p:nvPr/>
        </p:nvSpPr>
        <p:spPr bwMode="auto">
          <a:xfrm>
            <a:off x="3419872" y="5108557"/>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36" name="肘形连接符 35"/>
          <p:cNvCxnSpPr>
            <a:stCxn id="35" idx="0"/>
          </p:cNvCxnSpPr>
          <p:nvPr/>
        </p:nvCxnSpPr>
        <p:spPr bwMode="auto">
          <a:xfrm rot="16200000" flipH="1" flipV="1">
            <a:off x="3095836" y="4928537"/>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矩形 36"/>
          <p:cNvSpPr/>
          <p:nvPr/>
        </p:nvSpPr>
        <p:spPr bwMode="auto">
          <a:xfrm>
            <a:off x="2483768" y="5115345"/>
            <a:ext cx="432048" cy="720080"/>
          </a:xfrm>
          <a:prstGeom prst="rect">
            <a:avLst/>
          </a:prstGeom>
          <a:solidFill>
            <a:srgbClr val="92D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38" name="肘形连接符 37"/>
          <p:cNvCxnSpPr/>
          <p:nvPr/>
        </p:nvCxnSpPr>
        <p:spPr bwMode="auto">
          <a:xfrm rot="16200000" flipH="1" flipV="1">
            <a:off x="2159732" y="4928536"/>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矩形 38"/>
          <p:cNvSpPr/>
          <p:nvPr/>
        </p:nvSpPr>
        <p:spPr bwMode="auto">
          <a:xfrm>
            <a:off x="4355976" y="5108555"/>
            <a:ext cx="432048" cy="720080"/>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Tx5</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Tx6</a:t>
            </a:r>
            <a:endParaRPr kumimoji="0" lang="zh-CN" altLang="en-US" sz="1100" b="0" i="0" u="none" strike="noStrike" cap="none" normalizeH="0" baseline="0" dirty="0" smtClean="0">
              <a:ln>
                <a:noFill/>
              </a:ln>
              <a:solidFill>
                <a:schemeClr val="tx1"/>
              </a:solidFill>
              <a:effectLst/>
            </a:endParaRPr>
          </a:p>
        </p:txBody>
      </p:sp>
      <p:cxnSp>
        <p:nvCxnSpPr>
          <p:cNvPr id="40" name="肘形连接符 39"/>
          <p:cNvCxnSpPr/>
          <p:nvPr/>
        </p:nvCxnSpPr>
        <p:spPr bwMode="auto">
          <a:xfrm rot="16200000" flipH="1" flipV="1">
            <a:off x="4049828" y="4928535"/>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矩形 40"/>
          <p:cNvSpPr/>
          <p:nvPr/>
        </p:nvSpPr>
        <p:spPr bwMode="auto">
          <a:xfrm>
            <a:off x="5254193" y="5115345"/>
            <a:ext cx="432048" cy="720080"/>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Tx7</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Tx8</a:t>
            </a:r>
            <a:endParaRPr kumimoji="0" lang="zh-CN" altLang="en-US" sz="1100" b="0" i="0" u="none" strike="noStrike" cap="none" normalizeH="0" baseline="0" dirty="0" smtClean="0">
              <a:ln>
                <a:noFill/>
              </a:ln>
              <a:solidFill>
                <a:schemeClr val="tx1"/>
              </a:solidFill>
              <a:effectLst/>
            </a:endParaRPr>
          </a:p>
        </p:txBody>
      </p:sp>
      <p:cxnSp>
        <p:nvCxnSpPr>
          <p:cNvPr id="42" name="肘形连接符 41"/>
          <p:cNvCxnSpPr/>
          <p:nvPr/>
        </p:nvCxnSpPr>
        <p:spPr bwMode="auto">
          <a:xfrm rot="16200000" flipH="1" flipV="1">
            <a:off x="4948045" y="4935325"/>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椭圆 42"/>
          <p:cNvSpPr/>
          <p:nvPr/>
        </p:nvSpPr>
        <p:spPr bwMode="auto">
          <a:xfrm>
            <a:off x="6379286" y="5028270"/>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Tx51,Tx52,Tx53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44" name="矩形 43"/>
          <p:cNvSpPr/>
          <p:nvPr/>
        </p:nvSpPr>
        <p:spPr bwMode="auto">
          <a:xfrm>
            <a:off x="384785" y="4683297"/>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45"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200289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3"/>
          <p:cNvSpPr txBox="1">
            <a:spLocks noChangeArrowheads="1"/>
          </p:cNvSpPr>
          <p:nvPr/>
        </p:nvSpPr>
        <p:spPr bwMode="auto">
          <a:xfrm>
            <a:off x="297751" y="980728"/>
            <a:ext cx="8594729"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1600" dirty="0" smtClean="0"/>
              <a:t>比特币共识机制</a:t>
            </a:r>
            <a:endParaRPr lang="en-US" altLang="zh-CN" sz="1600" dirty="0" smtClean="0"/>
          </a:p>
          <a:p>
            <a:pPr marL="695325" lvl="2" indent="-342900"/>
            <a:r>
              <a:rPr lang="zh-CN" altLang="en-US" sz="1600" dirty="0" smtClean="0"/>
              <a:t>谁提出最新的块（的内容）？</a:t>
            </a:r>
            <a:endParaRPr lang="en-US" altLang="zh-CN" sz="1600" dirty="0" smtClean="0"/>
          </a:p>
          <a:p>
            <a:pPr marL="1012825" lvl="3" indent="-342900"/>
            <a:r>
              <a:rPr lang="zh-CN" altLang="en-US" sz="1600" dirty="0" smtClean="0"/>
              <a:t>节点挖矿竞争，挖得合格的块后广播到比特币网络上去 </a:t>
            </a:r>
            <a:r>
              <a:rPr lang="en-US" altLang="zh-CN" sz="1600" dirty="0"/>
              <a:t> </a:t>
            </a:r>
            <a:r>
              <a:rPr lang="en-US" altLang="zh-CN" sz="1600" dirty="0" smtClean="0"/>
              <a:t>-- </a:t>
            </a:r>
            <a:r>
              <a:rPr lang="zh-CN" altLang="en-US" sz="1600" b="1" dirty="0" smtClean="0">
                <a:solidFill>
                  <a:srgbClr val="0000FF"/>
                </a:solidFill>
              </a:rPr>
              <a:t>本质上是</a:t>
            </a:r>
            <a:r>
              <a:rPr lang="en-US" altLang="zh-CN" sz="1600" b="1" dirty="0" smtClean="0">
                <a:solidFill>
                  <a:srgbClr val="0000FF"/>
                </a:solidFill>
              </a:rPr>
              <a:t>Leader election &amp; transaction serialization</a:t>
            </a:r>
          </a:p>
          <a:p>
            <a:pPr marL="695325" lvl="2" indent="-342900"/>
            <a:r>
              <a:rPr lang="zh-CN" altLang="en-US" sz="1600" dirty="0" smtClean="0"/>
              <a:t>谁决定被提出的块是否被整个网络接受？（对区块链的内容达成共识）</a:t>
            </a:r>
            <a:endParaRPr lang="en-US" altLang="zh-CN" sz="1600" dirty="0" smtClean="0"/>
          </a:p>
          <a:p>
            <a:pPr marL="1012825" lvl="3" indent="-342900"/>
            <a:r>
              <a:rPr lang="zh-CN" altLang="en-US" sz="1600" dirty="0" smtClean="0"/>
              <a:t>没有协商过程：各节点是互不信任的，不会互相协商</a:t>
            </a:r>
            <a:endParaRPr lang="en-US" altLang="zh-CN" sz="1600" dirty="0" smtClean="0"/>
          </a:p>
          <a:p>
            <a:pPr marL="1012825" lvl="3" indent="-342900"/>
            <a:r>
              <a:rPr lang="zh-CN" altLang="en-US" sz="1600" dirty="0" smtClean="0"/>
              <a:t>采用的是</a:t>
            </a:r>
            <a:r>
              <a:rPr lang="zh-CN" altLang="en-US" sz="1600" b="1" dirty="0" smtClean="0">
                <a:solidFill>
                  <a:srgbClr val="FF0000"/>
                </a:solidFill>
              </a:rPr>
              <a:t>隐性共识</a:t>
            </a:r>
            <a:r>
              <a:rPr lang="zh-CN" altLang="en-US" sz="1600" dirty="0" smtClean="0"/>
              <a:t>：每个节点自己决定是否接受收到的块</a:t>
            </a:r>
            <a:endParaRPr lang="en-US" altLang="zh-CN" sz="1600" dirty="0" smtClean="0"/>
          </a:p>
          <a:p>
            <a:pPr marL="1354138" lvl="4" indent="-342900"/>
            <a:r>
              <a:rPr lang="zh-CN" altLang="en-US" sz="1600" dirty="0" smtClean="0"/>
              <a:t>检验块的有效性</a:t>
            </a:r>
            <a:endParaRPr lang="en-US" altLang="zh-CN" sz="1600" dirty="0" smtClean="0"/>
          </a:p>
          <a:p>
            <a:pPr marL="1354138" lvl="4" indent="-342900"/>
            <a:r>
              <a:rPr lang="zh-CN" altLang="en-US" sz="1600" b="1" dirty="0" smtClean="0"/>
              <a:t>如果接受，就把收到的该块作为最新块加到自己本地的区块链尾部来更新本地区块链，并在更新后的链的基础上再挖矿</a:t>
            </a:r>
            <a:endParaRPr lang="en-US" altLang="zh-CN" sz="1600" b="1" dirty="0" smtClean="0"/>
          </a:p>
          <a:p>
            <a:pPr marL="1354138" lvl="4" indent="-342900"/>
            <a:r>
              <a:rPr lang="zh-CN" altLang="en-US" sz="1600" b="1" dirty="0" smtClean="0"/>
              <a:t>如果不接受，则仍然以本地当前的区块链为基础继续挖矿</a:t>
            </a:r>
            <a:endParaRPr lang="en-US" altLang="zh-CN" sz="1600" dirty="0" smtClean="0"/>
          </a:p>
          <a:p>
            <a:pPr marL="1012825" lvl="3" indent="-342900"/>
            <a:r>
              <a:rPr lang="zh-CN" altLang="en-US" sz="1600" dirty="0" smtClean="0"/>
              <a:t>共识的结果：</a:t>
            </a:r>
            <a:endParaRPr lang="en-US" altLang="zh-CN" sz="1600" dirty="0" smtClean="0"/>
          </a:p>
          <a:p>
            <a:pPr marL="1354138" lvl="4" indent="-342900"/>
            <a:r>
              <a:rPr lang="zh-CN" altLang="en-US" sz="1600" dirty="0" smtClean="0"/>
              <a:t>系统中诚实节点占“大多数”的话，则所有节点本地的共识区块链是一致的。</a:t>
            </a:r>
            <a:endParaRPr lang="en-US" altLang="zh-CN" sz="1600" dirty="0" smtClean="0"/>
          </a:p>
          <a:p>
            <a:pPr marL="2187575" lvl="5" indent="-342900"/>
            <a:r>
              <a:rPr lang="zh-CN" altLang="en-US" sz="1600" b="1" dirty="0" smtClean="0"/>
              <a:t>诚实节点：</a:t>
            </a:r>
            <a:r>
              <a:rPr lang="zh-CN" altLang="en-US" sz="1600" dirty="0" smtClean="0"/>
              <a:t>遵循比特币协议的节点</a:t>
            </a:r>
            <a:endParaRPr lang="en-US" altLang="zh-CN" sz="1600" dirty="0" smtClean="0"/>
          </a:p>
          <a:p>
            <a:pPr marL="2187575" lvl="5" indent="-342900"/>
            <a:r>
              <a:rPr lang="zh-CN" altLang="en-US" sz="1600" b="1" dirty="0" smtClean="0"/>
              <a:t>大多数：</a:t>
            </a:r>
            <a:r>
              <a:rPr lang="zh-CN" altLang="en-US" sz="1600" dirty="0" smtClean="0"/>
              <a:t>并不是节点大多数、身份大多数等，而是“算力”大多数</a:t>
            </a:r>
            <a:endParaRPr lang="en-US" altLang="zh-CN" sz="1600" dirty="0" smtClean="0"/>
          </a:p>
          <a:p>
            <a:pPr marL="2187575" lvl="5" indent="-342900"/>
            <a:r>
              <a:rPr lang="zh-CN" altLang="en-US" sz="1600" b="1" dirty="0" smtClean="0"/>
              <a:t>所有节点达成共识：</a:t>
            </a:r>
            <a:r>
              <a:rPr lang="zh-CN" altLang="en-US" sz="1600" dirty="0" smtClean="0"/>
              <a:t>数据不与系统共识区块链一致的节点，其后继处理的交易、块等并不会被其他节点接受、纳入共识区块链。</a:t>
            </a:r>
            <a:endParaRPr lang="en-US" altLang="zh-CN" sz="1600" dirty="0" smtClean="0"/>
          </a:p>
        </p:txBody>
      </p:sp>
      <p:sp>
        <p:nvSpPr>
          <p:cNvPr id="46" name="矩形 45"/>
          <p:cNvSpPr/>
          <p:nvPr/>
        </p:nvSpPr>
        <p:spPr bwMode="auto">
          <a:xfrm>
            <a:off x="2339752" y="4437112"/>
            <a:ext cx="863328" cy="288032"/>
          </a:xfrm>
          <a:prstGeom prst="rect">
            <a:avLst/>
          </a:prstGeom>
          <a:noFill/>
          <a:ln w="19050" cap="flat" cmpd="sng" algn="ctr">
            <a:solidFill>
              <a:srgbClr val="FF0000"/>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47" name="矩形 46"/>
          <p:cNvSpPr/>
          <p:nvPr/>
        </p:nvSpPr>
        <p:spPr bwMode="auto">
          <a:xfrm>
            <a:off x="3491880" y="4433295"/>
            <a:ext cx="864096" cy="288032"/>
          </a:xfrm>
          <a:prstGeom prst="rect">
            <a:avLst/>
          </a:prstGeom>
          <a:noFill/>
          <a:ln w="19050" cap="flat" cmpd="sng" algn="ctr">
            <a:solidFill>
              <a:srgbClr val="FF0000"/>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48" name="矩形 47"/>
          <p:cNvSpPr/>
          <p:nvPr/>
        </p:nvSpPr>
        <p:spPr bwMode="auto">
          <a:xfrm>
            <a:off x="5245081" y="4433295"/>
            <a:ext cx="3240360" cy="288032"/>
          </a:xfrm>
          <a:prstGeom prst="rect">
            <a:avLst/>
          </a:prstGeom>
          <a:noFill/>
          <a:ln w="19050" cap="flat" cmpd="sng" algn="ctr">
            <a:solidFill>
              <a:srgbClr val="FF0000"/>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7"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3037528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275998" y="1052736"/>
            <a:ext cx="8280152" cy="5148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1800" dirty="0" smtClean="0"/>
              <a:t>比特币共识机制</a:t>
            </a:r>
            <a:endParaRPr lang="en-US" altLang="zh-CN" sz="1800" dirty="0" smtClean="0"/>
          </a:p>
          <a:p>
            <a:pPr marL="695325" lvl="2" indent="-342900"/>
            <a:r>
              <a:rPr lang="zh-CN" altLang="en-US" sz="1800" dirty="0" smtClean="0"/>
              <a:t>比特币网络节点为什么要诚实？</a:t>
            </a:r>
            <a:endParaRPr lang="en-US" altLang="zh-CN" sz="1800" dirty="0" smtClean="0"/>
          </a:p>
          <a:p>
            <a:pPr marL="1012825" lvl="3" indent="-342900"/>
            <a:r>
              <a:rPr lang="zh-CN" altLang="en-US" sz="1800" dirty="0" smtClean="0"/>
              <a:t>区块被整个网络接受后能获得区块奖励和交易费：经济刺激</a:t>
            </a:r>
            <a:endParaRPr lang="en-US" altLang="zh-CN" sz="1800" dirty="0" smtClean="0"/>
          </a:p>
          <a:p>
            <a:pPr marL="1012825" lvl="3" indent="-342900"/>
            <a:r>
              <a:rPr lang="zh-CN" altLang="en-US" sz="1800" dirty="0" smtClean="0"/>
              <a:t>如果把无效的交易放到自己提出的块中，这个块虽然可以被自己以及合谋的节点纳入各自的本地链中，但其他的诚实的节点是不会接受这个含有无效的交易的块的，诚实节点挖矿时不会在这样的“无效块”的基础上挖，其中的区块奖励自然也就花不出去了</a:t>
            </a:r>
            <a:endParaRPr lang="en-US" altLang="zh-CN" sz="1800" dirty="0" smtClean="0"/>
          </a:p>
          <a:p>
            <a:pPr marL="1012825" lvl="3" indent="-342900"/>
            <a:r>
              <a:rPr lang="zh-CN" altLang="en-US" sz="1800" dirty="0" smtClean="0"/>
              <a:t>只要合谋的节点后面继续在这个“无效块”的基础上挖就行了？ </a:t>
            </a:r>
            <a:endParaRPr lang="en-US" altLang="zh-CN" sz="1800" dirty="0" smtClean="0"/>
          </a:p>
          <a:p>
            <a:pPr marL="1354138" lvl="4" indent="-342900"/>
            <a:r>
              <a:rPr lang="zh-CN" altLang="en-US" sz="1800" dirty="0" smtClean="0"/>
              <a:t>在一次竞争“提出块”的过程中，赢得竞争的概率等于算力占全系统算力的百分比。</a:t>
            </a:r>
            <a:endParaRPr lang="en-US" altLang="zh-CN" sz="1800" dirty="0" smtClean="0"/>
          </a:p>
          <a:p>
            <a:pPr marL="1354138" lvl="4" indent="-342900"/>
            <a:r>
              <a:rPr lang="zh-CN" altLang="en-US" sz="1800" dirty="0" smtClean="0"/>
              <a:t>所以，“大多数”是算力大多数，而不是节点个数</a:t>
            </a:r>
            <a:endParaRPr lang="en-US" altLang="zh-CN" sz="1800" dirty="0" smtClean="0"/>
          </a:p>
          <a:p>
            <a:pPr marL="1354138" lvl="4" indent="-342900"/>
            <a:r>
              <a:rPr lang="zh-CN" altLang="en-US" sz="1800" dirty="0" smtClean="0"/>
              <a:t>如果算力占到系统总算力的大多数，以当前情况来看，在计算资源的投入上已经很大了。如果去做恶意的、不诚实的行为，会导致比特币价格下跌甚至崩溃，那么这些投入的资源、以及已经取得的比特币的价值也就随之下跌了。会这样去做吗？</a:t>
            </a:r>
            <a:endParaRPr lang="en-US" altLang="zh-CN" sz="1800" dirty="0" smtClean="0"/>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1252545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87524" y="1124744"/>
            <a:ext cx="8280152" cy="536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400" dirty="0" smtClean="0"/>
              <a:t>比特币共识机制</a:t>
            </a:r>
            <a:endParaRPr lang="en-US" altLang="zh-CN" sz="2400" dirty="0" smtClean="0"/>
          </a:p>
          <a:p>
            <a:pPr marL="695325" lvl="2" indent="-342900"/>
            <a:r>
              <a:rPr lang="zh-CN" altLang="en-US" sz="1800" dirty="0" smtClean="0"/>
              <a:t>比特币共识机制的成功的根本原因：经济刺激</a:t>
            </a:r>
            <a:endParaRPr lang="en-US" altLang="zh-CN" sz="1800" dirty="0" smtClean="0"/>
          </a:p>
          <a:p>
            <a:pPr marL="352425" lvl="2" indent="0">
              <a:buFontTx/>
              <a:buNone/>
            </a:pPr>
            <a:endParaRPr lang="en-US" altLang="zh-CN" sz="1600" dirty="0"/>
          </a:p>
        </p:txBody>
      </p:sp>
      <p:grpSp>
        <p:nvGrpSpPr>
          <p:cNvPr id="5" name="组合 4"/>
          <p:cNvGrpSpPr/>
          <p:nvPr/>
        </p:nvGrpSpPr>
        <p:grpSpPr>
          <a:xfrm>
            <a:off x="2303748" y="2420888"/>
            <a:ext cx="4464496" cy="2664296"/>
            <a:chOff x="3909589" y="1806111"/>
            <a:chExt cx="4365280" cy="2548606"/>
          </a:xfrm>
        </p:grpSpPr>
        <p:sp>
          <p:nvSpPr>
            <p:cNvPr id="8" name="圆角矩形 7"/>
            <p:cNvSpPr/>
            <p:nvPr/>
          </p:nvSpPr>
          <p:spPr>
            <a:xfrm>
              <a:off x="5341546" y="1806111"/>
              <a:ext cx="1249377" cy="733331"/>
            </a:xfrm>
            <a:prstGeom prst="round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1600" dirty="0" smtClean="0"/>
                <a:t>比特币的安全性</a:t>
              </a:r>
              <a:endParaRPr lang="en-US" sz="1600" dirty="0"/>
            </a:p>
          </p:txBody>
        </p:sp>
        <p:sp>
          <p:nvSpPr>
            <p:cNvPr id="9" name="圆角矩形 8"/>
            <p:cNvSpPr/>
            <p:nvPr/>
          </p:nvSpPr>
          <p:spPr>
            <a:xfrm>
              <a:off x="3909589" y="3628932"/>
              <a:ext cx="1549650" cy="725785"/>
            </a:xfrm>
            <a:prstGeom prst="round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1600" dirty="0" smtClean="0"/>
                <a:t>挖矿生态的健康度</a:t>
              </a:r>
              <a:endParaRPr lang="en-US" sz="1600" dirty="0"/>
            </a:p>
          </p:txBody>
        </p:sp>
        <p:sp>
          <p:nvSpPr>
            <p:cNvPr id="10" name="圆角矩形 9"/>
            <p:cNvSpPr/>
            <p:nvPr/>
          </p:nvSpPr>
          <p:spPr>
            <a:xfrm>
              <a:off x="6735779" y="3628931"/>
              <a:ext cx="1539090" cy="725785"/>
            </a:xfrm>
            <a:prstGeom prst="round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1600" dirty="0"/>
                <a:t>比特</a:t>
              </a:r>
              <a:r>
                <a:rPr lang="zh-CN" altLang="en-US" sz="1600" dirty="0" smtClean="0"/>
                <a:t>币的价值</a:t>
              </a:r>
              <a:endParaRPr lang="en-US" sz="1600" dirty="0"/>
            </a:p>
          </p:txBody>
        </p:sp>
        <p:cxnSp>
          <p:nvCxnSpPr>
            <p:cNvPr id="11" name="直接箭头连接符 10"/>
            <p:cNvCxnSpPr/>
            <p:nvPr/>
          </p:nvCxnSpPr>
          <p:spPr>
            <a:xfrm flipV="1">
              <a:off x="4436198" y="2417275"/>
              <a:ext cx="633743" cy="83292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直接箭头连接符 11"/>
            <p:cNvCxnSpPr/>
            <p:nvPr/>
          </p:nvCxnSpPr>
          <p:spPr>
            <a:xfrm>
              <a:off x="6862528" y="2417275"/>
              <a:ext cx="733331" cy="87371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直接箭头连接符 12"/>
            <p:cNvCxnSpPr/>
            <p:nvPr/>
          </p:nvCxnSpPr>
          <p:spPr>
            <a:xfrm flipH="1">
              <a:off x="5685575" y="4055952"/>
              <a:ext cx="9053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
        <p:nvSpPr>
          <p:cNvPr id="14" name="文本框 13"/>
          <p:cNvSpPr txBox="1"/>
          <p:nvPr/>
        </p:nvSpPr>
        <p:spPr>
          <a:xfrm>
            <a:off x="834371" y="2656663"/>
            <a:ext cx="2261465" cy="830997"/>
          </a:xfrm>
          <a:prstGeom prst="rect">
            <a:avLst/>
          </a:prstGeom>
          <a:noFill/>
          <a:ln>
            <a:solidFill>
              <a:schemeClr val="accent2">
                <a:shade val="50000"/>
              </a:schemeClr>
            </a:solidFill>
          </a:ln>
        </p:spPr>
        <p:txBody>
          <a:bodyPr wrap="square" rtlCol="0">
            <a:spAutoFit/>
          </a:bodyPr>
          <a:lstStyle/>
          <a:p>
            <a:pPr marL="0" lvl="2"/>
            <a:r>
              <a:rPr lang="zh-CN" altLang="en-US" sz="1600" dirty="0"/>
              <a:t>越多算力投比入到比特币系统中、越多诚实用户</a:t>
            </a:r>
            <a:r>
              <a:rPr lang="zh-CN" altLang="en-US" sz="1600" dirty="0" smtClean="0"/>
              <a:t>，比特币安全性越好</a:t>
            </a:r>
            <a:endParaRPr lang="en-US" altLang="zh-CN" sz="1600" dirty="0"/>
          </a:p>
        </p:txBody>
      </p:sp>
      <p:sp>
        <p:nvSpPr>
          <p:cNvPr id="15" name="文本框 14"/>
          <p:cNvSpPr txBox="1"/>
          <p:nvPr/>
        </p:nvSpPr>
        <p:spPr>
          <a:xfrm>
            <a:off x="5811880" y="2981461"/>
            <a:ext cx="2261465" cy="584775"/>
          </a:xfrm>
          <a:prstGeom prst="rect">
            <a:avLst/>
          </a:prstGeom>
          <a:noFill/>
          <a:ln>
            <a:solidFill>
              <a:schemeClr val="accent2">
                <a:shade val="50000"/>
              </a:schemeClr>
            </a:solidFill>
          </a:ln>
        </p:spPr>
        <p:txBody>
          <a:bodyPr wrap="square" rtlCol="0">
            <a:spAutoFit/>
          </a:bodyPr>
          <a:lstStyle/>
          <a:p>
            <a:pPr marL="0" lvl="2"/>
            <a:r>
              <a:rPr lang="zh-CN" altLang="en-US" sz="1600" dirty="0" smtClean="0"/>
              <a:t>比特币安全性越好，其价值越高</a:t>
            </a:r>
            <a:endParaRPr lang="en-US" altLang="zh-CN" sz="1600" dirty="0"/>
          </a:p>
        </p:txBody>
      </p:sp>
      <p:sp>
        <p:nvSpPr>
          <p:cNvPr id="16" name="文本框 15"/>
          <p:cNvSpPr txBox="1"/>
          <p:nvPr/>
        </p:nvSpPr>
        <p:spPr>
          <a:xfrm>
            <a:off x="3080700" y="5151586"/>
            <a:ext cx="3122013" cy="830997"/>
          </a:xfrm>
          <a:prstGeom prst="rect">
            <a:avLst/>
          </a:prstGeom>
          <a:noFill/>
          <a:ln>
            <a:solidFill>
              <a:schemeClr val="accent2">
                <a:shade val="50000"/>
              </a:schemeClr>
            </a:solidFill>
          </a:ln>
        </p:spPr>
        <p:txBody>
          <a:bodyPr wrap="square" rtlCol="0">
            <a:spAutoFit/>
          </a:bodyPr>
          <a:lstStyle/>
          <a:p>
            <a:pPr marL="0" lvl="2"/>
            <a:r>
              <a:rPr lang="zh-CN" altLang="en-US" sz="1600" dirty="0" smtClean="0"/>
              <a:t>比特币价值越高，越吸引更多的算力投入到比特币挖矿、越多的用户诚实的执行比特币协议</a:t>
            </a:r>
            <a:endParaRPr lang="en-US" altLang="zh-CN" sz="1600" dirty="0"/>
          </a:p>
        </p:txBody>
      </p:sp>
      <p:sp>
        <p:nvSpPr>
          <p:cNvPr id="17"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2149895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359532" y="1484784"/>
            <a:ext cx="8280152"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400" dirty="0" smtClean="0"/>
              <a:t>比特币共识机制</a:t>
            </a:r>
            <a:endParaRPr lang="en-US" altLang="zh-CN" sz="2400" dirty="0" smtClean="0"/>
          </a:p>
          <a:p>
            <a:pPr marL="695325" lvl="2" indent="-342900"/>
            <a:r>
              <a:rPr lang="zh-CN" altLang="en-US" sz="2400" dirty="0" smtClean="0"/>
              <a:t>比特币共识机制的成功的根本原因：经济刺激</a:t>
            </a:r>
            <a:endParaRPr lang="en-US" altLang="zh-CN" sz="2400" dirty="0" smtClean="0"/>
          </a:p>
          <a:p>
            <a:pPr marL="695325" lvl="2" indent="-342900"/>
            <a:r>
              <a:rPr lang="zh-CN" altLang="en-US" sz="2400" dirty="0" smtClean="0"/>
              <a:t>三者互相依赖</a:t>
            </a:r>
            <a:endParaRPr lang="en-US" altLang="zh-CN" sz="2400" dirty="0" smtClean="0"/>
          </a:p>
          <a:p>
            <a:pPr marL="1012825" lvl="3" indent="-342900"/>
            <a:r>
              <a:rPr lang="zh-CN" altLang="en-US" sz="2400" dirty="0" smtClean="0"/>
              <a:t>正向：正向促进</a:t>
            </a:r>
            <a:endParaRPr lang="en-US" altLang="zh-CN" sz="2400" dirty="0" smtClean="0"/>
          </a:p>
          <a:p>
            <a:pPr marL="1012825" lvl="3" indent="-342900"/>
            <a:r>
              <a:rPr lang="zh-CN" altLang="en-US" sz="2400" dirty="0" smtClean="0"/>
              <a:t>反向：任何一个环节出问题，会导致整个系统崩溃</a:t>
            </a:r>
            <a:endParaRPr lang="en-US" altLang="zh-CN" sz="2400" dirty="0" smtClean="0"/>
          </a:p>
          <a:p>
            <a:pPr marL="695325" lvl="2" indent="-342900"/>
            <a:r>
              <a:rPr lang="zh-CN" altLang="en-US" sz="2400" dirty="0" smtClean="0"/>
              <a:t>比特币最初并不具备任何一个条件</a:t>
            </a:r>
            <a:endParaRPr lang="en-US" altLang="zh-CN" sz="2400" dirty="0" smtClean="0"/>
          </a:p>
          <a:p>
            <a:pPr marL="1012825" lvl="3" indent="-342900"/>
            <a:r>
              <a:rPr lang="zh-CN" altLang="en-US" sz="2400" dirty="0" smtClean="0"/>
              <a:t>比特币是幸运的，安全地度过了其脆弱的“婴儿期”</a:t>
            </a:r>
            <a:endParaRPr lang="en-US" altLang="zh-CN" sz="2400" dirty="0" smtClean="0"/>
          </a:p>
          <a:p>
            <a:pPr marL="1012825" lvl="3" indent="-342900"/>
            <a:r>
              <a:rPr lang="zh-CN" altLang="en-US" sz="2400" dirty="0" smtClean="0"/>
              <a:t>后来的</a:t>
            </a:r>
            <a:r>
              <a:rPr lang="en-US" altLang="zh-CN" sz="2400" dirty="0" err="1" smtClean="0"/>
              <a:t>AltCoin</a:t>
            </a:r>
            <a:r>
              <a:rPr lang="zh-CN" altLang="en-US" sz="2400" dirty="0" smtClean="0"/>
              <a:t>怎么办？</a:t>
            </a:r>
            <a:endParaRPr lang="en-US" altLang="zh-CN" sz="2400" dirty="0" smtClean="0"/>
          </a:p>
          <a:p>
            <a:pPr marL="669925" lvl="3" indent="0">
              <a:buFontTx/>
              <a:buNone/>
            </a:pPr>
            <a:endParaRPr lang="en-US" altLang="zh-CN" sz="2400" dirty="0" smtClean="0"/>
          </a:p>
          <a:p>
            <a:pPr marL="669925" lvl="3" indent="0">
              <a:buFontTx/>
              <a:buNone/>
            </a:pPr>
            <a:endParaRPr lang="en-US" altLang="zh-CN" sz="2400" dirty="0" smtClean="0"/>
          </a:p>
          <a:p>
            <a:pPr marL="352425" lvl="2" indent="0">
              <a:buFontTx/>
              <a:buNone/>
            </a:pPr>
            <a:endParaRPr lang="en-US" altLang="zh-CN" sz="2400" dirty="0"/>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2466375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effectLst>
                  <a:outerShdw blurRad="38100" dist="38100" dir="2700000" algn="tl">
                    <a:srgbClr val="000000">
                      <a:alpha val="43137"/>
                    </a:srgbClr>
                  </a:outerShdw>
                </a:effectLst>
              </a:rPr>
              <a:t>比特币的共识</a:t>
            </a:r>
            <a:r>
              <a:rPr lang="zh-CN" altLang="en-US" dirty="0">
                <a:effectLst>
                  <a:outerShdw blurRad="38100" dist="38100" dir="2700000" algn="tl">
                    <a:srgbClr val="000000">
                      <a:alpha val="43137"/>
                    </a:srgbClr>
                  </a:outerShdw>
                </a:effectLst>
              </a:rPr>
              <a:t>机制</a:t>
            </a:r>
          </a:p>
        </p:txBody>
      </p:sp>
      <p:sp>
        <p:nvSpPr>
          <p:cNvPr id="3" name="内容占位符 2"/>
          <p:cNvSpPr>
            <a:spLocks noGrp="1"/>
          </p:cNvSpPr>
          <p:nvPr>
            <p:ph idx="1"/>
          </p:nvPr>
        </p:nvSpPr>
        <p:spPr>
          <a:xfrm>
            <a:off x="683568" y="2024844"/>
            <a:ext cx="7272808" cy="2736303"/>
          </a:xfrm>
        </p:spPr>
        <p:txBody>
          <a:bodyPr/>
          <a:lstStyle/>
          <a:p>
            <a:r>
              <a:rPr lang="zh-CN" altLang="en-US" sz="2800" dirty="0" smtClean="0"/>
              <a:t>共识基本概念、共识技术发展路线及分类</a:t>
            </a:r>
            <a:endParaRPr lang="en-US" altLang="zh-CN" sz="2800" dirty="0" smtClean="0"/>
          </a:p>
          <a:p>
            <a:pPr marL="0" indent="0">
              <a:buNone/>
            </a:pPr>
            <a:endParaRPr lang="en-US" altLang="zh-CN" sz="2800" dirty="0" smtClean="0"/>
          </a:p>
          <a:p>
            <a:r>
              <a:rPr lang="zh-CN" altLang="en-US" sz="2800" dirty="0"/>
              <a:t>比特币的共识</a:t>
            </a:r>
            <a:r>
              <a:rPr lang="zh-CN" altLang="en-US" sz="2800" dirty="0" smtClean="0"/>
              <a:t>机制</a:t>
            </a:r>
            <a:endParaRPr lang="en-US" altLang="zh-CN" sz="2800" dirty="0" smtClean="0"/>
          </a:p>
          <a:p>
            <a:pPr marL="0" indent="0">
              <a:buNone/>
            </a:pPr>
            <a:endParaRPr lang="en-US" altLang="zh-CN" sz="2800" dirty="0"/>
          </a:p>
        </p:txBody>
      </p:sp>
    </p:spTree>
    <p:extLst>
      <p:ext uri="{BB962C8B-B14F-4D97-AF65-F5344CB8AC3E}">
        <p14:creationId xmlns:p14="http://schemas.microsoft.com/office/powerpoint/2010/main" val="100136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87524" y="1124744"/>
            <a:ext cx="8280152" cy="52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000" dirty="0" smtClean="0"/>
              <a:t>比特币共识机制</a:t>
            </a:r>
            <a:endParaRPr lang="en-US" altLang="zh-CN" sz="2000" dirty="0" smtClean="0"/>
          </a:p>
          <a:p>
            <a:pPr marL="695325" lvl="2" indent="-342900"/>
            <a:r>
              <a:rPr lang="en-US" altLang="zh-CN" sz="2000" dirty="0" err="1" smtClean="0"/>
              <a:t>PoW</a:t>
            </a:r>
            <a:r>
              <a:rPr lang="en-US" altLang="zh-CN" sz="2000" dirty="0" smtClean="0"/>
              <a:t> </a:t>
            </a:r>
            <a:r>
              <a:rPr lang="zh-CN" altLang="en-US" sz="2000" dirty="0" smtClean="0"/>
              <a:t>（工作量证明）</a:t>
            </a:r>
            <a:endParaRPr lang="en-US" altLang="zh-CN" sz="2000" dirty="0" smtClean="0"/>
          </a:p>
          <a:p>
            <a:pPr marL="695325" lvl="2" indent="-342900"/>
            <a:r>
              <a:rPr lang="zh-CN" altLang="en-US" sz="2000" dirty="0" smtClean="0"/>
              <a:t>隐性共识</a:t>
            </a:r>
            <a:endParaRPr lang="en-US" altLang="zh-CN" sz="2000" dirty="0" smtClean="0"/>
          </a:p>
          <a:p>
            <a:pPr marL="695325" lvl="2" indent="-342900"/>
            <a:r>
              <a:rPr lang="zh-CN" altLang="en-US" sz="2000" b="1" dirty="0" smtClean="0"/>
              <a:t>当接收到的新块可能导致链“分叉”时怎么办？</a:t>
            </a:r>
            <a:endParaRPr lang="en-US" altLang="zh-CN" sz="2000" b="1" dirty="0" smtClean="0"/>
          </a:p>
          <a:p>
            <a:pPr marL="1012825" lvl="3" indent="-342900"/>
            <a:r>
              <a:rPr lang="zh-CN" altLang="en-US" sz="2000" dirty="0" smtClean="0"/>
              <a:t>在自己挖到一个新块之前，收到了两个相同高度的最新块</a:t>
            </a:r>
            <a:endParaRPr lang="en-US" altLang="zh-CN" sz="2000" dirty="0" smtClean="0"/>
          </a:p>
          <a:p>
            <a:pPr marL="1012825" lvl="3" indent="-342900"/>
            <a:r>
              <a:rPr lang="zh-CN" altLang="en-US" sz="2000" dirty="0" smtClean="0"/>
              <a:t>“跟随先收到的”</a:t>
            </a:r>
            <a:endParaRPr lang="en-US" altLang="zh-CN" sz="2000" dirty="0" smtClean="0"/>
          </a:p>
          <a:p>
            <a:pPr marL="669925" lvl="3" indent="0">
              <a:buFontTx/>
              <a:buNone/>
            </a:pPr>
            <a:endParaRPr lang="en-US" altLang="zh-CN" sz="2000" dirty="0" smtClean="0"/>
          </a:p>
          <a:p>
            <a:pPr marL="352425" lvl="2" indent="0">
              <a:buFontTx/>
              <a:buNone/>
            </a:pPr>
            <a:endParaRPr lang="en-US" altLang="zh-CN" sz="2000" dirty="0"/>
          </a:p>
        </p:txBody>
      </p:sp>
      <p:sp>
        <p:nvSpPr>
          <p:cNvPr id="5" name="矩形 4"/>
          <p:cNvSpPr/>
          <p:nvPr/>
        </p:nvSpPr>
        <p:spPr bwMode="auto">
          <a:xfrm>
            <a:off x="730323" y="4257093"/>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7" name="矩形 6"/>
          <p:cNvSpPr/>
          <p:nvPr/>
        </p:nvSpPr>
        <p:spPr bwMode="auto">
          <a:xfrm>
            <a:off x="1666427" y="4257093"/>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8" name="肘形连接符 7"/>
          <p:cNvCxnSpPr>
            <a:stCxn id="7" idx="0"/>
            <a:endCxn id="5" idx="3"/>
          </p:cNvCxnSpPr>
          <p:nvPr/>
        </p:nvCxnSpPr>
        <p:spPr bwMode="auto">
          <a:xfrm rot="16200000" flipH="1" flipV="1">
            <a:off x="1342391" y="4077073"/>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bwMode="auto">
          <a:xfrm>
            <a:off x="3538635" y="4257092"/>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10" name="肘形连接符 9"/>
          <p:cNvCxnSpPr>
            <a:stCxn id="9" idx="0"/>
          </p:cNvCxnSpPr>
          <p:nvPr/>
        </p:nvCxnSpPr>
        <p:spPr bwMode="auto">
          <a:xfrm rot="16200000" flipH="1" flipV="1">
            <a:off x="3214599" y="4077072"/>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2602531" y="4263880"/>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12" name="肘形连接符 11"/>
          <p:cNvCxnSpPr/>
          <p:nvPr/>
        </p:nvCxnSpPr>
        <p:spPr bwMode="auto">
          <a:xfrm rot="16200000" flipH="1" flipV="1">
            <a:off x="2278495" y="4077071"/>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4474739" y="4257090"/>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14" name="肘形连接符 13"/>
          <p:cNvCxnSpPr/>
          <p:nvPr/>
        </p:nvCxnSpPr>
        <p:spPr bwMode="auto">
          <a:xfrm rot="16200000" flipH="1" flipV="1">
            <a:off x="4168591" y="4077070"/>
            <a:ext cx="360040" cy="720080"/>
          </a:xfrm>
          <a:prstGeom prst="bentConnector4">
            <a:avLst>
              <a:gd name="adj1" fmla="val -63493"/>
              <a:gd name="adj2" fmla="val 65000"/>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椭圆 14"/>
          <p:cNvSpPr/>
          <p:nvPr/>
        </p:nvSpPr>
        <p:spPr bwMode="auto">
          <a:xfrm>
            <a:off x="6498049" y="4176805"/>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Tx23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16" name="矩形 15"/>
          <p:cNvSpPr/>
          <p:nvPr/>
        </p:nvSpPr>
        <p:spPr bwMode="auto">
          <a:xfrm>
            <a:off x="503548" y="3831832"/>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18" name="矩形 17"/>
          <p:cNvSpPr/>
          <p:nvPr/>
        </p:nvSpPr>
        <p:spPr bwMode="auto">
          <a:xfrm>
            <a:off x="4474739" y="5373216"/>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Tx5</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Tx6</a:t>
            </a:r>
            <a:endParaRPr kumimoji="0" lang="zh-CN" altLang="en-US" sz="1100" b="0" i="0" u="none" strike="noStrike" cap="none" normalizeH="0" baseline="0" dirty="0" smtClean="0">
              <a:ln>
                <a:noFill/>
              </a:ln>
              <a:solidFill>
                <a:schemeClr val="tx1"/>
              </a:solidFill>
              <a:effectLst/>
            </a:endParaRPr>
          </a:p>
        </p:txBody>
      </p:sp>
      <p:cxnSp>
        <p:nvCxnSpPr>
          <p:cNvPr id="19" name="肘形连接符 18"/>
          <p:cNvCxnSpPr>
            <a:stCxn id="18" idx="1"/>
            <a:endCxn id="9" idx="2"/>
          </p:cNvCxnSpPr>
          <p:nvPr/>
        </p:nvCxnSpPr>
        <p:spPr bwMode="auto">
          <a:xfrm rot="10800000">
            <a:off x="3754659" y="4977172"/>
            <a:ext cx="720080" cy="756084"/>
          </a:xfrm>
          <a:prstGeom prst="bentConnector2">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矩形 19"/>
          <p:cNvSpPr/>
          <p:nvPr/>
        </p:nvSpPr>
        <p:spPr bwMode="auto">
          <a:xfrm>
            <a:off x="5525107" y="4263880"/>
            <a:ext cx="432048" cy="720080"/>
          </a:xfrm>
          <a:prstGeom prst="rect">
            <a:avLst/>
          </a:prstGeom>
          <a:solidFill>
            <a:schemeClr val="accent3">
              <a:lumMod val="85000"/>
            </a:schemeClr>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Tx21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Tx22</a:t>
            </a:r>
            <a:endParaRPr kumimoji="0" lang="zh-CN" altLang="en-US" sz="1100" b="0" i="0" u="none" strike="noStrike" cap="none" normalizeH="0" baseline="0" dirty="0" smtClean="0">
              <a:ln>
                <a:noFill/>
              </a:ln>
              <a:solidFill>
                <a:schemeClr val="tx1"/>
              </a:solidFill>
              <a:effectLst/>
            </a:endParaRPr>
          </a:p>
        </p:txBody>
      </p:sp>
      <p:cxnSp>
        <p:nvCxnSpPr>
          <p:cNvPr id="21" name="肘形连接符 20"/>
          <p:cNvCxnSpPr>
            <a:stCxn id="20" idx="0"/>
            <a:endCxn id="13" idx="3"/>
          </p:cNvCxnSpPr>
          <p:nvPr/>
        </p:nvCxnSpPr>
        <p:spPr bwMode="auto">
          <a:xfrm rot="16200000" flipH="1" flipV="1">
            <a:off x="5147334" y="4023333"/>
            <a:ext cx="353250" cy="834344"/>
          </a:xfrm>
          <a:prstGeom prst="bentConnector4">
            <a:avLst>
              <a:gd name="adj1" fmla="val -64713"/>
              <a:gd name="adj2" fmla="val 62946"/>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9606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3"/>
          <p:cNvSpPr txBox="1">
            <a:spLocks noChangeArrowheads="1"/>
          </p:cNvSpPr>
          <p:nvPr/>
        </p:nvSpPr>
        <p:spPr bwMode="auto">
          <a:xfrm>
            <a:off x="395536" y="1052736"/>
            <a:ext cx="8280152"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000" dirty="0" smtClean="0"/>
              <a:t>比特币共识机制</a:t>
            </a:r>
            <a:endParaRPr lang="en-US" altLang="zh-CN" sz="2000" dirty="0" smtClean="0"/>
          </a:p>
          <a:p>
            <a:pPr marL="695325" lvl="2" indent="-342900"/>
            <a:r>
              <a:rPr lang="en-US" altLang="zh-CN" sz="2000" dirty="0" err="1" smtClean="0"/>
              <a:t>PoW</a:t>
            </a:r>
            <a:r>
              <a:rPr lang="en-US" altLang="zh-CN" sz="2000" dirty="0" smtClean="0"/>
              <a:t> </a:t>
            </a:r>
            <a:r>
              <a:rPr lang="zh-CN" altLang="en-US" sz="2000" dirty="0" smtClean="0"/>
              <a:t>（工作量证明）</a:t>
            </a:r>
            <a:endParaRPr lang="en-US" altLang="zh-CN" sz="2000" dirty="0" smtClean="0"/>
          </a:p>
          <a:p>
            <a:pPr marL="695325" lvl="2" indent="-342900"/>
            <a:r>
              <a:rPr lang="zh-CN" altLang="en-US" sz="2000" dirty="0" smtClean="0"/>
              <a:t>隐性共识</a:t>
            </a:r>
            <a:endParaRPr lang="en-US" altLang="zh-CN" sz="2000" dirty="0" smtClean="0"/>
          </a:p>
          <a:p>
            <a:pPr marL="695325" lvl="2" indent="-342900"/>
            <a:r>
              <a:rPr lang="zh-CN" altLang="en-US" sz="2000" b="1" dirty="0" smtClean="0"/>
              <a:t>当接收到的新块可能导致链“分叉”时怎么办？</a:t>
            </a:r>
            <a:endParaRPr lang="en-US" altLang="zh-CN" sz="2000" b="1" dirty="0" smtClean="0"/>
          </a:p>
          <a:p>
            <a:pPr marL="1012825" lvl="3" indent="-342900"/>
            <a:r>
              <a:rPr lang="zh-CN" altLang="en-US" sz="2000" dirty="0" smtClean="0"/>
              <a:t>当收到不同高度的新块时</a:t>
            </a:r>
            <a:endParaRPr lang="en-US" altLang="zh-CN" sz="2000" dirty="0" smtClean="0"/>
          </a:p>
          <a:p>
            <a:pPr marL="352425" lvl="2" indent="0">
              <a:buFontTx/>
              <a:buNone/>
            </a:pPr>
            <a:endParaRPr lang="en-US" altLang="zh-CN" sz="2000" dirty="0"/>
          </a:p>
        </p:txBody>
      </p:sp>
      <p:sp>
        <p:nvSpPr>
          <p:cNvPr id="23" name="矩形 22"/>
          <p:cNvSpPr/>
          <p:nvPr/>
        </p:nvSpPr>
        <p:spPr bwMode="auto">
          <a:xfrm>
            <a:off x="838335" y="3998277"/>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24" name="矩形 23"/>
          <p:cNvSpPr/>
          <p:nvPr/>
        </p:nvSpPr>
        <p:spPr bwMode="auto">
          <a:xfrm>
            <a:off x="1774439" y="3998277"/>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5" name="肘形连接符 24"/>
          <p:cNvCxnSpPr>
            <a:stCxn id="24" idx="0"/>
            <a:endCxn id="23" idx="3"/>
          </p:cNvCxnSpPr>
          <p:nvPr/>
        </p:nvCxnSpPr>
        <p:spPr bwMode="auto">
          <a:xfrm rot="16200000" flipH="1" flipV="1">
            <a:off x="1450403" y="3818257"/>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矩形 25"/>
          <p:cNvSpPr/>
          <p:nvPr/>
        </p:nvSpPr>
        <p:spPr bwMode="auto">
          <a:xfrm>
            <a:off x="3646647" y="3998276"/>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7" name="肘形连接符 26"/>
          <p:cNvCxnSpPr>
            <a:stCxn id="26" idx="0"/>
          </p:cNvCxnSpPr>
          <p:nvPr/>
        </p:nvCxnSpPr>
        <p:spPr bwMode="auto">
          <a:xfrm rot="16200000" flipH="1" flipV="1">
            <a:off x="3322611" y="3818256"/>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矩形 27"/>
          <p:cNvSpPr/>
          <p:nvPr/>
        </p:nvSpPr>
        <p:spPr bwMode="auto">
          <a:xfrm>
            <a:off x="2710543" y="4005064"/>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9" name="肘形连接符 28"/>
          <p:cNvCxnSpPr/>
          <p:nvPr/>
        </p:nvCxnSpPr>
        <p:spPr bwMode="auto">
          <a:xfrm rot="16200000" flipH="1" flipV="1">
            <a:off x="2386507" y="3818255"/>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矩形 29"/>
          <p:cNvSpPr/>
          <p:nvPr/>
        </p:nvSpPr>
        <p:spPr bwMode="auto">
          <a:xfrm>
            <a:off x="4582751" y="3998274"/>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31" name="肘形连接符 30"/>
          <p:cNvCxnSpPr/>
          <p:nvPr/>
        </p:nvCxnSpPr>
        <p:spPr bwMode="auto">
          <a:xfrm rot="16200000" flipH="1" flipV="1">
            <a:off x="4276603" y="3818254"/>
            <a:ext cx="360040" cy="720080"/>
          </a:xfrm>
          <a:prstGeom prst="bentConnector4">
            <a:avLst>
              <a:gd name="adj1" fmla="val -63493"/>
              <a:gd name="adj2" fmla="val 65000"/>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椭圆 31"/>
          <p:cNvSpPr/>
          <p:nvPr/>
        </p:nvSpPr>
        <p:spPr bwMode="auto">
          <a:xfrm>
            <a:off x="6606061" y="3917989"/>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Tx23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3" name="矩形 32"/>
          <p:cNvSpPr/>
          <p:nvPr/>
        </p:nvSpPr>
        <p:spPr bwMode="auto">
          <a:xfrm>
            <a:off x="611560" y="3573016"/>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4" name="矩形 33"/>
          <p:cNvSpPr/>
          <p:nvPr/>
        </p:nvSpPr>
        <p:spPr bwMode="auto">
          <a:xfrm>
            <a:off x="4582751" y="5114400"/>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Tx5</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Tx6</a:t>
            </a:r>
            <a:endParaRPr kumimoji="0" lang="zh-CN" altLang="en-US" sz="1100" b="0" i="0" u="none" strike="noStrike" cap="none" normalizeH="0" baseline="0" dirty="0" smtClean="0">
              <a:ln>
                <a:noFill/>
              </a:ln>
              <a:solidFill>
                <a:schemeClr val="tx1"/>
              </a:solidFill>
              <a:effectLst/>
            </a:endParaRPr>
          </a:p>
        </p:txBody>
      </p:sp>
      <p:cxnSp>
        <p:nvCxnSpPr>
          <p:cNvPr id="35" name="肘形连接符 34"/>
          <p:cNvCxnSpPr>
            <a:stCxn id="34" idx="1"/>
            <a:endCxn id="26" idx="2"/>
          </p:cNvCxnSpPr>
          <p:nvPr/>
        </p:nvCxnSpPr>
        <p:spPr bwMode="auto">
          <a:xfrm rot="10800000">
            <a:off x="3862671" y="4718356"/>
            <a:ext cx="720080" cy="756084"/>
          </a:xfrm>
          <a:prstGeom prst="bentConnector2">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矩形 35"/>
          <p:cNvSpPr/>
          <p:nvPr/>
        </p:nvSpPr>
        <p:spPr bwMode="auto">
          <a:xfrm>
            <a:off x="5633119" y="4005064"/>
            <a:ext cx="432048" cy="720080"/>
          </a:xfrm>
          <a:prstGeom prst="rect">
            <a:avLst/>
          </a:prstGeom>
          <a:solidFill>
            <a:schemeClr val="accent3">
              <a:lumMod val="85000"/>
            </a:schemeClr>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Tx21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Tx22</a:t>
            </a:r>
            <a:endParaRPr kumimoji="0" lang="zh-CN" altLang="en-US" sz="1100" b="0" i="0" u="none" strike="noStrike" cap="none" normalizeH="0" baseline="0" dirty="0" smtClean="0">
              <a:ln>
                <a:noFill/>
              </a:ln>
              <a:solidFill>
                <a:schemeClr val="tx1"/>
              </a:solidFill>
              <a:effectLst/>
            </a:endParaRPr>
          </a:p>
        </p:txBody>
      </p:sp>
      <p:cxnSp>
        <p:nvCxnSpPr>
          <p:cNvPr id="37" name="肘形连接符 36"/>
          <p:cNvCxnSpPr>
            <a:stCxn id="36" idx="0"/>
            <a:endCxn id="30" idx="3"/>
          </p:cNvCxnSpPr>
          <p:nvPr/>
        </p:nvCxnSpPr>
        <p:spPr bwMode="auto">
          <a:xfrm rot="16200000" flipH="1" flipV="1">
            <a:off x="5255346" y="3764517"/>
            <a:ext cx="353250" cy="834344"/>
          </a:xfrm>
          <a:prstGeom prst="bentConnector4">
            <a:avLst>
              <a:gd name="adj1" fmla="val -64713"/>
              <a:gd name="adj2" fmla="val 62946"/>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矩形 37"/>
          <p:cNvSpPr/>
          <p:nvPr/>
        </p:nvSpPr>
        <p:spPr bwMode="auto">
          <a:xfrm>
            <a:off x="5633119" y="5122304"/>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Tx7</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Tx8</a:t>
            </a:r>
            <a:endParaRPr kumimoji="0" lang="zh-CN" altLang="en-US" sz="1100" b="0" i="0" u="none" strike="noStrike" cap="none" normalizeH="0" baseline="0" dirty="0" smtClean="0">
              <a:ln>
                <a:noFill/>
              </a:ln>
              <a:solidFill>
                <a:schemeClr val="tx1"/>
              </a:solidFill>
              <a:effectLst/>
            </a:endParaRPr>
          </a:p>
        </p:txBody>
      </p:sp>
      <p:cxnSp>
        <p:nvCxnSpPr>
          <p:cNvPr id="39" name="肘形连接符 38"/>
          <p:cNvCxnSpPr>
            <a:stCxn id="38" idx="1"/>
            <a:endCxn id="34" idx="0"/>
          </p:cNvCxnSpPr>
          <p:nvPr/>
        </p:nvCxnSpPr>
        <p:spPr bwMode="auto">
          <a:xfrm rot="10800000">
            <a:off x="4798775" y="5114400"/>
            <a:ext cx="834344" cy="367944"/>
          </a:xfrm>
          <a:prstGeom prst="bentConnector4">
            <a:avLst>
              <a:gd name="adj1" fmla="val 37054"/>
              <a:gd name="adj2" fmla="val 162129"/>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167954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500" fill="hold"/>
                                        <p:tgtEl>
                                          <p:spTgt spid="36"/>
                                        </p:tgtEl>
                                        <p:attrNameLst>
                                          <p:attrName>ppt_w</p:attrName>
                                        </p:attrNameLst>
                                      </p:cBhvr>
                                      <p:tavLst>
                                        <p:tav tm="0">
                                          <p:val>
                                            <p:fltVal val="0"/>
                                          </p:val>
                                        </p:tav>
                                        <p:tav tm="100000">
                                          <p:val>
                                            <p:strVal val="#ppt_w"/>
                                          </p:val>
                                        </p:tav>
                                      </p:tavLst>
                                    </p:anim>
                                    <p:anim calcmode="lin" valueType="num">
                                      <p:cBhvr>
                                        <p:cTn id="13" dur="500" fill="hold"/>
                                        <p:tgtEl>
                                          <p:spTgt spid="36"/>
                                        </p:tgtEl>
                                        <p:attrNameLst>
                                          <p:attrName>ppt_h</p:attrName>
                                        </p:attrNameLst>
                                      </p:cBhvr>
                                      <p:tavLst>
                                        <p:tav tm="0">
                                          <p:val>
                                            <p:fltVal val="0"/>
                                          </p:val>
                                        </p:tav>
                                        <p:tav tm="100000">
                                          <p:val>
                                            <p:strVal val="#ppt_h"/>
                                          </p:val>
                                        </p:tav>
                                      </p:tavLst>
                                    </p:anim>
                                    <p:animEffect transition="in" filter="fade">
                                      <p:cBhvr>
                                        <p:cTn id="14" dur="500"/>
                                        <p:tgtEl>
                                          <p:spTgt spid="3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fill="hold"/>
                                        <p:tgtEl>
                                          <p:spTgt spid="39"/>
                                        </p:tgtEl>
                                        <p:attrNameLst>
                                          <p:attrName>ppt_x</p:attrName>
                                        </p:attrNameLst>
                                      </p:cBhvr>
                                      <p:tavLst>
                                        <p:tav tm="0">
                                          <p:val>
                                            <p:strVal val="#ppt_x"/>
                                          </p:val>
                                        </p:tav>
                                        <p:tav tm="100000">
                                          <p:val>
                                            <p:strVal val="#ppt_x"/>
                                          </p:val>
                                        </p:tav>
                                      </p:tavLst>
                                    </p:anim>
                                    <p:anim calcmode="lin" valueType="num">
                                      <p:cBhvr additive="base">
                                        <p:cTn id="28" dur="500" fill="hold"/>
                                        <p:tgtEl>
                                          <p:spTgt spid="3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p:cNvSpPr txBox="1">
            <a:spLocks noChangeArrowheads="1"/>
          </p:cNvSpPr>
          <p:nvPr/>
        </p:nvSpPr>
        <p:spPr bwMode="auto">
          <a:xfrm>
            <a:off x="359532" y="980728"/>
            <a:ext cx="8280152" cy="543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000" dirty="0" smtClean="0"/>
              <a:t>比特币共识机制</a:t>
            </a:r>
            <a:endParaRPr lang="en-US" altLang="zh-CN" sz="2000" dirty="0" smtClean="0"/>
          </a:p>
          <a:p>
            <a:pPr marL="695325" lvl="2" indent="-342900"/>
            <a:r>
              <a:rPr lang="en-US" altLang="zh-CN" sz="2000" dirty="0" err="1" smtClean="0"/>
              <a:t>PoW</a:t>
            </a:r>
            <a:r>
              <a:rPr lang="en-US" altLang="zh-CN" sz="2000" dirty="0" smtClean="0"/>
              <a:t> </a:t>
            </a:r>
            <a:r>
              <a:rPr lang="zh-CN" altLang="en-US" sz="2000" dirty="0" smtClean="0"/>
              <a:t>（工作量证明）</a:t>
            </a:r>
            <a:endParaRPr lang="en-US" altLang="zh-CN" sz="2000" dirty="0" smtClean="0"/>
          </a:p>
          <a:p>
            <a:pPr marL="695325" lvl="2" indent="-342900"/>
            <a:r>
              <a:rPr lang="zh-CN" altLang="en-US" sz="2000" dirty="0" smtClean="0"/>
              <a:t>隐性共识</a:t>
            </a:r>
            <a:endParaRPr lang="en-US" altLang="zh-CN" sz="2000" dirty="0" smtClean="0"/>
          </a:p>
          <a:p>
            <a:pPr marL="695325" lvl="2" indent="-342900"/>
            <a:r>
              <a:rPr lang="zh-CN" altLang="en-US" sz="2000" b="1" dirty="0" smtClean="0"/>
              <a:t>当接收到的新块可能导致链“分叉”时怎么办？</a:t>
            </a:r>
            <a:endParaRPr lang="en-US" altLang="zh-CN" sz="2000" b="1" dirty="0" smtClean="0"/>
          </a:p>
          <a:p>
            <a:pPr marL="1012825" lvl="3" indent="-342900"/>
            <a:r>
              <a:rPr lang="zh-CN" altLang="en-US" sz="2000" dirty="0" smtClean="0"/>
              <a:t>当收到不同高度的新块时</a:t>
            </a:r>
            <a:endParaRPr lang="en-US" altLang="zh-CN" sz="2000" dirty="0" smtClean="0"/>
          </a:p>
          <a:p>
            <a:pPr marL="1012825" lvl="3" indent="-342900"/>
            <a:r>
              <a:rPr lang="zh-CN" altLang="en-US" sz="2000" dirty="0" smtClean="0"/>
              <a:t>选择跟随“最长链”：</a:t>
            </a:r>
            <a:r>
              <a:rPr lang="zh-CN" altLang="en-US" sz="2000" b="1" dirty="0" smtClean="0"/>
              <a:t>遵从最长链原则</a:t>
            </a:r>
            <a:endParaRPr lang="en-US" altLang="zh-CN" sz="2000" b="1" dirty="0" smtClean="0"/>
          </a:p>
          <a:p>
            <a:pPr marL="669925" lvl="3" indent="0">
              <a:buFontTx/>
              <a:buNone/>
            </a:pPr>
            <a:endParaRPr lang="en-US" altLang="zh-CN" sz="2000" dirty="0" smtClean="0"/>
          </a:p>
          <a:p>
            <a:pPr marL="352425" lvl="2" indent="0">
              <a:buFontTx/>
              <a:buNone/>
            </a:pPr>
            <a:endParaRPr lang="en-US" altLang="zh-CN" sz="2000" dirty="0"/>
          </a:p>
        </p:txBody>
      </p:sp>
      <p:sp>
        <p:nvSpPr>
          <p:cNvPr id="40" name="矩形 39"/>
          <p:cNvSpPr/>
          <p:nvPr/>
        </p:nvSpPr>
        <p:spPr bwMode="auto">
          <a:xfrm>
            <a:off x="802331" y="4070285"/>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41" name="矩形 40"/>
          <p:cNvSpPr/>
          <p:nvPr/>
        </p:nvSpPr>
        <p:spPr bwMode="auto">
          <a:xfrm>
            <a:off x="1738435" y="4070285"/>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42" name="肘形连接符 41"/>
          <p:cNvCxnSpPr>
            <a:stCxn id="41" idx="0"/>
            <a:endCxn id="40" idx="3"/>
          </p:cNvCxnSpPr>
          <p:nvPr/>
        </p:nvCxnSpPr>
        <p:spPr bwMode="auto">
          <a:xfrm rot="16200000" flipH="1" flipV="1">
            <a:off x="1414399" y="3890265"/>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矩形 42"/>
          <p:cNvSpPr/>
          <p:nvPr/>
        </p:nvSpPr>
        <p:spPr bwMode="auto">
          <a:xfrm>
            <a:off x="3610643" y="4070284"/>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44" name="肘形连接符 43"/>
          <p:cNvCxnSpPr>
            <a:stCxn id="43" idx="0"/>
          </p:cNvCxnSpPr>
          <p:nvPr/>
        </p:nvCxnSpPr>
        <p:spPr bwMode="auto">
          <a:xfrm rot="16200000" flipH="1" flipV="1">
            <a:off x="3286607" y="3890264"/>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矩形 44"/>
          <p:cNvSpPr/>
          <p:nvPr/>
        </p:nvSpPr>
        <p:spPr bwMode="auto">
          <a:xfrm>
            <a:off x="2674539" y="4077072"/>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46" name="肘形连接符 45"/>
          <p:cNvCxnSpPr/>
          <p:nvPr/>
        </p:nvCxnSpPr>
        <p:spPr bwMode="auto">
          <a:xfrm rot="16200000" flipH="1" flipV="1">
            <a:off x="2350503" y="3890263"/>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46"/>
          <p:cNvSpPr/>
          <p:nvPr/>
        </p:nvSpPr>
        <p:spPr bwMode="auto">
          <a:xfrm>
            <a:off x="4546747" y="4070282"/>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48" name="肘形连接符 47"/>
          <p:cNvCxnSpPr/>
          <p:nvPr/>
        </p:nvCxnSpPr>
        <p:spPr bwMode="auto">
          <a:xfrm rot="16200000" flipH="1" flipV="1">
            <a:off x="4240599" y="3890262"/>
            <a:ext cx="360040" cy="720080"/>
          </a:xfrm>
          <a:prstGeom prst="bentConnector4">
            <a:avLst>
              <a:gd name="adj1" fmla="val -63493"/>
              <a:gd name="adj2" fmla="val 65000"/>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椭圆 48"/>
          <p:cNvSpPr/>
          <p:nvPr/>
        </p:nvSpPr>
        <p:spPr bwMode="auto">
          <a:xfrm>
            <a:off x="6570057" y="3989997"/>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Tx23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50" name="矩形 49"/>
          <p:cNvSpPr/>
          <p:nvPr/>
        </p:nvSpPr>
        <p:spPr bwMode="auto">
          <a:xfrm>
            <a:off x="575556" y="3645024"/>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51" name="矩形 50"/>
          <p:cNvSpPr/>
          <p:nvPr/>
        </p:nvSpPr>
        <p:spPr bwMode="auto">
          <a:xfrm>
            <a:off x="4546747" y="5186408"/>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Tx5</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Tx6</a:t>
            </a:r>
            <a:endParaRPr kumimoji="0" lang="zh-CN" altLang="en-US" sz="1100" b="0" i="0" u="none" strike="noStrike" cap="none" normalizeH="0" baseline="0" dirty="0" smtClean="0">
              <a:ln>
                <a:noFill/>
              </a:ln>
              <a:solidFill>
                <a:schemeClr val="tx1"/>
              </a:solidFill>
              <a:effectLst/>
            </a:endParaRPr>
          </a:p>
        </p:txBody>
      </p:sp>
      <p:cxnSp>
        <p:nvCxnSpPr>
          <p:cNvPr id="52" name="肘形连接符 51"/>
          <p:cNvCxnSpPr>
            <a:stCxn id="51" idx="1"/>
            <a:endCxn id="43" idx="2"/>
          </p:cNvCxnSpPr>
          <p:nvPr/>
        </p:nvCxnSpPr>
        <p:spPr bwMode="auto">
          <a:xfrm rot="10800000">
            <a:off x="3826667" y="4790364"/>
            <a:ext cx="720080" cy="756084"/>
          </a:xfrm>
          <a:prstGeom prst="bentConnector2">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矩形 52"/>
          <p:cNvSpPr/>
          <p:nvPr/>
        </p:nvSpPr>
        <p:spPr bwMode="auto">
          <a:xfrm>
            <a:off x="5597115" y="4077072"/>
            <a:ext cx="432048" cy="720080"/>
          </a:xfrm>
          <a:prstGeom prst="rect">
            <a:avLst/>
          </a:prstGeom>
          <a:solidFill>
            <a:schemeClr val="accent3">
              <a:lumMod val="85000"/>
            </a:schemeClr>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Tx21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Tx22</a:t>
            </a:r>
            <a:endParaRPr kumimoji="0" lang="zh-CN" altLang="en-US" sz="1100" b="0" i="0" u="none" strike="noStrike" cap="none" normalizeH="0" baseline="0" dirty="0" smtClean="0">
              <a:ln>
                <a:noFill/>
              </a:ln>
              <a:solidFill>
                <a:schemeClr val="tx1"/>
              </a:solidFill>
              <a:effectLst/>
            </a:endParaRPr>
          </a:p>
        </p:txBody>
      </p:sp>
      <p:cxnSp>
        <p:nvCxnSpPr>
          <p:cNvPr id="54" name="肘形连接符 53"/>
          <p:cNvCxnSpPr>
            <a:stCxn id="53" idx="0"/>
            <a:endCxn id="47" idx="3"/>
          </p:cNvCxnSpPr>
          <p:nvPr/>
        </p:nvCxnSpPr>
        <p:spPr bwMode="auto">
          <a:xfrm rot="16200000" flipH="1" flipV="1">
            <a:off x="5219342" y="3836525"/>
            <a:ext cx="353250" cy="834344"/>
          </a:xfrm>
          <a:prstGeom prst="bentConnector4">
            <a:avLst>
              <a:gd name="adj1" fmla="val -64713"/>
              <a:gd name="adj2" fmla="val 62946"/>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矩形 54"/>
          <p:cNvSpPr/>
          <p:nvPr/>
        </p:nvSpPr>
        <p:spPr bwMode="auto">
          <a:xfrm>
            <a:off x="5597115" y="5194312"/>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Tx7</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Tx8</a:t>
            </a:r>
            <a:endParaRPr kumimoji="0" lang="zh-CN" altLang="en-US" sz="1100" b="0" i="0" u="none" strike="noStrike" cap="none" normalizeH="0" baseline="0" dirty="0" smtClean="0">
              <a:ln>
                <a:noFill/>
              </a:ln>
              <a:solidFill>
                <a:schemeClr val="tx1"/>
              </a:solidFill>
              <a:effectLst/>
            </a:endParaRPr>
          </a:p>
        </p:txBody>
      </p:sp>
      <p:cxnSp>
        <p:nvCxnSpPr>
          <p:cNvPr id="56" name="肘形连接符 55"/>
          <p:cNvCxnSpPr>
            <a:stCxn id="55" idx="1"/>
            <a:endCxn id="51" idx="0"/>
          </p:cNvCxnSpPr>
          <p:nvPr/>
        </p:nvCxnSpPr>
        <p:spPr bwMode="auto">
          <a:xfrm rot="10800000">
            <a:off x="4762771" y="5186408"/>
            <a:ext cx="834344" cy="367944"/>
          </a:xfrm>
          <a:prstGeom prst="bentConnector4">
            <a:avLst>
              <a:gd name="adj1" fmla="val 37054"/>
              <a:gd name="adj2" fmla="val 162129"/>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277932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xEl>
                                              <p:pRg st="5" end="5"/>
                                            </p:txEl>
                                          </p:spTgt>
                                        </p:tgtEl>
                                        <p:attrNameLst>
                                          <p:attrName>style.visibility</p:attrName>
                                        </p:attrNameLst>
                                      </p:cBhvr>
                                      <p:to>
                                        <p:strVal val="visible"/>
                                      </p:to>
                                    </p:set>
                                    <p:anim calcmode="lin" valueType="num">
                                      <p:cBhvr additive="base">
                                        <p:cTn id="7" dur="500" fill="hold"/>
                                        <p:tgtEl>
                                          <p:spTgt spid="2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xit" presetSubtype="4" fill="hold" nodeType="clickEffect">
                                  <p:stCondLst>
                                    <p:cond delay="0"/>
                                  </p:stCondLst>
                                  <p:childTnLst>
                                    <p:animEffect transition="out" filter="wipe(down)">
                                      <p:cBhvr>
                                        <p:cTn id="12" dur="500"/>
                                        <p:tgtEl>
                                          <p:spTgt spid="54"/>
                                        </p:tgtEl>
                                      </p:cBhvr>
                                    </p:animEffect>
                                    <p:set>
                                      <p:cBhvr>
                                        <p:cTn id="13" dur="1" fill="hold">
                                          <p:stCondLst>
                                            <p:cond delay="499"/>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3"/>
          <p:cNvSpPr txBox="1">
            <a:spLocks noChangeArrowheads="1"/>
          </p:cNvSpPr>
          <p:nvPr/>
        </p:nvSpPr>
        <p:spPr bwMode="auto">
          <a:xfrm>
            <a:off x="395536" y="1052736"/>
            <a:ext cx="8280152"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000" dirty="0" smtClean="0"/>
              <a:t>比特币共识机制</a:t>
            </a:r>
            <a:endParaRPr lang="en-US" altLang="zh-CN" sz="2000" dirty="0" smtClean="0"/>
          </a:p>
          <a:p>
            <a:pPr marL="695325" lvl="2" indent="-342900"/>
            <a:r>
              <a:rPr lang="en-US" altLang="zh-CN" sz="2000" dirty="0" err="1" smtClean="0"/>
              <a:t>PoW</a:t>
            </a:r>
            <a:r>
              <a:rPr lang="en-US" altLang="zh-CN" sz="2000" dirty="0" smtClean="0"/>
              <a:t> </a:t>
            </a:r>
            <a:r>
              <a:rPr lang="zh-CN" altLang="en-US" sz="2000" dirty="0" smtClean="0"/>
              <a:t>（工作量证明）</a:t>
            </a:r>
            <a:endParaRPr lang="en-US" altLang="zh-CN" sz="2000" dirty="0" smtClean="0"/>
          </a:p>
          <a:p>
            <a:pPr marL="695325" lvl="2" indent="-342900"/>
            <a:r>
              <a:rPr lang="zh-CN" altLang="en-US" sz="2000" dirty="0" smtClean="0"/>
              <a:t>隐性共识</a:t>
            </a:r>
            <a:endParaRPr lang="en-US" altLang="zh-CN" sz="2000" dirty="0" smtClean="0"/>
          </a:p>
          <a:p>
            <a:pPr marL="695325" lvl="2" indent="-342900"/>
            <a:r>
              <a:rPr lang="zh-CN" altLang="en-US" sz="2000" b="1" dirty="0" smtClean="0"/>
              <a:t>当接收到的新块可能导致链“分叉”时怎么办？</a:t>
            </a:r>
            <a:endParaRPr lang="en-US" altLang="zh-CN" sz="2000" b="1" dirty="0" smtClean="0"/>
          </a:p>
          <a:p>
            <a:pPr marL="1012825" lvl="3" indent="-342900"/>
            <a:r>
              <a:rPr lang="zh-CN" altLang="en-US" sz="2000" dirty="0" smtClean="0"/>
              <a:t>当收到不同高度的新块时</a:t>
            </a:r>
            <a:endParaRPr lang="en-US" altLang="zh-CN" sz="2000" dirty="0" smtClean="0"/>
          </a:p>
          <a:p>
            <a:pPr marL="1012825" lvl="3" indent="-342900"/>
            <a:r>
              <a:rPr lang="zh-CN" altLang="en-US" sz="2000" dirty="0" smtClean="0"/>
              <a:t>选择跟随“最长链”：</a:t>
            </a:r>
            <a:r>
              <a:rPr lang="zh-CN" altLang="en-US" sz="2000" b="1" dirty="0" smtClean="0"/>
              <a:t>遵从最长链原则</a:t>
            </a:r>
            <a:endParaRPr lang="en-US" altLang="zh-CN" sz="2000" b="1" dirty="0" smtClean="0"/>
          </a:p>
          <a:p>
            <a:pPr marL="669925" lvl="3" indent="0">
              <a:buFontTx/>
              <a:buNone/>
            </a:pPr>
            <a:endParaRPr lang="en-US" altLang="zh-CN" sz="2000" dirty="0" smtClean="0"/>
          </a:p>
          <a:p>
            <a:pPr marL="352425" lvl="2" indent="0">
              <a:buFontTx/>
              <a:buNone/>
            </a:pPr>
            <a:endParaRPr lang="en-US" altLang="zh-CN" sz="2000" dirty="0"/>
          </a:p>
        </p:txBody>
      </p:sp>
      <p:sp>
        <p:nvSpPr>
          <p:cNvPr id="23" name="矩形 22"/>
          <p:cNvSpPr/>
          <p:nvPr/>
        </p:nvSpPr>
        <p:spPr bwMode="auto">
          <a:xfrm>
            <a:off x="838335" y="4070285"/>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24" name="矩形 23"/>
          <p:cNvSpPr/>
          <p:nvPr/>
        </p:nvSpPr>
        <p:spPr bwMode="auto">
          <a:xfrm>
            <a:off x="1774439" y="4070285"/>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5" name="肘形连接符 24"/>
          <p:cNvCxnSpPr>
            <a:stCxn id="24" idx="0"/>
            <a:endCxn id="23" idx="3"/>
          </p:cNvCxnSpPr>
          <p:nvPr/>
        </p:nvCxnSpPr>
        <p:spPr bwMode="auto">
          <a:xfrm rot="16200000" flipH="1" flipV="1">
            <a:off x="1450403" y="3890265"/>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矩形 25"/>
          <p:cNvSpPr/>
          <p:nvPr/>
        </p:nvSpPr>
        <p:spPr bwMode="auto">
          <a:xfrm>
            <a:off x="3646647" y="4070284"/>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7" name="肘形连接符 26"/>
          <p:cNvCxnSpPr>
            <a:stCxn id="26" idx="0"/>
          </p:cNvCxnSpPr>
          <p:nvPr/>
        </p:nvCxnSpPr>
        <p:spPr bwMode="auto">
          <a:xfrm rot="16200000" flipH="1" flipV="1">
            <a:off x="3322611" y="3890264"/>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矩形 27"/>
          <p:cNvSpPr/>
          <p:nvPr/>
        </p:nvSpPr>
        <p:spPr bwMode="auto">
          <a:xfrm>
            <a:off x="2710543" y="4077072"/>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29" name="肘形连接符 28"/>
          <p:cNvCxnSpPr/>
          <p:nvPr/>
        </p:nvCxnSpPr>
        <p:spPr bwMode="auto">
          <a:xfrm rot="16200000" flipH="1" flipV="1">
            <a:off x="2386507" y="3890263"/>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矩形 29"/>
          <p:cNvSpPr/>
          <p:nvPr/>
        </p:nvSpPr>
        <p:spPr bwMode="auto">
          <a:xfrm>
            <a:off x="4582751" y="4070282"/>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31" name="肘形连接符 30"/>
          <p:cNvCxnSpPr/>
          <p:nvPr/>
        </p:nvCxnSpPr>
        <p:spPr bwMode="auto">
          <a:xfrm rot="16200000" flipH="1" flipV="1">
            <a:off x="4276603" y="3890262"/>
            <a:ext cx="360040" cy="720080"/>
          </a:xfrm>
          <a:prstGeom prst="bentConnector4">
            <a:avLst>
              <a:gd name="adj1" fmla="val -63493"/>
              <a:gd name="adj2" fmla="val 65000"/>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椭圆 31"/>
          <p:cNvSpPr/>
          <p:nvPr/>
        </p:nvSpPr>
        <p:spPr bwMode="auto">
          <a:xfrm>
            <a:off x="6606061" y="3989997"/>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Tx23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3" name="矩形 32"/>
          <p:cNvSpPr/>
          <p:nvPr/>
        </p:nvSpPr>
        <p:spPr bwMode="auto">
          <a:xfrm>
            <a:off x="611560" y="3645024"/>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4" name="矩形 33"/>
          <p:cNvSpPr/>
          <p:nvPr/>
        </p:nvSpPr>
        <p:spPr bwMode="auto">
          <a:xfrm>
            <a:off x="4582751" y="5186408"/>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Tx5</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Tx6</a:t>
            </a:r>
            <a:endParaRPr kumimoji="0" lang="zh-CN" altLang="en-US" sz="1100" b="0" i="0" u="none" strike="noStrike" cap="none" normalizeH="0" baseline="0" dirty="0" smtClean="0">
              <a:ln>
                <a:noFill/>
              </a:ln>
              <a:solidFill>
                <a:schemeClr val="tx1"/>
              </a:solidFill>
              <a:effectLst/>
            </a:endParaRPr>
          </a:p>
        </p:txBody>
      </p:sp>
      <p:cxnSp>
        <p:nvCxnSpPr>
          <p:cNvPr id="35" name="肘形连接符 34"/>
          <p:cNvCxnSpPr>
            <a:stCxn id="34" idx="1"/>
            <a:endCxn id="26" idx="2"/>
          </p:cNvCxnSpPr>
          <p:nvPr/>
        </p:nvCxnSpPr>
        <p:spPr bwMode="auto">
          <a:xfrm rot="10800000">
            <a:off x="3862671" y="4790364"/>
            <a:ext cx="720080" cy="756084"/>
          </a:xfrm>
          <a:prstGeom prst="bentConnector2">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矩形 35"/>
          <p:cNvSpPr/>
          <p:nvPr/>
        </p:nvSpPr>
        <p:spPr bwMode="auto">
          <a:xfrm>
            <a:off x="5633119" y="4077072"/>
            <a:ext cx="432048" cy="720080"/>
          </a:xfrm>
          <a:prstGeom prst="rect">
            <a:avLst/>
          </a:prstGeom>
          <a:solidFill>
            <a:schemeClr val="accent3">
              <a:lumMod val="85000"/>
            </a:schemeClr>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103</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Tx21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Tx22</a:t>
            </a:r>
            <a:endParaRPr kumimoji="0" lang="zh-CN" altLang="en-US" sz="1100" b="0" i="0" u="none" strike="noStrike" cap="none" normalizeH="0" baseline="0" dirty="0" smtClean="0">
              <a:ln>
                <a:noFill/>
              </a:ln>
              <a:solidFill>
                <a:schemeClr val="tx1"/>
              </a:solidFill>
              <a:effectLst/>
            </a:endParaRPr>
          </a:p>
        </p:txBody>
      </p:sp>
      <p:sp>
        <p:nvSpPr>
          <p:cNvPr id="37" name="矩形 36"/>
          <p:cNvSpPr/>
          <p:nvPr/>
        </p:nvSpPr>
        <p:spPr bwMode="auto">
          <a:xfrm>
            <a:off x="5633119" y="5194312"/>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Tx7</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Tx8</a:t>
            </a:r>
            <a:endParaRPr kumimoji="0" lang="zh-CN" altLang="en-US" sz="1100" b="0" i="0" u="none" strike="noStrike" cap="none" normalizeH="0" baseline="0" dirty="0" smtClean="0">
              <a:ln>
                <a:noFill/>
              </a:ln>
              <a:solidFill>
                <a:schemeClr val="tx1"/>
              </a:solidFill>
              <a:effectLst/>
            </a:endParaRPr>
          </a:p>
        </p:txBody>
      </p:sp>
      <p:cxnSp>
        <p:nvCxnSpPr>
          <p:cNvPr id="38" name="肘形连接符 37"/>
          <p:cNvCxnSpPr>
            <a:stCxn id="37" idx="1"/>
            <a:endCxn id="34" idx="0"/>
          </p:cNvCxnSpPr>
          <p:nvPr/>
        </p:nvCxnSpPr>
        <p:spPr bwMode="auto">
          <a:xfrm rot="10800000">
            <a:off x="4798775" y="5186408"/>
            <a:ext cx="834344" cy="367944"/>
          </a:xfrm>
          <a:prstGeom prst="bentConnector4">
            <a:avLst>
              <a:gd name="adj1" fmla="val 37054"/>
              <a:gd name="adj2" fmla="val 162129"/>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肘形连接符 38"/>
          <p:cNvCxnSpPr>
            <a:stCxn id="36" idx="1"/>
            <a:endCxn id="37" idx="0"/>
          </p:cNvCxnSpPr>
          <p:nvPr/>
        </p:nvCxnSpPr>
        <p:spPr bwMode="auto">
          <a:xfrm rot="10800000" flipH="1" flipV="1">
            <a:off x="5633119" y="4437112"/>
            <a:ext cx="216024" cy="757200"/>
          </a:xfrm>
          <a:prstGeom prst="bentConnector4">
            <a:avLst>
              <a:gd name="adj1" fmla="val -105822"/>
              <a:gd name="adj2" fmla="val 73774"/>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189304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500" fill="hold"/>
                                        <p:tgtEl>
                                          <p:spTgt spid="39"/>
                                        </p:tgtEl>
                                        <p:attrNameLst>
                                          <p:attrName>ppt_w</p:attrName>
                                        </p:attrNameLst>
                                      </p:cBhvr>
                                      <p:tavLst>
                                        <p:tav tm="0">
                                          <p:val>
                                            <p:fltVal val="0"/>
                                          </p:val>
                                        </p:tav>
                                        <p:tav tm="100000">
                                          <p:val>
                                            <p:strVal val="#ppt_w"/>
                                          </p:val>
                                        </p:tav>
                                      </p:tavLst>
                                    </p:anim>
                                    <p:anim calcmode="lin" valueType="num">
                                      <p:cBhvr>
                                        <p:cTn id="8" dur="500" fill="hold"/>
                                        <p:tgtEl>
                                          <p:spTgt spid="39"/>
                                        </p:tgtEl>
                                        <p:attrNameLst>
                                          <p:attrName>ppt_h</p:attrName>
                                        </p:attrNameLst>
                                      </p:cBhvr>
                                      <p:tavLst>
                                        <p:tav tm="0">
                                          <p:val>
                                            <p:fltVal val="0"/>
                                          </p:val>
                                        </p:tav>
                                        <p:tav tm="100000">
                                          <p:val>
                                            <p:strVal val="#ppt_h"/>
                                          </p:val>
                                        </p:tav>
                                      </p:tavLst>
                                    </p:anim>
                                    <p:animEffect transition="in" filter="fade">
                                      <p:cBhvr>
                                        <p:cTn id="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p:cNvSpPr txBox="1">
            <a:spLocks noChangeArrowheads="1"/>
          </p:cNvSpPr>
          <p:nvPr/>
        </p:nvSpPr>
        <p:spPr bwMode="auto">
          <a:xfrm>
            <a:off x="359532" y="980728"/>
            <a:ext cx="8280152" cy="536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000" dirty="0" smtClean="0"/>
              <a:t>比特币共识机制</a:t>
            </a:r>
            <a:endParaRPr lang="en-US" altLang="zh-CN" sz="2000" dirty="0" smtClean="0"/>
          </a:p>
          <a:p>
            <a:pPr marL="695325" lvl="2" indent="-342900"/>
            <a:r>
              <a:rPr lang="en-US" altLang="zh-CN" sz="2000" dirty="0" err="1" smtClean="0"/>
              <a:t>PoW</a:t>
            </a:r>
            <a:r>
              <a:rPr lang="en-US" altLang="zh-CN" sz="2000" dirty="0" smtClean="0"/>
              <a:t> </a:t>
            </a:r>
            <a:r>
              <a:rPr lang="zh-CN" altLang="en-US" sz="2000" dirty="0" smtClean="0"/>
              <a:t>（工作量证明）</a:t>
            </a:r>
            <a:endParaRPr lang="en-US" altLang="zh-CN" sz="2000" dirty="0" smtClean="0"/>
          </a:p>
          <a:p>
            <a:pPr marL="695325" lvl="2" indent="-342900"/>
            <a:r>
              <a:rPr lang="zh-CN" altLang="en-US" sz="2000" dirty="0" smtClean="0"/>
              <a:t>隐性共识</a:t>
            </a:r>
            <a:endParaRPr lang="en-US" altLang="zh-CN" sz="2000" dirty="0" smtClean="0"/>
          </a:p>
          <a:p>
            <a:pPr marL="695325" lvl="2" indent="-342900"/>
            <a:r>
              <a:rPr lang="zh-CN" altLang="en-US" sz="2000" b="1" dirty="0" smtClean="0"/>
              <a:t>当接收到的新块可能导致链“分叉”时怎么办？</a:t>
            </a:r>
            <a:endParaRPr lang="en-US" altLang="zh-CN" sz="2000" b="1" dirty="0" smtClean="0"/>
          </a:p>
          <a:p>
            <a:pPr marL="1012825" lvl="3" indent="-342900"/>
            <a:r>
              <a:rPr lang="zh-CN" altLang="en-US" sz="1400" dirty="0" smtClean="0"/>
              <a:t>当收到不同高度的新块时</a:t>
            </a:r>
            <a:endParaRPr lang="en-US" altLang="zh-CN" sz="1400" dirty="0" smtClean="0"/>
          </a:p>
          <a:p>
            <a:pPr marL="1012825" lvl="3" indent="-342900"/>
            <a:r>
              <a:rPr lang="zh-CN" altLang="en-US" sz="1400" dirty="0" smtClean="0"/>
              <a:t>选择跟随“最长链”：</a:t>
            </a:r>
            <a:r>
              <a:rPr lang="zh-CN" altLang="en-US" sz="1400" b="1" dirty="0" smtClean="0"/>
              <a:t>遵从最长链原则</a:t>
            </a:r>
            <a:endParaRPr lang="en-US" altLang="zh-CN" sz="1400" b="1" dirty="0" smtClean="0"/>
          </a:p>
          <a:p>
            <a:pPr marL="1012825" lvl="3" indent="-342900"/>
            <a:r>
              <a:rPr lang="zh-CN" altLang="en-US" sz="1400" dirty="0" smtClean="0"/>
              <a:t>挖到一个块是相当困难的，每一个块都证明了有相应的算力已经“投资”在该块上，“长链”意味着有更多的算力（节点）认可了该链，最终这些块被纳入最终链的可能性更大；而不与最长链在一起的，则会被“抛弃”（网络内节点不认可）</a:t>
            </a:r>
            <a:endParaRPr lang="en-US" altLang="zh-CN" sz="1400" dirty="0" smtClean="0"/>
          </a:p>
          <a:p>
            <a:pPr marL="1012825" lvl="3" indent="-342900"/>
            <a:endParaRPr lang="en-US" altLang="zh-CN" sz="2000" b="1" dirty="0" smtClean="0"/>
          </a:p>
          <a:p>
            <a:pPr marL="669925" lvl="3" indent="0">
              <a:buFontTx/>
              <a:buNone/>
            </a:pPr>
            <a:endParaRPr lang="en-US" altLang="zh-CN" sz="2000" dirty="0" smtClean="0"/>
          </a:p>
          <a:p>
            <a:pPr marL="352425" lvl="2" indent="0">
              <a:buFontTx/>
              <a:buNone/>
            </a:pPr>
            <a:endParaRPr lang="en-US" altLang="zh-CN" sz="2000" dirty="0"/>
          </a:p>
        </p:txBody>
      </p:sp>
      <p:sp>
        <p:nvSpPr>
          <p:cNvPr id="40" name="矩形 39"/>
          <p:cNvSpPr/>
          <p:nvPr/>
        </p:nvSpPr>
        <p:spPr bwMode="auto">
          <a:xfrm>
            <a:off x="802331" y="4177181"/>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41" name="矩形 40"/>
          <p:cNvSpPr/>
          <p:nvPr/>
        </p:nvSpPr>
        <p:spPr bwMode="auto">
          <a:xfrm>
            <a:off x="1738435" y="4177181"/>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42" name="肘形连接符 41"/>
          <p:cNvCxnSpPr>
            <a:stCxn id="41" idx="0"/>
            <a:endCxn id="40" idx="3"/>
          </p:cNvCxnSpPr>
          <p:nvPr/>
        </p:nvCxnSpPr>
        <p:spPr bwMode="auto">
          <a:xfrm rot="16200000" flipH="1" flipV="1">
            <a:off x="1414399" y="3997161"/>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矩形 42"/>
          <p:cNvSpPr/>
          <p:nvPr/>
        </p:nvSpPr>
        <p:spPr bwMode="auto">
          <a:xfrm>
            <a:off x="3610643" y="4177180"/>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44" name="肘形连接符 43"/>
          <p:cNvCxnSpPr>
            <a:stCxn id="43" idx="0"/>
          </p:cNvCxnSpPr>
          <p:nvPr/>
        </p:nvCxnSpPr>
        <p:spPr bwMode="auto">
          <a:xfrm rot="16200000" flipH="1" flipV="1">
            <a:off x="3286607" y="3997160"/>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矩形 44"/>
          <p:cNvSpPr/>
          <p:nvPr/>
        </p:nvSpPr>
        <p:spPr bwMode="auto">
          <a:xfrm>
            <a:off x="2674539" y="4183968"/>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46" name="肘形连接符 45"/>
          <p:cNvCxnSpPr/>
          <p:nvPr/>
        </p:nvCxnSpPr>
        <p:spPr bwMode="auto">
          <a:xfrm rot="16200000" flipH="1" flipV="1">
            <a:off x="2350503" y="3997159"/>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矩形 46"/>
          <p:cNvSpPr/>
          <p:nvPr/>
        </p:nvSpPr>
        <p:spPr bwMode="auto">
          <a:xfrm>
            <a:off x="4546747" y="4177178"/>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48" name="肘形连接符 47"/>
          <p:cNvCxnSpPr/>
          <p:nvPr/>
        </p:nvCxnSpPr>
        <p:spPr bwMode="auto">
          <a:xfrm rot="16200000" flipH="1" flipV="1">
            <a:off x="4240599" y="3997158"/>
            <a:ext cx="360040" cy="720080"/>
          </a:xfrm>
          <a:prstGeom prst="bentConnector4">
            <a:avLst>
              <a:gd name="adj1" fmla="val -63493"/>
              <a:gd name="adj2" fmla="val 65000"/>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椭圆 48"/>
          <p:cNvSpPr/>
          <p:nvPr/>
        </p:nvSpPr>
        <p:spPr bwMode="auto">
          <a:xfrm>
            <a:off x="6570057" y="4096893"/>
            <a:ext cx="1494230" cy="580545"/>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Tx23</a:t>
            </a:r>
            <a:endParaRPr kumimoji="0" lang="zh-CN" altLang="en-US" sz="10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50" name="矩形 49"/>
          <p:cNvSpPr/>
          <p:nvPr/>
        </p:nvSpPr>
        <p:spPr bwMode="auto">
          <a:xfrm>
            <a:off x="575556" y="3751920"/>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51" name="矩形 50"/>
          <p:cNvSpPr/>
          <p:nvPr/>
        </p:nvSpPr>
        <p:spPr bwMode="auto">
          <a:xfrm>
            <a:off x="4546747" y="5293304"/>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Tx5</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Tx6</a:t>
            </a:r>
            <a:endParaRPr kumimoji="0" lang="zh-CN" altLang="en-US" sz="1100" b="0" i="0" u="none" strike="noStrike" cap="none" normalizeH="0" baseline="0" dirty="0" smtClean="0">
              <a:ln>
                <a:noFill/>
              </a:ln>
              <a:solidFill>
                <a:schemeClr val="tx1"/>
              </a:solidFill>
              <a:effectLst/>
            </a:endParaRPr>
          </a:p>
        </p:txBody>
      </p:sp>
      <p:cxnSp>
        <p:nvCxnSpPr>
          <p:cNvPr id="52" name="肘形连接符 51"/>
          <p:cNvCxnSpPr>
            <a:stCxn id="51" idx="1"/>
            <a:endCxn id="43" idx="2"/>
          </p:cNvCxnSpPr>
          <p:nvPr/>
        </p:nvCxnSpPr>
        <p:spPr bwMode="auto">
          <a:xfrm rot="10800000">
            <a:off x="3826667" y="4897260"/>
            <a:ext cx="720080" cy="756084"/>
          </a:xfrm>
          <a:prstGeom prst="bentConnector2">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矩形 52"/>
          <p:cNvSpPr/>
          <p:nvPr/>
        </p:nvSpPr>
        <p:spPr bwMode="auto">
          <a:xfrm>
            <a:off x="5597115" y="4183968"/>
            <a:ext cx="432048" cy="720080"/>
          </a:xfrm>
          <a:prstGeom prst="rect">
            <a:avLst/>
          </a:prstGeom>
          <a:solidFill>
            <a:schemeClr val="accent3">
              <a:lumMod val="85000"/>
            </a:schemeClr>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Tx21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Tx22</a:t>
            </a:r>
            <a:endParaRPr kumimoji="0" lang="zh-CN" altLang="en-US" sz="1100" b="0" i="0" u="none" strike="noStrike" cap="none" normalizeH="0" baseline="0" dirty="0" smtClean="0">
              <a:ln>
                <a:noFill/>
              </a:ln>
              <a:solidFill>
                <a:schemeClr val="tx1"/>
              </a:solidFill>
              <a:effectLst/>
            </a:endParaRPr>
          </a:p>
        </p:txBody>
      </p:sp>
      <p:sp>
        <p:nvSpPr>
          <p:cNvPr id="54" name="矩形 53"/>
          <p:cNvSpPr/>
          <p:nvPr/>
        </p:nvSpPr>
        <p:spPr bwMode="auto">
          <a:xfrm>
            <a:off x="5597115" y="5301208"/>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Tx7</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Tx8</a:t>
            </a:r>
            <a:endParaRPr kumimoji="0" lang="zh-CN" altLang="en-US" sz="1100" b="0" i="0" u="none" strike="noStrike" cap="none" normalizeH="0" baseline="0" dirty="0" smtClean="0">
              <a:ln>
                <a:noFill/>
              </a:ln>
              <a:solidFill>
                <a:schemeClr val="tx1"/>
              </a:solidFill>
              <a:effectLst/>
            </a:endParaRPr>
          </a:p>
        </p:txBody>
      </p:sp>
      <p:cxnSp>
        <p:nvCxnSpPr>
          <p:cNvPr id="55" name="肘形连接符 54"/>
          <p:cNvCxnSpPr>
            <a:stCxn id="54" idx="1"/>
            <a:endCxn id="51" idx="0"/>
          </p:cNvCxnSpPr>
          <p:nvPr/>
        </p:nvCxnSpPr>
        <p:spPr bwMode="auto">
          <a:xfrm rot="10800000">
            <a:off x="4762771" y="5293304"/>
            <a:ext cx="834344" cy="367944"/>
          </a:xfrm>
          <a:prstGeom prst="bentConnector4">
            <a:avLst>
              <a:gd name="adj1" fmla="val 37054"/>
              <a:gd name="adj2" fmla="val 162129"/>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肘形连接符 55"/>
          <p:cNvCxnSpPr>
            <a:stCxn id="53" idx="1"/>
            <a:endCxn id="54" idx="0"/>
          </p:cNvCxnSpPr>
          <p:nvPr/>
        </p:nvCxnSpPr>
        <p:spPr bwMode="auto">
          <a:xfrm rot="10800000" flipH="1" flipV="1">
            <a:off x="5597115" y="4544008"/>
            <a:ext cx="216024" cy="757200"/>
          </a:xfrm>
          <a:prstGeom prst="bentConnector4">
            <a:avLst>
              <a:gd name="adj1" fmla="val -105822"/>
              <a:gd name="adj2" fmla="val 73774"/>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291407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xEl>
                                              <p:pRg st="6" end="6"/>
                                            </p:txEl>
                                          </p:spTgt>
                                        </p:tgtEl>
                                        <p:attrNameLst>
                                          <p:attrName>style.visibility</p:attrName>
                                        </p:attrNameLst>
                                      </p:cBhvr>
                                      <p:to>
                                        <p:strVal val="visible"/>
                                      </p:to>
                                    </p:set>
                                    <p:anim calcmode="lin" valueType="num">
                                      <p:cBhvr>
                                        <p:cTn id="7" dur="500" fill="hold"/>
                                        <p:tgtEl>
                                          <p:spTgt spid="21">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21">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3"/>
          <p:cNvSpPr txBox="1">
            <a:spLocks noChangeArrowheads="1"/>
          </p:cNvSpPr>
          <p:nvPr/>
        </p:nvSpPr>
        <p:spPr bwMode="auto">
          <a:xfrm>
            <a:off x="291646" y="980728"/>
            <a:ext cx="8280152" cy="531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2000" dirty="0" smtClean="0"/>
              <a:t>比特币共识机制</a:t>
            </a:r>
            <a:endParaRPr lang="en-US" altLang="zh-CN" sz="2000" dirty="0" smtClean="0"/>
          </a:p>
          <a:p>
            <a:pPr marL="695325" lvl="2" indent="-342900"/>
            <a:r>
              <a:rPr lang="en-US" altLang="zh-CN" sz="2000" dirty="0" err="1" smtClean="0"/>
              <a:t>PoW</a:t>
            </a:r>
            <a:r>
              <a:rPr lang="en-US" altLang="zh-CN" sz="2000" dirty="0" smtClean="0"/>
              <a:t> </a:t>
            </a:r>
            <a:r>
              <a:rPr lang="zh-CN" altLang="en-US" sz="2000" dirty="0" smtClean="0"/>
              <a:t>（工作量证明）</a:t>
            </a:r>
            <a:endParaRPr lang="en-US" altLang="zh-CN" sz="2000" dirty="0" smtClean="0"/>
          </a:p>
          <a:p>
            <a:pPr marL="695325" lvl="2" indent="-342900"/>
            <a:r>
              <a:rPr lang="zh-CN" altLang="en-US" sz="2000" dirty="0" smtClean="0"/>
              <a:t>隐性共识</a:t>
            </a:r>
            <a:endParaRPr lang="en-US" altLang="zh-CN" sz="2000" dirty="0" smtClean="0"/>
          </a:p>
          <a:p>
            <a:pPr marL="695325" lvl="2" indent="-342900"/>
            <a:r>
              <a:rPr lang="zh-CN" altLang="en-US" sz="2000" b="1" dirty="0" smtClean="0"/>
              <a:t>当接收到的新块可能导致链“分叉”时怎么办？</a:t>
            </a:r>
            <a:endParaRPr lang="en-US" altLang="zh-CN" sz="2000" b="1" dirty="0" smtClean="0"/>
          </a:p>
          <a:p>
            <a:pPr marL="1012825" lvl="3" indent="-342900"/>
            <a:r>
              <a:rPr lang="zh-CN" altLang="en-US" sz="2000" dirty="0" smtClean="0"/>
              <a:t>先到原则</a:t>
            </a:r>
            <a:endParaRPr lang="en-US" altLang="zh-CN" sz="2000" dirty="0" smtClean="0"/>
          </a:p>
          <a:p>
            <a:pPr marL="1012825" lvl="3" indent="-342900"/>
            <a:r>
              <a:rPr lang="zh-CN" altLang="en-US" sz="2000" b="1" dirty="0" smtClean="0"/>
              <a:t>最长链原则</a:t>
            </a:r>
            <a:endParaRPr lang="en-US" altLang="zh-CN" sz="2000" b="1" dirty="0" smtClean="0"/>
          </a:p>
          <a:p>
            <a:pPr marL="695325" lvl="2" indent="-342900"/>
            <a:r>
              <a:rPr lang="zh-CN" altLang="en-US" sz="2000" b="1" dirty="0" smtClean="0"/>
              <a:t>已经上链的也可能因为会被丢弃，什么时候才真正的被纳入最终共识链、不会再被丢弃？</a:t>
            </a:r>
            <a:endParaRPr lang="en-US" altLang="zh-CN" sz="2000" b="1" dirty="0" smtClean="0"/>
          </a:p>
          <a:p>
            <a:pPr marL="1012825" lvl="3" indent="-342900"/>
            <a:r>
              <a:rPr lang="en-US" altLang="zh-CN" sz="1800" dirty="0" smtClean="0"/>
              <a:t>Alice</a:t>
            </a:r>
            <a:r>
              <a:rPr lang="zh-CN" altLang="en-US" sz="1800" dirty="0" smtClean="0"/>
              <a:t>向</a:t>
            </a:r>
            <a:r>
              <a:rPr lang="en-US" altLang="zh-CN" sz="1800" dirty="0" smtClean="0"/>
              <a:t>Bob</a:t>
            </a:r>
            <a:r>
              <a:rPr lang="zh-CN" altLang="en-US" sz="1800" dirty="0" smtClean="0"/>
              <a:t>买书、并通过比特币支付，什么时候</a:t>
            </a:r>
            <a:r>
              <a:rPr lang="en-US" altLang="zh-CN" sz="1800" dirty="0" smtClean="0"/>
              <a:t>Bob</a:t>
            </a:r>
            <a:r>
              <a:rPr lang="zh-CN" altLang="en-US" sz="1800" dirty="0" smtClean="0"/>
              <a:t>才放心给</a:t>
            </a:r>
            <a:r>
              <a:rPr lang="en-US" altLang="zh-CN" sz="1800" dirty="0" smtClean="0"/>
              <a:t>Alice</a:t>
            </a:r>
            <a:r>
              <a:rPr lang="zh-CN" altLang="en-US" sz="1800" dirty="0" smtClean="0"/>
              <a:t>发货？</a:t>
            </a:r>
            <a:endParaRPr lang="en-US" altLang="zh-CN" sz="1800" dirty="0" smtClean="0"/>
          </a:p>
          <a:p>
            <a:pPr marL="1012825" lvl="3" indent="-342900"/>
            <a:r>
              <a:rPr lang="zh-CN" altLang="en-US" sz="1800" dirty="0" smtClean="0"/>
              <a:t>交易的多次确认：包含交易的块上链是第</a:t>
            </a:r>
            <a:r>
              <a:rPr lang="en-US" altLang="zh-CN" sz="1800" dirty="0" smtClean="0"/>
              <a:t>1</a:t>
            </a:r>
            <a:r>
              <a:rPr lang="zh-CN" altLang="en-US" sz="1800" dirty="0" smtClean="0"/>
              <a:t>次确认，在这个块后每增加一个新块，确认次数加</a:t>
            </a:r>
            <a:r>
              <a:rPr lang="en-US" altLang="zh-CN" sz="1800" dirty="0" smtClean="0"/>
              <a:t>1</a:t>
            </a:r>
            <a:r>
              <a:rPr lang="zh-CN" altLang="en-US" sz="1800" dirty="0" smtClean="0"/>
              <a:t>（每多一次确认，意味着更多的算力（节点）认可了该交易）</a:t>
            </a:r>
            <a:endParaRPr lang="en-US" altLang="zh-CN" sz="1800" dirty="0" smtClean="0"/>
          </a:p>
          <a:p>
            <a:pPr marL="1012825" lvl="3" indent="-342900"/>
            <a:r>
              <a:rPr lang="zh-CN" altLang="en-US" sz="1800" dirty="0" smtClean="0"/>
              <a:t>比特币认为</a:t>
            </a:r>
            <a:r>
              <a:rPr lang="en-US" altLang="zh-CN" sz="1800" dirty="0" smtClean="0"/>
              <a:t>6</a:t>
            </a:r>
            <a:r>
              <a:rPr lang="zh-CN" altLang="en-US" sz="1800" dirty="0" smtClean="0"/>
              <a:t>次确认后，交易就很难被篡改了。（除非攻击者达到算力大多数，否则，攻击者使得相应的块被丢弃的概率可忽略不计，攻击者没有能力连追</a:t>
            </a:r>
            <a:r>
              <a:rPr lang="en-US" altLang="zh-CN" sz="1800" dirty="0" smtClean="0"/>
              <a:t>6</a:t>
            </a:r>
            <a:r>
              <a:rPr lang="zh-CN" altLang="en-US" sz="1800" dirty="0" smtClean="0"/>
              <a:t>个块制造出一条更长链）</a:t>
            </a:r>
            <a:endParaRPr lang="en-US" altLang="zh-CN" sz="1800" b="1" dirty="0" smtClean="0"/>
          </a:p>
          <a:p>
            <a:pPr marL="695325" lvl="2" indent="-342900"/>
            <a:endParaRPr lang="en-US" altLang="zh-CN" sz="2000" b="1" dirty="0" smtClean="0"/>
          </a:p>
          <a:p>
            <a:pPr marL="669925" lvl="3" indent="0">
              <a:buFontTx/>
              <a:buNone/>
            </a:pPr>
            <a:endParaRPr lang="en-US" altLang="zh-CN" sz="2000" dirty="0" smtClean="0"/>
          </a:p>
          <a:p>
            <a:pPr marL="352425" lvl="2" indent="0">
              <a:buFontTx/>
              <a:buNone/>
            </a:pPr>
            <a:endParaRPr lang="en-US" altLang="zh-CN" sz="2000" dirty="0"/>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237780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6" end="6"/>
                                            </p:txEl>
                                          </p:spTgt>
                                        </p:tgtEl>
                                        <p:attrNameLst>
                                          <p:attrName>style.visibility</p:attrName>
                                        </p:attrNameLst>
                                      </p:cBhvr>
                                      <p:to>
                                        <p:strVal val="visible"/>
                                      </p:to>
                                    </p:set>
                                    <p:anim calcmode="lin" valueType="num">
                                      <p:cBhvr additive="base">
                                        <p:cTn id="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7" end="7"/>
                                            </p:txEl>
                                          </p:spTgt>
                                        </p:tgtEl>
                                        <p:attrNameLst>
                                          <p:attrName>style.visibility</p:attrName>
                                        </p:attrNameLst>
                                      </p:cBhvr>
                                      <p:to>
                                        <p:strVal val="visible"/>
                                      </p:to>
                                    </p:set>
                                    <p:anim calcmode="lin" valueType="num">
                                      <p:cBhvr additive="base">
                                        <p:cTn id="13" dur="500" fill="hold"/>
                                        <p:tgtEl>
                                          <p:spTgt spid="2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8" end="8"/>
                                            </p:txEl>
                                          </p:spTgt>
                                        </p:tgtEl>
                                        <p:attrNameLst>
                                          <p:attrName>style.visibility</p:attrName>
                                        </p:attrNameLst>
                                      </p:cBhvr>
                                      <p:to>
                                        <p:strVal val="visible"/>
                                      </p:to>
                                    </p:set>
                                    <p:anim calcmode="lin" valueType="num">
                                      <p:cBhvr additive="base">
                                        <p:cTn id="19"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9" end="9"/>
                                            </p:txEl>
                                          </p:spTgt>
                                        </p:tgtEl>
                                        <p:attrNameLst>
                                          <p:attrName>style.visibility</p:attrName>
                                        </p:attrNameLst>
                                      </p:cBhvr>
                                      <p:to>
                                        <p:strVal val="visible"/>
                                      </p:to>
                                    </p:set>
                                    <p:anim calcmode="lin" valueType="num">
                                      <p:cBhvr additive="base">
                                        <p:cTn id="25" dur="500" fill="hold"/>
                                        <p:tgtEl>
                                          <p:spTgt spid="22">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95536" y="1015967"/>
            <a:ext cx="8280152" cy="536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013BB9"/>
              </a:buClr>
              <a:buSzPct val="80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fontAlgn="base">
              <a:spcBef>
                <a:spcPct val="20000"/>
              </a:spcBef>
              <a:spcAft>
                <a:spcPct val="0"/>
              </a:spcAft>
              <a:buSzPct val="80000"/>
              <a:buFont typeface="Wingdings" panose="05000000000000000000" pitchFamily="2" charset="2"/>
              <a:buChar char="l"/>
              <a:defRPr sz="22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fontAlgn="base">
              <a:spcBef>
                <a:spcPct val="20000"/>
              </a:spcBef>
              <a:spcAft>
                <a:spcPct val="0"/>
              </a:spcAft>
              <a:buSzPct val="80000"/>
              <a:buChar char="»"/>
              <a:defRPr sz="22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Clr>
                <a:schemeClr val="accent1"/>
              </a:buClr>
              <a:buSzPct val="65000"/>
              <a:buFont typeface="Wingdings" panose="05000000000000000000" pitchFamily="2" charset="2"/>
              <a:buChar char="n"/>
            </a:pPr>
            <a:r>
              <a:rPr lang="zh-CN" altLang="en-US" sz="1600" dirty="0" smtClean="0"/>
              <a:t>比特币共识机制</a:t>
            </a:r>
            <a:endParaRPr lang="en-US" altLang="zh-CN" sz="1600" dirty="0" smtClean="0"/>
          </a:p>
          <a:p>
            <a:pPr marL="695325" lvl="2" indent="-342900"/>
            <a:r>
              <a:rPr lang="en-US" altLang="zh-CN" sz="1600" dirty="0" err="1" smtClean="0"/>
              <a:t>PoW</a:t>
            </a:r>
            <a:r>
              <a:rPr lang="en-US" altLang="zh-CN" sz="1600" dirty="0" smtClean="0"/>
              <a:t> </a:t>
            </a:r>
            <a:r>
              <a:rPr lang="zh-CN" altLang="en-US" sz="1600" dirty="0" smtClean="0"/>
              <a:t>（工作量证明）</a:t>
            </a:r>
            <a:endParaRPr lang="en-US" altLang="zh-CN" sz="1600" dirty="0" smtClean="0"/>
          </a:p>
          <a:p>
            <a:pPr marL="695325" lvl="2" indent="-342900"/>
            <a:r>
              <a:rPr lang="zh-CN" altLang="en-US" sz="1600" dirty="0" smtClean="0"/>
              <a:t>隐性共识</a:t>
            </a:r>
            <a:endParaRPr lang="en-US" altLang="zh-CN" sz="1600" dirty="0" smtClean="0"/>
          </a:p>
          <a:p>
            <a:pPr marL="695325" lvl="2" indent="-342900"/>
            <a:r>
              <a:rPr lang="zh-CN" altLang="en-US" sz="1600" b="1" dirty="0" smtClean="0"/>
              <a:t>当接收到的新块可能导致链“分叉”时怎么办？</a:t>
            </a:r>
            <a:endParaRPr lang="en-US" altLang="zh-CN" sz="1600" b="1" dirty="0" smtClean="0"/>
          </a:p>
          <a:p>
            <a:pPr marL="1012825" lvl="3" indent="-342900"/>
            <a:r>
              <a:rPr lang="zh-CN" altLang="en-US" sz="1600" dirty="0" smtClean="0"/>
              <a:t>先到原则</a:t>
            </a:r>
            <a:endParaRPr lang="en-US" altLang="zh-CN" sz="1600" dirty="0" smtClean="0"/>
          </a:p>
          <a:p>
            <a:pPr marL="1012825" lvl="3" indent="-342900"/>
            <a:r>
              <a:rPr lang="zh-CN" altLang="en-US" sz="1600" b="1" dirty="0" smtClean="0"/>
              <a:t>最长链原则</a:t>
            </a:r>
            <a:endParaRPr lang="en-US" altLang="zh-CN" sz="1600" b="1" dirty="0" smtClean="0"/>
          </a:p>
          <a:p>
            <a:pPr marL="695325" lvl="2" indent="-342900"/>
            <a:r>
              <a:rPr lang="zh-CN" altLang="en-US" sz="1600" b="1" dirty="0" smtClean="0"/>
              <a:t>已经上链的也可能因为会被丢弃，什么时候才真正的被纳入最终共识链、不会再被丢弃？</a:t>
            </a:r>
            <a:endParaRPr lang="en-US" altLang="zh-CN" sz="1600" b="1" dirty="0" smtClean="0"/>
          </a:p>
          <a:p>
            <a:pPr marL="1012825" lvl="3" indent="-342900"/>
            <a:r>
              <a:rPr lang="zh-CN" altLang="en-US" sz="1600" b="1" dirty="0" smtClean="0"/>
              <a:t>比特币的</a:t>
            </a:r>
            <a:r>
              <a:rPr lang="en-US" altLang="zh-CN" sz="1600" b="1" dirty="0" smtClean="0"/>
              <a:t>6</a:t>
            </a:r>
            <a:r>
              <a:rPr lang="zh-CN" altLang="en-US" sz="1600" b="1" dirty="0" smtClean="0"/>
              <a:t>块确认原则。</a:t>
            </a:r>
            <a:r>
              <a:rPr lang="zh-CN" altLang="en-US" sz="1600" b="1" dirty="0" smtClean="0">
                <a:solidFill>
                  <a:srgbClr val="FF0000"/>
                </a:solidFill>
              </a:rPr>
              <a:t>为何是</a:t>
            </a:r>
            <a:r>
              <a:rPr lang="en-US" altLang="zh-CN" sz="1600" b="1" dirty="0" smtClean="0">
                <a:solidFill>
                  <a:srgbClr val="FF0000"/>
                </a:solidFill>
              </a:rPr>
              <a:t>6</a:t>
            </a:r>
            <a:r>
              <a:rPr lang="zh-CN" altLang="en-US" sz="1600" b="1" dirty="0" smtClean="0">
                <a:solidFill>
                  <a:srgbClr val="FF0000"/>
                </a:solidFill>
              </a:rPr>
              <a:t>块确认原则？</a:t>
            </a:r>
            <a:endParaRPr lang="en-US" altLang="zh-CN" sz="1600" b="1" dirty="0" smtClean="0">
              <a:solidFill>
                <a:srgbClr val="FF0000"/>
              </a:solidFill>
            </a:endParaRPr>
          </a:p>
          <a:p>
            <a:pPr marL="695325" lvl="2" indent="-342900"/>
            <a:endParaRPr lang="en-US" altLang="zh-CN" sz="1600" b="1" dirty="0" smtClean="0"/>
          </a:p>
          <a:p>
            <a:pPr marL="669925" lvl="3" indent="0">
              <a:buFontTx/>
              <a:buNone/>
            </a:pPr>
            <a:endParaRPr lang="en-US" altLang="zh-CN" sz="1600" dirty="0" smtClean="0"/>
          </a:p>
          <a:p>
            <a:pPr marL="352425" lvl="2" indent="0">
              <a:buFontTx/>
              <a:buNone/>
            </a:pPr>
            <a:endParaRPr lang="en-US" altLang="zh-CN" sz="1600" dirty="0"/>
          </a:p>
        </p:txBody>
      </p:sp>
      <p:sp>
        <p:nvSpPr>
          <p:cNvPr id="5" name="矩形 4"/>
          <p:cNvSpPr/>
          <p:nvPr/>
        </p:nvSpPr>
        <p:spPr bwMode="auto">
          <a:xfrm>
            <a:off x="1054359" y="4286309"/>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7" name="矩形 6"/>
          <p:cNvSpPr/>
          <p:nvPr/>
        </p:nvSpPr>
        <p:spPr bwMode="auto">
          <a:xfrm>
            <a:off x="1990463" y="4286309"/>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8" name="肘形连接符 7"/>
          <p:cNvCxnSpPr>
            <a:stCxn id="7" idx="0"/>
            <a:endCxn id="5" idx="3"/>
          </p:cNvCxnSpPr>
          <p:nvPr/>
        </p:nvCxnSpPr>
        <p:spPr bwMode="auto">
          <a:xfrm rot="16200000" flipH="1" flipV="1">
            <a:off x="1666427" y="4106289"/>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bwMode="auto">
          <a:xfrm>
            <a:off x="3862671" y="4286308"/>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100</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10" name="肘形连接符 9"/>
          <p:cNvCxnSpPr>
            <a:stCxn id="9" idx="0"/>
          </p:cNvCxnSpPr>
          <p:nvPr/>
        </p:nvCxnSpPr>
        <p:spPr bwMode="auto">
          <a:xfrm rot="16200000" flipH="1" flipV="1">
            <a:off x="3538635" y="4106288"/>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2926567" y="4293096"/>
            <a:ext cx="432048" cy="72008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zh-CN" sz="1400" dirty="0" smtClean="0"/>
              <a:t>……</a:t>
            </a: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cxnSp>
        <p:nvCxnSpPr>
          <p:cNvPr id="12" name="肘形连接符 11"/>
          <p:cNvCxnSpPr/>
          <p:nvPr/>
        </p:nvCxnSpPr>
        <p:spPr bwMode="auto">
          <a:xfrm rot="16200000" flipH="1" flipV="1">
            <a:off x="2602531" y="4106287"/>
            <a:ext cx="360040" cy="720080"/>
          </a:xfrm>
          <a:prstGeom prst="bentConnector4">
            <a:avLst>
              <a:gd name="adj1" fmla="val -63493"/>
              <a:gd name="adj2" fmla="val 65000"/>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4798775" y="4286306"/>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a:t>
            </a:r>
            <a:endParaRPr kumimoji="0" lang="zh-CN" altLang="en-US" sz="1100" b="0" i="0" u="none" strike="noStrike" cap="none" normalizeH="0" baseline="0" dirty="0" smtClean="0">
              <a:ln>
                <a:noFill/>
              </a:ln>
              <a:solidFill>
                <a:schemeClr val="tx1"/>
              </a:solidFill>
              <a:effectLst/>
            </a:endParaRPr>
          </a:p>
        </p:txBody>
      </p:sp>
      <p:cxnSp>
        <p:nvCxnSpPr>
          <p:cNvPr id="14" name="肘形连接符 13"/>
          <p:cNvCxnSpPr/>
          <p:nvPr/>
        </p:nvCxnSpPr>
        <p:spPr bwMode="auto">
          <a:xfrm rot="16200000" flipH="1" flipV="1">
            <a:off x="4492627" y="4106286"/>
            <a:ext cx="360040" cy="720080"/>
          </a:xfrm>
          <a:prstGeom prst="bentConnector4">
            <a:avLst>
              <a:gd name="adj1" fmla="val -63493"/>
              <a:gd name="adj2" fmla="val 65000"/>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矩形 14"/>
          <p:cNvSpPr/>
          <p:nvPr/>
        </p:nvSpPr>
        <p:spPr bwMode="auto">
          <a:xfrm>
            <a:off x="827584" y="3861048"/>
            <a:ext cx="7781563" cy="1440160"/>
          </a:xfrm>
          <a:prstGeom prst="rect">
            <a:avLst/>
          </a:prstGeom>
          <a:noFill/>
          <a:ln w="19050" cap="flat" cmpd="sng" algn="ctr">
            <a:solidFill>
              <a:schemeClr val="tx1"/>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16" name="矩形 15"/>
          <p:cNvSpPr/>
          <p:nvPr/>
        </p:nvSpPr>
        <p:spPr bwMode="auto">
          <a:xfrm>
            <a:off x="4798775" y="5402432"/>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101</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Tx5</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Tx6</a:t>
            </a:r>
            <a:endParaRPr kumimoji="0" lang="zh-CN" altLang="en-US" sz="1100" b="0" i="0" u="none" strike="noStrike" cap="none" normalizeH="0" baseline="0" dirty="0" smtClean="0">
              <a:ln>
                <a:noFill/>
              </a:ln>
              <a:solidFill>
                <a:schemeClr val="tx1"/>
              </a:solidFill>
              <a:effectLst/>
            </a:endParaRPr>
          </a:p>
        </p:txBody>
      </p:sp>
      <p:cxnSp>
        <p:nvCxnSpPr>
          <p:cNvPr id="17" name="肘形连接符 16"/>
          <p:cNvCxnSpPr>
            <a:stCxn id="16" idx="1"/>
            <a:endCxn id="9" idx="2"/>
          </p:cNvCxnSpPr>
          <p:nvPr/>
        </p:nvCxnSpPr>
        <p:spPr bwMode="auto">
          <a:xfrm rot="10800000">
            <a:off x="4078695" y="5006388"/>
            <a:ext cx="720080" cy="756084"/>
          </a:xfrm>
          <a:prstGeom prst="bentConnector2">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矩形 17"/>
          <p:cNvSpPr/>
          <p:nvPr/>
        </p:nvSpPr>
        <p:spPr bwMode="auto">
          <a:xfrm>
            <a:off x="5849143" y="5410336"/>
            <a:ext cx="432048" cy="720080"/>
          </a:xfrm>
          <a:prstGeom prst="rect">
            <a:avLst/>
          </a:prstGeom>
          <a:solidFill>
            <a:srgbClr val="00808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Tx7</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Tx8</a:t>
            </a:r>
            <a:endParaRPr kumimoji="0" lang="zh-CN" altLang="en-US" sz="1100" b="0" i="0" u="none" strike="noStrike" cap="none" normalizeH="0" baseline="0" dirty="0" smtClean="0">
              <a:ln>
                <a:noFill/>
              </a:ln>
              <a:solidFill>
                <a:schemeClr val="tx1"/>
              </a:solidFill>
              <a:effectLst/>
            </a:endParaRPr>
          </a:p>
        </p:txBody>
      </p:sp>
      <p:cxnSp>
        <p:nvCxnSpPr>
          <p:cNvPr id="19" name="肘形连接符 18"/>
          <p:cNvCxnSpPr>
            <a:stCxn id="18" idx="1"/>
            <a:endCxn id="16" idx="0"/>
          </p:cNvCxnSpPr>
          <p:nvPr/>
        </p:nvCxnSpPr>
        <p:spPr bwMode="auto">
          <a:xfrm rot="10800000">
            <a:off x="5014799" y="5402432"/>
            <a:ext cx="834344" cy="367944"/>
          </a:xfrm>
          <a:prstGeom prst="bentConnector4">
            <a:avLst>
              <a:gd name="adj1" fmla="val 37054"/>
              <a:gd name="adj2" fmla="val 162129"/>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矩形 19"/>
          <p:cNvSpPr/>
          <p:nvPr/>
        </p:nvSpPr>
        <p:spPr bwMode="auto">
          <a:xfrm>
            <a:off x="5520597" y="4282847"/>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102</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Tx11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Tx12</a:t>
            </a:r>
            <a:endParaRPr kumimoji="0" lang="zh-CN" altLang="en-US" sz="1100" b="0" i="0" u="none" strike="noStrike" cap="none" normalizeH="0" baseline="0" dirty="0" smtClean="0">
              <a:ln>
                <a:noFill/>
              </a:ln>
              <a:solidFill>
                <a:schemeClr val="tx1"/>
              </a:solidFill>
              <a:effectLst/>
            </a:endParaRPr>
          </a:p>
        </p:txBody>
      </p:sp>
      <p:sp>
        <p:nvSpPr>
          <p:cNvPr id="21" name="矩形 20"/>
          <p:cNvSpPr/>
          <p:nvPr/>
        </p:nvSpPr>
        <p:spPr bwMode="auto">
          <a:xfrm>
            <a:off x="6236508" y="4275083"/>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103</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Tx21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Tx22</a:t>
            </a:r>
            <a:endParaRPr kumimoji="0" lang="zh-CN" altLang="en-US" sz="1100" b="0" i="0" u="none" strike="noStrike" cap="none" normalizeH="0" baseline="0" dirty="0" smtClean="0">
              <a:ln>
                <a:noFill/>
              </a:ln>
              <a:solidFill>
                <a:schemeClr val="tx1"/>
              </a:solidFill>
              <a:effectLst/>
            </a:endParaRPr>
          </a:p>
        </p:txBody>
      </p:sp>
      <p:sp>
        <p:nvSpPr>
          <p:cNvPr id="23" name="矩形 22"/>
          <p:cNvSpPr/>
          <p:nvPr/>
        </p:nvSpPr>
        <p:spPr bwMode="auto">
          <a:xfrm>
            <a:off x="6974476" y="4275083"/>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104</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Tx31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Tx32</a:t>
            </a:r>
            <a:endParaRPr kumimoji="0" lang="zh-CN" altLang="en-US" sz="1100" b="0" i="0" u="none" strike="noStrike" cap="none" normalizeH="0" baseline="0" dirty="0" smtClean="0">
              <a:ln>
                <a:noFill/>
              </a:ln>
              <a:solidFill>
                <a:schemeClr val="tx1"/>
              </a:solidFill>
              <a:effectLst/>
            </a:endParaRPr>
          </a:p>
        </p:txBody>
      </p:sp>
      <p:sp>
        <p:nvSpPr>
          <p:cNvPr id="24" name="矩形 23"/>
          <p:cNvSpPr/>
          <p:nvPr/>
        </p:nvSpPr>
        <p:spPr bwMode="auto">
          <a:xfrm>
            <a:off x="7714290" y="4291596"/>
            <a:ext cx="432048" cy="720080"/>
          </a:xfrm>
          <a:prstGeom prst="rect">
            <a:avLst/>
          </a:prstGeom>
          <a:solidFill>
            <a:srgbClr val="FFC000"/>
          </a:solidFill>
          <a:ln w="9525" cap="flat" cmpd="sng" algn="ctr">
            <a:solidFill>
              <a:schemeClr val="tx1"/>
            </a:solidFill>
            <a:prstDash val="lg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rPr>
              <a:t>105</a:t>
            </a:r>
          </a:p>
          <a:p>
            <a:pPr marL="0" marR="0" indent="0" algn="l" defTabSz="914400" rtl="0" eaLnBrk="1" fontAlgn="base" latinLnBrk="0" hangingPunct="1">
              <a:lnSpc>
                <a:spcPct val="100000"/>
              </a:lnSpc>
              <a:spcBef>
                <a:spcPct val="0"/>
              </a:spcBef>
              <a:spcAft>
                <a:spcPct val="0"/>
              </a:spcAft>
              <a:buClrTx/>
              <a:buSzTx/>
              <a:buFontTx/>
              <a:buNone/>
              <a:tabLst/>
            </a:pPr>
            <a:r>
              <a:rPr lang="en-US" altLang="zh-CN" sz="1100" dirty="0" smtClean="0"/>
              <a:t>Tx41</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rPr>
              <a:t>Tx42</a:t>
            </a:r>
            <a:endParaRPr kumimoji="0" lang="zh-CN" altLang="en-US" sz="1100" b="0" i="0" u="none" strike="noStrike" cap="none" normalizeH="0" baseline="0" dirty="0" smtClean="0">
              <a:ln>
                <a:noFill/>
              </a:ln>
              <a:solidFill>
                <a:schemeClr val="tx1"/>
              </a:solidFill>
              <a:effectLst/>
            </a:endParaRPr>
          </a:p>
        </p:txBody>
      </p:sp>
      <p:cxnSp>
        <p:nvCxnSpPr>
          <p:cNvPr id="25" name="肘形连接符 24"/>
          <p:cNvCxnSpPr>
            <a:stCxn id="20" idx="0"/>
            <a:endCxn id="13" idx="3"/>
          </p:cNvCxnSpPr>
          <p:nvPr/>
        </p:nvCxnSpPr>
        <p:spPr bwMode="auto">
          <a:xfrm rot="16200000" flipH="1" flipV="1">
            <a:off x="5301972" y="4211697"/>
            <a:ext cx="363499" cy="505798"/>
          </a:xfrm>
          <a:prstGeom prst="bentConnector4">
            <a:avLst>
              <a:gd name="adj1" fmla="val -62889"/>
              <a:gd name="adj2" fmla="val 71355"/>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肘形连接符 25"/>
          <p:cNvCxnSpPr>
            <a:stCxn id="21" idx="0"/>
            <a:endCxn id="20" idx="3"/>
          </p:cNvCxnSpPr>
          <p:nvPr/>
        </p:nvCxnSpPr>
        <p:spPr bwMode="auto">
          <a:xfrm rot="16200000" flipH="1" flipV="1">
            <a:off x="6018687" y="4209041"/>
            <a:ext cx="367804" cy="499887"/>
          </a:xfrm>
          <a:prstGeom prst="bentConnector4">
            <a:avLst>
              <a:gd name="adj1" fmla="val -62153"/>
              <a:gd name="adj2" fmla="val 71607"/>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肘形连接符 26"/>
          <p:cNvCxnSpPr>
            <a:stCxn id="23" idx="0"/>
            <a:endCxn id="21" idx="3"/>
          </p:cNvCxnSpPr>
          <p:nvPr/>
        </p:nvCxnSpPr>
        <p:spPr bwMode="auto">
          <a:xfrm rot="16200000" flipH="1" flipV="1">
            <a:off x="6749508" y="4194131"/>
            <a:ext cx="360040" cy="521944"/>
          </a:xfrm>
          <a:prstGeom prst="bentConnector4">
            <a:avLst>
              <a:gd name="adj1" fmla="val -63493"/>
              <a:gd name="adj2" fmla="val 70694"/>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肘形连接符 27"/>
          <p:cNvCxnSpPr>
            <a:stCxn id="24" idx="0"/>
            <a:endCxn id="23" idx="3"/>
          </p:cNvCxnSpPr>
          <p:nvPr/>
        </p:nvCxnSpPr>
        <p:spPr bwMode="auto">
          <a:xfrm rot="16200000" flipH="1" flipV="1">
            <a:off x="7496655" y="4201464"/>
            <a:ext cx="343527" cy="523790"/>
          </a:xfrm>
          <a:prstGeom prst="bentConnector4">
            <a:avLst>
              <a:gd name="adj1" fmla="val -66545"/>
              <a:gd name="adj2" fmla="val 70621"/>
            </a:avLst>
          </a:prstGeom>
          <a:solidFill>
            <a:schemeClr val="accent1"/>
          </a:solidFill>
          <a:ln w="9525" cap="flat" cmpd="sng" algn="ctr">
            <a:solidFill>
              <a:schemeClr val="tx1"/>
            </a:solidFill>
            <a:prstDash val="lg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矩形 28"/>
          <p:cNvSpPr/>
          <p:nvPr/>
        </p:nvSpPr>
        <p:spPr bwMode="auto">
          <a:xfrm>
            <a:off x="3758952" y="3991488"/>
            <a:ext cx="669032" cy="1237712"/>
          </a:xfrm>
          <a:prstGeom prst="rect">
            <a:avLst/>
          </a:prstGeom>
          <a:noFill/>
          <a:ln w="19050" cap="flat" cmpd="sng" algn="ctr">
            <a:solidFill>
              <a:srgbClr val="FF0000"/>
            </a:solidFill>
            <a:prstDash val="dash"/>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chemeClr val="tx1"/>
              </a:solidFill>
              <a:effectLst/>
              <a:latin typeface="Verdana" panose="020B0604030504040204" pitchFamily="34" charset="0"/>
              <a:ea typeface="宋体" panose="02010600030101010101" pitchFamily="2" charset="-122"/>
            </a:endParaRPr>
          </a:p>
        </p:txBody>
      </p:sp>
      <p:sp>
        <p:nvSpPr>
          <p:cNvPr id="30"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3200" dirty="0" smtClean="0"/>
              <a:t>比特</a:t>
            </a:r>
            <a:r>
              <a:rPr lang="zh-CN" altLang="en-US" sz="3200" dirty="0"/>
              <a:t>币的共识机制 </a:t>
            </a:r>
            <a:r>
              <a:rPr lang="en-US" altLang="zh-CN" sz="3200" dirty="0"/>
              <a:t>–</a:t>
            </a:r>
            <a:r>
              <a:rPr lang="en-US" altLang="zh-CN" sz="2800" dirty="0"/>
              <a:t> </a:t>
            </a:r>
            <a:r>
              <a:rPr lang="en-US" altLang="zh-CN" sz="2400" dirty="0" err="1">
                <a:solidFill>
                  <a:srgbClr val="0000FF"/>
                </a:solidFill>
              </a:rPr>
              <a:t>Nakamoto</a:t>
            </a:r>
            <a:r>
              <a:rPr lang="zh-CN" altLang="en-US" sz="2400" dirty="0">
                <a:solidFill>
                  <a:srgbClr val="0000FF"/>
                </a:solidFill>
              </a:rPr>
              <a:t>共识或</a:t>
            </a:r>
            <a:r>
              <a:rPr lang="en-US" altLang="zh-CN" sz="2400" dirty="0" err="1">
                <a:solidFill>
                  <a:srgbClr val="0000FF"/>
                </a:solidFill>
              </a:rPr>
              <a:t>PoW</a:t>
            </a:r>
            <a:r>
              <a:rPr lang="zh-CN" altLang="en-US" sz="2400" dirty="0">
                <a:solidFill>
                  <a:srgbClr val="0000FF"/>
                </a:solidFill>
              </a:rPr>
              <a:t>共识</a:t>
            </a:r>
            <a:r>
              <a:rPr lang="zh-CN" altLang="en-US" sz="2400" dirty="0" smtClean="0">
                <a:solidFill>
                  <a:srgbClr val="0000FF"/>
                </a:solidFill>
              </a:rPr>
              <a:t>协议</a:t>
            </a:r>
            <a:endParaRPr lang="zh-CN" altLang="en-US" sz="2400" dirty="0">
              <a:solidFill>
                <a:srgbClr val="0000FF"/>
              </a:solidFill>
            </a:endParaRPr>
          </a:p>
        </p:txBody>
      </p:sp>
    </p:spTree>
    <p:extLst>
      <p:ext uri="{BB962C8B-B14F-4D97-AF65-F5344CB8AC3E}">
        <p14:creationId xmlns:p14="http://schemas.microsoft.com/office/powerpoint/2010/main" val="114164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2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95536" y="260648"/>
            <a:ext cx="7770813" cy="6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en-US" altLang="zh-CN" dirty="0" err="1">
                <a:solidFill>
                  <a:schemeClr val="tx2"/>
                </a:solidFill>
                <a:effectLst>
                  <a:outerShdw blurRad="38100" dist="38100" dir="2700000" algn="tl">
                    <a:srgbClr val="000000">
                      <a:alpha val="43137"/>
                    </a:srgbClr>
                  </a:outerShdw>
                </a:effectLst>
                <a:latin typeface="+mj-lt"/>
                <a:ea typeface="+mj-ea"/>
              </a:rPr>
              <a:t>PoW</a:t>
            </a:r>
            <a:r>
              <a:rPr lang="zh-CN" altLang="en-US" dirty="0">
                <a:solidFill>
                  <a:schemeClr val="tx2"/>
                </a:solidFill>
                <a:effectLst>
                  <a:outerShdw blurRad="38100" dist="38100" dir="2700000" algn="tl">
                    <a:srgbClr val="000000">
                      <a:alpha val="43137"/>
                    </a:srgbClr>
                  </a:outerShdw>
                </a:effectLst>
                <a:latin typeface="+mj-lt"/>
                <a:ea typeface="+mj-ea"/>
              </a:rPr>
              <a:t>共识协议的基本数学模型</a:t>
            </a:r>
          </a:p>
        </p:txBody>
      </p:sp>
      <p:sp>
        <p:nvSpPr>
          <p:cNvPr id="5" name="内容占位符 4"/>
          <p:cNvSpPr>
            <a:spLocks noGrp="1"/>
          </p:cNvSpPr>
          <p:nvPr>
            <p:ph idx="1"/>
          </p:nvPr>
        </p:nvSpPr>
        <p:spPr>
          <a:xfrm>
            <a:off x="539552" y="1304764"/>
            <a:ext cx="7886700" cy="4543869"/>
          </a:xfrm>
        </p:spPr>
        <p:txBody>
          <a:bodyPr/>
          <a:lstStyle/>
          <a:p>
            <a:pPr marL="342900" lvl="1" indent="-342900"/>
            <a:r>
              <a:rPr lang="en-US" altLang="zh-CN" sz="2000" dirty="0" err="1" smtClean="0"/>
              <a:t>PoW</a:t>
            </a:r>
            <a:r>
              <a:rPr lang="zh-CN" altLang="en-US" sz="2000" dirty="0" smtClean="0"/>
              <a:t>挖</a:t>
            </a:r>
            <a:r>
              <a:rPr lang="zh-CN" altLang="en-US" sz="2000" dirty="0"/>
              <a:t>矿</a:t>
            </a:r>
            <a:r>
              <a:rPr lang="zh-CN" altLang="en-US" sz="2000" dirty="0" smtClean="0"/>
              <a:t>就是不断进行</a:t>
            </a:r>
            <a:r>
              <a:rPr lang="en-US" altLang="zh-CN" sz="2000" i="1" dirty="0">
                <a:solidFill>
                  <a:srgbClr val="FF0000"/>
                </a:solidFill>
              </a:rPr>
              <a:t>Hash</a:t>
            </a:r>
            <a:r>
              <a:rPr lang="zh-CN" altLang="en-US" sz="2000" i="1" dirty="0">
                <a:solidFill>
                  <a:srgbClr val="FF0000"/>
                </a:solidFill>
              </a:rPr>
              <a:t>运算</a:t>
            </a:r>
            <a:r>
              <a:rPr lang="zh-CN" altLang="en-US" sz="2000" dirty="0"/>
              <a:t>寻找合适的</a:t>
            </a:r>
            <a:r>
              <a:rPr lang="en-US" altLang="zh-CN" sz="2000" dirty="0"/>
              <a:t>nonce</a:t>
            </a:r>
            <a:r>
              <a:rPr lang="zh-CN" altLang="en-US" sz="2000" dirty="0"/>
              <a:t>值使</a:t>
            </a:r>
            <a:r>
              <a:rPr lang="zh-CN" altLang="en-US" sz="2000" dirty="0" smtClean="0"/>
              <a:t>区块头的</a:t>
            </a:r>
            <a:r>
              <a:rPr lang="en-US" altLang="zh-CN" sz="2000" dirty="0"/>
              <a:t>Hash</a:t>
            </a:r>
            <a:r>
              <a:rPr lang="zh-CN" altLang="en-US" sz="2000" dirty="0"/>
              <a:t>值</a:t>
            </a:r>
            <a:r>
              <a:rPr lang="zh-CN" altLang="en-US" sz="2000" dirty="0" smtClean="0"/>
              <a:t>小于给定的目标值</a:t>
            </a:r>
            <a:endParaRPr lang="en-US" altLang="zh-CN" sz="2000" dirty="0"/>
          </a:p>
          <a:p>
            <a:pPr marL="0" indent="0">
              <a:buNone/>
            </a:pPr>
            <a:endParaRPr lang="zh-CN" alt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8227" y="2600908"/>
            <a:ext cx="6229350"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472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4"/>
          <p:cNvSpPr>
            <a:spLocks noGrp="1"/>
          </p:cNvSpPr>
          <p:nvPr>
            <p:ph idx="1"/>
          </p:nvPr>
        </p:nvSpPr>
        <p:spPr>
          <a:xfrm>
            <a:off x="464286" y="1340768"/>
            <a:ext cx="8263830" cy="4543869"/>
          </a:xfrm>
        </p:spPr>
        <p:txBody>
          <a:bodyPr/>
          <a:lstStyle/>
          <a:p>
            <a:pPr>
              <a:buFont typeface="Wingdings" pitchFamily="2" charset="2"/>
              <a:buChar char="l"/>
            </a:pPr>
            <a:r>
              <a:rPr lang="zh-CN" altLang="en-US" sz="2000" dirty="0" smtClean="0"/>
              <a:t>一般地，可以认为密码学</a:t>
            </a:r>
            <a:r>
              <a:rPr lang="en-US" altLang="zh-CN" sz="2000" dirty="0" smtClean="0"/>
              <a:t>hash</a:t>
            </a:r>
            <a:r>
              <a:rPr lang="zh-CN" altLang="en-US" sz="2000" dirty="0" smtClean="0"/>
              <a:t>函数在输出空间上均匀分布。不妨设</a:t>
            </a:r>
            <a:r>
              <a:rPr lang="en-US" altLang="zh-CN" sz="2000" dirty="0" smtClean="0"/>
              <a:t>Hash</a:t>
            </a:r>
            <a:r>
              <a:rPr lang="zh-CN" altLang="en-US" sz="2000" dirty="0" smtClean="0"/>
              <a:t>值小于目标值的概率为</a:t>
            </a:r>
            <a:r>
              <a:rPr lang="en-US" altLang="zh-CN" sz="2000" dirty="0" smtClean="0"/>
              <a:t>p</a:t>
            </a:r>
            <a:r>
              <a:rPr lang="zh-CN" altLang="en-US" sz="2000" dirty="0" smtClean="0"/>
              <a:t>。</a:t>
            </a:r>
            <a:endParaRPr lang="en-US" altLang="zh-CN" sz="2000" dirty="0" smtClean="0"/>
          </a:p>
          <a:p>
            <a:pPr marL="0" indent="0">
              <a:buNone/>
            </a:pPr>
            <a:endParaRPr lang="en-US" altLang="zh-CN" sz="800" dirty="0" smtClean="0"/>
          </a:p>
          <a:p>
            <a:pPr>
              <a:buFont typeface="Wingdings" pitchFamily="2" charset="2"/>
              <a:buChar char="l"/>
            </a:pPr>
            <a:r>
              <a:rPr lang="en-US" altLang="zh-CN" sz="2000" dirty="0" err="1" smtClean="0"/>
              <a:t>PoW</a:t>
            </a:r>
            <a:r>
              <a:rPr lang="zh-CN" altLang="en-US" sz="2000" dirty="0" smtClean="0"/>
              <a:t>挖矿过程（</a:t>
            </a:r>
            <a:r>
              <a:rPr lang="zh-CN" altLang="en-US" sz="2000" dirty="0" smtClean="0">
                <a:solidFill>
                  <a:srgbClr val="0000FF"/>
                </a:solidFill>
              </a:rPr>
              <a:t>即区块创建过程</a:t>
            </a:r>
            <a:r>
              <a:rPr lang="zh-CN" altLang="en-US" sz="2000" dirty="0" smtClean="0"/>
              <a:t>）可以看成伯努利过程（</a:t>
            </a:r>
            <a:r>
              <a:rPr lang="en-US" altLang="zh-CN" sz="2000" dirty="0" err="1" smtClean="0"/>
              <a:t>iid</a:t>
            </a:r>
            <a:r>
              <a:rPr lang="zh-CN" altLang="en-US" sz="2000" dirty="0" smtClean="0"/>
              <a:t>的伯努利试验），为此，在时间</a:t>
            </a:r>
            <a:r>
              <a:rPr lang="en-US" altLang="zh-CN" sz="2000" dirty="0" smtClean="0"/>
              <a:t>t</a:t>
            </a:r>
            <a:r>
              <a:rPr lang="zh-CN" altLang="en-US" sz="2000" dirty="0" smtClean="0"/>
              <a:t>内挖矿成功的次数服从 </a:t>
            </a:r>
            <a:r>
              <a:rPr lang="en-US" altLang="zh-CN" sz="2000" dirty="0" smtClean="0"/>
              <a:t>B</a:t>
            </a:r>
            <a:r>
              <a:rPr lang="zh-CN" altLang="en-US" sz="2000" dirty="0" smtClean="0"/>
              <a:t>（</a:t>
            </a:r>
            <a:r>
              <a:rPr lang="en-US" altLang="zh-CN" sz="2000" dirty="0" err="1" smtClean="0"/>
              <a:t>vt</a:t>
            </a:r>
            <a:r>
              <a:rPr lang="en-US" altLang="zh-CN" sz="2000" dirty="0" smtClean="0"/>
              <a:t> , p</a:t>
            </a:r>
            <a:r>
              <a:rPr lang="zh-CN" altLang="en-US" sz="2000" dirty="0" smtClean="0"/>
              <a:t>），其中</a:t>
            </a:r>
            <a:r>
              <a:rPr lang="en-US" altLang="zh-CN" sz="2000" dirty="0" smtClean="0"/>
              <a:t>v</a:t>
            </a:r>
            <a:r>
              <a:rPr lang="zh-CN" altLang="en-US" sz="2000" dirty="0" smtClean="0"/>
              <a:t>为单位时间</a:t>
            </a:r>
            <a:r>
              <a:rPr lang="en-US" altLang="zh-CN" sz="2000" dirty="0" smtClean="0"/>
              <a:t>hash</a:t>
            </a:r>
            <a:r>
              <a:rPr lang="zh-CN" altLang="en-US" sz="2000" dirty="0" smtClean="0"/>
              <a:t>运算的次数（即算力）</a:t>
            </a:r>
            <a:endParaRPr lang="en-US" altLang="zh-CN" sz="2000" dirty="0" smtClean="0"/>
          </a:p>
          <a:p>
            <a:pPr marL="0" indent="0">
              <a:buNone/>
            </a:pPr>
            <a:endParaRPr lang="en-US" altLang="zh-CN" sz="800" dirty="0" smtClean="0"/>
          </a:p>
          <a:p>
            <a:pPr>
              <a:buFont typeface="Wingdings" pitchFamily="2" charset="2"/>
              <a:buChar char="l"/>
            </a:pPr>
            <a:r>
              <a:rPr lang="zh-CN" altLang="en-US" sz="2000" dirty="0" smtClean="0"/>
              <a:t>可以进一步连续化为泊松过程：即在</a:t>
            </a:r>
            <a:r>
              <a:rPr lang="zh-CN" altLang="en-US" sz="2000" dirty="0"/>
              <a:t>时间</a:t>
            </a:r>
            <a:r>
              <a:rPr lang="en-US" altLang="zh-CN" sz="2000" dirty="0"/>
              <a:t>t</a:t>
            </a:r>
            <a:r>
              <a:rPr lang="zh-CN" altLang="en-US" sz="2000" dirty="0" smtClean="0"/>
              <a:t>内挖矿成功的次数服从</a:t>
            </a:r>
            <a:r>
              <a:rPr lang="en-US" altLang="zh-CN" sz="2000" dirty="0" smtClean="0"/>
              <a:t>Poisson</a:t>
            </a:r>
            <a:r>
              <a:rPr lang="zh-CN" altLang="en-US" sz="2000" dirty="0" smtClean="0"/>
              <a:t>（</a:t>
            </a:r>
            <a:r>
              <a:rPr lang="en-US" altLang="zh-CN" sz="2000" dirty="0" err="1" smtClean="0"/>
              <a:t>vpt</a:t>
            </a:r>
            <a:r>
              <a:rPr lang="zh-CN" altLang="en-US" sz="2000" dirty="0" smtClean="0"/>
              <a:t>）</a:t>
            </a:r>
            <a:endParaRPr lang="en-US" altLang="zh-CN" sz="2000" dirty="0" smtClean="0"/>
          </a:p>
          <a:p>
            <a:pPr marL="0" indent="0">
              <a:buNone/>
            </a:pPr>
            <a:endParaRPr lang="en-US" altLang="zh-CN" sz="800" dirty="0" smtClean="0"/>
          </a:p>
          <a:p>
            <a:pPr>
              <a:buFont typeface="Wingdings" pitchFamily="2" charset="2"/>
              <a:buChar char="l"/>
            </a:pPr>
            <a:r>
              <a:rPr lang="zh-CN" altLang="en-US" sz="2000" dirty="0"/>
              <a:t>可以</a:t>
            </a:r>
            <a:r>
              <a:rPr lang="zh-CN" altLang="en-US" sz="2000" dirty="0" smtClean="0"/>
              <a:t>证明在忽略网络时延的情况下，先挖到块的概率与矿工算力成正比。</a:t>
            </a:r>
            <a:endParaRPr lang="zh-CN" altLang="en-US" sz="200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556" y="4972550"/>
            <a:ext cx="8064221"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2"/>
          <p:cNvSpPr txBox="1"/>
          <p:nvPr/>
        </p:nvSpPr>
        <p:spPr>
          <a:xfrm>
            <a:off x="725265" y="5525000"/>
            <a:ext cx="314431" cy="369332"/>
          </a:xfrm>
          <a:prstGeom prst="rect">
            <a:avLst/>
          </a:prstGeom>
          <a:noFill/>
        </p:spPr>
        <p:txBody>
          <a:bodyPr wrap="square" rtlCol="0">
            <a:spAutoFit/>
          </a:bodyPr>
          <a:lstStyle/>
          <a:p>
            <a:pPr marL="0" indent="0">
              <a:buNone/>
            </a:pPr>
            <a:r>
              <a:rPr lang="en-US" altLang="zh-CN" sz="1800" b="0" dirty="0" smtClean="0">
                <a:solidFill>
                  <a:srgbClr val="002060"/>
                </a:solidFill>
                <a:latin typeface="Times New Roman" panose="02020603050405020304" pitchFamily="18" charset="0"/>
                <a:ea typeface="Microsoft YaHei" panose="020B0503020204020204" pitchFamily="34" charset="-122"/>
              </a:rPr>
              <a:t>0</a:t>
            </a:r>
            <a:endParaRPr lang="zh-CN" altLang="en-US" sz="1800" b="0" dirty="0" smtClean="0">
              <a:solidFill>
                <a:srgbClr val="002060"/>
              </a:solidFill>
              <a:latin typeface="Times New Roman" panose="02020603050405020304" pitchFamily="18" charset="0"/>
              <a:ea typeface="Microsoft YaHei" panose="020B0503020204020204" pitchFamily="34" charset="-122"/>
            </a:endParaRPr>
          </a:p>
        </p:txBody>
      </p:sp>
      <p:sp>
        <p:nvSpPr>
          <p:cNvPr id="11" name="TextBox 6"/>
          <p:cNvSpPr txBox="1"/>
          <p:nvPr/>
        </p:nvSpPr>
        <p:spPr>
          <a:xfrm>
            <a:off x="2663789" y="5460356"/>
            <a:ext cx="919108" cy="369332"/>
          </a:xfrm>
          <a:prstGeom prst="rect">
            <a:avLst/>
          </a:prstGeom>
          <a:noFill/>
        </p:spPr>
        <p:txBody>
          <a:bodyPr wrap="square" rtlCol="0">
            <a:spAutoFit/>
          </a:bodyPr>
          <a:lstStyle/>
          <a:p>
            <a:pPr marL="0" indent="0">
              <a:buNone/>
            </a:pPr>
            <a:r>
              <a:rPr lang="zh-CN" altLang="en-US" sz="1800" b="0" dirty="0">
                <a:solidFill>
                  <a:srgbClr val="002060"/>
                </a:solidFill>
                <a:latin typeface="Times New Roman" panose="02020603050405020304" pitchFamily="18" charset="0"/>
                <a:ea typeface="Microsoft YaHei" panose="020B0503020204020204" pitchFamily="34" charset="-122"/>
              </a:rPr>
              <a:t>目标值</a:t>
            </a:r>
            <a:endParaRPr lang="zh-CN" altLang="en-US" sz="1800" b="0" dirty="0" smtClean="0">
              <a:solidFill>
                <a:srgbClr val="002060"/>
              </a:solidFill>
              <a:latin typeface="Times New Roman" panose="02020603050405020304" pitchFamily="18"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12" name="TextBox 7"/>
              <p:cNvSpPr txBox="1"/>
              <p:nvPr/>
            </p:nvSpPr>
            <p:spPr>
              <a:xfrm>
                <a:off x="7347092" y="5524358"/>
                <a:ext cx="1128997" cy="372410"/>
              </a:xfrm>
              <a:prstGeom prst="rect">
                <a:avLst/>
              </a:prstGeom>
              <a:noFill/>
            </p:spPr>
            <p:txBody>
              <a:bodyPr wrap="square" rtlCol="0">
                <a:spAutoFit/>
              </a:bodyPr>
              <a:lstStyle/>
              <a:p>
                <a:pPr marL="0" indent="0">
                  <a:buNone/>
                </a:pPr>
                <a14:m>
                  <m:oMathPara xmlns:m="http://schemas.openxmlformats.org/officeDocument/2006/math">
                    <m:oMathParaPr>
                      <m:jc m:val="centerGroup"/>
                    </m:oMathParaPr>
                    <m:oMath xmlns:m="http://schemas.openxmlformats.org/officeDocument/2006/math">
                      <m:sSup>
                        <m:sSupPr>
                          <m:ctrlPr>
                            <a:rPr lang="en-US" altLang="zh-CN" sz="1800" b="0" i="1" smtClean="0">
                              <a:solidFill>
                                <a:srgbClr val="002060"/>
                              </a:solidFill>
                              <a:latin typeface="Cambria Math" panose="02040503050406030204" pitchFamily="18" charset="0"/>
                              <a:ea typeface="Microsoft YaHei" panose="020B0503020204020204" pitchFamily="34" charset="-122"/>
                            </a:rPr>
                          </m:ctrlPr>
                        </m:sSupPr>
                        <m:e>
                          <m:r>
                            <a:rPr lang="en-US" altLang="zh-CN" sz="1800" b="0" i="1" smtClean="0">
                              <a:solidFill>
                                <a:srgbClr val="002060"/>
                              </a:solidFill>
                              <a:latin typeface="Cambria Math"/>
                              <a:ea typeface="Microsoft YaHei" panose="020B0503020204020204" pitchFamily="34" charset="-122"/>
                            </a:rPr>
                            <m:t>2</m:t>
                          </m:r>
                        </m:e>
                        <m:sup>
                          <m:r>
                            <a:rPr lang="en-US" altLang="zh-CN" sz="1800" b="0" i="1" smtClean="0">
                              <a:solidFill>
                                <a:srgbClr val="002060"/>
                              </a:solidFill>
                              <a:latin typeface="Cambria Math"/>
                              <a:ea typeface="Microsoft YaHei" panose="020B0503020204020204" pitchFamily="34" charset="-122"/>
                            </a:rPr>
                            <m:t>256</m:t>
                          </m:r>
                        </m:sup>
                      </m:sSup>
                      <m:r>
                        <a:rPr lang="en-US" altLang="zh-CN" sz="1800" b="0" i="1" smtClean="0">
                          <a:solidFill>
                            <a:srgbClr val="002060"/>
                          </a:solidFill>
                          <a:latin typeface="Cambria Math"/>
                          <a:ea typeface="Microsoft YaHei" panose="020B0503020204020204" pitchFamily="34" charset="-122"/>
                        </a:rPr>
                        <m:t>−1</m:t>
                      </m:r>
                    </m:oMath>
                  </m:oMathPara>
                </a14:m>
                <a:endParaRPr lang="zh-CN" altLang="en-US" sz="1800" b="0" dirty="0" smtClean="0">
                  <a:solidFill>
                    <a:srgbClr val="002060"/>
                  </a:solidFill>
                  <a:latin typeface="Times New Roman" panose="02020603050405020304" pitchFamily="18" charset="0"/>
                  <a:ea typeface="Microsoft YaHei" panose="020B0503020204020204" pitchFamily="34" charset="-122"/>
                </a:endParaRPr>
              </a:p>
            </p:txBody>
          </p:sp>
        </mc:Choice>
        <mc:Fallback xmlns="">
          <p:sp>
            <p:nvSpPr>
              <p:cNvPr id="12" name="TextBox 7"/>
              <p:cNvSpPr txBox="1">
                <a:spLocks noRot="1" noChangeAspect="1" noMove="1" noResize="1" noEditPoints="1" noAdjustHandles="1" noChangeArrowheads="1" noChangeShapeType="1" noTextEdit="1"/>
              </p:cNvSpPr>
              <p:nvPr/>
            </p:nvSpPr>
            <p:spPr>
              <a:xfrm>
                <a:off x="7347092" y="5524358"/>
                <a:ext cx="1128997" cy="372410"/>
              </a:xfrm>
              <a:prstGeom prst="rect">
                <a:avLst/>
              </a:prstGeom>
              <a:blipFill>
                <a:blip r:embed="rId4"/>
                <a:stretch>
                  <a:fillRect/>
                </a:stretch>
              </a:blipFill>
            </p:spPr>
            <p:txBody>
              <a:bodyPr/>
              <a:lstStyle/>
              <a:p>
                <a:r>
                  <a:rPr lang="zh-CN" altLang="en-US">
                    <a:noFill/>
                  </a:rPr>
                  <a:t> </a:t>
                </a:r>
              </a:p>
            </p:txBody>
          </p:sp>
        </mc:Fallback>
      </mc:AlternateContent>
      <p:sp>
        <p:nvSpPr>
          <p:cNvPr id="13" name="Rectangle 2"/>
          <p:cNvSpPr txBox="1">
            <a:spLocks noChangeArrowheads="1"/>
          </p:cNvSpPr>
          <p:nvPr/>
        </p:nvSpPr>
        <p:spPr bwMode="auto">
          <a:xfrm>
            <a:off x="395536" y="260648"/>
            <a:ext cx="7770813" cy="6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en-US" altLang="zh-CN" dirty="0" err="1">
                <a:solidFill>
                  <a:schemeClr val="tx2"/>
                </a:solidFill>
                <a:effectLst>
                  <a:outerShdw blurRad="38100" dist="38100" dir="2700000" algn="tl">
                    <a:srgbClr val="000000">
                      <a:alpha val="43137"/>
                    </a:srgbClr>
                  </a:outerShdw>
                </a:effectLst>
                <a:latin typeface="+mj-lt"/>
                <a:ea typeface="+mj-ea"/>
              </a:rPr>
              <a:t>PoW</a:t>
            </a:r>
            <a:r>
              <a:rPr lang="zh-CN" altLang="en-US" dirty="0">
                <a:solidFill>
                  <a:schemeClr val="tx2"/>
                </a:solidFill>
                <a:effectLst>
                  <a:outerShdw blurRad="38100" dist="38100" dir="2700000" algn="tl">
                    <a:srgbClr val="000000">
                      <a:alpha val="43137"/>
                    </a:srgbClr>
                  </a:outerShdw>
                </a:effectLst>
                <a:latin typeface="+mj-lt"/>
                <a:ea typeface="+mj-ea"/>
              </a:rPr>
              <a:t>共识协议的基本数学模型</a:t>
            </a:r>
          </a:p>
        </p:txBody>
      </p:sp>
    </p:spTree>
    <p:extLst>
      <p:ext uri="{BB962C8B-B14F-4D97-AF65-F5344CB8AC3E}">
        <p14:creationId xmlns:p14="http://schemas.microsoft.com/office/powerpoint/2010/main" val="18556360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2"/>
          <p:cNvSpPr>
            <a:spLocks noGrp="1"/>
          </p:cNvSpPr>
          <p:nvPr>
            <p:ph idx="1"/>
          </p:nvPr>
        </p:nvSpPr>
        <p:spPr>
          <a:xfrm>
            <a:off x="179512" y="1340769"/>
            <a:ext cx="8640960" cy="4858420"/>
          </a:xfrm>
        </p:spPr>
        <p:txBody>
          <a:bodyPr/>
          <a:lstStyle/>
          <a:p>
            <a:r>
              <a:rPr lang="zh-CN" altLang="en-US" sz="1800" dirty="0"/>
              <a:t>交易场景：</a:t>
            </a:r>
            <a:r>
              <a:rPr lang="en-US" altLang="zh-CN" sz="1800" dirty="0"/>
              <a:t>Alice</a:t>
            </a:r>
            <a:r>
              <a:rPr lang="zh-CN" altLang="en-US" sz="1800" dirty="0"/>
              <a:t>向</a:t>
            </a:r>
            <a:r>
              <a:rPr lang="en-US" altLang="zh-CN" sz="1800" dirty="0"/>
              <a:t>Bob</a:t>
            </a:r>
            <a:r>
              <a:rPr lang="zh-CN" altLang="en-US" sz="1800" dirty="0"/>
              <a:t>购买商品，</a:t>
            </a:r>
            <a:r>
              <a:rPr lang="en-US" altLang="zh-CN" sz="1800" dirty="0"/>
              <a:t>Alice</a:t>
            </a:r>
            <a:r>
              <a:rPr lang="zh-CN" altLang="en-US" sz="1800" dirty="0"/>
              <a:t>先向</a:t>
            </a:r>
            <a:r>
              <a:rPr lang="en-US" altLang="zh-CN" sz="1800" dirty="0"/>
              <a:t>Bob</a:t>
            </a:r>
            <a:r>
              <a:rPr lang="zh-CN" altLang="en-US" sz="1800" dirty="0"/>
              <a:t>转一笔比特币</a:t>
            </a:r>
            <a:r>
              <a:rPr lang="zh-CN" altLang="en-US" sz="1800" dirty="0" smtClean="0"/>
              <a:t>，</a:t>
            </a:r>
            <a:r>
              <a:rPr lang="en-US" altLang="zh-CN" sz="1800" dirty="0" smtClean="0"/>
              <a:t>Bob</a:t>
            </a:r>
            <a:r>
              <a:rPr lang="zh-CN" altLang="en-US" sz="1800" dirty="0" smtClean="0"/>
              <a:t>何时发货比较稳妥？</a:t>
            </a:r>
            <a:endParaRPr lang="en-US" altLang="zh-CN" sz="1800" dirty="0" smtClean="0"/>
          </a:p>
          <a:p>
            <a:pPr marL="0" indent="0">
              <a:buNone/>
            </a:pPr>
            <a:endParaRPr lang="en-US" altLang="zh-CN" sz="1800" dirty="0"/>
          </a:p>
          <a:p>
            <a:r>
              <a:rPr lang="zh-CN" altLang="en-US" sz="1800" dirty="0"/>
              <a:t>双</a:t>
            </a:r>
            <a:r>
              <a:rPr lang="zh-CN" altLang="en-US" sz="1800" dirty="0" smtClean="0"/>
              <a:t>花</a:t>
            </a:r>
            <a:r>
              <a:rPr lang="zh-CN" altLang="en-US" sz="1800" dirty="0"/>
              <a:t>攻击</a:t>
            </a:r>
            <a:r>
              <a:rPr lang="zh-CN" altLang="en-US" sz="1800" dirty="0" smtClean="0"/>
              <a:t>：上述交易被打包至区块</a:t>
            </a:r>
            <a:r>
              <a:rPr lang="en-US" altLang="zh-CN" sz="1800" dirty="0" smtClean="0"/>
              <a:t>B</a:t>
            </a:r>
            <a:r>
              <a:rPr lang="en-US" altLang="zh-CN" sz="1800" baseline="-25000" dirty="0" smtClean="0"/>
              <a:t>i</a:t>
            </a:r>
            <a:r>
              <a:rPr lang="zh-CN" altLang="en-US" sz="1800" dirty="0" smtClean="0"/>
              <a:t>，即使</a:t>
            </a:r>
            <a:r>
              <a:rPr lang="en-US" altLang="zh-CN" sz="1800" dirty="0" smtClean="0"/>
              <a:t>B</a:t>
            </a:r>
            <a:r>
              <a:rPr lang="en-US" altLang="zh-CN" sz="1800" baseline="-25000" dirty="0" smtClean="0"/>
              <a:t>i</a:t>
            </a:r>
            <a:r>
              <a:rPr lang="zh-CN" altLang="en-US" sz="1800" dirty="0" smtClean="0"/>
              <a:t>被后面的多个区块确认后，</a:t>
            </a:r>
            <a:r>
              <a:rPr lang="en-US" altLang="zh-CN" sz="1800" dirty="0" smtClean="0"/>
              <a:t>Alice</a:t>
            </a:r>
            <a:r>
              <a:rPr lang="zh-CN" altLang="en-US" sz="1800" dirty="0" smtClean="0"/>
              <a:t>仍然可能制造一条分叉链超过</a:t>
            </a:r>
            <a:r>
              <a:rPr lang="en-US" altLang="zh-CN" sz="1800" dirty="0" smtClean="0"/>
              <a:t>B</a:t>
            </a:r>
            <a:r>
              <a:rPr lang="en-US" altLang="zh-CN" sz="1800" baseline="-25000" dirty="0" smtClean="0"/>
              <a:t>i</a:t>
            </a:r>
            <a:r>
              <a:rPr lang="zh-CN" altLang="en-US" sz="1800" dirty="0" smtClean="0"/>
              <a:t>所在的链，根据最长链原则，</a:t>
            </a:r>
            <a:r>
              <a:rPr lang="en-US" altLang="zh-CN" sz="1800" dirty="0" smtClean="0"/>
              <a:t>B</a:t>
            </a:r>
            <a:r>
              <a:rPr lang="en-US" altLang="zh-CN" sz="1800" baseline="-25000" dirty="0" smtClean="0"/>
              <a:t>i</a:t>
            </a:r>
            <a:r>
              <a:rPr lang="zh-CN" altLang="en-US" sz="1800" dirty="0" smtClean="0"/>
              <a:t>所在的链被超过后，</a:t>
            </a:r>
            <a:r>
              <a:rPr lang="en-US" altLang="zh-CN" sz="1800" dirty="0" smtClean="0"/>
              <a:t>B</a:t>
            </a:r>
            <a:r>
              <a:rPr lang="en-US" altLang="zh-CN" sz="1800" baseline="-25000" dirty="0" smtClean="0"/>
              <a:t>i</a:t>
            </a:r>
            <a:r>
              <a:rPr lang="zh-CN" altLang="en-US" sz="1800" dirty="0" smtClean="0"/>
              <a:t>中的交易将成为无效交易。</a:t>
            </a:r>
            <a:endParaRPr lang="en-US" altLang="zh-CN" sz="1800" dirty="0" smtClean="0"/>
          </a:p>
          <a:p>
            <a:pPr marL="0" indent="0">
              <a:buNone/>
            </a:pPr>
            <a:endParaRPr lang="en-US" altLang="zh-CN" sz="1800" dirty="0" smtClean="0"/>
          </a:p>
          <a:p>
            <a:r>
              <a:rPr lang="zh-CN" altLang="en-US" sz="1800" dirty="0" smtClean="0"/>
              <a:t>为此，需要计算：</a:t>
            </a:r>
            <a:r>
              <a:rPr lang="en-US" altLang="zh-CN" sz="1800" dirty="0" smtClean="0"/>
              <a:t>B</a:t>
            </a:r>
            <a:r>
              <a:rPr lang="en-US" altLang="zh-CN" sz="1800" baseline="-25000" dirty="0" smtClean="0"/>
              <a:t>i</a:t>
            </a:r>
            <a:r>
              <a:rPr lang="zh-CN" altLang="en-US" sz="1800" dirty="0" smtClean="0"/>
              <a:t>被后面多少个区块确认后，才能使得上述双花攻击成功的概率足够小。</a:t>
            </a:r>
            <a:endParaRPr lang="en-US" altLang="zh-CN" sz="1800" dirty="0" smtClean="0"/>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933056"/>
            <a:ext cx="5095875"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bwMode="auto">
          <a:xfrm>
            <a:off x="395536" y="260648"/>
            <a:ext cx="7770813" cy="6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en-US" altLang="zh-CN" dirty="0" err="1">
                <a:solidFill>
                  <a:schemeClr val="tx2"/>
                </a:solidFill>
                <a:effectLst>
                  <a:outerShdw blurRad="38100" dist="38100" dir="2700000" algn="tl">
                    <a:srgbClr val="000000">
                      <a:alpha val="43137"/>
                    </a:srgbClr>
                  </a:outerShdw>
                </a:effectLst>
                <a:latin typeface="+mj-lt"/>
                <a:ea typeface="+mj-ea"/>
              </a:rPr>
              <a:t>PoW</a:t>
            </a:r>
            <a:r>
              <a:rPr lang="zh-CN" altLang="en-US" dirty="0">
                <a:solidFill>
                  <a:schemeClr val="tx2"/>
                </a:solidFill>
                <a:effectLst>
                  <a:outerShdw blurRad="38100" dist="38100" dir="2700000" algn="tl">
                    <a:srgbClr val="000000">
                      <a:alpha val="43137"/>
                    </a:srgbClr>
                  </a:outerShdw>
                </a:effectLst>
                <a:latin typeface="+mj-lt"/>
                <a:ea typeface="+mj-ea"/>
              </a:rPr>
              <a:t>共识协议的基本数学模型</a:t>
            </a:r>
          </a:p>
        </p:txBody>
      </p:sp>
    </p:spTree>
    <p:extLst>
      <p:ext uri="{BB962C8B-B14F-4D97-AF65-F5344CB8AC3E}">
        <p14:creationId xmlns:p14="http://schemas.microsoft.com/office/powerpoint/2010/main" val="1180342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1043608" y="2744924"/>
            <a:ext cx="6804756" cy="1292662"/>
          </a:xfrm>
          <a:prstGeom prst="rect">
            <a:avLst/>
          </a:prstGeom>
          <a:noFill/>
        </p:spPr>
        <p:txBody>
          <a:bodyPr wrap="square" rtlCol="0">
            <a:spAutoFit/>
          </a:bodyPr>
          <a:lstStyle/>
          <a:p>
            <a:pPr algn="ctr"/>
            <a:r>
              <a:rPr lang="zh-CN" altLang="en-US" sz="3900" b="1" dirty="0">
                <a:latin typeface="华文宋体" panose="02010600040101010101" pitchFamily="2" charset="-122"/>
                <a:ea typeface="华文宋体" panose="02010600040101010101" pitchFamily="2" charset="-122"/>
              </a:rPr>
              <a:t>共识基本概念、共识</a:t>
            </a:r>
            <a:r>
              <a:rPr lang="zh-CN" altLang="en-US" sz="3900" b="1" dirty="0" smtClean="0">
                <a:latin typeface="华文宋体" panose="02010600040101010101" pitchFamily="2" charset="-122"/>
                <a:ea typeface="华文宋体" panose="02010600040101010101" pitchFamily="2" charset="-122"/>
              </a:rPr>
              <a:t>技术</a:t>
            </a:r>
            <a:endParaRPr lang="en-US" altLang="zh-CN" sz="3900" b="1" dirty="0" smtClean="0">
              <a:latin typeface="华文宋体" panose="02010600040101010101" pitchFamily="2" charset="-122"/>
              <a:ea typeface="华文宋体" panose="02010600040101010101" pitchFamily="2" charset="-122"/>
            </a:endParaRPr>
          </a:p>
          <a:p>
            <a:pPr algn="ctr"/>
            <a:r>
              <a:rPr lang="zh-CN" altLang="en-US" sz="3900" b="1" dirty="0" smtClean="0">
                <a:latin typeface="华文宋体" panose="02010600040101010101" pitchFamily="2" charset="-122"/>
                <a:ea typeface="华文宋体" panose="02010600040101010101" pitchFamily="2" charset="-122"/>
              </a:rPr>
              <a:t>发展</a:t>
            </a:r>
            <a:r>
              <a:rPr lang="zh-CN" altLang="en-US" sz="3900" b="1" dirty="0">
                <a:latin typeface="华文宋体" panose="02010600040101010101" pitchFamily="2" charset="-122"/>
                <a:ea typeface="华文宋体" panose="02010600040101010101" pitchFamily="2" charset="-122"/>
              </a:rPr>
              <a:t>路线及分类</a:t>
            </a:r>
          </a:p>
        </p:txBody>
      </p:sp>
    </p:spTree>
    <p:extLst>
      <p:ext uri="{BB962C8B-B14F-4D97-AF65-F5344CB8AC3E}">
        <p14:creationId xmlns:p14="http://schemas.microsoft.com/office/powerpoint/2010/main" val="659294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341009" y="1232756"/>
            <a:ext cx="7886700" cy="4966433"/>
          </a:xfrm>
        </p:spPr>
        <p:txBody>
          <a:bodyPr/>
          <a:lstStyle/>
          <a:p>
            <a:pPr marL="0" indent="0">
              <a:buNone/>
            </a:pPr>
            <a:r>
              <a:rPr lang="zh-CN" altLang="en-US" b="1" dirty="0" smtClean="0">
                <a:solidFill>
                  <a:srgbClr val="0000FF"/>
                </a:solidFill>
              </a:rPr>
              <a:t>模型类比</a:t>
            </a:r>
            <a:r>
              <a:rPr lang="zh-CN" altLang="en-US" sz="1800" dirty="0" smtClean="0"/>
              <a:t>：</a:t>
            </a:r>
            <a:r>
              <a:rPr lang="en-US" altLang="zh-CN" sz="1800" dirty="0"/>
              <a:t> </a:t>
            </a:r>
            <a:r>
              <a:rPr lang="zh-CN" altLang="en-US" sz="1800" dirty="0" smtClean="0"/>
              <a:t>将</a:t>
            </a:r>
            <a:r>
              <a:rPr lang="en-US" altLang="zh-CN" sz="1800" dirty="0"/>
              <a:t>Gambler's  Ruin</a:t>
            </a:r>
            <a:r>
              <a:rPr lang="zh-CN" altLang="en-US" sz="1800" dirty="0" smtClean="0"/>
              <a:t>模型引入到</a:t>
            </a:r>
            <a:r>
              <a:rPr lang="zh-CN" altLang="en-US" sz="1800" dirty="0">
                <a:solidFill>
                  <a:srgbClr val="FF0000"/>
                </a:solidFill>
              </a:rPr>
              <a:t>（</a:t>
            </a:r>
            <a:r>
              <a:rPr lang="zh-CN" altLang="en-US" sz="1800" dirty="0">
                <a:solidFill>
                  <a:srgbClr val="FF3300"/>
                </a:solidFill>
              </a:rPr>
              <a:t>诚实节点产生的）原有最长链</a:t>
            </a:r>
            <a:r>
              <a:rPr lang="zh-CN" altLang="en-US" sz="1800" dirty="0"/>
              <a:t>与</a:t>
            </a:r>
            <a:r>
              <a:rPr lang="zh-CN" altLang="en-US" sz="1800" dirty="0">
                <a:solidFill>
                  <a:srgbClr val="FF3300"/>
                </a:solidFill>
              </a:rPr>
              <a:t>（攻击者产生的）分叉</a:t>
            </a:r>
            <a:r>
              <a:rPr lang="zh-CN" altLang="en-US" sz="1800" dirty="0" smtClean="0">
                <a:solidFill>
                  <a:srgbClr val="FF3300"/>
                </a:solidFill>
              </a:rPr>
              <a:t>链</a:t>
            </a:r>
            <a:r>
              <a:rPr lang="zh-CN" altLang="en-US" sz="1800" dirty="0"/>
              <a:t>的</a:t>
            </a:r>
            <a:r>
              <a:rPr lang="zh-CN" altLang="en-US" sz="1800" dirty="0" smtClean="0"/>
              <a:t>竞争</a:t>
            </a:r>
            <a:r>
              <a:rPr lang="zh-CN" altLang="en-US" sz="1800" dirty="0"/>
              <a:t>模型</a:t>
            </a:r>
            <a:r>
              <a:rPr lang="zh-CN" altLang="en-US" sz="1800" dirty="0" smtClean="0"/>
              <a:t>中，特别地，将</a:t>
            </a:r>
            <a:r>
              <a:rPr lang="en-US" altLang="zh-CN" sz="1800" dirty="0"/>
              <a:t>Gambler's  Ruin</a:t>
            </a:r>
            <a:r>
              <a:rPr lang="zh-CN" altLang="en-US" sz="1800" dirty="0" smtClean="0"/>
              <a:t>中的</a:t>
            </a:r>
            <a:r>
              <a:rPr lang="zh-CN" altLang="en-US" sz="1800" dirty="0" smtClean="0">
                <a:solidFill>
                  <a:srgbClr val="FF3300"/>
                </a:solidFill>
              </a:rPr>
              <a:t>金额 </a:t>
            </a:r>
            <a:r>
              <a:rPr lang="en-US" altLang="zh-CN" sz="1800" dirty="0">
                <a:solidFill>
                  <a:srgbClr val="FF3300"/>
                </a:solidFill>
              </a:rPr>
              <a:t>i</a:t>
            </a:r>
            <a:r>
              <a:rPr lang="en-US" altLang="zh-CN" sz="1800" dirty="0" smtClean="0"/>
              <a:t> </a:t>
            </a:r>
            <a:r>
              <a:rPr lang="zh-CN" altLang="en-US" sz="1800" dirty="0" smtClean="0"/>
              <a:t>对应于</a:t>
            </a:r>
            <a:r>
              <a:rPr lang="zh-CN" altLang="en-US" sz="1800" dirty="0" smtClean="0">
                <a:solidFill>
                  <a:srgbClr val="FF0000"/>
                </a:solidFill>
              </a:rPr>
              <a:t>（</a:t>
            </a:r>
            <a:r>
              <a:rPr lang="zh-CN" altLang="en-US" sz="1800" dirty="0" smtClean="0">
                <a:solidFill>
                  <a:srgbClr val="FF3300"/>
                </a:solidFill>
              </a:rPr>
              <a:t>诚实节点产生的）原有最长链</a:t>
            </a:r>
            <a:r>
              <a:rPr lang="zh-CN" altLang="en-US" sz="1800" dirty="0" smtClean="0">
                <a:solidFill>
                  <a:srgbClr val="FF0000"/>
                </a:solidFill>
              </a:rPr>
              <a:t>与</a:t>
            </a:r>
            <a:r>
              <a:rPr lang="zh-CN" altLang="en-US" sz="1800" dirty="0" smtClean="0">
                <a:solidFill>
                  <a:srgbClr val="FF3300"/>
                </a:solidFill>
              </a:rPr>
              <a:t>（攻击者产生的）分叉链之间的长度差</a:t>
            </a:r>
            <a:r>
              <a:rPr lang="zh-CN" altLang="en-US" sz="1800" dirty="0" smtClean="0"/>
              <a:t>。</a:t>
            </a:r>
            <a:endParaRPr lang="zh-CN" altLang="en-US" sz="1800"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556" y="2573039"/>
            <a:ext cx="7248525"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0" y="5373216"/>
            <a:ext cx="7562850" cy="94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5916" y="3345672"/>
            <a:ext cx="5095875"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2"/>
          <p:cNvSpPr txBox="1">
            <a:spLocks noChangeArrowheads="1"/>
          </p:cNvSpPr>
          <p:nvPr/>
        </p:nvSpPr>
        <p:spPr bwMode="auto">
          <a:xfrm>
            <a:off x="395536" y="260648"/>
            <a:ext cx="7770813" cy="6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en-US" altLang="zh-CN" dirty="0" err="1">
                <a:solidFill>
                  <a:schemeClr val="tx2"/>
                </a:solidFill>
                <a:effectLst>
                  <a:outerShdw blurRad="38100" dist="38100" dir="2700000" algn="tl">
                    <a:srgbClr val="000000">
                      <a:alpha val="43137"/>
                    </a:srgbClr>
                  </a:outerShdw>
                </a:effectLst>
                <a:latin typeface="+mj-lt"/>
                <a:ea typeface="+mj-ea"/>
              </a:rPr>
              <a:t>PoW</a:t>
            </a:r>
            <a:r>
              <a:rPr lang="zh-CN" altLang="en-US" dirty="0">
                <a:solidFill>
                  <a:schemeClr val="tx2"/>
                </a:solidFill>
                <a:effectLst>
                  <a:outerShdw blurRad="38100" dist="38100" dir="2700000" algn="tl">
                    <a:srgbClr val="000000">
                      <a:alpha val="43137"/>
                    </a:srgbClr>
                  </a:outerShdw>
                </a:effectLst>
                <a:latin typeface="+mj-lt"/>
                <a:ea typeface="+mj-ea"/>
              </a:rPr>
              <a:t>共识协议的基本数学模型</a:t>
            </a:r>
          </a:p>
        </p:txBody>
      </p:sp>
    </p:spTree>
    <p:extLst>
      <p:ext uri="{BB962C8B-B14F-4D97-AF65-F5344CB8AC3E}">
        <p14:creationId xmlns:p14="http://schemas.microsoft.com/office/powerpoint/2010/main" val="18706328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2"/>
          <p:cNvSpPr>
            <a:spLocks noGrp="1"/>
          </p:cNvSpPr>
          <p:nvPr>
            <p:ph idx="1"/>
          </p:nvPr>
        </p:nvSpPr>
        <p:spPr>
          <a:xfrm>
            <a:off x="628650" y="1655319"/>
            <a:ext cx="7886700" cy="4543869"/>
          </a:xfrm>
        </p:spPr>
        <p:txBody>
          <a:bodyPr/>
          <a:lstStyle/>
          <a:p>
            <a:r>
              <a:rPr lang="zh-CN" altLang="en-US" sz="1800" dirty="0" smtClean="0"/>
              <a:t>回顾我们</a:t>
            </a:r>
            <a:r>
              <a:rPr lang="zh-CN" altLang="en-US" sz="1800" dirty="0"/>
              <a:t>的问题</a:t>
            </a:r>
            <a:r>
              <a:rPr lang="zh-CN" altLang="en-US" sz="1800" dirty="0" smtClean="0"/>
              <a:t>：等待</a:t>
            </a:r>
            <a:r>
              <a:rPr lang="zh-CN" altLang="en-US" sz="1800" dirty="0"/>
              <a:t>几个确认才能使双花攻击成功的概率足够小呢</a:t>
            </a:r>
            <a:r>
              <a:rPr lang="zh-CN" altLang="en-US" sz="1800" dirty="0" smtClean="0"/>
              <a:t>？</a:t>
            </a:r>
            <a:endParaRPr lang="en-US" altLang="zh-CN" sz="1800" dirty="0" smtClean="0"/>
          </a:p>
          <a:p>
            <a:endParaRPr lang="en-US" altLang="zh-CN" sz="1800" dirty="0"/>
          </a:p>
          <a:p>
            <a:r>
              <a:rPr lang="zh-CN" altLang="en-US" sz="1800" dirty="0"/>
              <a:t>假设</a:t>
            </a:r>
            <a:r>
              <a:rPr lang="en-US" altLang="zh-CN" sz="1800" dirty="0" smtClean="0"/>
              <a:t>Bob</a:t>
            </a:r>
            <a:r>
              <a:rPr lang="zh-CN" altLang="en-US" sz="1800" dirty="0"/>
              <a:t>的</a:t>
            </a:r>
            <a:r>
              <a:rPr lang="zh-CN" altLang="en-US" sz="1800" dirty="0" smtClean="0"/>
              <a:t>交易包含在区块</a:t>
            </a:r>
            <a:r>
              <a:rPr lang="en-US" altLang="zh-CN" sz="1800" dirty="0" smtClean="0"/>
              <a:t>B</a:t>
            </a:r>
            <a:r>
              <a:rPr lang="en-US" altLang="zh-CN" sz="1800" baseline="-25000" dirty="0" smtClean="0"/>
              <a:t>i</a:t>
            </a:r>
            <a:r>
              <a:rPr lang="zh-CN" altLang="en-US" sz="1800" dirty="0" smtClean="0"/>
              <a:t>中，且后面连了</a:t>
            </a:r>
            <a:r>
              <a:rPr lang="en-US" altLang="zh-CN" sz="1800" dirty="0" smtClean="0"/>
              <a:t>z</a:t>
            </a:r>
            <a:r>
              <a:rPr lang="zh-CN" altLang="en-US" sz="1800" dirty="0" smtClean="0"/>
              <a:t>个区块，在产生</a:t>
            </a:r>
            <a:r>
              <a:rPr lang="en-US" altLang="zh-CN" sz="1800" dirty="0" smtClean="0"/>
              <a:t>B</a:t>
            </a:r>
            <a:r>
              <a:rPr lang="en-US" altLang="zh-CN" sz="1800" baseline="-25000" dirty="0" smtClean="0"/>
              <a:t>i+1</a:t>
            </a:r>
            <a:r>
              <a:rPr lang="zh-CN" altLang="en-US" sz="1800" dirty="0" smtClean="0"/>
              <a:t>至</a:t>
            </a:r>
            <a:r>
              <a:rPr lang="en-US" altLang="zh-CN" sz="1800" dirty="0" err="1" smtClean="0"/>
              <a:t>B</a:t>
            </a:r>
            <a:r>
              <a:rPr lang="en-US" altLang="zh-CN" sz="1800" baseline="-25000" dirty="0" err="1" smtClean="0"/>
              <a:t>i+z</a:t>
            </a:r>
            <a:r>
              <a:rPr lang="zh-CN" altLang="en-US" sz="1800" dirty="0" smtClean="0"/>
              <a:t>的时间段内，攻击者在</a:t>
            </a:r>
            <a:r>
              <a:rPr lang="en-US" altLang="zh-CN" sz="1800" dirty="0" smtClean="0"/>
              <a:t>B</a:t>
            </a:r>
            <a:r>
              <a:rPr lang="en-US" altLang="zh-CN" sz="1800" baseline="-25000" dirty="0" smtClean="0"/>
              <a:t>i-1</a:t>
            </a:r>
            <a:r>
              <a:rPr lang="zh-CN" altLang="en-US" sz="1800" dirty="0" smtClean="0"/>
              <a:t>后产生的分叉链上的区块数 </a:t>
            </a:r>
            <a:r>
              <a:rPr lang="en-US" altLang="zh-CN" sz="1800" dirty="0" smtClean="0"/>
              <a:t>k </a:t>
            </a:r>
            <a:r>
              <a:rPr lang="zh-CN" altLang="en-US" sz="1800" dirty="0" smtClean="0"/>
              <a:t>服从参数为            的泊松分布。</a:t>
            </a:r>
            <a:endParaRPr lang="en-US" altLang="zh-CN" sz="1800" dirty="0" smtClean="0"/>
          </a:p>
          <a:p>
            <a:pPr marL="0" indent="0">
              <a:buNone/>
            </a:pPr>
            <a:endParaRPr lang="en-US" altLang="zh-CN" sz="1800" dirty="0" smtClean="0"/>
          </a:p>
          <a:p>
            <a:r>
              <a:rPr lang="zh-CN" altLang="en-US" sz="1800" dirty="0" smtClean="0"/>
              <a:t>由全概率公式可以得到分叉链追上原有最长链</a:t>
            </a:r>
            <a:r>
              <a:rPr lang="zh-CN" altLang="en-US" sz="1800" dirty="0"/>
              <a:t>的</a:t>
            </a:r>
            <a:r>
              <a:rPr lang="zh-CN" altLang="en-US" sz="1800" dirty="0" smtClean="0"/>
              <a:t>概率</a:t>
            </a:r>
            <a:r>
              <a:rPr lang="zh-CN" altLang="en-US" sz="1800" dirty="0"/>
              <a:t>为</a:t>
            </a:r>
            <a:r>
              <a:rPr lang="zh-CN" altLang="en-US" sz="1800" dirty="0" smtClean="0"/>
              <a:t>：</a:t>
            </a:r>
            <a:endParaRPr lang="en-US" altLang="zh-CN" sz="1800" dirty="0" smtClean="0"/>
          </a:p>
          <a:p>
            <a:pPr marL="0" indent="0">
              <a:buNone/>
            </a:pPr>
            <a:r>
              <a:rPr lang="en-US" altLang="zh-CN" dirty="0"/>
              <a:t> </a:t>
            </a:r>
            <a:r>
              <a:rPr lang="en-US" altLang="zh-CN" dirty="0" smtClean="0"/>
              <a:t>       </a:t>
            </a:r>
            <a:endParaRPr lang="zh-CN" altLang="en-US" dirty="0"/>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7278" y="2636912"/>
            <a:ext cx="648072" cy="41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4329100"/>
            <a:ext cx="36099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2"/>
          <p:cNvSpPr txBox="1">
            <a:spLocks noChangeArrowheads="1"/>
          </p:cNvSpPr>
          <p:nvPr/>
        </p:nvSpPr>
        <p:spPr bwMode="auto">
          <a:xfrm>
            <a:off x="395536" y="260648"/>
            <a:ext cx="7770813" cy="6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en-US" altLang="zh-CN" dirty="0" err="1">
                <a:solidFill>
                  <a:schemeClr val="tx2"/>
                </a:solidFill>
                <a:effectLst>
                  <a:outerShdw blurRad="38100" dist="38100" dir="2700000" algn="tl">
                    <a:srgbClr val="000000">
                      <a:alpha val="43137"/>
                    </a:srgbClr>
                  </a:outerShdw>
                </a:effectLst>
                <a:latin typeface="+mj-lt"/>
                <a:ea typeface="+mj-ea"/>
              </a:rPr>
              <a:t>PoW</a:t>
            </a:r>
            <a:r>
              <a:rPr lang="zh-CN" altLang="en-US" dirty="0">
                <a:solidFill>
                  <a:schemeClr val="tx2"/>
                </a:solidFill>
                <a:effectLst>
                  <a:outerShdw blurRad="38100" dist="38100" dir="2700000" algn="tl">
                    <a:srgbClr val="000000">
                      <a:alpha val="43137"/>
                    </a:srgbClr>
                  </a:outerShdw>
                </a:effectLst>
                <a:latin typeface="+mj-lt"/>
                <a:ea typeface="+mj-ea"/>
              </a:rPr>
              <a:t>共识协议的基本数学模型</a:t>
            </a:r>
          </a:p>
        </p:txBody>
      </p:sp>
    </p:spTree>
    <p:extLst>
      <p:ext uri="{BB962C8B-B14F-4D97-AF65-F5344CB8AC3E}">
        <p14:creationId xmlns:p14="http://schemas.microsoft.com/office/powerpoint/2010/main" val="240537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628650" y="1655319"/>
            <a:ext cx="7886700" cy="4543869"/>
          </a:xfrm>
        </p:spPr>
        <p:txBody>
          <a:bodyPr/>
          <a:lstStyle/>
          <a:p>
            <a:r>
              <a:rPr lang="zh-CN" altLang="en-US" b="1" dirty="0" smtClean="0">
                <a:solidFill>
                  <a:srgbClr val="0000FF"/>
                </a:solidFill>
              </a:rPr>
              <a:t>实验结果</a:t>
            </a:r>
            <a:r>
              <a:rPr lang="zh-CN" altLang="en-US" dirty="0" smtClean="0"/>
              <a:t>：</a:t>
            </a:r>
            <a:r>
              <a:rPr lang="zh-CN" altLang="en-US" sz="2000" dirty="0" smtClean="0"/>
              <a:t>双花攻击成功概率随着区块确认个数 </a:t>
            </a:r>
            <a:r>
              <a:rPr lang="en-US" altLang="zh-CN" sz="2000" dirty="0" smtClean="0"/>
              <a:t>z </a:t>
            </a:r>
            <a:r>
              <a:rPr lang="zh-CN" altLang="en-US" sz="2000" dirty="0" smtClean="0"/>
              <a:t>的增加而大幅降低。</a:t>
            </a:r>
            <a:endParaRPr lang="zh-CN" altLang="en-US" sz="2000"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45" y="2636912"/>
            <a:ext cx="2952328"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5" y="2636912"/>
            <a:ext cx="3024337" cy="3060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2"/>
          <p:cNvSpPr txBox="1">
            <a:spLocks noChangeArrowheads="1"/>
          </p:cNvSpPr>
          <p:nvPr/>
        </p:nvSpPr>
        <p:spPr bwMode="auto">
          <a:xfrm>
            <a:off x="395536" y="260648"/>
            <a:ext cx="7770813" cy="6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en-US" altLang="zh-CN" dirty="0" err="1">
                <a:solidFill>
                  <a:schemeClr val="tx2"/>
                </a:solidFill>
                <a:effectLst>
                  <a:outerShdw blurRad="38100" dist="38100" dir="2700000" algn="tl">
                    <a:srgbClr val="000000">
                      <a:alpha val="43137"/>
                    </a:srgbClr>
                  </a:outerShdw>
                </a:effectLst>
                <a:latin typeface="+mj-lt"/>
                <a:ea typeface="+mj-ea"/>
              </a:rPr>
              <a:t>PoW</a:t>
            </a:r>
            <a:r>
              <a:rPr lang="zh-CN" altLang="en-US" dirty="0">
                <a:solidFill>
                  <a:schemeClr val="tx2"/>
                </a:solidFill>
                <a:effectLst>
                  <a:outerShdw blurRad="38100" dist="38100" dir="2700000" algn="tl">
                    <a:srgbClr val="000000">
                      <a:alpha val="43137"/>
                    </a:srgbClr>
                  </a:outerShdw>
                </a:effectLst>
                <a:latin typeface="+mj-lt"/>
                <a:ea typeface="+mj-ea"/>
              </a:rPr>
              <a:t>共识协议的基本数学模型</a:t>
            </a:r>
          </a:p>
        </p:txBody>
      </p:sp>
    </p:spTree>
    <p:extLst>
      <p:ext uri="{BB962C8B-B14F-4D97-AF65-F5344CB8AC3E}">
        <p14:creationId xmlns:p14="http://schemas.microsoft.com/office/powerpoint/2010/main" val="13000657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内容占位符 2"/>
          <p:cNvSpPr>
            <a:spLocks noGrp="1"/>
          </p:cNvSpPr>
          <p:nvPr>
            <p:ph idx="1"/>
          </p:nvPr>
        </p:nvSpPr>
        <p:spPr>
          <a:xfrm>
            <a:off x="431540" y="1304764"/>
            <a:ext cx="7886700" cy="4932548"/>
          </a:xfrm>
        </p:spPr>
        <p:txBody>
          <a:bodyPr/>
          <a:lstStyle/>
          <a:p>
            <a:r>
              <a:rPr lang="zh-CN" altLang="en-US" sz="2000" dirty="0"/>
              <a:t>在攻击者不同算力条件下，使得双花攻击成功的概率小于</a:t>
            </a:r>
            <a:r>
              <a:rPr lang="en-US" altLang="zh-CN" sz="2000" dirty="0"/>
              <a:t>0.001</a:t>
            </a:r>
            <a:r>
              <a:rPr lang="zh-CN" altLang="en-US" sz="2000" dirty="0"/>
              <a:t>所需要</a:t>
            </a:r>
            <a:r>
              <a:rPr lang="zh-CN" altLang="en-US" sz="2000" dirty="0" smtClean="0"/>
              <a:t>的区块确认数：</a:t>
            </a:r>
            <a:endParaRPr lang="en-US" altLang="zh-CN" sz="2000" dirty="0" smtClean="0"/>
          </a:p>
          <a:p>
            <a:endParaRPr lang="en-US" altLang="zh-CN" dirty="0"/>
          </a:p>
          <a:p>
            <a:endParaRPr lang="en-US" altLang="zh-CN" dirty="0" smtClean="0"/>
          </a:p>
          <a:p>
            <a:endParaRPr lang="en-US" altLang="zh-CN" dirty="0"/>
          </a:p>
          <a:p>
            <a:pPr marL="0" indent="0">
              <a:buNone/>
            </a:pPr>
            <a:endParaRPr lang="en-US" altLang="zh-CN" dirty="0"/>
          </a:p>
          <a:p>
            <a:pPr marL="0" indent="0">
              <a:buNone/>
            </a:pPr>
            <a:endParaRPr lang="en-US" altLang="zh-CN" dirty="0" smtClean="0"/>
          </a:p>
          <a:p>
            <a:pPr marL="0" indent="0">
              <a:buNone/>
            </a:pPr>
            <a:endParaRPr lang="en-US" altLang="zh-CN" dirty="0"/>
          </a:p>
          <a:p>
            <a:pPr marL="0" indent="0">
              <a:buNone/>
            </a:pPr>
            <a:endParaRPr lang="en-US" altLang="zh-CN" dirty="0"/>
          </a:p>
          <a:p>
            <a:r>
              <a:rPr lang="zh-CN" altLang="en-US" sz="2000" dirty="0"/>
              <a:t>增加区块确认数</a:t>
            </a:r>
            <a:r>
              <a:rPr lang="zh-CN" altLang="en-US" sz="2000" dirty="0" smtClean="0"/>
              <a:t>可以更好地防止</a:t>
            </a:r>
            <a:r>
              <a:rPr lang="zh-CN" altLang="en-US" sz="2000" dirty="0"/>
              <a:t>双花</a:t>
            </a:r>
            <a:r>
              <a:rPr lang="zh-CN" altLang="en-US" sz="2000" dirty="0" smtClean="0"/>
              <a:t>攻击</a:t>
            </a:r>
            <a:endParaRPr lang="en-US" altLang="zh-CN" sz="2000" dirty="0"/>
          </a:p>
          <a:p>
            <a:pPr marL="0" indent="0">
              <a:buNone/>
            </a:pPr>
            <a:endParaRPr lang="en-US" altLang="zh-CN" sz="800" dirty="0"/>
          </a:p>
          <a:p>
            <a:r>
              <a:rPr lang="zh-CN" altLang="en-US" sz="2000" dirty="0"/>
              <a:t>现实中，比特</a:t>
            </a:r>
            <a:r>
              <a:rPr lang="zh-CN" altLang="en-US" sz="2000" dirty="0" smtClean="0"/>
              <a:t>币系统采用</a:t>
            </a:r>
            <a:r>
              <a:rPr lang="en-US" altLang="zh-CN" sz="2000" dirty="0"/>
              <a:t>6</a:t>
            </a:r>
            <a:r>
              <a:rPr lang="zh-CN" altLang="en-US" sz="2000" dirty="0"/>
              <a:t>个区块确认，约为</a:t>
            </a:r>
            <a:r>
              <a:rPr lang="zh-CN" altLang="en-US" sz="2000" dirty="0" smtClean="0"/>
              <a:t>一小时</a:t>
            </a:r>
            <a:endParaRPr lang="en-US" altLang="zh-CN" sz="2000"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1820" y="2096852"/>
            <a:ext cx="2664296" cy="2793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bwMode="auto">
          <a:xfrm>
            <a:off x="395536" y="260648"/>
            <a:ext cx="7770813" cy="623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en-US" altLang="zh-CN" dirty="0" err="1">
                <a:solidFill>
                  <a:schemeClr val="tx2"/>
                </a:solidFill>
                <a:effectLst>
                  <a:outerShdw blurRad="38100" dist="38100" dir="2700000" algn="tl">
                    <a:srgbClr val="000000">
                      <a:alpha val="43137"/>
                    </a:srgbClr>
                  </a:outerShdw>
                </a:effectLst>
                <a:latin typeface="+mj-lt"/>
                <a:ea typeface="+mj-ea"/>
              </a:rPr>
              <a:t>PoW</a:t>
            </a:r>
            <a:r>
              <a:rPr lang="zh-CN" altLang="en-US" dirty="0">
                <a:solidFill>
                  <a:schemeClr val="tx2"/>
                </a:solidFill>
                <a:effectLst>
                  <a:outerShdw blurRad="38100" dist="38100" dir="2700000" algn="tl">
                    <a:srgbClr val="000000">
                      <a:alpha val="43137"/>
                    </a:srgbClr>
                  </a:outerShdw>
                </a:effectLst>
                <a:latin typeface="+mj-lt"/>
                <a:ea typeface="+mj-ea"/>
              </a:rPr>
              <a:t>共识协议的基本数学模型</a:t>
            </a:r>
          </a:p>
        </p:txBody>
      </p:sp>
    </p:spTree>
    <p:extLst>
      <p:ext uri="{BB962C8B-B14F-4D97-AF65-F5344CB8AC3E}">
        <p14:creationId xmlns:p14="http://schemas.microsoft.com/office/powerpoint/2010/main" val="1662962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p:cNvSpPr>
            <a:spLocks noGrp="1"/>
          </p:cNvSpPr>
          <p:nvPr>
            <p:ph sz="quarter" idx="10"/>
          </p:nvPr>
        </p:nvSpPr>
        <p:spPr>
          <a:xfrm>
            <a:off x="359532" y="1772816"/>
            <a:ext cx="8372163" cy="3636404"/>
          </a:xfrm>
        </p:spPr>
        <p:txBody>
          <a:bodyPr>
            <a:normAutofit/>
          </a:bodyPr>
          <a:lstStyle/>
          <a:p>
            <a:pPr marL="457200" indent="-457200" algn="l">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rPr>
              <a:t>在一个分布式系统中，为了使得整个系统正常工作，一个</a:t>
            </a:r>
            <a:r>
              <a:rPr lang="zh-CN" altLang="en-US" sz="2000" b="1" dirty="0">
                <a:latin typeface="微软雅黑" panose="020B0503020204020204" pitchFamily="34" charset="-122"/>
                <a:ea typeface="微软雅黑" panose="020B0503020204020204" pitchFamily="34" charset="-122"/>
              </a:rPr>
              <a:t>久远而又核心的问题</a:t>
            </a:r>
            <a:r>
              <a:rPr lang="zh-CN" altLang="en-US" sz="2000" dirty="0">
                <a:latin typeface="微软雅黑" panose="020B0503020204020204" pitchFamily="34" charset="-122"/>
                <a:ea typeface="微软雅黑" panose="020B0503020204020204" pitchFamily="34" charset="-122"/>
              </a:rPr>
              <a:t>就是</a:t>
            </a:r>
            <a:r>
              <a:rPr lang="zh-CN" altLang="en-US" sz="2000" b="1" dirty="0">
                <a:solidFill>
                  <a:srgbClr val="0000FF"/>
                </a:solidFill>
                <a:latin typeface="微软雅黑" panose="020B0503020204020204" pitchFamily="34" charset="-122"/>
                <a:ea typeface="微软雅黑" panose="020B0503020204020204" pitchFamily="34" charset="-122"/>
              </a:rPr>
              <a:t>如何</a:t>
            </a:r>
            <a:r>
              <a:rPr lang="zh-CN" altLang="en-US" sz="2000" b="1" dirty="0" smtClean="0">
                <a:solidFill>
                  <a:srgbClr val="0000FF"/>
                </a:solidFill>
                <a:latin typeface="微软雅黑" panose="020B0503020204020204" pitchFamily="34" charset="-122"/>
                <a:ea typeface="微软雅黑" panose="020B0503020204020204" pitchFamily="34" charset="-122"/>
              </a:rPr>
              <a:t>保证</a:t>
            </a:r>
            <a:r>
              <a:rPr lang="zh-CN" altLang="en-US" sz="2000" b="1" dirty="0">
                <a:solidFill>
                  <a:srgbClr val="0000FF"/>
                </a:solidFill>
                <a:latin typeface="微软雅黑" panose="020B0503020204020204" pitchFamily="34" charset="-122"/>
                <a:ea typeface="微软雅黑" panose="020B0503020204020204" pitchFamily="34" charset="-122"/>
              </a:rPr>
              <a:t>系统</a:t>
            </a:r>
            <a:r>
              <a:rPr lang="zh-CN" altLang="en-US" sz="2000" b="1" dirty="0" smtClean="0">
                <a:solidFill>
                  <a:srgbClr val="0000FF"/>
                </a:solidFill>
                <a:latin typeface="微软雅黑" panose="020B0503020204020204" pitchFamily="34" charset="-122"/>
                <a:ea typeface="微软雅黑" panose="020B0503020204020204" pitchFamily="34" charset="-122"/>
              </a:rPr>
              <a:t>中</a:t>
            </a:r>
            <a:r>
              <a:rPr lang="zh-CN" altLang="en-US" sz="2000" b="1" dirty="0">
                <a:solidFill>
                  <a:srgbClr val="0000FF"/>
                </a:solidFill>
                <a:latin typeface="微软雅黑" panose="020B0503020204020204" pitchFamily="34" charset="-122"/>
                <a:ea typeface="微软雅黑" panose="020B0503020204020204" pitchFamily="34" charset="-122"/>
              </a:rPr>
              <a:t>所有</a:t>
            </a:r>
            <a:r>
              <a:rPr lang="zh-CN" altLang="en-US" sz="2000" b="1" dirty="0" smtClean="0">
                <a:solidFill>
                  <a:srgbClr val="0000FF"/>
                </a:solidFill>
                <a:latin typeface="微软雅黑" panose="020B0503020204020204" pitchFamily="34" charset="-122"/>
                <a:ea typeface="微软雅黑" panose="020B0503020204020204" pitchFamily="34" charset="-122"/>
              </a:rPr>
              <a:t>节点的</a:t>
            </a:r>
            <a:r>
              <a:rPr lang="zh-CN" altLang="en-US" sz="2000" b="1" dirty="0">
                <a:solidFill>
                  <a:srgbClr val="0000FF"/>
                </a:solidFill>
                <a:latin typeface="微软雅黑" panose="020B0503020204020204" pitchFamily="34" charset="-122"/>
                <a:ea typeface="微软雅黑" panose="020B0503020204020204" pitchFamily="34" charset="-122"/>
              </a:rPr>
              <a:t>数据完全相同并且能够对发起的提案达成</a:t>
            </a:r>
            <a:r>
              <a:rPr lang="zh-CN" altLang="en-US" sz="2000" b="1" dirty="0" smtClean="0">
                <a:solidFill>
                  <a:srgbClr val="0000FF"/>
                </a:solidFill>
                <a:latin typeface="微软雅黑" panose="020B0503020204020204" pitchFamily="34" charset="-122"/>
                <a:ea typeface="微软雅黑" panose="020B0503020204020204" pitchFamily="34" charset="-122"/>
              </a:rPr>
              <a:t>一致</a:t>
            </a:r>
            <a:endParaRPr lang="en-US" altLang="zh-CN" sz="2000" dirty="0" smtClean="0">
              <a:latin typeface="微软雅黑" panose="020B0503020204020204" pitchFamily="34" charset="-122"/>
              <a:ea typeface="微软雅黑" panose="020B0503020204020204" pitchFamily="34" charset="-122"/>
            </a:endParaRPr>
          </a:p>
          <a:p>
            <a:pPr algn="l"/>
            <a:endParaRPr lang="en-US" altLang="zh-CN" sz="800" dirty="0">
              <a:latin typeface="微软雅黑" panose="020B0503020204020204" pitchFamily="34" charset="-122"/>
              <a:ea typeface="微软雅黑" panose="020B0503020204020204" pitchFamily="34" charset="-122"/>
            </a:endParaRPr>
          </a:p>
          <a:p>
            <a:pPr marL="457200" indent="-457200" algn="l">
              <a:buFont typeface="Arial" panose="020B0604020202020204" pitchFamily="34" charset="0"/>
              <a:buChar char="•"/>
            </a:pPr>
            <a:r>
              <a:rPr lang="zh-CN" altLang="en-US" sz="2000" dirty="0" smtClean="0">
                <a:latin typeface="微软雅黑" panose="020B0503020204020204" pitchFamily="34" charset="-122"/>
                <a:ea typeface="微软雅黑" panose="020B0503020204020204" pitchFamily="34" charset="-122"/>
              </a:rPr>
              <a:t>共识</a:t>
            </a:r>
            <a:r>
              <a:rPr lang="zh-CN" altLang="en-US" sz="2000" dirty="0">
                <a:latin typeface="微软雅黑" panose="020B0503020204020204" pitchFamily="34" charset="-122"/>
                <a:ea typeface="微软雅黑" panose="020B0503020204020204" pitchFamily="34" charset="-122"/>
              </a:rPr>
              <a:t>算法就是用来解决上述问题，从而保证分布式系统一致性的</a:t>
            </a:r>
            <a:r>
              <a:rPr lang="zh-CN" altLang="en-US" sz="2000" dirty="0" smtClean="0">
                <a:latin typeface="微软雅黑" panose="020B0503020204020204" pitchFamily="34" charset="-122"/>
                <a:ea typeface="微软雅黑" panose="020B0503020204020204" pitchFamily="34" charset="-122"/>
              </a:rPr>
              <a:t>方法</a:t>
            </a:r>
            <a:endParaRPr lang="en-US" altLang="zh-CN" sz="2000" dirty="0" smtClean="0">
              <a:latin typeface="微软雅黑" panose="020B0503020204020204" pitchFamily="34" charset="-122"/>
              <a:ea typeface="微软雅黑" panose="020B0503020204020204" pitchFamily="34" charset="-122"/>
            </a:endParaRPr>
          </a:p>
          <a:p>
            <a:pPr algn="l"/>
            <a:endParaRPr lang="en-US" altLang="zh-CN" sz="800" dirty="0">
              <a:latin typeface="微软雅黑" panose="020B0503020204020204" pitchFamily="34" charset="-122"/>
              <a:ea typeface="微软雅黑" panose="020B0503020204020204" pitchFamily="34" charset="-122"/>
            </a:endParaRPr>
          </a:p>
          <a:p>
            <a:pPr marL="457200" indent="-457200" algn="l">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rPr>
              <a:t>共识定义</a:t>
            </a:r>
            <a:r>
              <a:rPr lang="en-US" altLang="zh-CN" sz="2000" dirty="0">
                <a:latin typeface="微软雅黑" panose="020B0503020204020204" pitchFamily="34" charset="-122"/>
                <a:ea typeface="微软雅黑" panose="020B0503020204020204" pitchFamily="34" charset="-122"/>
              </a:rPr>
              <a:t>:</a:t>
            </a:r>
          </a:p>
          <a:p>
            <a:pPr algn="l"/>
            <a:r>
              <a:rPr lang="en-US" altLang="zh-CN" sz="2000" dirty="0" smtClean="0">
                <a:latin typeface="微软雅黑" panose="020B0503020204020204" pitchFamily="34" charset="-122"/>
                <a:ea typeface="微软雅黑" panose="020B0503020204020204" pitchFamily="34" charset="-122"/>
              </a:rPr>
              <a:t>      </a:t>
            </a:r>
            <a:r>
              <a:rPr lang="en-US" altLang="zh-CN" sz="1600" dirty="0" smtClean="0">
                <a:latin typeface="微软雅黑" panose="020B0503020204020204" pitchFamily="34" charset="-122"/>
                <a:ea typeface="微软雅黑" panose="020B0503020204020204" pitchFamily="34" charset="-122"/>
              </a:rPr>
              <a:t>-- </a:t>
            </a:r>
            <a:r>
              <a:rPr lang="zh-CN" altLang="en-US" sz="1600" b="1" dirty="0" smtClean="0">
                <a:solidFill>
                  <a:srgbClr val="0000FF"/>
                </a:solidFill>
                <a:latin typeface="微软雅黑" panose="020B0503020204020204" pitchFamily="34" charset="-122"/>
                <a:ea typeface="微软雅黑" panose="020B0503020204020204" pitchFamily="34" charset="-122"/>
              </a:rPr>
              <a:t>终止</a:t>
            </a:r>
            <a:r>
              <a:rPr lang="zh-CN" altLang="en-US" sz="1600" b="1" dirty="0">
                <a:solidFill>
                  <a:srgbClr val="0000FF"/>
                </a:solidFill>
                <a:latin typeface="微软雅黑" panose="020B0503020204020204" pitchFamily="34" charset="-122"/>
                <a:ea typeface="微软雅黑" panose="020B0503020204020204" pitchFamily="34" charset="-122"/>
              </a:rPr>
              <a:t>性</a:t>
            </a:r>
            <a:r>
              <a:rPr lang="en-US" altLang="zh-CN" sz="1600" b="1" dirty="0">
                <a:solidFill>
                  <a:srgbClr val="0000FF"/>
                </a:solidFill>
                <a:latin typeface="微软雅黑" panose="020B0503020204020204" pitchFamily="34" charset="-122"/>
                <a:ea typeface="微软雅黑" panose="020B0503020204020204" pitchFamily="34" charset="-122"/>
              </a:rPr>
              <a:t>(Termination</a:t>
            </a:r>
            <a:r>
              <a:rPr lang="en-US" altLang="zh-CN" sz="1600" b="1" dirty="0" smtClean="0">
                <a:solidFill>
                  <a:srgbClr val="0000FF"/>
                </a:solidFill>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：所有</a:t>
            </a:r>
            <a:r>
              <a:rPr lang="zh-CN" altLang="en-US" sz="1600" dirty="0">
                <a:latin typeface="微软雅黑" panose="020B0503020204020204" pitchFamily="34" charset="-122"/>
                <a:ea typeface="微软雅黑" panose="020B0503020204020204" pitchFamily="34" charset="-122"/>
              </a:rPr>
              <a:t>正常运作的进程（节点）最终会在有限步数中结束并做出决定</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算法不会无尽执行</a:t>
            </a:r>
            <a:r>
              <a:rPr lang="zh-CN" altLang="en-US" sz="1600" dirty="0" smtClean="0">
                <a:latin typeface="微软雅黑" panose="020B0503020204020204" pitchFamily="34" charset="-122"/>
                <a:ea typeface="微软雅黑" panose="020B0503020204020204" pitchFamily="34" charset="-122"/>
              </a:rPr>
              <a:t>下去</a:t>
            </a:r>
            <a:endParaRPr lang="en-US" altLang="zh-CN" sz="1600" dirty="0" smtClean="0">
              <a:latin typeface="微软雅黑" panose="020B0503020204020204" pitchFamily="34" charset="-122"/>
              <a:ea typeface="微软雅黑" panose="020B0503020204020204" pitchFamily="34" charset="-122"/>
            </a:endParaRPr>
          </a:p>
          <a:p>
            <a:pPr algn="l"/>
            <a:endParaRPr lang="zh-CN" altLang="en-US" sz="800" dirty="0">
              <a:latin typeface="微软雅黑" panose="020B0503020204020204" pitchFamily="34" charset="-122"/>
              <a:ea typeface="微软雅黑" panose="020B0503020204020204" pitchFamily="34" charset="-122"/>
            </a:endParaRPr>
          </a:p>
          <a:p>
            <a:pPr algn="l"/>
            <a:r>
              <a:rPr lang="en-US" altLang="zh-CN" sz="1600" dirty="0">
                <a:latin typeface="微软雅黑" panose="020B0503020204020204" pitchFamily="34" charset="-122"/>
                <a:ea typeface="微软雅黑" panose="020B0503020204020204" pitchFamily="34" charset="-122"/>
              </a:rPr>
              <a:t> </a:t>
            </a:r>
            <a:r>
              <a:rPr lang="en-US" altLang="zh-CN" sz="1600" dirty="0" smtClean="0">
                <a:latin typeface="微软雅黑" panose="020B0503020204020204" pitchFamily="34" charset="-122"/>
                <a:ea typeface="微软雅黑" panose="020B0503020204020204" pitchFamily="34" charset="-122"/>
              </a:rPr>
              <a:t>     -- </a:t>
            </a:r>
            <a:r>
              <a:rPr lang="zh-CN" altLang="en-US" sz="1600" b="1" dirty="0" smtClean="0">
                <a:solidFill>
                  <a:srgbClr val="0000FF"/>
                </a:solidFill>
                <a:latin typeface="微软雅黑" panose="020B0503020204020204" pitchFamily="34" charset="-122"/>
                <a:ea typeface="微软雅黑" panose="020B0503020204020204" pitchFamily="34" charset="-122"/>
              </a:rPr>
              <a:t>一致性</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所有进程必须做出相同的决定</a:t>
            </a:r>
            <a:r>
              <a:rPr lang="en-US" altLang="zh-CN" sz="1600"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意见一致 </a:t>
            </a:r>
            <a:r>
              <a:rPr lang="en-US" altLang="zh-CN" sz="1600" b="1" dirty="0">
                <a:latin typeface="微软雅黑" panose="020B0503020204020204" pitchFamily="34" charset="-122"/>
                <a:ea typeface="微软雅黑" panose="020B0503020204020204" pitchFamily="34" charset="-122"/>
              </a:rPr>
              <a:t>Agreement</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；如果所有进程都提议相同的初始决定值，那么所有正确进程都应选择该值</a:t>
            </a:r>
            <a:r>
              <a:rPr lang="en-US" altLang="zh-CN" sz="1600"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行为统一</a:t>
            </a:r>
            <a:r>
              <a:rPr lang="en-US" altLang="zh-CN" sz="1600" b="1" dirty="0">
                <a:latin typeface="微软雅黑" panose="020B0503020204020204" pitchFamily="34" charset="-122"/>
                <a:ea typeface="微软雅黑" panose="020B0503020204020204" pitchFamily="34" charset="-122"/>
              </a:rPr>
              <a:t>Integrity</a:t>
            </a:r>
            <a:r>
              <a:rPr lang="en-US" altLang="zh-CN" sz="1600" dirty="0" smtClean="0">
                <a:latin typeface="微软雅黑" panose="020B0503020204020204" pitchFamily="34" charset="-122"/>
                <a:ea typeface="微软雅黑" panose="020B0503020204020204" pitchFamily="34" charset="-122"/>
              </a:rPr>
              <a:t>)</a:t>
            </a:r>
          </a:p>
          <a:p>
            <a:pPr algn="l"/>
            <a:endParaRPr lang="en-US" altLang="zh-CN" sz="800" dirty="0" smtClean="0">
              <a:latin typeface="微软雅黑" panose="020B0503020204020204" pitchFamily="34" charset="-122"/>
              <a:ea typeface="微软雅黑" panose="020B0503020204020204" pitchFamily="34" charset="-122"/>
            </a:endParaRPr>
          </a:p>
          <a:p>
            <a:pPr algn="l"/>
            <a:r>
              <a:rPr lang="en-US" altLang="zh-CN" sz="1600" dirty="0">
                <a:latin typeface="微软雅黑" panose="020B0503020204020204" pitchFamily="34" charset="-122"/>
                <a:ea typeface="微软雅黑" panose="020B0503020204020204" pitchFamily="34" charset="-122"/>
              </a:rPr>
              <a:t> </a:t>
            </a:r>
            <a:r>
              <a:rPr lang="en-US" altLang="zh-CN" sz="1600" dirty="0" smtClean="0">
                <a:latin typeface="微软雅黑" panose="020B0503020204020204" pitchFamily="34" charset="-122"/>
                <a:ea typeface="微软雅黑" panose="020B0503020204020204" pitchFamily="34" charset="-122"/>
              </a:rPr>
              <a:t>     -- </a:t>
            </a:r>
            <a:r>
              <a:rPr lang="zh-CN" altLang="en-US" sz="1600" b="1" dirty="0" smtClean="0">
                <a:solidFill>
                  <a:srgbClr val="0000FF"/>
                </a:solidFill>
                <a:latin typeface="微软雅黑" panose="020B0503020204020204" pitchFamily="34" charset="-122"/>
                <a:ea typeface="微软雅黑" panose="020B0503020204020204" pitchFamily="34" charset="-122"/>
              </a:rPr>
              <a:t>有效性</a:t>
            </a:r>
            <a:r>
              <a:rPr lang="en-US" altLang="zh-CN" sz="1600" b="1" dirty="0">
                <a:solidFill>
                  <a:srgbClr val="0000FF"/>
                </a:solidFill>
                <a:latin typeface="微软雅黑" panose="020B0503020204020204" pitchFamily="34" charset="-122"/>
                <a:ea typeface="微软雅黑" panose="020B0503020204020204" pitchFamily="34" charset="-122"/>
              </a:rPr>
              <a:t>(Validity)</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最终达成一致的决定必须是其他进程提交值中的某一</a:t>
            </a:r>
            <a:r>
              <a:rPr lang="zh-CN" altLang="en-US" sz="1600" dirty="0" smtClean="0">
                <a:latin typeface="微软雅黑" panose="020B0503020204020204" pitchFamily="34" charset="-122"/>
                <a:ea typeface="微软雅黑" panose="020B0503020204020204" pitchFamily="34" charset="-122"/>
              </a:rPr>
              <a:t>个</a:t>
            </a:r>
            <a:endParaRPr lang="zh-CN" altLang="en-US" sz="1600" dirty="0">
              <a:latin typeface="微软雅黑" panose="020B0503020204020204" pitchFamily="34" charset="-122"/>
              <a:ea typeface="微软雅黑" panose="020B0503020204020204" pitchFamily="34" charset="-122"/>
            </a:endParaRPr>
          </a:p>
        </p:txBody>
      </p:sp>
      <p:sp>
        <p:nvSpPr>
          <p:cNvPr id="1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3200" b="1" kern="1200">
                <a:solidFill>
                  <a:srgbClr val="002060"/>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2pPr>
            <a:lvl3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3pPr>
            <a:lvl4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4pPr>
            <a:lvl5pPr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200" b="1">
                <a:solidFill>
                  <a:srgbClr val="013BB9"/>
                </a:solidFill>
                <a:latin typeface="Arial" panose="020B0604020202020204" pitchFamily="34" charset="0"/>
                <a:ea typeface="宋体" panose="02010600030101010101" pitchFamily="2" charset="-122"/>
              </a:defRPr>
            </a:lvl9pPr>
          </a:lstStyle>
          <a:p>
            <a:r>
              <a:rPr lang="zh-CN" altLang="en-US" sz="4200" dirty="0">
                <a:solidFill>
                  <a:schemeClr val="tx2"/>
                </a:solidFill>
                <a:effectLst>
                  <a:outerShdw blurRad="38100" dist="38100" dir="2700000" algn="tl">
                    <a:srgbClr val="000000">
                      <a:alpha val="43137"/>
                    </a:srgbClr>
                  </a:outerShdw>
                </a:effectLst>
                <a:latin typeface="+mj-lt"/>
                <a:ea typeface="+mj-ea"/>
              </a:rPr>
              <a:t>共识的基本定义</a:t>
            </a:r>
          </a:p>
        </p:txBody>
      </p:sp>
    </p:spTree>
    <p:extLst>
      <p:ext uri="{BB962C8B-B14F-4D97-AF65-F5344CB8AC3E}">
        <p14:creationId xmlns:p14="http://schemas.microsoft.com/office/powerpoint/2010/main" val="3067969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p:cNvSpPr>
            <a:spLocks noGrp="1"/>
          </p:cNvSpPr>
          <p:nvPr>
            <p:ph sz="quarter" idx="10"/>
          </p:nvPr>
        </p:nvSpPr>
        <p:spPr>
          <a:xfrm>
            <a:off x="359531" y="1124744"/>
            <a:ext cx="8372163" cy="3600400"/>
          </a:xfrm>
        </p:spPr>
        <p:txBody>
          <a:bodyPr>
            <a:normAutofit/>
          </a:bodyPr>
          <a:lstStyle/>
          <a:p>
            <a:pPr marL="457200" indent="-457200" algn="l">
              <a:buFont typeface="Arial" panose="020B0604020202020204" pitchFamily="34" charset="0"/>
              <a:buChar char="•"/>
            </a:pPr>
            <a:r>
              <a:rPr lang="en-US" altLang="zh-CN" sz="2400" b="1" dirty="0">
                <a:solidFill>
                  <a:srgbClr val="0000FF"/>
                </a:solidFill>
                <a:latin typeface="微软雅黑" panose="020B0503020204020204" pitchFamily="34" charset="-122"/>
                <a:ea typeface="微软雅黑" panose="020B0503020204020204" pitchFamily="34" charset="-122"/>
              </a:rPr>
              <a:t>FLP Impossibility</a:t>
            </a:r>
            <a:r>
              <a:rPr lang="zh-CN" altLang="en-US" sz="2400" dirty="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FLP</a:t>
            </a:r>
            <a:r>
              <a:rPr lang="zh-CN" altLang="en-US" sz="2400" dirty="0">
                <a:latin typeface="微软雅黑" panose="020B0503020204020204" pitchFamily="34" charset="-122"/>
                <a:ea typeface="微软雅黑" panose="020B0503020204020204" pitchFamily="34" charset="-122"/>
              </a:rPr>
              <a:t>不可能性）是分布式领域中一个非常著名</a:t>
            </a:r>
            <a:r>
              <a:rPr lang="zh-CN" altLang="en-US" sz="2400" dirty="0" smtClean="0">
                <a:latin typeface="微软雅黑" panose="020B0503020204020204" pitchFamily="34" charset="-122"/>
                <a:ea typeface="微软雅黑" panose="020B0503020204020204" pitchFamily="34" charset="-122"/>
              </a:rPr>
              <a:t>的</a:t>
            </a:r>
            <a:r>
              <a:rPr lang="zh-CN" altLang="en-US" sz="2400" dirty="0">
                <a:latin typeface="微软雅黑" panose="020B0503020204020204" pitchFamily="34" charset="-122"/>
                <a:ea typeface="微软雅黑" panose="020B0503020204020204" pitchFamily="34" charset="-122"/>
              </a:rPr>
              <a:t>定理</a:t>
            </a:r>
            <a:r>
              <a:rPr lang="zh-CN" altLang="en-US" sz="2400" dirty="0" smtClean="0">
                <a:latin typeface="微软雅黑" panose="020B0503020204020204" pitchFamily="34" charset="-122"/>
                <a:ea typeface="微软雅黑" panose="020B0503020204020204" pitchFamily="34" charset="-122"/>
              </a:rPr>
              <a:t>，该定理由</a:t>
            </a:r>
            <a:r>
              <a:rPr lang="en-US" altLang="zh-CN" sz="2400" dirty="0">
                <a:latin typeface="微软雅黑" panose="020B0503020204020204" pitchFamily="34" charset="-122"/>
                <a:ea typeface="微软雅黑" panose="020B0503020204020204" pitchFamily="34" charset="-122"/>
              </a:rPr>
              <a:t>Fischer, </a:t>
            </a:r>
            <a:r>
              <a:rPr lang="en-US" altLang="zh-CN" sz="2400" dirty="0" smtClean="0">
                <a:latin typeface="微软雅黑" panose="020B0503020204020204" pitchFamily="34" charset="-122"/>
                <a:ea typeface="微软雅黑" panose="020B0503020204020204" pitchFamily="34" charset="-122"/>
              </a:rPr>
              <a:t>Lynch, Patterson</a:t>
            </a:r>
            <a:r>
              <a:rPr lang="zh-CN" altLang="en-US" sz="2400" dirty="0" smtClean="0">
                <a:latin typeface="微软雅黑" panose="020B0503020204020204" pitchFamily="34" charset="-122"/>
                <a:ea typeface="微软雅黑" panose="020B0503020204020204" pitchFamily="34" charset="-122"/>
              </a:rPr>
              <a:t>于</a:t>
            </a:r>
            <a:r>
              <a:rPr lang="en-US" altLang="zh-CN" sz="2400" dirty="0">
                <a:latin typeface="微软雅黑" panose="020B0503020204020204" pitchFamily="34" charset="-122"/>
                <a:ea typeface="微软雅黑" panose="020B0503020204020204" pitchFamily="34" charset="-122"/>
              </a:rPr>
              <a:t>1985</a:t>
            </a:r>
            <a:r>
              <a:rPr lang="zh-CN" altLang="en-US" sz="2400" dirty="0" smtClean="0">
                <a:latin typeface="微软雅黑" panose="020B0503020204020204" pitchFamily="34" charset="-122"/>
                <a:ea typeface="微软雅黑" panose="020B0503020204020204" pitchFamily="34" charset="-122"/>
              </a:rPr>
              <a:t>年提出，相关论文获得了</a:t>
            </a:r>
            <a:r>
              <a:rPr lang="en-US" altLang="zh-CN" sz="2400" dirty="0" err="1" smtClean="0">
                <a:latin typeface="微软雅黑" panose="020B0503020204020204" pitchFamily="34" charset="-122"/>
                <a:ea typeface="微软雅黑" panose="020B0503020204020204" pitchFamily="34" charset="-122"/>
              </a:rPr>
              <a:t>Dijkstra</a:t>
            </a:r>
            <a:r>
              <a:rPr lang="zh-CN" altLang="en-US" sz="2400" dirty="0" smtClean="0">
                <a:latin typeface="微软雅黑" panose="020B0503020204020204" pitchFamily="34" charset="-122"/>
                <a:ea typeface="微软雅黑" panose="020B0503020204020204" pitchFamily="34" charset="-122"/>
              </a:rPr>
              <a:t>奖。</a:t>
            </a:r>
            <a:endParaRPr lang="en-US" altLang="zh-CN" sz="2400" dirty="0" smtClean="0">
              <a:latin typeface="微软雅黑" panose="020B0503020204020204" pitchFamily="34" charset="-122"/>
              <a:ea typeface="微软雅黑" panose="020B0503020204020204" pitchFamily="34" charset="-122"/>
            </a:endParaRPr>
          </a:p>
          <a:p>
            <a:endParaRPr lang="en-US" altLang="zh-CN" sz="2400" dirty="0" smtClean="0">
              <a:latin typeface="微软雅黑" panose="020B0503020204020204" pitchFamily="34" charset="-122"/>
              <a:ea typeface="微软雅黑" panose="020B0503020204020204" pitchFamily="34" charset="-122"/>
            </a:endParaRPr>
          </a:p>
          <a:p>
            <a:endParaRPr lang="en-US" altLang="zh-CN" sz="2400" dirty="0" smtClean="0">
              <a:latin typeface="微软雅黑" panose="020B0503020204020204" pitchFamily="34" charset="-122"/>
              <a:ea typeface="微软雅黑" panose="020B0503020204020204" pitchFamily="34" charset="-122"/>
            </a:endParaRPr>
          </a:p>
          <a:p>
            <a:pPr marL="457200" indent="-457200" algn="l">
              <a:buFont typeface="Arial" panose="020B0604020202020204" pitchFamily="34" charset="0"/>
              <a:buChar char="•"/>
            </a:pPr>
            <a:r>
              <a:rPr lang="en-US" altLang="zh-CN" sz="2400" dirty="0" smtClean="0">
                <a:latin typeface="微软雅黑" panose="020B0503020204020204" pitchFamily="34" charset="-122"/>
                <a:ea typeface="微软雅黑" panose="020B0503020204020204" pitchFamily="34" charset="-122"/>
              </a:rPr>
              <a:t>FLP</a:t>
            </a:r>
            <a:r>
              <a:rPr lang="zh-CN" altLang="en-US" sz="2400" dirty="0" smtClean="0">
                <a:latin typeface="微软雅黑" panose="020B0503020204020204" pitchFamily="34" charset="-122"/>
                <a:ea typeface="微软雅黑" panose="020B0503020204020204" pitchFamily="34" charset="-122"/>
              </a:rPr>
              <a:t>不可能定理表明：</a:t>
            </a:r>
            <a:r>
              <a:rPr lang="zh-CN" altLang="en-US" sz="2400" dirty="0">
                <a:latin typeface="微软雅黑" panose="020B0503020204020204" pitchFamily="34" charset="-122"/>
                <a:ea typeface="微软雅黑" panose="020B0503020204020204" pitchFamily="34" charset="-122"/>
              </a:rPr>
              <a:t>在异步通信场景（</a:t>
            </a:r>
            <a:r>
              <a:rPr lang="zh-CN" altLang="en-US" sz="2400" dirty="0">
                <a:solidFill>
                  <a:srgbClr val="0000FF"/>
                </a:solidFill>
                <a:latin typeface="微软雅黑" panose="020B0503020204020204" pitchFamily="34" charset="-122"/>
                <a:ea typeface="微软雅黑" panose="020B0503020204020204" pitchFamily="34" charset="-122"/>
              </a:rPr>
              <a:t>没有时钟、不能时间同步、不能使用超时、不能探测失败、消息可任意延迟、消息可乱序</a:t>
            </a:r>
            <a:r>
              <a:rPr lang="zh-CN" altLang="en-US" sz="2400" dirty="0">
                <a:latin typeface="微软雅黑" panose="020B0503020204020204" pitchFamily="34" charset="-122"/>
                <a:ea typeface="微软雅黑" panose="020B0503020204020204" pitchFamily="34" charset="-122"/>
              </a:rPr>
              <a:t>），即使只有一个进程失败</a:t>
            </a:r>
            <a:r>
              <a:rPr lang="zh-CN" altLang="en-US" sz="2400" dirty="0" smtClean="0">
                <a:latin typeface="微软雅黑" panose="020B0503020204020204" pitchFamily="34" charset="-122"/>
                <a:ea typeface="微软雅黑" panose="020B0503020204020204" pitchFamily="34" charset="-122"/>
              </a:rPr>
              <a:t>，没有</a:t>
            </a:r>
            <a:r>
              <a:rPr lang="zh-CN" altLang="en-US" sz="2400" dirty="0">
                <a:latin typeface="微软雅黑" panose="020B0503020204020204" pitchFamily="34" charset="-122"/>
                <a:ea typeface="微软雅黑" panose="020B0503020204020204" pitchFamily="34" charset="-122"/>
              </a:rPr>
              <a:t>任何算法能保证非失败进程达到一致性</a:t>
            </a:r>
            <a:r>
              <a:rPr lang="zh-CN" altLang="en-US" sz="2400" dirty="0" smtClean="0">
                <a:latin typeface="微软雅黑" panose="020B0503020204020204" pitchFamily="34" charset="-122"/>
                <a:ea typeface="微软雅黑" panose="020B0503020204020204" pitchFamily="34" charset="-122"/>
              </a:rPr>
              <a:t>！</a:t>
            </a:r>
            <a:endParaRPr lang="en-US" altLang="zh-CN" sz="2400" dirty="0" smtClean="0">
              <a:latin typeface="微软雅黑" panose="020B0503020204020204" pitchFamily="34" charset="-122"/>
              <a:ea typeface="微软雅黑" panose="020B0503020204020204" pitchFamily="34" charset="-122"/>
            </a:endParaRPr>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en-US" altLang="zh-CN" dirty="0" smtClean="0"/>
              <a:t>FLP </a:t>
            </a:r>
            <a:r>
              <a:rPr lang="en-US" altLang="zh-CN" dirty="0"/>
              <a:t>impossibility</a:t>
            </a:r>
            <a:r>
              <a:rPr lang="zh-CN" altLang="en-US" dirty="0"/>
              <a:t>定理</a:t>
            </a:r>
          </a:p>
        </p:txBody>
      </p:sp>
    </p:spTree>
    <p:extLst>
      <p:ext uri="{BB962C8B-B14F-4D97-AF65-F5344CB8AC3E}">
        <p14:creationId xmlns:p14="http://schemas.microsoft.com/office/powerpoint/2010/main" val="725957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p:cNvSpPr>
            <a:spLocks noGrp="1"/>
          </p:cNvSpPr>
          <p:nvPr>
            <p:ph sz="quarter" idx="10"/>
          </p:nvPr>
        </p:nvSpPr>
        <p:spPr>
          <a:xfrm>
            <a:off x="343349" y="980728"/>
            <a:ext cx="8372163" cy="4968552"/>
          </a:xfrm>
        </p:spPr>
        <p:txBody>
          <a:bodyPr>
            <a:noAutofit/>
          </a:bodyPr>
          <a:lstStyle/>
          <a:p>
            <a:pPr marL="285750" indent="-285750" algn="l">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rPr>
              <a:t>分布式系统的</a:t>
            </a:r>
            <a:r>
              <a:rPr lang="en-US" altLang="zh-CN" sz="2000" dirty="0">
                <a:latin typeface="微软雅黑" panose="020B0503020204020204" pitchFamily="34" charset="-122"/>
                <a:ea typeface="微软雅黑" panose="020B0503020204020204" pitchFamily="34" charset="-122"/>
              </a:rPr>
              <a:t>CAP</a:t>
            </a:r>
            <a:r>
              <a:rPr lang="zh-CN" altLang="en-US" sz="2000" dirty="0" smtClean="0">
                <a:latin typeface="微软雅黑" panose="020B0503020204020204" pitchFamily="34" charset="-122"/>
                <a:ea typeface="微软雅黑" panose="020B0503020204020204" pitchFamily="34" charset="-122"/>
              </a:rPr>
              <a:t>理论把</a:t>
            </a:r>
            <a:r>
              <a:rPr lang="zh-CN" altLang="en-US" sz="2000" dirty="0">
                <a:latin typeface="微软雅黑" panose="020B0503020204020204" pitchFamily="34" charset="-122"/>
                <a:ea typeface="微软雅黑" panose="020B0503020204020204" pitchFamily="34" charset="-122"/>
              </a:rPr>
              <a:t>分布式系统中的三个特性进行了如下归纳：</a:t>
            </a:r>
          </a:p>
          <a:p>
            <a:pPr algn="l"/>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a:t>
            </a:r>
            <a:r>
              <a:rPr lang="zh-CN" altLang="en-US" sz="2000" b="1" dirty="0" smtClean="0">
                <a:solidFill>
                  <a:srgbClr val="0000FF"/>
                </a:solidFill>
                <a:latin typeface="微软雅黑" panose="020B0503020204020204" pitchFamily="34" charset="-122"/>
                <a:ea typeface="微软雅黑" panose="020B0503020204020204" pitchFamily="34" charset="-122"/>
              </a:rPr>
              <a:t>一致性（</a:t>
            </a:r>
            <a:r>
              <a:rPr lang="en-US" altLang="zh-CN" sz="2000" b="1" dirty="0">
                <a:solidFill>
                  <a:srgbClr val="0000FF"/>
                </a:solidFill>
                <a:latin typeface="微软雅黑" panose="020B0503020204020204" pitchFamily="34" charset="-122"/>
                <a:ea typeface="微软雅黑" panose="020B0503020204020204" pitchFamily="34" charset="-122"/>
              </a:rPr>
              <a:t>Consistency</a:t>
            </a:r>
            <a:r>
              <a:rPr lang="zh-CN" altLang="en-US" sz="2000" b="1" dirty="0" smtClean="0">
                <a:solidFill>
                  <a:srgbClr val="0000FF"/>
                </a:solidFill>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：在分布式系统中的所有数据备份，在同一时刻是否同样的</a:t>
            </a:r>
            <a:r>
              <a:rPr lang="zh-CN" altLang="en-US" sz="2000" dirty="0" smtClean="0">
                <a:latin typeface="微软雅黑" panose="020B0503020204020204" pitchFamily="34" charset="-122"/>
                <a:ea typeface="微软雅黑" panose="020B0503020204020204" pitchFamily="34" charset="-122"/>
              </a:rPr>
              <a:t>值（</a:t>
            </a:r>
            <a:r>
              <a:rPr lang="zh-CN" altLang="en-US" sz="2000" dirty="0">
                <a:latin typeface="微软雅黑" panose="020B0503020204020204" pitchFamily="34" charset="-122"/>
                <a:ea typeface="微软雅黑" panose="020B0503020204020204" pitchFamily="34" charset="-122"/>
              </a:rPr>
              <a:t>等同于所有节点访问同一份最新的数据副本</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gn="l"/>
            <a:endParaRPr lang="en-US" altLang="zh-CN" sz="2000" dirty="0" smtClean="0">
              <a:latin typeface="微软雅黑" panose="020B0503020204020204" pitchFamily="34" charset="-122"/>
              <a:ea typeface="微软雅黑" panose="020B0503020204020204" pitchFamily="34" charset="-122"/>
            </a:endParaRPr>
          </a:p>
          <a:p>
            <a:pPr algn="l"/>
            <a:r>
              <a:rPr lang="en-US" altLang="zh-CN" sz="2000" dirty="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a:t>
            </a:r>
            <a:r>
              <a:rPr lang="zh-CN" altLang="en-US" sz="2000" dirty="0" smtClean="0">
                <a:latin typeface="微软雅黑" panose="020B0503020204020204" pitchFamily="34" charset="-122"/>
                <a:ea typeface="微软雅黑" panose="020B0503020204020204" pitchFamily="34" charset="-122"/>
              </a:rPr>
              <a:t> </a:t>
            </a:r>
            <a:r>
              <a:rPr lang="zh-CN" altLang="en-US" sz="2000" b="1" dirty="0">
                <a:solidFill>
                  <a:srgbClr val="0000FF"/>
                </a:solidFill>
                <a:latin typeface="微软雅黑" panose="020B0503020204020204" pitchFamily="34" charset="-122"/>
                <a:ea typeface="微软雅黑" panose="020B0503020204020204" pitchFamily="34" charset="-122"/>
              </a:rPr>
              <a:t>可用性</a:t>
            </a:r>
            <a:r>
              <a:rPr lang="zh-CN" altLang="en-US" sz="2000" b="1" dirty="0" smtClean="0">
                <a:solidFill>
                  <a:srgbClr val="0000FF"/>
                </a:solidFill>
                <a:latin typeface="微软雅黑" panose="020B0503020204020204" pitchFamily="34" charset="-122"/>
                <a:ea typeface="微软雅黑" panose="020B0503020204020204" pitchFamily="34" charset="-122"/>
              </a:rPr>
              <a:t>（</a:t>
            </a:r>
            <a:r>
              <a:rPr lang="en-US" altLang="zh-CN" sz="2000" b="1" dirty="0">
                <a:solidFill>
                  <a:srgbClr val="0000FF"/>
                </a:solidFill>
                <a:latin typeface="微软雅黑" panose="020B0503020204020204" pitchFamily="34" charset="-122"/>
                <a:ea typeface="微软雅黑" panose="020B0503020204020204" pitchFamily="34" charset="-122"/>
              </a:rPr>
              <a:t>Availability</a:t>
            </a:r>
            <a:r>
              <a:rPr lang="zh-CN" altLang="en-US" sz="2000" b="1" dirty="0" smtClean="0">
                <a:solidFill>
                  <a:srgbClr val="0000FF"/>
                </a:solidFill>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在数据库集群</a:t>
            </a:r>
            <a:r>
              <a:rPr lang="zh-CN" altLang="en-US" sz="2000" dirty="0">
                <a:latin typeface="微软雅黑" panose="020B0503020204020204" pitchFamily="34" charset="-122"/>
                <a:ea typeface="微软雅黑" panose="020B0503020204020204" pitchFamily="34" charset="-122"/>
              </a:rPr>
              <a:t>中一部分节点故障后，集群整体是否还能响应客户端的读写</a:t>
            </a:r>
            <a:r>
              <a:rPr lang="zh-CN" altLang="en-US" sz="2000" dirty="0" smtClean="0">
                <a:latin typeface="微软雅黑" panose="020B0503020204020204" pitchFamily="34" charset="-122"/>
                <a:ea typeface="微软雅黑" panose="020B0503020204020204" pitchFamily="34" charset="-122"/>
              </a:rPr>
              <a:t>请求（</a:t>
            </a:r>
            <a:r>
              <a:rPr lang="zh-CN" altLang="en-US" sz="2000" dirty="0">
                <a:latin typeface="微软雅黑" panose="020B0503020204020204" pitchFamily="34" charset="-122"/>
                <a:ea typeface="微软雅黑" panose="020B0503020204020204" pitchFamily="34" charset="-122"/>
              </a:rPr>
              <a:t>对数据更新具备高可用性</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gn="l"/>
            <a:endParaRPr lang="zh-CN" altLang="en-US" sz="2000" dirty="0">
              <a:latin typeface="微软雅黑" panose="020B0503020204020204" pitchFamily="34" charset="-122"/>
              <a:ea typeface="微软雅黑" panose="020B0503020204020204" pitchFamily="34" charset="-122"/>
            </a:endParaRPr>
          </a:p>
          <a:p>
            <a:pPr algn="l"/>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 </a:t>
            </a:r>
            <a:r>
              <a:rPr lang="zh-CN" altLang="en-US" sz="2000" b="1" dirty="0">
                <a:solidFill>
                  <a:srgbClr val="0000FF"/>
                </a:solidFill>
                <a:latin typeface="微软雅黑" panose="020B0503020204020204" pitchFamily="34" charset="-122"/>
                <a:ea typeface="微软雅黑" panose="020B0503020204020204" pitchFamily="34" charset="-122"/>
              </a:rPr>
              <a:t>分区容错性</a:t>
            </a:r>
            <a:r>
              <a:rPr lang="zh-CN" altLang="en-US" sz="2000" b="1" dirty="0" smtClean="0">
                <a:solidFill>
                  <a:srgbClr val="0000FF"/>
                </a:solidFill>
                <a:latin typeface="微软雅黑" panose="020B0503020204020204" pitchFamily="34" charset="-122"/>
                <a:ea typeface="微软雅黑" panose="020B0503020204020204" pitchFamily="34" charset="-122"/>
              </a:rPr>
              <a:t>（</a:t>
            </a:r>
            <a:r>
              <a:rPr lang="en-US" altLang="zh-CN" sz="2000" b="1" dirty="0">
                <a:solidFill>
                  <a:srgbClr val="0000FF"/>
                </a:solidFill>
                <a:latin typeface="微软雅黑" panose="020B0503020204020204" pitchFamily="34" charset="-122"/>
                <a:ea typeface="微软雅黑" panose="020B0503020204020204" pitchFamily="34" charset="-122"/>
              </a:rPr>
              <a:t>Partition tolerance</a:t>
            </a:r>
            <a:r>
              <a:rPr lang="zh-CN" altLang="en-US" sz="2000" b="1" dirty="0" smtClean="0">
                <a:solidFill>
                  <a:srgbClr val="0000FF"/>
                </a:solidFill>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：以实际效果而言，分区相当于对通信的时限要求。系统如果不能在时限内达成数据一致性，就意味着发生了分区的情况，必须就当前操作在</a:t>
            </a:r>
            <a:r>
              <a:rPr lang="en-US" altLang="zh-CN" sz="2000" dirty="0">
                <a:latin typeface="微软雅黑" panose="020B0503020204020204" pitchFamily="34" charset="-122"/>
                <a:ea typeface="微软雅黑" panose="020B0503020204020204" pitchFamily="34" charset="-122"/>
              </a:rPr>
              <a:t>C</a:t>
            </a:r>
            <a:r>
              <a:rPr lang="zh-CN" altLang="en-US" sz="2000" dirty="0">
                <a:latin typeface="微软雅黑" panose="020B0503020204020204" pitchFamily="34" charset="-122"/>
                <a:ea typeface="微软雅黑" panose="020B0503020204020204" pitchFamily="34" charset="-122"/>
              </a:rPr>
              <a:t>和</a:t>
            </a: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之间做出</a:t>
            </a:r>
            <a:r>
              <a:rPr lang="zh-CN" altLang="en-US" sz="2000" dirty="0" smtClean="0">
                <a:latin typeface="微软雅黑" panose="020B0503020204020204" pitchFamily="34" charset="-122"/>
                <a:ea typeface="微软雅黑" panose="020B0503020204020204" pitchFamily="34" charset="-122"/>
              </a:rPr>
              <a:t>选择</a:t>
            </a:r>
            <a:endParaRPr lang="en-US" altLang="zh-CN" sz="2000" dirty="0" smtClean="0">
              <a:latin typeface="微软雅黑" panose="020B0503020204020204" pitchFamily="34" charset="-122"/>
              <a:ea typeface="微软雅黑" panose="020B0503020204020204" pitchFamily="34" charset="-122"/>
            </a:endParaRPr>
          </a:p>
          <a:p>
            <a:pPr algn="l"/>
            <a:endParaRPr lang="en-US" altLang="zh-CN" sz="2000" dirty="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rPr>
              <a:t>CAP</a:t>
            </a:r>
            <a:r>
              <a:rPr lang="zh-CN" altLang="en-US" sz="2000" dirty="0" smtClean="0">
                <a:latin typeface="微软雅黑" panose="020B0503020204020204" pitchFamily="34" charset="-122"/>
                <a:ea typeface="微软雅黑" panose="020B0503020204020204" pitchFamily="34" charset="-122"/>
              </a:rPr>
              <a:t>理论表明：</a:t>
            </a:r>
            <a:r>
              <a:rPr lang="zh-CN" altLang="en-US" sz="2000" b="1" dirty="0" smtClean="0">
                <a:solidFill>
                  <a:srgbClr val="FF0000"/>
                </a:solidFill>
                <a:latin typeface="微软雅黑" panose="020B0503020204020204" pitchFamily="34" charset="-122"/>
                <a:ea typeface="微软雅黑" panose="020B0503020204020204" pitchFamily="34" charset="-122"/>
              </a:rPr>
              <a:t>在分布式存储系统中，最多只能实现上面</a:t>
            </a:r>
            <a:r>
              <a:rPr lang="zh-CN" altLang="en-US" sz="2000" b="1" dirty="0">
                <a:solidFill>
                  <a:srgbClr val="FF0000"/>
                </a:solidFill>
                <a:latin typeface="微软雅黑" panose="020B0503020204020204" pitchFamily="34" charset="-122"/>
                <a:ea typeface="微软雅黑" panose="020B0503020204020204" pitchFamily="34" charset="-122"/>
              </a:rPr>
              <a:t>三</a:t>
            </a:r>
            <a:r>
              <a:rPr lang="zh-CN" altLang="en-US" sz="2000" b="1" dirty="0" smtClean="0">
                <a:solidFill>
                  <a:srgbClr val="FF0000"/>
                </a:solidFill>
                <a:latin typeface="微软雅黑" panose="020B0503020204020204" pitchFamily="34" charset="-122"/>
                <a:ea typeface="微软雅黑" panose="020B0503020204020204" pitchFamily="34" charset="-122"/>
              </a:rPr>
              <a:t>个特性中的两点</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r>
              <a:rPr lang="zh-CN" altLang="en-US" sz="2000" dirty="0" smtClean="0">
                <a:latin typeface="微软雅黑" panose="020B0503020204020204" pitchFamily="34" charset="-122"/>
                <a:ea typeface="微软雅黑" panose="020B0503020204020204" pitchFamily="34" charset="-122"/>
              </a:rPr>
              <a:t>由于</a:t>
            </a:r>
            <a:r>
              <a:rPr lang="zh-CN" altLang="en-US" sz="2000" dirty="0">
                <a:latin typeface="微软雅黑" panose="020B0503020204020204" pitchFamily="34" charset="-122"/>
                <a:ea typeface="微软雅黑" panose="020B0503020204020204" pitchFamily="34" charset="-122"/>
              </a:rPr>
              <a:t>当前的网络硬件肯定会出现延迟丢包等问题，</a:t>
            </a:r>
            <a:r>
              <a:rPr lang="zh-CN" altLang="en-US" sz="2000" dirty="0" smtClean="0">
                <a:latin typeface="微软雅黑" panose="020B0503020204020204" pitchFamily="34" charset="-122"/>
                <a:ea typeface="微软雅黑" panose="020B0503020204020204" pitchFamily="34" charset="-122"/>
              </a:rPr>
              <a:t>所以</a:t>
            </a:r>
            <a:r>
              <a:rPr lang="zh-CN" altLang="en-US" sz="2000" dirty="0">
                <a:latin typeface="微软雅黑" panose="020B0503020204020204" pitchFamily="34" charset="-122"/>
                <a:ea typeface="微软雅黑" panose="020B0503020204020204" pitchFamily="34" charset="-122"/>
              </a:rPr>
              <a:t>分区</a:t>
            </a:r>
            <a:r>
              <a:rPr lang="zh-CN" altLang="en-US" sz="2000" dirty="0" smtClean="0">
                <a:latin typeface="微软雅黑" panose="020B0503020204020204" pitchFamily="34" charset="-122"/>
                <a:ea typeface="微软雅黑" panose="020B0503020204020204" pitchFamily="34" charset="-122"/>
              </a:rPr>
              <a:t>容错性</a:t>
            </a:r>
            <a:r>
              <a:rPr lang="zh-CN" altLang="en-US" sz="2000" dirty="0">
                <a:latin typeface="微软雅黑" panose="020B0503020204020204" pitchFamily="34" charset="-122"/>
                <a:ea typeface="微软雅黑" panose="020B0503020204020204" pitchFamily="34" charset="-122"/>
              </a:rPr>
              <a:t>是我们必须需要实现的</a:t>
            </a:r>
            <a:endParaRPr lang="en-US" altLang="zh-CN" sz="2000" dirty="0" smtClean="0">
              <a:latin typeface="微软雅黑" panose="020B0503020204020204" pitchFamily="34" charset="-122"/>
              <a:ea typeface="微软雅黑" panose="020B0503020204020204" pitchFamily="34" charset="-122"/>
            </a:endParaRPr>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en-US" altLang="zh-CN" dirty="0" smtClean="0"/>
              <a:t>CAP</a:t>
            </a:r>
            <a:r>
              <a:rPr lang="zh-CN" altLang="en-US" dirty="0" smtClean="0"/>
              <a:t>定理</a:t>
            </a:r>
            <a:endParaRPr lang="zh-CN" altLang="en-US" dirty="0"/>
          </a:p>
        </p:txBody>
      </p:sp>
    </p:spTree>
    <p:extLst>
      <p:ext uri="{BB962C8B-B14F-4D97-AF65-F5344CB8AC3E}">
        <p14:creationId xmlns:p14="http://schemas.microsoft.com/office/powerpoint/2010/main" val="1204493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p:cNvSpPr>
            <a:spLocks noGrp="1"/>
          </p:cNvSpPr>
          <p:nvPr>
            <p:ph sz="quarter" idx="10"/>
          </p:nvPr>
        </p:nvSpPr>
        <p:spPr>
          <a:xfrm>
            <a:off x="359532" y="1196752"/>
            <a:ext cx="8372163" cy="4464496"/>
          </a:xfrm>
        </p:spPr>
        <p:txBody>
          <a:bodyPr>
            <a:noAutofit/>
          </a:bodyPr>
          <a:lstStyle/>
          <a:p>
            <a:pPr marL="285750" indent="-28575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“熵值”</a:t>
            </a:r>
            <a:r>
              <a:rPr lang="en-US" altLang="zh-CN" sz="2400" dirty="0" smtClean="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不确定性，可视为一致性的对立面</a:t>
            </a:r>
            <a:endParaRPr lang="en-US" altLang="zh-CN" sz="2400" dirty="0" smtClean="0">
              <a:latin typeface="微软雅黑" panose="020B0503020204020204" pitchFamily="34" charset="-122"/>
              <a:ea typeface="微软雅黑" panose="020B0503020204020204" pitchFamily="34" charset="-122"/>
            </a:endParaRPr>
          </a:p>
          <a:p>
            <a:pPr algn="l"/>
            <a:endParaRPr lang="en-US" altLang="zh-CN" sz="2400" dirty="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一般地，去中心化的大型分布式系统具有较大的“熵值”</a:t>
            </a:r>
            <a:endParaRPr lang="en-US" altLang="zh-CN" sz="2400" dirty="0" smtClean="0">
              <a:latin typeface="微软雅黑" panose="020B0503020204020204" pitchFamily="34" charset="-122"/>
              <a:ea typeface="微软雅黑" panose="020B0503020204020204" pitchFamily="34" charset="-122"/>
            </a:endParaRPr>
          </a:p>
          <a:p>
            <a:pPr algn="l"/>
            <a:endParaRPr lang="en-US" altLang="zh-CN" sz="2400" dirty="0" smtClean="0">
              <a:latin typeface="微软雅黑" panose="020B0503020204020204" pitchFamily="34" charset="-122"/>
              <a:ea typeface="微软雅黑" panose="020B0503020204020204" pitchFamily="34" charset="-122"/>
            </a:endParaRPr>
          </a:p>
          <a:p>
            <a:pPr marL="342900" indent="-34290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如何大幅降低</a:t>
            </a:r>
            <a:r>
              <a:rPr lang="zh-CN" altLang="en-US" sz="2400" dirty="0">
                <a:latin typeface="微软雅黑" panose="020B0503020204020204" pitchFamily="34" charset="-122"/>
                <a:ea typeface="微软雅黑" panose="020B0503020204020204" pitchFamily="34" charset="-122"/>
              </a:rPr>
              <a:t>去中心化的分布式</a:t>
            </a:r>
            <a:r>
              <a:rPr lang="zh-CN" altLang="en-US" sz="2400" dirty="0" smtClean="0">
                <a:latin typeface="微软雅黑" panose="020B0503020204020204" pitchFamily="34" charset="-122"/>
                <a:ea typeface="微软雅黑" panose="020B0503020204020204" pitchFamily="34" charset="-122"/>
              </a:rPr>
              <a:t>系统的“熵值”：</a:t>
            </a:r>
            <a:endParaRPr lang="en-US" altLang="zh-CN" sz="2400" dirty="0">
              <a:latin typeface="微软雅黑" panose="020B0503020204020204" pitchFamily="34" charset="-122"/>
              <a:ea typeface="微软雅黑" panose="020B0503020204020204" pitchFamily="34" charset="-122"/>
            </a:endParaRPr>
          </a:p>
          <a:p>
            <a:pPr algn="l"/>
            <a:r>
              <a:rPr lang="zh-CN" altLang="en-US" sz="2400" dirty="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zh-CN" altLang="en-US" sz="2400" b="1" dirty="0" smtClean="0">
                <a:solidFill>
                  <a:srgbClr val="0000FF"/>
                </a:solidFill>
                <a:latin typeface="微软雅黑" panose="020B0503020204020204" pitchFamily="34" charset="-122"/>
                <a:ea typeface="微软雅黑" panose="020B0503020204020204" pitchFamily="34" charset="-122"/>
              </a:rPr>
              <a:t>通过求解数学（或密码学</a:t>
            </a:r>
            <a:r>
              <a:rPr lang="zh-CN" altLang="en-US" sz="2400" b="1" dirty="0">
                <a:solidFill>
                  <a:srgbClr val="0000FF"/>
                </a:solidFill>
                <a:latin typeface="微软雅黑" panose="020B0503020204020204" pitchFamily="34" charset="-122"/>
                <a:ea typeface="微软雅黑" panose="020B0503020204020204" pitchFamily="34" charset="-122"/>
              </a:rPr>
              <a:t>）</a:t>
            </a:r>
            <a:r>
              <a:rPr lang="zh-CN" altLang="en-US" sz="2400" b="1" dirty="0" smtClean="0">
                <a:solidFill>
                  <a:srgbClr val="0000FF"/>
                </a:solidFill>
                <a:latin typeface="微软雅黑" panose="020B0503020204020204" pitchFamily="34" charset="-122"/>
                <a:ea typeface="微软雅黑" panose="020B0503020204020204" pitchFamily="34" charset="-122"/>
              </a:rPr>
              <a:t>困难问题来随机选取</a:t>
            </a:r>
            <a:r>
              <a:rPr lang="en-US" altLang="zh-CN" sz="2400" b="1" dirty="0" smtClean="0">
                <a:solidFill>
                  <a:srgbClr val="0000FF"/>
                </a:solidFill>
                <a:latin typeface="微软雅黑" panose="020B0503020204020204" pitchFamily="34" charset="-122"/>
                <a:ea typeface="微软雅黑" panose="020B0503020204020204" pitchFamily="34" charset="-122"/>
              </a:rPr>
              <a:t>leader</a:t>
            </a:r>
            <a:r>
              <a:rPr lang="zh-CN" altLang="en-US" sz="2400" b="1" dirty="0" smtClean="0">
                <a:solidFill>
                  <a:srgbClr val="0000FF"/>
                </a:solidFill>
                <a:latin typeface="微软雅黑" panose="020B0503020204020204" pitchFamily="34" charset="-122"/>
                <a:ea typeface="微软雅黑" panose="020B0503020204020204" pitchFamily="34" charset="-122"/>
              </a:rPr>
              <a:t>候选人（</a:t>
            </a:r>
            <a:r>
              <a:rPr lang="zh-CN" altLang="en-US" sz="2400" b="1" dirty="0" smtClean="0">
                <a:latin typeface="微软雅黑" panose="020B0503020204020204" pitchFamily="34" charset="-122"/>
                <a:ea typeface="微软雅黑" panose="020B0503020204020204" pitchFamily="34" charset="-122"/>
              </a:rPr>
              <a:t>由其来提出</a:t>
            </a:r>
            <a:r>
              <a:rPr lang="en-US" altLang="zh-CN" sz="2400" b="1" dirty="0" smtClean="0">
                <a:latin typeface="微软雅黑" panose="020B0503020204020204" pitchFamily="34" charset="-122"/>
                <a:ea typeface="微软雅黑" panose="020B0503020204020204" pitchFamily="34" charset="-122"/>
              </a:rPr>
              <a:t>proposal</a:t>
            </a:r>
            <a:r>
              <a:rPr lang="zh-CN" altLang="en-US" sz="2400" b="1" dirty="0" smtClean="0">
                <a:solidFill>
                  <a:srgbClr val="0000FF"/>
                </a:solidFill>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可以大大降低系统的“熵值”</a:t>
            </a:r>
            <a:endParaRPr lang="en-US" altLang="zh-CN" sz="2400" dirty="0" smtClean="0">
              <a:latin typeface="微软雅黑" panose="020B0503020204020204" pitchFamily="34" charset="-122"/>
              <a:ea typeface="微软雅黑" panose="020B0503020204020204" pitchFamily="34" charset="-122"/>
            </a:endParaRPr>
          </a:p>
          <a:p>
            <a:pPr algn="l"/>
            <a:endParaRPr lang="en-US" altLang="zh-CN" sz="2400" dirty="0">
              <a:latin typeface="微软雅黑" panose="020B0503020204020204" pitchFamily="34" charset="-122"/>
              <a:ea typeface="微软雅黑" panose="020B0503020204020204" pitchFamily="34" charset="-122"/>
            </a:endParaRPr>
          </a:p>
          <a:p>
            <a:pPr algn="l"/>
            <a:r>
              <a:rPr lang="zh-CN" altLang="en-US" sz="2400" dirty="0" smtClean="0">
                <a:latin typeface="微软雅黑" panose="020B0503020204020204" pitchFamily="34" charset="-122"/>
                <a:ea typeface="微软雅黑" panose="020B0503020204020204" pitchFamily="34" charset="-122"/>
              </a:rPr>
              <a:t>     </a:t>
            </a:r>
            <a:r>
              <a:rPr lang="en-US" altLang="zh-CN" sz="2400" dirty="0" smtClean="0">
                <a:latin typeface="微软雅黑" panose="020B0503020204020204" pitchFamily="34" charset="-122"/>
                <a:ea typeface="微软雅黑" panose="020B0503020204020204" pitchFamily="34" charset="-122"/>
              </a:rPr>
              <a:t>-- </a:t>
            </a:r>
            <a:r>
              <a:rPr lang="zh-CN" altLang="en-US" sz="2400" b="1" dirty="0" smtClean="0">
                <a:solidFill>
                  <a:srgbClr val="0000FF"/>
                </a:solidFill>
                <a:latin typeface="微软雅黑" panose="020B0503020204020204" pitchFamily="34" charset="-122"/>
                <a:ea typeface="微软雅黑" panose="020B0503020204020204" pitchFamily="34" charset="-122"/>
              </a:rPr>
              <a:t>经济</a:t>
            </a:r>
            <a:r>
              <a:rPr lang="zh-CN" altLang="en-US" sz="2400" b="1" dirty="0">
                <a:solidFill>
                  <a:srgbClr val="0000FF"/>
                </a:solidFill>
                <a:latin typeface="微软雅黑" panose="020B0503020204020204" pitchFamily="34" charset="-122"/>
                <a:ea typeface="微软雅黑" panose="020B0503020204020204" pitchFamily="34" charset="-122"/>
              </a:rPr>
              <a:t>机制同样有可能作为减少熵值的</a:t>
            </a:r>
            <a:r>
              <a:rPr lang="zh-CN" altLang="en-US" sz="2400" b="1" dirty="0" smtClean="0">
                <a:solidFill>
                  <a:srgbClr val="0000FF"/>
                </a:solidFill>
                <a:latin typeface="微软雅黑" panose="020B0503020204020204" pitchFamily="34" charset="-122"/>
                <a:ea typeface="微软雅黑" panose="020B0503020204020204" pitchFamily="34" charset="-122"/>
              </a:rPr>
              <a:t>工具</a:t>
            </a:r>
            <a:r>
              <a:rPr lang="zh-CN" altLang="en-US" sz="2400" dirty="0" smtClean="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因为经济主体可以被激励</a:t>
            </a:r>
            <a:r>
              <a:rPr lang="zh-CN" altLang="en-US" sz="2400" dirty="0" smtClean="0">
                <a:latin typeface="微软雅黑" panose="020B0503020204020204" pitchFamily="34" charset="-122"/>
                <a:ea typeface="微软雅黑" panose="020B0503020204020204" pitchFamily="34" charset="-122"/>
              </a:rPr>
              <a:t>引导 </a:t>
            </a:r>
            <a:r>
              <a:rPr lang="en-US" altLang="zh-CN" sz="2400" dirty="0" smtClean="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也就是说</a:t>
            </a:r>
            <a:r>
              <a:rPr lang="zh-CN" altLang="en-US" sz="2400" dirty="0">
                <a:latin typeface="微软雅黑" panose="020B0503020204020204" pitchFamily="34" charset="-122"/>
                <a:ea typeface="微软雅黑" panose="020B0503020204020204" pitchFamily="34" charset="-122"/>
              </a:rPr>
              <a:t>，被引导</a:t>
            </a:r>
            <a:r>
              <a:rPr lang="zh-CN" altLang="en-US" sz="2400" dirty="0" smtClean="0">
                <a:latin typeface="微软雅黑" panose="020B0503020204020204" pitchFamily="34" charset="-122"/>
                <a:ea typeface="微软雅黑" panose="020B0503020204020204" pitchFamily="34" charset="-122"/>
              </a:rPr>
              <a:t>着更有</a:t>
            </a:r>
            <a:r>
              <a:rPr lang="zh-CN" altLang="en-US" sz="2400" dirty="0">
                <a:latin typeface="微软雅黑" panose="020B0503020204020204" pitchFamily="34" charset="-122"/>
                <a:ea typeface="微软雅黑" panose="020B0503020204020204" pitchFamily="34" charset="-122"/>
              </a:rPr>
              <a:t>可能做出特定的行为</a:t>
            </a:r>
            <a:endParaRPr lang="en-US" altLang="zh-CN" sz="2400" dirty="0" smtClean="0">
              <a:latin typeface="微软雅黑" panose="020B0503020204020204" pitchFamily="34" charset="-122"/>
              <a:ea typeface="微软雅黑" panose="020B0503020204020204" pitchFamily="34" charset="-122"/>
            </a:endParaRPr>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4400" dirty="0" smtClean="0"/>
              <a:t>分布式</a:t>
            </a:r>
            <a:r>
              <a:rPr lang="zh-CN" altLang="en-US" sz="4400" dirty="0"/>
              <a:t>系统的</a:t>
            </a:r>
            <a:r>
              <a:rPr lang="zh-CN" altLang="en-US" sz="4400" dirty="0" smtClean="0"/>
              <a:t>“熵值”</a:t>
            </a:r>
            <a:endParaRPr lang="zh-CN" altLang="en-US" sz="4400" dirty="0"/>
          </a:p>
        </p:txBody>
      </p:sp>
    </p:spTree>
    <p:extLst>
      <p:ext uri="{BB962C8B-B14F-4D97-AF65-F5344CB8AC3E}">
        <p14:creationId xmlns:p14="http://schemas.microsoft.com/office/powerpoint/2010/main" val="842744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p:cNvSpPr>
            <a:spLocks noGrp="1"/>
          </p:cNvSpPr>
          <p:nvPr>
            <p:ph sz="quarter" idx="10"/>
          </p:nvPr>
        </p:nvSpPr>
        <p:spPr>
          <a:xfrm>
            <a:off x="344647" y="1268760"/>
            <a:ext cx="8372163" cy="3600400"/>
          </a:xfrm>
        </p:spPr>
        <p:txBody>
          <a:bodyPr>
            <a:noAutofit/>
          </a:bodyPr>
          <a:lstStyle/>
          <a:p>
            <a:pPr marL="285750" indent="-28575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一致性</a:t>
            </a:r>
            <a:r>
              <a:rPr lang="en-US" altLang="zh-CN"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弱一致性，或是说确定型一致性</a:t>
            </a:r>
            <a:r>
              <a:rPr lang="en-US" altLang="zh-CN"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概率型一致性</a:t>
            </a:r>
            <a:endParaRPr lang="en-US" altLang="zh-CN" sz="2400" dirty="0" smtClean="0">
              <a:latin typeface="微软雅黑" panose="020B0503020204020204" pitchFamily="34" charset="-122"/>
              <a:ea typeface="微软雅黑" panose="020B0503020204020204" pitchFamily="34" charset="-122"/>
            </a:endParaRPr>
          </a:p>
          <a:p>
            <a:pPr algn="l"/>
            <a:endParaRPr lang="en-US" altLang="zh-CN" sz="2400" dirty="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可用性（活性）</a:t>
            </a:r>
            <a:endParaRPr lang="en-US" altLang="zh-CN" sz="2400" dirty="0" smtClean="0">
              <a:latin typeface="微软雅黑" panose="020B0503020204020204" pitchFamily="34" charset="-122"/>
              <a:ea typeface="微软雅黑" panose="020B0503020204020204" pitchFamily="34" charset="-122"/>
            </a:endParaRPr>
          </a:p>
          <a:p>
            <a:pPr algn="l"/>
            <a:endParaRPr lang="en-US" altLang="zh-CN" sz="2400" dirty="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异步网络</a:t>
            </a:r>
            <a:r>
              <a:rPr lang="en-US" altLang="zh-CN"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同步或弱同步网络</a:t>
            </a:r>
            <a:endParaRPr lang="en-US" altLang="zh-CN" sz="2400" dirty="0" smtClean="0">
              <a:latin typeface="微软雅黑" panose="020B0503020204020204" pitchFamily="34" charset="-122"/>
              <a:ea typeface="微软雅黑" panose="020B0503020204020204" pitchFamily="34" charset="-122"/>
            </a:endParaRPr>
          </a:p>
          <a:p>
            <a:pPr algn="l"/>
            <a:endParaRPr lang="en-US" altLang="zh-CN" sz="2400" dirty="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分区容忍（容故障）</a:t>
            </a:r>
            <a:endParaRPr lang="en-US" altLang="zh-CN" sz="2400" dirty="0" smtClean="0">
              <a:latin typeface="微软雅黑" panose="020B0503020204020204" pitchFamily="34" charset="-122"/>
              <a:ea typeface="微软雅黑" panose="020B0503020204020204" pitchFamily="34" charset="-122"/>
            </a:endParaRPr>
          </a:p>
          <a:p>
            <a:pPr algn="l"/>
            <a:endParaRPr lang="en-US" altLang="zh-CN" sz="2400" dirty="0">
              <a:latin typeface="微软雅黑" panose="020B0503020204020204" pitchFamily="34" charset="-122"/>
              <a:ea typeface="微软雅黑" panose="020B0503020204020204" pitchFamily="34" charset="-122"/>
            </a:endParaRPr>
          </a:p>
          <a:p>
            <a:pPr marL="285750" indent="-285750" algn="l">
              <a:buFont typeface="Arial" panose="020B0604020202020204" pitchFamily="34" charset="0"/>
              <a:buChar char="•"/>
            </a:pPr>
            <a:r>
              <a:rPr lang="zh-CN" altLang="en-US" sz="2400" dirty="0" smtClean="0">
                <a:latin typeface="微软雅黑" panose="020B0503020204020204" pitchFamily="34" charset="-122"/>
                <a:ea typeface="微软雅黑" panose="020B0503020204020204" pitchFamily="34" charset="-122"/>
              </a:rPr>
              <a:t>拜占庭容错（容恶意行为）</a:t>
            </a:r>
            <a:endParaRPr lang="en-US" altLang="zh-CN" sz="2400" dirty="0" smtClean="0">
              <a:latin typeface="微软雅黑" panose="020B0503020204020204" pitchFamily="34" charset="-122"/>
              <a:ea typeface="微软雅黑" panose="020B0503020204020204" pitchFamily="34" charset="-122"/>
            </a:endParaRPr>
          </a:p>
        </p:txBody>
      </p:sp>
      <p:sp>
        <p:nvSpPr>
          <p:cNvPr id="4"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4400" dirty="0" smtClean="0"/>
              <a:t>共识</a:t>
            </a:r>
            <a:r>
              <a:rPr lang="zh-CN" altLang="en-US" sz="4400" dirty="0"/>
              <a:t>算法系统模型需考虑的</a:t>
            </a:r>
            <a:r>
              <a:rPr lang="zh-CN" altLang="en-US" sz="4400" dirty="0" smtClean="0"/>
              <a:t>因素</a:t>
            </a:r>
            <a:endParaRPr lang="zh-CN" altLang="en-US" sz="4400" dirty="0"/>
          </a:p>
        </p:txBody>
      </p:sp>
    </p:spTree>
    <p:extLst>
      <p:ext uri="{BB962C8B-B14F-4D97-AF65-F5344CB8AC3E}">
        <p14:creationId xmlns:p14="http://schemas.microsoft.com/office/powerpoint/2010/main" val="2496849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107504" y="1587699"/>
            <a:ext cx="2484276" cy="1841299"/>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zh-CN" altLang="en-US" sz="1400" b="0" i="0" u="none" strike="noStrike" cap="none" normalizeH="0" baseline="0" dirty="0" smtClean="0">
                <a:ln>
                  <a:noFill/>
                </a:ln>
                <a:solidFill>
                  <a:srgbClr val="FF0000"/>
                </a:solidFill>
                <a:effectLst/>
              </a:rPr>
              <a:t>容故障但不容恶意节点</a:t>
            </a:r>
            <a:endParaRPr kumimoji="0" lang="en-US" altLang="zh-CN" sz="1400" b="0" i="0" u="none" strike="noStrike" cap="none" normalizeH="0" baseline="0" dirty="0" smtClean="0">
              <a:ln>
                <a:noFill/>
              </a:ln>
              <a:solidFill>
                <a:srgbClr val="FF0000"/>
              </a:solidFill>
              <a:effectLst/>
            </a:endParaRPr>
          </a:p>
          <a:p>
            <a:pPr marL="0" marR="0" indent="0" algn="l" defTabSz="914400" rtl="0" eaLnBrk="1" fontAlgn="base" latinLnBrk="0" hangingPunct="1">
              <a:lnSpc>
                <a:spcPct val="100000"/>
              </a:lnSpc>
              <a:spcBef>
                <a:spcPct val="0"/>
              </a:spcBef>
              <a:spcAft>
                <a:spcPct val="0"/>
              </a:spcAft>
              <a:buClrTx/>
              <a:buSzTx/>
              <a:buFontTx/>
              <a:buNone/>
              <a:tabLst/>
            </a:pPr>
            <a:r>
              <a:rPr lang="zh-CN" altLang="en-US" sz="1400" dirty="0" smtClean="0"/>
              <a:t>    （节点都是可信的）</a:t>
            </a:r>
            <a:endParaRPr lang="en-US" altLang="zh-CN" sz="1400" dirty="0"/>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zh-CN" altLang="en-US" sz="1400" b="0" i="0" u="none" strike="noStrike" cap="none" normalizeH="0" baseline="0" dirty="0" smtClean="0">
                <a:ln>
                  <a:noFill/>
                </a:ln>
                <a:solidFill>
                  <a:schemeClr val="tx1"/>
                </a:solidFill>
                <a:effectLst/>
              </a:rPr>
              <a:t>共识节点数受限</a:t>
            </a:r>
            <a:endParaRPr kumimoji="0" lang="en-US" altLang="zh-CN" sz="1400" b="0" i="0" u="none" strike="noStrike" cap="none" normalizeH="0" baseline="0" dirty="0" smtClean="0">
              <a:ln>
                <a:noFill/>
              </a:ln>
              <a:solidFill>
                <a:schemeClr val="tx1"/>
              </a:solidFill>
              <a:effectLst/>
            </a:endParaRPr>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且不可动态加入退出</a:t>
            </a:r>
            <a:endParaRPr lang="en-US" altLang="zh-CN" sz="1400" dirty="0" smtClean="0"/>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性能效率高（高吞吐量）</a:t>
            </a:r>
            <a:endParaRPr lang="en-US" altLang="zh-CN" sz="1400" dirty="0" smtClean="0"/>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异步网络或弱同步网络</a:t>
            </a:r>
            <a:endParaRPr lang="en-US" altLang="zh-CN" sz="1400" dirty="0" smtClean="0"/>
          </a:p>
          <a:p>
            <a:pPr marL="285750" marR="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zh-CN" altLang="en-US" sz="1400" b="0" i="0" u="none" strike="noStrike" cap="none" normalizeH="0" baseline="0" dirty="0" smtClean="0">
                <a:ln>
                  <a:noFill/>
                </a:ln>
                <a:solidFill>
                  <a:schemeClr val="tx1"/>
                </a:solidFill>
                <a:effectLst/>
              </a:rPr>
              <a:t>强一致性或确定型一致性</a:t>
            </a:r>
            <a:endParaRPr kumimoji="0" lang="en-US" altLang="zh-CN" sz="1400" b="0" i="0" u="none" strike="noStrike" cap="none" normalizeH="0" baseline="0" dirty="0" smtClean="0">
              <a:ln>
                <a:noFill/>
              </a:ln>
              <a:solidFill>
                <a:schemeClr val="tx1"/>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chemeClr val="tx1"/>
                </a:solidFill>
                <a:effectLst/>
              </a:rPr>
              <a:t>Paxos</a:t>
            </a:r>
            <a:r>
              <a:rPr kumimoji="0" lang="en-US" altLang="zh-CN" sz="1400" b="0" i="0" u="none" strike="noStrike" cap="none" normalizeH="0" baseline="0" dirty="0" smtClean="0">
                <a:ln>
                  <a:noFill/>
                </a:ln>
                <a:solidFill>
                  <a:schemeClr val="tx1"/>
                </a:solidFill>
                <a:effectLst/>
              </a:rPr>
              <a:t>,</a:t>
            </a:r>
            <a:r>
              <a:rPr kumimoji="0" lang="en-US" altLang="zh-CN" sz="1400" b="0" i="0" u="none" strike="noStrike" cap="none" normalizeH="0" dirty="0" smtClean="0">
                <a:ln>
                  <a:noFill/>
                </a:ln>
                <a:solidFill>
                  <a:schemeClr val="tx1"/>
                </a:solidFill>
                <a:effectLst/>
              </a:rPr>
              <a:t> Raft</a:t>
            </a:r>
            <a:r>
              <a:rPr kumimoji="0" lang="zh-CN" altLang="en-US" sz="1400" b="0" i="0" u="none" strike="noStrike" cap="none" normalizeH="0" dirty="0" smtClean="0">
                <a:ln>
                  <a:noFill/>
                </a:ln>
                <a:solidFill>
                  <a:schemeClr val="tx1"/>
                </a:solidFill>
                <a:effectLst/>
              </a:rPr>
              <a:t>等</a:t>
            </a:r>
            <a:endParaRPr kumimoji="0" lang="en-US" altLang="zh-CN" sz="1400" b="0" i="0" u="none" strike="noStrike" cap="none" normalizeH="0" dirty="0" smtClean="0">
              <a:ln>
                <a:noFill/>
              </a:ln>
              <a:solidFill>
                <a:schemeClr val="tx1"/>
              </a:solidFill>
              <a:effectLst/>
            </a:endParaRPr>
          </a:p>
        </p:txBody>
      </p:sp>
      <p:sp>
        <p:nvSpPr>
          <p:cNvPr id="8" name="右箭头 7"/>
          <p:cNvSpPr/>
          <p:nvPr/>
        </p:nvSpPr>
        <p:spPr bwMode="auto">
          <a:xfrm>
            <a:off x="2627784" y="2073755"/>
            <a:ext cx="648072" cy="324036"/>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11" name="矩形 10"/>
          <p:cNvSpPr/>
          <p:nvPr/>
        </p:nvSpPr>
        <p:spPr bwMode="auto">
          <a:xfrm>
            <a:off x="3311860" y="1587700"/>
            <a:ext cx="2266904" cy="1949312"/>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zh-CN" altLang="en-US" sz="1400" b="0" i="0" u="none" strike="noStrike" cap="none" normalizeH="0" baseline="0" dirty="0" smtClean="0">
                <a:ln>
                  <a:noFill/>
                </a:ln>
                <a:effectLst/>
              </a:rPr>
              <a:t>容恶意节点</a:t>
            </a:r>
            <a:endParaRPr kumimoji="0" lang="en-US" altLang="zh-CN" sz="1400" b="0" i="0" u="none" strike="noStrike" cap="none" normalizeH="0" baseline="0" dirty="0" smtClean="0">
              <a:ln>
                <a:noFill/>
              </a:ln>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zh-CN" altLang="en-US" sz="1400" dirty="0" smtClean="0"/>
              <a:t>（无需节点可信假设）</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solidFill>
                  <a:srgbClr val="FF0000"/>
                </a:solidFill>
              </a:rPr>
              <a:t>共识节点数受限</a:t>
            </a:r>
            <a:endParaRPr lang="en-US" altLang="zh-CN" sz="1400" dirty="0" smtClean="0">
              <a:solidFill>
                <a:srgbClr val="FF0000"/>
              </a:solidFill>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solidFill>
                  <a:srgbClr val="FF0000"/>
                </a:solidFill>
              </a:rPr>
              <a:t>且不可动态加入退出</a:t>
            </a:r>
            <a:endParaRPr lang="en-US" altLang="zh-CN" sz="1400" dirty="0" smtClean="0">
              <a:solidFill>
                <a:srgbClr val="FF0000"/>
              </a:solidFill>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性能效率高（高吞吐量）</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solidFill>
                  <a:srgbClr val="FF0000"/>
                </a:solidFill>
              </a:rPr>
              <a:t>弱同步网络</a:t>
            </a:r>
            <a:endParaRPr lang="en-US" altLang="zh-CN" sz="1400" dirty="0" smtClean="0">
              <a:solidFill>
                <a:srgbClr val="FF0000"/>
              </a:solidFill>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确定型一致性</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收敛速度快</a:t>
            </a:r>
            <a:endParaRPr lang="en-US" altLang="zh-CN" sz="1400" dirty="0" smtClean="0"/>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rPr>
              <a:t>PBFT</a:t>
            </a:r>
            <a:endParaRPr kumimoji="0" lang="zh-CN" altLang="en-US" sz="1400" b="0" i="0" u="none" strike="noStrike" cap="none" normalizeH="0" baseline="0" dirty="0" smtClean="0">
              <a:ln>
                <a:noFill/>
              </a:ln>
              <a:solidFill>
                <a:schemeClr val="tx1"/>
              </a:solidFill>
              <a:effectLst/>
            </a:endParaRPr>
          </a:p>
        </p:txBody>
      </p:sp>
      <p:sp>
        <p:nvSpPr>
          <p:cNvPr id="12" name="右箭头 11"/>
          <p:cNvSpPr/>
          <p:nvPr/>
        </p:nvSpPr>
        <p:spPr bwMode="auto">
          <a:xfrm>
            <a:off x="5634117" y="2073755"/>
            <a:ext cx="612068" cy="324036"/>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15" name="矩形 14"/>
          <p:cNvSpPr/>
          <p:nvPr/>
        </p:nvSpPr>
        <p:spPr bwMode="auto">
          <a:xfrm>
            <a:off x="6336195" y="1587699"/>
            <a:ext cx="2700301" cy="2310947"/>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zh-CN" altLang="en-US" sz="1400" b="0" i="0" u="none" strike="noStrike" cap="none" normalizeH="0" baseline="0" dirty="0" smtClean="0">
                <a:ln>
                  <a:noFill/>
                </a:ln>
                <a:solidFill>
                  <a:schemeClr val="tx1"/>
                </a:solidFill>
                <a:effectLst/>
              </a:rPr>
              <a:t>容恶意节点</a:t>
            </a:r>
            <a:endParaRPr kumimoji="0" lang="en-US" altLang="zh-CN" sz="1400" b="0" i="0" u="none" strike="noStrike" cap="none" normalizeH="0" baseline="0" dirty="0" smtClean="0">
              <a:ln>
                <a:noFill/>
              </a:ln>
              <a:solidFill>
                <a:schemeClr val="tx1"/>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zh-CN" altLang="en-US" sz="1400" dirty="0" smtClean="0"/>
              <a:t>（无需节点可信假设）</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共识节点数不受限</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且可动态加入</a:t>
            </a:r>
            <a:r>
              <a:rPr lang="en-US" altLang="zh-CN" sz="1400" dirty="0" smtClean="0"/>
              <a:t>/</a:t>
            </a:r>
            <a:r>
              <a:rPr lang="zh-CN" altLang="en-US" sz="1400" dirty="0"/>
              <a:t>退</a:t>
            </a:r>
            <a:r>
              <a:rPr lang="zh-CN" altLang="en-US" sz="1400" dirty="0" smtClean="0"/>
              <a:t>出</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异步网络</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弱一致性</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solidFill>
                  <a:srgbClr val="FF0000"/>
                </a:solidFill>
              </a:rPr>
              <a:t>资源消耗型</a:t>
            </a:r>
            <a:endParaRPr lang="en-US" altLang="zh-CN" sz="1400" dirty="0" smtClean="0">
              <a:solidFill>
                <a:srgbClr val="FF0000"/>
              </a:solidFill>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性能效率低下</a:t>
            </a:r>
            <a:endParaRPr lang="en-US" altLang="zh-CN" sz="1400" dirty="0" smtClean="0"/>
          </a:p>
          <a:p>
            <a:pPr marL="285750" indent="-285750">
              <a:buFont typeface="Arial" panose="020B0604020202020204" pitchFamily="34" charset="0"/>
              <a:buChar char="•"/>
            </a:pPr>
            <a:r>
              <a:rPr lang="zh-CN" altLang="en-US" sz="1400" dirty="0" smtClean="0"/>
              <a:t>收敛速度慢</a:t>
            </a:r>
            <a:r>
              <a:rPr lang="en-US" altLang="zh-CN" sz="1400" dirty="0" smtClean="0"/>
              <a:t>(</a:t>
            </a:r>
            <a:r>
              <a:rPr lang="zh-CN" altLang="en-US" sz="1400" dirty="0" smtClean="0"/>
              <a:t>交易</a:t>
            </a:r>
            <a:r>
              <a:rPr lang="zh-CN" altLang="en-US" sz="1400" dirty="0"/>
              <a:t>确认速度</a:t>
            </a:r>
            <a:r>
              <a:rPr lang="zh-CN" altLang="en-US" sz="1400" dirty="0" smtClean="0"/>
              <a:t>慢</a:t>
            </a:r>
            <a:r>
              <a:rPr lang="en-US" altLang="zh-CN" sz="1400" dirty="0"/>
              <a:t>)</a:t>
            </a:r>
            <a:endParaRPr lang="en-US" altLang="zh-CN" sz="1400" dirty="0" smtClean="0"/>
          </a:p>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err="1" smtClean="0"/>
              <a:t>PoW</a:t>
            </a:r>
            <a:endParaRPr kumimoji="0" lang="zh-CN" altLang="en-US" sz="1400" b="0" i="0" u="none" strike="noStrike" cap="none" normalizeH="0" baseline="0" dirty="0" smtClean="0">
              <a:ln>
                <a:noFill/>
              </a:ln>
              <a:solidFill>
                <a:schemeClr val="tx1"/>
              </a:solidFill>
              <a:effectLst/>
            </a:endParaRPr>
          </a:p>
        </p:txBody>
      </p:sp>
      <p:sp>
        <p:nvSpPr>
          <p:cNvPr id="16" name="下箭头 15"/>
          <p:cNvSpPr/>
          <p:nvPr/>
        </p:nvSpPr>
        <p:spPr bwMode="auto">
          <a:xfrm>
            <a:off x="4257711" y="3583626"/>
            <a:ext cx="387375" cy="630040"/>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18" name="矩形 17"/>
          <p:cNvSpPr/>
          <p:nvPr/>
        </p:nvSpPr>
        <p:spPr bwMode="auto">
          <a:xfrm>
            <a:off x="3511634" y="4275126"/>
            <a:ext cx="2266904" cy="1949312"/>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异步网络</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强一致性</a:t>
            </a:r>
            <a:endParaRPr lang="en-US" altLang="zh-CN" sz="1400" dirty="0" smtClean="0"/>
          </a:p>
          <a:p>
            <a:pPr marL="285750" indent="-285750">
              <a:buFont typeface="Arial" panose="020B0604020202020204" pitchFamily="34" charset="0"/>
              <a:buChar char="•"/>
            </a:pPr>
            <a:r>
              <a:rPr lang="zh-CN" altLang="en-US" sz="1400" dirty="0" smtClean="0"/>
              <a:t>其他同</a:t>
            </a:r>
            <a:r>
              <a:rPr lang="en-US" altLang="zh-CN" sz="1400" dirty="0" smtClean="0"/>
              <a:t>PBFT</a:t>
            </a:r>
          </a:p>
          <a:p>
            <a:pPr marR="0" defTabSz="914400" rtl="0" eaLnBrk="1" fontAlgn="base" latinLnBrk="0" hangingPunct="1">
              <a:lnSpc>
                <a:spcPct val="100000"/>
              </a:lnSpc>
              <a:spcBef>
                <a:spcPct val="0"/>
              </a:spcBef>
              <a:spcAft>
                <a:spcPct val="0"/>
              </a:spcAft>
              <a:buClrTx/>
              <a:buSzTx/>
              <a:tabLst/>
            </a:pPr>
            <a:endParaRPr lang="en-US" altLang="zh-CN" sz="1400" dirty="0" smtClean="0"/>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chemeClr val="tx1"/>
                </a:solidFill>
                <a:effectLst/>
              </a:rPr>
              <a:t>Honeybadger</a:t>
            </a:r>
            <a:r>
              <a:rPr kumimoji="0" lang="en-US" altLang="zh-CN" sz="1400" b="0" i="0" u="none" strike="noStrike" cap="none" normalizeH="0" baseline="0" dirty="0" smtClean="0">
                <a:ln>
                  <a:noFill/>
                </a:ln>
                <a:solidFill>
                  <a:schemeClr val="tx1"/>
                </a:solidFill>
                <a:effectLst/>
              </a:rPr>
              <a:t> BFT,</a:t>
            </a:r>
          </a:p>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err="1" smtClean="0"/>
              <a:t>Hashgraph</a:t>
            </a:r>
            <a:endParaRPr kumimoji="0" lang="zh-CN" altLang="en-US" sz="1400" b="0" i="0" u="none" strike="noStrike" cap="none" normalizeH="0" baseline="0" dirty="0" smtClean="0">
              <a:ln>
                <a:noFill/>
              </a:ln>
              <a:solidFill>
                <a:schemeClr val="tx1"/>
              </a:solidFill>
              <a:effectLst/>
            </a:endParaRPr>
          </a:p>
        </p:txBody>
      </p:sp>
      <p:sp>
        <p:nvSpPr>
          <p:cNvPr id="20" name="下箭头 19"/>
          <p:cNvSpPr/>
          <p:nvPr/>
        </p:nvSpPr>
        <p:spPr bwMode="auto">
          <a:xfrm>
            <a:off x="7357641" y="3972572"/>
            <a:ext cx="387375" cy="497032"/>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21" name="矩形 20"/>
          <p:cNvSpPr/>
          <p:nvPr/>
        </p:nvSpPr>
        <p:spPr bwMode="auto">
          <a:xfrm>
            <a:off x="6066163" y="4543531"/>
            <a:ext cx="2970333" cy="1320851"/>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非资源消耗型</a:t>
            </a:r>
            <a:endParaRPr lang="en-US" altLang="zh-CN" sz="1400" dirty="0" smtClean="0"/>
          </a:p>
          <a:p>
            <a:pPr marR="0" defTabSz="914400" rtl="0" eaLnBrk="1" fontAlgn="base" latinLnBrk="0" hangingPunct="1">
              <a:lnSpc>
                <a:spcPct val="100000"/>
              </a:lnSpc>
              <a:spcBef>
                <a:spcPct val="0"/>
              </a:spcBef>
              <a:spcAft>
                <a:spcPct val="0"/>
              </a:spcAft>
              <a:buClrTx/>
              <a:buSzTx/>
              <a:tabLst/>
            </a:pPr>
            <a:r>
              <a:rPr lang="en-US" altLang="zh-CN" sz="1400" dirty="0"/>
              <a:t>(</a:t>
            </a:r>
            <a:r>
              <a:rPr lang="zh-CN" altLang="en-US" sz="1400" dirty="0" smtClean="0"/>
              <a:t>采用</a:t>
            </a:r>
            <a:r>
              <a:rPr lang="en-US" altLang="zh-CN" sz="1400" dirty="0" smtClean="0"/>
              <a:t>VRF</a:t>
            </a:r>
            <a:r>
              <a:rPr lang="zh-CN" altLang="en-US" sz="1400" dirty="0" smtClean="0"/>
              <a:t>等来进行</a:t>
            </a:r>
            <a:r>
              <a:rPr lang="en-US" altLang="zh-CN" sz="1400" dirty="0" smtClean="0"/>
              <a:t>leader election)</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zh-CN" altLang="en-US" sz="1400" dirty="0" smtClean="0"/>
              <a:t>其他同</a:t>
            </a:r>
            <a:r>
              <a:rPr lang="en-US" altLang="zh-CN" sz="1400" dirty="0" err="1" smtClean="0"/>
              <a:t>PoW</a:t>
            </a:r>
            <a:endParaRPr lang="en-US" altLang="zh-CN" sz="1400" dirty="0" smtClean="0"/>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US" altLang="zh-CN" sz="1400" dirty="0" smtClean="0"/>
          </a:p>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err="1" smtClean="0"/>
              <a:t>PoS</a:t>
            </a:r>
            <a:r>
              <a:rPr lang="en-US" altLang="zh-CN" sz="1400" dirty="0" smtClean="0"/>
              <a:t>, </a:t>
            </a:r>
            <a:r>
              <a:rPr lang="en-US" altLang="zh-CN" sz="1400" dirty="0" err="1" smtClean="0"/>
              <a:t>PoC</a:t>
            </a:r>
            <a:endParaRPr kumimoji="0" lang="zh-CN" altLang="en-US" sz="1400" b="0" i="0" u="none" strike="noStrike" cap="none" normalizeH="0" baseline="0" dirty="0" smtClean="0">
              <a:ln>
                <a:noFill/>
              </a:ln>
              <a:solidFill>
                <a:schemeClr val="tx1"/>
              </a:solidFill>
              <a:effectLst/>
            </a:endParaRPr>
          </a:p>
        </p:txBody>
      </p:sp>
      <p:sp>
        <p:nvSpPr>
          <p:cNvPr id="22" name="右箭头 21"/>
          <p:cNvSpPr/>
          <p:nvPr/>
        </p:nvSpPr>
        <p:spPr bwMode="auto">
          <a:xfrm rot="8866142">
            <a:off x="2688283" y="3669278"/>
            <a:ext cx="576064" cy="277108"/>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p:txBody>
      </p:sp>
      <p:sp>
        <p:nvSpPr>
          <p:cNvPr id="23" name="矩形 22"/>
          <p:cNvSpPr/>
          <p:nvPr/>
        </p:nvSpPr>
        <p:spPr bwMode="auto">
          <a:xfrm>
            <a:off x="683568" y="4087093"/>
            <a:ext cx="2628291" cy="962087"/>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R="0" defTabSz="914400" rtl="0" eaLnBrk="1" fontAlgn="base" latinLnBrk="0" hangingPunct="1">
              <a:lnSpc>
                <a:spcPct val="100000"/>
              </a:lnSpc>
              <a:spcBef>
                <a:spcPct val="0"/>
              </a:spcBef>
              <a:spcAft>
                <a:spcPct val="0"/>
              </a:spcAft>
              <a:buClrTx/>
              <a:buSzTx/>
              <a:tabLst/>
            </a:pPr>
            <a:r>
              <a:rPr kumimoji="0" lang="zh-CN" altLang="en-US" sz="1400" b="0" i="0" u="none" strike="noStrike" cap="none" normalizeH="0" baseline="0" dirty="0" smtClean="0">
                <a:ln>
                  <a:noFill/>
                </a:ln>
                <a:solidFill>
                  <a:schemeClr val="tx1"/>
                </a:solidFill>
                <a:effectLst/>
              </a:rPr>
              <a:t>分片 </a:t>
            </a:r>
            <a:r>
              <a:rPr kumimoji="0" lang="en-US" altLang="zh-CN" sz="1400" b="0" i="0" u="none" strike="noStrike" cap="none" normalizeH="0" baseline="0" dirty="0" smtClean="0">
                <a:ln>
                  <a:noFill/>
                </a:ln>
                <a:solidFill>
                  <a:schemeClr val="tx1"/>
                </a:solidFill>
                <a:effectLst/>
              </a:rPr>
              <a:t>+ PBFT</a:t>
            </a:r>
            <a:r>
              <a:rPr kumimoji="0" lang="zh-CN" altLang="en-US" sz="1400" b="0" i="0" u="none" strike="noStrike" cap="none" normalizeH="0" baseline="0" dirty="0" smtClean="0">
                <a:ln>
                  <a:noFill/>
                </a:ln>
                <a:solidFill>
                  <a:schemeClr val="tx1"/>
                </a:solidFill>
                <a:effectLst/>
              </a:rPr>
              <a:t>或见证人</a:t>
            </a:r>
            <a:r>
              <a:rPr kumimoji="0" lang="en-US" altLang="zh-CN" sz="1400" b="0" i="0" u="none" strike="noStrike" cap="none" normalizeH="0" baseline="0" dirty="0" smtClean="0">
                <a:ln>
                  <a:noFill/>
                </a:ln>
                <a:solidFill>
                  <a:schemeClr val="tx1"/>
                </a:solidFill>
                <a:effectLst/>
              </a:rPr>
              <a:t>+ PBFT</a:t>
            </a:r>
            <a:r>
              <a:rPr kumimoji="0" lang="zh-CN" altLang="en-US" sz="1400" b="0" i="0" u="none" strike="noStrike" cap="none" normalizeH="0" baseline="0" dirty="0" smtClean="0">
                <a:ln>
                  <a:noFill/>
                </a:ln>
                <a:solidFill>
                  <a:schemeClr val="tx1"/>
                </a:solidFill>
                <a:effectLst/>
              </a:rPr>
              <a:t>，</a:t>
            </a:r>
            <a:endParaRPr kumimoji="0" lang="en-US" altLang="zh-CN" sz="1400" b="0" i="0" u="none" strike="noStrike" cap="none" normalizeH="0" baseline="0" dirty="0" smtClean="0">
              <a:ln>
                <a:noFill/>
              </a:ln>
              <a:solidFill>
                <a:schemeClr val="tx1"/>
              </a:solidFill>
              <a:effectLst/>
            </a:endParaRPr>
          </a:p>
          <a:p>
            <a:pPr marR="0" defTabSz="914400" rtl="0" eaLnBrk="1" fontAlgn="base" latinLnBrk="0" hangingPunct="1">
              <a:lnSpc>
                <a:spcPct val="100000"/>
              </a:lnSpc>
              <a:spcBef>
                <a:spcPct val="0"/>
              </a:spcBef>
              <a:spcAft>
                <a:spcPct val="0"/>
              </a:spcAft>
              <a:buClrTx/>
              <a:buSzTx/>
              <a:tabLst/>
            </a:pPr>
            <a:r>
              <a:rPr kumimoji="0" lang="zh-CN" altLang="en-US" sz="1400" b="0" i="0" u="none" strike="noStrike" cap="none" normalizeH="0" baseline="0" dirty="0" smtClean="0">
                <a:ln>
                  <a:noFill/>
                </a:ln>
                <a:solidFill>
                  <a:schemeClr val="tx1"/>
                </a:solidFill>
                <a:effectLst/>
              </a:rPr>
              <a:t>进一步提升性能效率</a:t>
            </a:r>
            <a:endParaRPr kumimoji="0" lang="en-US" altLang="zh-CN" sz="1400" b="0" i="0" u="none" strike="noStrike" cap="none" normalizeH="0" baseline="0" dirty="0" smtClean="0">
              <a:ln>
                <a:noFill/>
              </a:ln>
              <a:solidFill>
                <a:schemeClr val="tx1"/>
              </a:solidFill>
              <a:effectLst/>
            </a:endParaRPr>
          </a:p>
          <a:p>
            <a:pPr marR="0" algn="ctr" defTabSz="914400" rtl="0" eaLnBrk="1" fontAlgn="base" latinLnBrk="0" hangingPunct="1">
              <a:lnSpc>
                <a:spcPct val="100000"/>
              </a:lnSpc>
              <a:spcBef>
                <a:spcPct val="0"/>
              </a:spcBef>
              <a:spcAft>
                <a:spcPct val="0"/>
              </a:spcAft>
              <a:buClrTx/>
              <a:buSzTx/>
              <a:tabLst/>
            </a:pPr>
            <a:endParaRPr lang="en-US" altLang="zh-CN" sz="1400" dirty="0"/>
          </a:p>
          <a:p>
            <a:pPr marR="0" algn="ctr" defTabSz="914400" rtl="0" eaLnBrk="1" fontAlgn="base" latinLnBrk="0" hangingPunct="1">
              <a:lnSpc>
                <a:spcPct val="100000"/>
              </a:lnSpc>
              <a:spcBef>
                <a:spcPct val="0"/>
              </a:spcBef>
              <a:spcAft>
                <a:spcPct val="0"/>
              </a:spcAft>
              <a:buClrTx/>
              <a:buSzTx/>
              <a:tabLst/>
            </a:pPr>
            <a:r>
              <a:rPr kumimoji="0" lang="en-US" altLang="zh-CN" sz="1400" b="0" i="0" u="none" strike="noStrike" cap="none" normalizeH="0" baseline="0" dirty="0" err="1" smtClean="0">
                <a:ln>
                  <a:noFill/>
                </a:ln>
                <a:solidFill>
                  <a:schemeClr val="tx1"/>
                </a:solidFill>
                <a:effectLst/>
              </a:rPr>
              <a:t>Corda</a:t>
            </a:r>
            <a:endParaRPr kumimoji="0" lang="zh-CN" altLang="en-US" sz="1400" b="0" i="0" u="none" strike="noStrike" cap="none" normalizeH="0" baseline="0" dirty="0" smtClean="0">
              <a:ln>
                <a:noFill/>
              </a:ln>
              <a:solidFill>
                <a:schemeClr val="tx1"/>
              </a:solidFill>
              <a:effectLst/>
            </a:endParaRPr>
          </a:p>
        </p:txBody>
      </p:sp>
      <p:sp>
        <p:nvSpPr>
          <p:cNvPr id="17" name="标题 2"/>
          <p:cNvSpPr txBox="1">
            <a:spLocks/>
          </p:cNvSpPr>
          <p:nvPr/>
        </p:nvSpPr>
        <p:spPr bwMode="auto">
          <a:xfrm>
            <a:off x="359532" y="260648"/>
            <a:ext cx="8372163" cy="6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zh-CN"/>
            </a:defPPr>
            <a:lvl1pPr>
              <a:defRPr sz="4200" b="1">
                <a:solidFill>
                  <a:schemeClr val="tx2"/>
                </a:solidFill>
                <a:effectLst>
                  <a:outerShdw blurRad="38100" dist="38100" dir="2700000" algn="tl">
                    <a:srgbClr val="000000">
                      <a:alpha val="43137"/>
                    </a:srgbClr>
                  </a:outerShdw>
                </a:effectLst>
                <a:latin typeface="+mj-lt"/>
                <a:ea typeface="+mj-ea"/>
                <a:cs typeface="+mj-cs"/>
              </a:defRPr>
            </a:lvl1pPr>
            <a:lvl2pPr>
              <a:defRPr sz="3200" b="1">
                <a:solidFill>
                  <a:srgbClr val="013BB9"/>
                </a:solidFill>
                <a:latin typeface="Arial" panose="020B0604020202020204" pitchFamily="34" charset="0"/>
              </a:defRPr>
            </a:lvl2pPr>
            <a:lvl3pPr>
              <a:defRPr sz="3200" b="1">
                <a:solidFill>
                  <a:srgbClr val="013BB9"/>
                </a:solidFill>
                <a:latin typeface="Arial" panose="020B0604020202020204" pitchFamily="34" charset="0"/>
              </a:defRPr>
            </a:lvl3pPr>
            <a:lvl4pPr>
              <a:defRPr sz="3200" b="1">
                <a:solidFill>
                  <a:srgbClr val="013BB9"/>
                </a:solidFill>
                <a:latin typeface="Arial" panose="020B0604020202020204" pitchFamily="34" charset="0"/>
              </a:defRPr>
            </a:lvl4pPr>
            <a:lvl5pPr>
              <a:defRPr sz="3200" b="1">
                <a:solidFill>
                  <a:srgbClr val="013BB9"/>
                </a:solidFill>
                <a:latin typeface="Arial" panose="020B0604020202020204" pitchFamily="34" charset="0"/>
              </a:defRPr>
            </a:lvl5pPr>
            <a:lvl6pPr marL="457200" fontAlgn="base">
              <a:spcBef>
                <a:spcPct val="0"/>
              </a:spcBef>
              <a:spcAft>
                <a:spcPct val="0"/>
              </a:spcAft>
              <a:defRPr sz="3200" b="1">
                <a:solidFill>
                  <a:srgbClr val="013BB9"/>
                </a:solidFill>
                <a:latin typeface="Arial" panose="020B0604020202020204" pitchFamily="34" charset="0"/>
              </a:defRPr>
            </a:lvl6pPr>
            <a:lvl7pPr marL="914400" fontAlgn="base">
              <a:spcBef>
                <a:spcPct val="0"/>
              </a:spcBef>
              <a:spcAft>
                <a:spcPct val="0"/>
              </a:spcAft>
              <a:defRPr sz="3200" b="1">
                <a:solidFill>
                  <a:srgbClr val="013BB9"/>
                </a:solidFill>
                <a:latin typeface="Arial" panose="020B0604020202020204" pitchFamily="34" charset="0"/>
              </a:defRPr>
            </a:lvl7pPr>
            <a:lvl8pPr marL="1371600" fontAlgn="base">
              <a:spcBef>
                <a:spcPct val="0"/>
              </a:spcBef>
              <a:spcAft>
                <a:spcPct val="0"/>
              </a:spcAft>
              <a:defRPr sz="3200" b="1">
                <a:solidFill>
                  <a:srgbClr val="013BB9"/>
                </a:solidFill>
                <a:latin typeface="Arial" panose="020B0604020202020204" pitchFamily="34" charset="0"/>
              </a:defRPr>
            </a:lvl8pPr>
            <a:lvl9pPr marL="1828800" fontAlgn="base">
              <a:spcBef>
                <a:spcPct val="0"/>
              </a:spcBef>
              <a:spcAft>
                <a:spcPct val="0"/>
              </a:spcAft>
              <a:defRPr sz="3200" b="1">
                <a:solidFill>
                  <a:srgbClr val="013BB9"/>
                </a:solidFill>
                <a:latin typeface="Arial" panose="020B0604020202020204" pitchFamily="34" charset="0"/>
              </a:defRPr>
            </a:lvl9pPr>
          </a:lstStyle>
          <a:p>
            <a:r>
              <a:rPr lang="zh-CN" altLang="en-US" sz="4400" dirty="0" smtClean="0"/>
              <a:t>共识</a:t>
            </a:r>
            <a:r>
              <a:rPr lang="zh-CN" altLang="en-US" sz="4400" dirty="0"/>
              <a:t>技术的发展与</a:t>
            </a:r>
            <a:r>
              <a:rPr lang="zh-CN" altLang="en-US" sz="4400" dirty="0" smtClean="0"/>
              <a:t>分类</a:t>
            </a:r>
            <a:endParaRPr lang="zh-CN" altLang="en-US" sz="4400" dirty="0"/>
          </a:p>
        </p:txBody>
      </p:sp>
    </p:spTree>
    <p:extLst>
      <p:ext uri="{BB962C8B-B14F-4D97-AF65-F5344CB8AC3E}">
        <p14:creationId xmlns:p14="http://schemas.microsoft.com/office/powerpoint/2010/main" val="2104778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8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11391</TotalTime>
  <Words>3380</Words>
  <Application>Microsoft Office PowerPoint</Application>
  <PresentationFormat>全屏显示(4:3)</PresentationFormat>
  <Paragraphs>468</Paragraphs>
  <Slides>33</Slides>
  <Notes>22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33</vt:i4>
      </vt:variant>
    </vt:vector>
  </HeadingPairs>
  <TitlesOfParts>
    <vt:vector size="46" baseType="lpstr">
      <vt:lpstr>MS Gothic</vt:lpstr>
      <vt:lpstr>华文宋体</vt:lpstr>
      <vt:lpstr>宋体</vt:lpstr>
      <vt:lpstr>微软雅黑</vt:lpstr>
      <vt:lpstr>微软雅黑</vt:lpstr>
      <vt:lpstr>Arial</vt:lpstr>
      <vt:lpstr>Cambria Math</vt:lpstr>
      <vt:lpstr>Comic Sans MS</vt:lpstr>
      <vt:lpstr>Garamond</vt:lpstr>
      <vt:lpstr>Times New Roman</vt:lpstr>
      <vt:lpstr>Verdana</vt:lpstr>
      <vt:lpstr>Wingdings</vt:lpstr>
      <vt:lpstr>Edge</vt:lpstr>
      <vt:lpstr>网络安全技术</vt:lpstr>
      <vt:lpstr>比特币的共识机制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SJTU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数理逻辑</dc:title>
  <dc:creator>liuzhen</dc:creator>
  <cp:lastModifiedBy>Windows 用户</cp:lastModifiedBy>
  <cp:revision>571</cp:revision>
  <dcterms:created xsi:type="dcterms:W3CDTF">2002-02-18T10:20:31Z</dcterms:created>
  <dcterms:modified xsi:type="dcterms:W3CDTF">2019-05-05T03:44:38Z</dcterms:modified>
</cp:coreProperties>
</file>