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56" r:id="rId3"/>
    <p:sldId id="257" r:id="rId4"/>
    <p:sldId id="258" r:id="rId5"/>
    <p:sldId id="259" r:id="rId6"/>
    <p:sldId id="260" r:id="rId7"/>
    <p:sldId id="264" r:id="rId8"/>
    <p:sldId id="262" r:id="rId9"/>
    <p:sldId id="263" r:id="rId10"/>
    <p:sldId id="265" r:id="rId11"/>
    <p:sldId id="266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mx" initials="b" lastIdx="0" clrIdx="0">
    <p:extLst>
      <p:ext uri="{19B8F6BF-5375-455C-9EA6-DF929625EA0E}">
        <p15:presenceInfo xmlns:p15="http://schemas.microsoft.com/office/powerpoint/2012/main" userId="bm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6" autoAdjust="0"/>
    <p:restoredTop sz="80452" autoAdjust="0"/>
  </p:normalViewPr>
  <p:slideViewPr>
    <p:cSldViewPr snapToGrid="0">
      <p:cViewPr varScale="1">
        <p:scale>
          <a:sx n="69" d="100"/>
          <a:sy n="69" d="100"/>
        </p:scale>
        <p:origin x="12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ADB1C-0450-4449-A528-8163CF5D14B7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52D8C-7743-4191-99D4-E6C892BC3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81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466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431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803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250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681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212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432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756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960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13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45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762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164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589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847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40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34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9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9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74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7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56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543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2D8C-7743-4191-99D4-E6C892BC324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52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658-B435-4229-9913-260507E7EEFC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FCDF-5C17-4397-A762-84F717E65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34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658-B435-4229-9913-260507E7EEFC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FCDF-5C17-4397-A762-84F717E65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7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658-B435-4229-9913-260507E7EEFC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FCDF-5C17-4397-A762-84F717E65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658-B435-4229-9913-260507E7EEFC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FCDF-5C17-4397-A762-84F717E65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3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658-B435-4229-9913-260507E7EEFC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FCDF-5C17-4397-A762-84F717E65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56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658-B435-4229-9913-260507E7EEFC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FCDF-5C17-4397-A762-84F717E65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62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658-B435-4229-9913-260507E7EEFC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FCDF-5C17-4397-A762-84F717E65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5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658-B435-4229-9913-260507E7EEFC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FCDF-5C17-4397-A762-84F717E65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0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658-B435-4229-9913-260507E7EEFC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FCDF-5C17-4397-A762-84F717E65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65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658-B435-4229-9913-260507E7EEFC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FCDF-5C17-4397-A762-84F717E65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2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E658-B435-4229-9913-260507E7EEFC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FCDF-5C17-4397-A762-84F717E65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75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CE658-B435-4229-9913-260507E7EEFC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1FCDF-5C17-4397-A762-84F717E65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22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5F8FF7-8918-4F0E-80E9-14731A555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337685"/>
            <a:ext cx="10515600" cy="1737995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>
                <a:latin typeface="+mn-lt"/>
              </a:rPr>
              <a:t>Paul </a:t>
            </a:r>
            <a:r>
              <a:rPr lang="en-US" altLang="zh-CN" sz="2800" dirty="0" err="1">
                <a:latin typeface="+mn-lt"/>
              </a:rPr>
              <a:t>Marinescu</a:t>
            </a:r>
            <a:r>
              <a:rPr lang="en-US" altLang="zh-CN" sz="2800" baseline="30000" dirty="0">
                <a:latin typeface="+mn-lt"/>
              </a:rPr>
              <a:t>*</a:t>
            </a:r>
            <a:r>
              <a:rPr lang="en-US" altLang="zh-CN" sz="2800" dirty="0">
                <a:latin typeface="+mn-lt"/>
              </a:rPr>
              <a:t>, Chad Parry</a:t>
            </a:r>
            <a:r>
              <a:rPr lang="en-US" altLang="zh-CN" sz="2800" baseline="30000" dirty="0"/>
              <a:t>*</a:t>
            </a:r>
            <a:r>
              <a:rPr lang="en-US" altLang="zh-CN" sz="2800" dirty="0">
                <a:latin typeface="+mn-lt"/>
              </a:rPr>
              <a:t>, </a:t>
            </a:r>
            <a:r>
              <a:rPr lang="en-US" altLang="zh-CN" sz="2800" dirty="0" err="1">
                <a:latin typeface="+mn-lt"/>
              </a:rPr>
              <a:t>Marjori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Pomarole</a:t>
            </a:r>
            <a:r>
              <a:rPr lang="en-US" altLang="zh-CN" sz="2800" baseline="30000" dirty="0"/>
              <a:t>*</a:t>
            </a:r>
            <a:r>
              <a:rPr lang="en-US" altLang="zh-CN" sz="2800" dirty="0">
                <a:latin typeface="+mn-lt"/>
              </a:rPr>
              <a:t>, Yuan Tian</a:t>
            </a:r>
            <a:r>
              <a:rPr lang="en-US" altLang="zh-CN" sz="2800" baseline="30000" dirty="0"/>
              <a:t> ^</a:t>
            </a:r>
            <a:r>
              <a:rPr lang="en-US" altLang="zh-CN" sz="2800" dirty="0">
                <a:latin typeface="+mn-lt"/>
              </a:rPr>
              <a:t>, Patrick Tague</a:t>
            </a:r>
            <a:r>
              <a:rPr lang="en-US" altLang="zh-CN" sz="2800" baseline="30000" dirty="0"/>
              <a:t> ^</a:t>
            </a:r>
            <a:r>
              <a:rPr lang="en-US" altLang="zh-CN" sz="2800" dirty="0">
                <a:latin typeface="+mn-lt"/>
              </a:rPr>
              <a:t>, </a:t>
            </a:r>
            <a:r>
              <a:rPr lang="en-US" altLang="zh-CN" sz="2800" dirty="0" err="1">
                <a:latin typeface="+mn-lt"/>
              </a:rPr>
              <a:t>loannis</a:t>
            </a:r>
            <a:r>
              <a:rPr lang="en-US" altLang="zh-CN" sz="2800" dirty="0">
                <a:latin typeface="+mn-lt"/>
              </a:rPr>
              <a:t> </a:t>
            </a:r>
            <a:r>
              <a:rPr lang="en-US" altLang="zh-CN" sz="2800" dirty="0" err="1">
                <a:latin typeface="+mn-lt"/>
              </a:rPr>
              <a:t>Papagiannis</a:t>
            </a:r>
            <a:r>
              <a:rPr lang="en-US" altLang="zh-CN" sz="2800" baseline="30000" dirty="0"/>
              <a:t>*</a:t>
            </a:r>
            <a:br>
              <a:rPr lang="en-US" altLang="zh-CN" sz="2800" baseline="30000" dirty="0"/>
            </a:br>
            <a:r>
              <a:rPr lang="en-US" altLang="zh-CN" sz="2800" dirty="0">
                <a:latin typeface="+mn-lt"/>
              </a:rPr>
              <a:t>*Facebook, ^CMU</a:t>
            </a:r>
            <a:endParaRPr lang="zh-CN" altLang="en-US" sz="2800" dirty="0">
              <a:latin typeface="+mn-lt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B7142E-9527-4E2C-9489-5A0AC6D07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083945"/>
            <a:ext cx="10515600" cy="28276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6000" b="1" dirty="0">
                <a:latin typeface="+mj-lt"/>
              </a:rPr>
              <a:t>IVD: Automatic Learning and Enforcement of Authorization Rules in Online Social Networks</a:t>
            </a:r>
            <a:endParaRPr lang="zh-CN" altLang="en-US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51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Scale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08998" y="2552299"/>
            <a:ext cx="8245642" cy="307634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4800" dirty="0"/>
              <a:t>Trillions of graph entities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4800" dirty="0"/>
              <a:t>＞</a:t>
            </a:r>
            <a:r>
              <a:rPr lang="en-US" altLang="zh-CN" sz="4800" dirty="0"/>
              <a:t>10 000 000 changes/second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4800" dirty="0"/>
              <a:t>＞</a:t>
            </a:r>
            <a:r>
              <a:rPr lang="en-US" altLang="zh-CN" sz="4800" dirty="0"/>
              <a:t>200 000 invariants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6692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At Scale Challenges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Runtime invariant checking overhead</a:t>
            </a:r>
          </a:p>
          <a:p>
            <a:endParaRPr lang="en-US" altLang="zh-CN" sz="4000" dirty="0"/>
          </a:p>
          <a:p>
            <a:r>
              <a:rPr lang="en-US" altLang="zh-CN" sz="4000" dirty="0"/>
              <a:t>Learning corpus size</a:t>
            </a:r>
          </a:p>
          <a:p>
            <a:pPr marL="0" indent="0">
              <a:buNone/>
            </a:pPr>
            <a:r>
              <a:rPr lang="en-US" altLang="zh-CN" sz="4000" dirty="0"/>
              <a:t> </a:t>
            </a:r>
          </a:p>
          <a:p>
            <a:r>
              <a:rPr lang="en-US" altLang="zh-CN" sz="4000" dirty="0"/>
              <a:t>Mitigating false positives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7273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At Scale Challenges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/>
              <a:t>Runtime invariant checking overhead</a:t>
            </a:r>
          </a:p>
          <a:p>
            <a:pPr marL="0" indent="0">
              <a:buNone/>
            </a:pPr>
            <a:r>
              <a:rPr lang="en-US" altLang="zh-CN" sz="4000" b="1" dirty="0"/>
              <a:t>    </a:t>
            </a:r>
            <a:r>
              <a:rPr lang="zh-CN" altLang="en-US" sz="4000" b="1" dirty="0"/>
              <a:t>√</a:t>
            </a:r>
            <a:r>
              <a:rPr lang="en-US" altLang="zh-CN" sz="4000" b="1" dirty="0"/>
              <a:t>Lightweight invariant design</a:t>
            </a:r>
          </a:p>
          <a:p>
            <a:r>
              <a:rPr lang="en-US" altLang="zh-CN" sz="4000" dirty="0"/>
              <a:t>Learning corpus size</a:t>
            </a:r>
          </a:p>
          <a:p>
            <a:pPr marL="0" indent="0">
              <a:buNone/>
            </a:pPr>
            <a:r>
              <a:rPr lang="en-US" altLang="zh-CN" sz="4000" dirty="0"/>
              <a:t> </a:t>
            </a:r>
          </a:p>
          <a:p>
            <a:r>
              <a:rPr lang="en-US" altLang="zh-CN" sz="4000" dirty="0"/>
              <a:t>Mitigating false positives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632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Invariant Design Goals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3536" y="2246429"/>
            <a:ext cx="9091863" cy="4275974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Fast checking and enforcement</a:t>
            </a:r>
          </a:p>
          <a:p>
            <a:endParaRPr lang="en-US" altLang="zh-CN" sz="3600" dirty="0"/>
          </a:p>
          <a:p>
            <a:r>
              <a:rPr lang="en-US" altLang="zh-CN" sz="3600" dirty="0"/>
              <a:t>Tractable learning</a:t>
            </a:r>
          </a:p>
          <a:p>
            <a:endParaRPr lang="en-US" altLang="zh-CN" sz="3600" dirty="0"/>
          </a:p>
          <a:p>
            <a:r>
              <a:rPr lang="en-US" altLang="zh-CN" sz="3600" dirty="0"/>
              <a:t>Easy to understand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 rot="10800000">
            <a:off x="744869" y="1924463"/>
            <a:ext cx="1107996" cy="3416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000" dirty="0">
                <a:solidFill>
                  <a:srgbClr val="7030A0"/>
                </a:solidFill>
              </a:rPr>
              <a:t>Invariants</a:t>
            </a:r>
            <a:endParaRPr lang="zh-CN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Invariant Design Insights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03650" y="2127568"/>
            <a:ext cx="9769643" cy="4445417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In variants should mirror authorization rules</a:t>
            </a:r>
          </a:p>
          <a:p>
            <a:endParaRPr lang="en-US" altLang="zh-CN" sz="3600" dirty="0"/>
          </a:p>
          <a:p>
            <a:r>
              <a:rPr lang="en-US" altLang="zh-CN" sz="3600" dirty="0"/>
              <a:t>Authorization boils down to graph paths</a:t>
            </a:r>
          </a:p>
          <a:p>
            <a:endParaRPr lang="en-US" altLang="zh-CN" sz="3600" dirty="0"/>
          </a:p>
          <a:p>
            <a:r>
              <a:rPr lang="en-US" altLang="zh-CN" sz="3600" dirty="0"/>
              <a:t>Most authorization rules involve </a:t>
            </a:r>
            <a:r>
              <a:rPr lang="en-US" altLang="zh-CN" sz="3600" i="1" dirty="0">
                <a:solidFill>
                  <a:srgbClr val="FF0000"/>
                </a:solidFill>
              </a:rPr>
              <a:t>very short graph paths</a:t>
            </a:r>
            <a:endParaRPr lang="zh-CN" altLang="en-US" sz="3600" i="1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 rot="10800000">
            <a:off x="744869" y="1924463"/>
            <a:ext cx="1107996" cy="3416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000" dirty="0">
                <a:solidFill>
                  <a:srgbClr val="7030A0"/>
                </a:solidFill>
              </a:rPr>
              <a:t>Invariants</a:t>
            </a:r>
            <a:endParaRPr lang="zh-CN" altLang="en-US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6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/>
              <a:t>Invariant Design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3494" y="1690688"/>
            <a:ext cx="9260305" cy="448627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Existence of  graph connections between: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Objects  directly involved in the request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</a:p>
          <a:p>
            <a:pPr marL="0" indent="0">
              <a:buNone/>
            </a:pPr>
            <a:r>
              <a:rPr lang="en-US" altLang="zh-CN" dirty="0"/>
              <a:t>        Properties of the objects directly involved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Global objects (logged-in user, their groups, pages,                  	friends,…)</a:t>
            </a:r>
          </a:p>
          <a:p>
            <a:pPr marL="0" indent="0">
              <a:buNone/>
            </a:pPr>
            <a:r>
              <a:rPr lang="en-US" altLang="zh-CN" dirty="0"/>
              <a:t>          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 rot="10800000">
            <a:off x="744869" y="1924463"/>
            <a:ext cx="1107996" cy="3416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6000" dirty="0">
                <a:solidFill>
                  <a:srgbClr val="7030A0"/>
                </a:solidFill>
              </a:rPr>
              <a:t>Invariants</a:t>
            </a:r>
            <a:endParaRPr lang="zh-CN" altLang="en-US" sz="6000" dirty="0">
              <a:solidFill>
                <a:srgbClr val="7030A0"/>
              </a:solidFill>
            </a:endParaRPr>
          </a:p>
        </p:txBody>
      </p:sp>
      <p:sp>
        <p:nvSpPr>
          <p:cNvPr id="6" name="箭头: 右 5"/>
          <p:cNvSpPr/>
          <p:nvPr/>
        </p:nvSpPr>
        <p:spPr>
          <a:xfrm>
            <a:off x="2382253" y="2775619"/>
            <a:ext cx="433136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右 6"/>
          <p:cNvSpPr/>
          <p:nvPr/>
        </p:nvSpPr>
        <p:spPr>
          <a:xfrm>
            <a:off x="2382253" y="3804723"/>
            <a:ext cx="433136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右 7"/>
          <p:cNvSpPr/>
          <p:nvPr/>
        </p:nvSpPr>
        <p:spPr>
          <a:xfrm>
            <a:off x="2382253" y="4865583"/>
            <a:ext cx="433136" cy="24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30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6210" y="1554479"/>
            <a:ext cx="8682789" cy="40738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CN" sz="6000" dirty="0"/>
              <a:t>CPU:0.014%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6000" dirty="0"/>
              <a:t>＜</a:t>
            </a:r>
            <a:r>
              <a:rPr lang="en-US" altLang="zh-CN" sz="6000" dirty="0"/>
              <a:t>0.1ms overhead(p50)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6000" dirty="0"/>
              <a:t>＜</a:t>
            </a:r>
            <a:r>
              <a:rPr lang="en-US" altLang="zh-CN" sz="6000" dirty="0"/>
              <a:t>0.5ms overhead(p99)</a:t>
            </a:r>
            <a:endParaRPr lang="zh-CN" altLang="en-US" sz="6000" dirty="0"/>
          </a:p>
        </p:txBody>
      </p:sp>
      <p:sp>
        <p:nvSpPr>
          <p:cNvPr id="4" name="文本框 3"/>
          <p:cNvSpPr txBox="1"/>
          <p:nvPr/>
        </p:nvSpPr>
        <p:spPr>
          <a:xfrm rot="10800000">
            <a:off x="511364" y="749919"/>
            <a:ext cx="1292662" cy="53660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7200" dirty="0">
                <a:solidFill>
                  <a:srgbClr val="7030A0"/>
                </a:solidFill>
              </a:rPr>
              <a:t>Performance</a:t>
            </a:r>
            <a:endParaRPr lang="zh-CN" alt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9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At Scale Challenges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4000" dirty="0"/>
              <a:t>Runtime invariant checking overhead</a:t>
            </a:r>
          </a:p>
          <a:p>
            <a:pPr marL="0" indent="0">
              <a:buNone/>
            </a:pPr>
            <a:r>
              <a:rPr lang="en-US" altLang="zh-CN" sz="4000" dirty="0"/>
              <a:t>    </a:t>
            </a:r>
            <a:r>
              <a:rPr lang="zh-CN" altLang="en-US" sz="4000" dirty="0"/>
              <a:t>√</a:t>
            </a:r>
            <a:r>
              <a:rPr lang="en-US" altLang="zh-CN" sz="4000" dirty="0"/>
              <a:t>Lightweight invariant design</a:t>
            </a:r>
          </a:p>
          <a:p>
            <a:r>
              <a:rPr lang="en-US" altLang="zh-CN" sz="4000" b="1" dirty="0"/>
              <a:t>Learning corpus size</a:t>
            </a:r>
          </a:p>
          <a:p>
            <a:pPr marL="0" indent="0">
              <a:buNone/>
            </a:pPr>
            <a:r>
              <a:rPr lang="en-US" altLang="zh-CN" sz="4000" b="1" dirty="0"/>
              <a:t>    </a:t>
            </a:r>
            <a:r>
              <a:rPr lang="zh-CN" altLang="en-US" sz="4000" b="1" dirty="0"/>
              <a:t>√</a:t>
            </a:r>
            <a:r>
              <a:rPr lang="en-US" altLang="zh-CN" sz="4000" b="1" dirty="0"/>
              <a:t>Two-step invariant learning</a:t>
            </a:r>
          </a:p>
          <a:p>
            <a:r>
              <a:rPr lang="en-US" altLang="zh-CN" sz="4000" dirty="0"/>
              <a:t>Mitigating false positives</a:t>
            </a:r>
            <a:endParaRPr lang="zh-CN" altLang="en-US" sz="4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1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44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6000" b="1" dirty="0"/>
              <a:t>Two-step invariant learning</a:t>
            </a:r>
            <a:endParaRPr lang="zh-CN" altLang="en-US" sz="6000" b="1" dirty="0"/>
          </a:p>
        </p:txBody>
      </p:sp>
      <p:sp>
        <p:nvSpPr>
          <p:cNvPr id="4" name="椭圆 3"/>
          <p:cNvSpPr/>
          <p:nvPr/>
        </p:nvSpPr>
        <p:spPr>
          <a:xfrm>
            <a:off x="731921" y="1802448"/>
            <a:ext cx="6043863" cy="434916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Hundreds of billions of requests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644063" y="3653864"/>
            <a:ext cx="447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Learning corpus</a:t>
            </a:r>
            <a:endParaRPr lang="zh-CN" altLang="en-US" sz="4000" b="1" dirty="0"/>
          </a:p>
        </p:txBody>
      </p:sp>
      <p:sp>
        <p:nvSpPr>
          <p:cNvPr id="6" name="椭圆 5"/>
          <p:cNvSpPr/>
          <p:nvPr/>
        </p:nvSpPr>
        <p:spPr>
          <a:xfrm>
            <a:off x="2189747" y="4852202"/>
            <a:ext cx="3128210" cy="1010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500 million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1161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Two-step invariant learning</a:t>
            </a:r>
            <a:endParaRPr lang="zh-CN" altLang="en-US" sz="6000" b="1" dirty="0"/>
          </a:p>
        </p:txBody>
      </p:sp>
      <p:sp>
        <p:nvSpPr>
          <p:cNvPr id="4" name="椭圆 3"/>
          <p:cNvSpPr/>
          <p:nvPr/>
        </p:nvSpPr>
        <p:spPr>
          <a:xfrm>
            <a:off x="665480" y="3511911"/>
            <a:ext cx="2524760" cy="1511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500 M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568425" y="5293895"/>
            <a:ext cx="218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Learning</a:t>
            </a:r>
            <a:endParaRPr lang="zh-CN" altLang="en-US" sz="4000" b="1" dirty="0"/>
          </a:p>
        </p:txBody>
      </p:sp>
      <p:sp>
        <p:nvSpPr>
          <p:cNvPr id="6" name="箭头: 右 5"/>
          <p:cNvSpPr/>
          <p:nvPr/>
        </p:nvSpPr>
        <p:spPr>
          <a:xfrm>
            <a:off x="2798813" y="5314215"/>
            <a:ext cx="842210" cy="728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74978" y="5269483"/>
            <a:ext cx="3152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Invariants </a:t>
            </a:r>
          </a:p>
          <a:p>
            <a:r>
              <a:rPr lang="en-US" altLang="zh-CN" sz="2400" b="1" dirty="0">
                <a:solidFill>
                  <a:srgbClr val="7030A0"/>
                </a:solidFill>
              </a:rPr>
              <a:t>under evaluation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箭头: 右 7"/>
          <p:cNvSpPr/>
          <p:nvPr/>
        </p:nvSpPr>
        <p:spPr>
          <a:xfrm>
            <a:off x="6198402" y="5293895"/>
            <a:ext cx="842210" cy="728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50506" y="5293895"/>
            <a:ext cx="218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Evaluation</a:t>
            </a:r>
            <a:endParaRPr lang="zh-CN" altLang="en-US" sz="3200" b="1" dirty="0"/>
          </a:p>
        </p:txBody>
      </p:sp>
      <p:sp>
        <p:nvSpPr>
          <p:cNvPr id="10" name="箭头: 右 9"/>
          <p:cNvSpPr/>
          <p:nvPr/>
        </p:nvSpPr>
        <p:spPr>
          <a:xfrm>
            <a:off x="9156301" y="5320781"/>
            <a:ext cx="842210" cy="728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139011" y="5139113"/>
            <a:ext cx="210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Ratified</a:t>
            </a:r>
            <a:r>
              <a:rPr lang="en-US" altLang="zh-CN" sz="3200" b="1" dirty="0"/>
              <a:t> </a:t>
            </a:r>
            <a:r>
              <a:rPr lang="en-US" altLang="zh-CN" sz="2400" b="1" dirty="0">
                <a:solidFill>
                  <a:srgbClr val="7030A0"/>
                </a:solidFill>
              </a:rPr>
              <a:t>Invariants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119437" y="1630705"/>
            <a:ext cx="6043863" cy="339290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Hundreds of billions of requests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17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16034"/>
            <a:ext cx="9143999" cy="1416468"/>
          </a:xfrm>
        </p:spPr>
        <p:txBody>
          <a:bodyPr/>
          <a:lstStyle/>
          <a:p>
            <a:r>
              <a:rPr lang="en-US" altLang="zh-CN" b="1" dirty="0"/>
              <a:t>In a Nutshell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Defense in depth against authorization bugs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620704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At Scale Challenges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8696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Runtime invariant checking overhead</a:t>
            </a:r>
          </a:p>
          <a:p>
            <a:pPr marL="0" indent="0">
              <a:buNone/>
            </a:pPr>
            <a:r>
              <a:rPr lang="en-US" altLang="zh-CN" sz="4000" dirty="0"/>
              <a:t>    </a:t>
            </a:r>
            <a:r>
              <a:rPr lang="zh-CN" altLang="en-US" sz="4000" dirty="0"/>
              <a:t>√</a:t>
            </a:r>
            <a:r>
              <a:rPr lang="en-US" altLang="zh-CN" sz="4000" dirty="0"/>
              <a:t>Lightweight invariant design</a:t>
            </a:r>
          </a:p>
          <a:p>
            <a:r>
              <a:rPr lang="en-US" altLang="zh-CN" sz="4000" dirty="0"/>
              <a:t>Learning corpus size</a:t>
            </a:r>
          </a:p>
          <a:p>
            <a:pPr marL="0" indent="0">
              <a:buNone/>
            </a:pPr>
            <a:r>
              <a:rPr lang="en-US" altLang="zh-CN" sz="4000" dirty="0"/>
              <a:t>    </a:t>
            </a:r>
            <a:r>
              <a:rPr lang="zh-CN" altLang="en-US" sz="4000" dirty="0"/>
              <a:t>√</a:t>
            </a:r>
            <a:r>
              <a:rPr lang="en-US" altLang="zh-CN" sz="4000" dirty="0"/>
              <a:t>Two-step invariant learning</a:t>
            </a:r>
          </a:p>
          <a:p>
            <a:r>
              <a:rPr lang="en-US" altLang="zh-CN" sz="4000" b="1" dirty="0"/>
              <a:t>Mitigating false positives</a:t>
            </a:r>
            <a:endParaRPr lang="zh-CN" altLang="en-US" sz="4000" b="1" dirty="0"/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zh-CN" altLang="en-US" sz="4000" b="1" dirty="0"/>
              <a:t>√</a:t>
            </a:r>
            <a:r>
              <a:rPr lang="en-US" altLang="zh-CN" sz="4000" b="1" dirty="0"/>
              <a:t> Manual blacklisting, notifications</a:t>
            </a:r>
          </a:p>
          <a:p>
            <a:pPr marL="0" indent="0">
              <a:buNone/>
            </a:pPr>
            <a:r>
              <a:rPr lang="en-US" altLang="zh-CN" sz="4000" b="1" dirty="0"/>
              <a:t>    </a:t>
            </a:r>
            <a:r>
              <a:rPr lang="zh-CN" altLang="en-US" sz="4000" b="1" dirty="0"/>
              <a:t>√</a:t>
            </a:r>
            <a:r>
              <a:rPr lang="en-US" altLang="zh-CN" sz="4000" b="1" dirty="0"/>
              <a:t> Enforcement excuses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648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Runtime Enforcement Excuses</a:t>
            </a:r>
            <a:endParaRPr lang="zh-CN" altLang="en-US" sz="60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20307" y="1690844"/>
            <a:ext cx="218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Learning</a:t>
            </a:r>
            <a:endParaRPr lang="zh-CN" altLang="en-US" b="1" dirty="0"/>
          </a:p>
        </p:txBody>
      </p:sp>
      <p:sp>
        <p:nvSpPr>
          <p:cNvPr id="6" name="箭头: 右 5"/>
          <p:cNvSpPr/>
          <p:nvPr/>
        </p:nvSpPr>
        <p:spPr>
          <a:xfrm>
            <a:off x="2550695" y="1925058"/>
            <a:ext cx="505326" cy="4191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43986" y="1627683"/>
            <a:ext cx="306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</a:rPr>
              <a:t>Invariants </a:t>
            </a:r>
          </a:p>
          <a:p>
            <a:r>
              <a:rPr lang="en-US" altLang="zh-CN" sz="2800" b="1" dirty="0">
                <a:solidFill>
                  <a:srgbClr val="7030A0"/>
                </a:solidFill>
              </a:rPr>
              <a:t>under evaluation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箭头: 右 8"/>
          <p:cNvSpPr/>
          <p:nvPr/>
        </p:nvSpPr>
        <p:spPr>
          <a:xfrm>
            <a:off x="6064986" y="1949121"/>
            <a:ext cx="505326" cy="4191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00793" y="1832074"/>
            <a:ext cx="218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Evaluation</a:t>
            </a:r>
            <a:endParaRPr lang="zh-CN" altLang="en-US" sz="3200" b="1" dirty="0"/>
          </a:p>
        </p:txBody>
      </p:sp>
      <p:sp>
        <p:nvSpPr>
          <p:cNvPr id="11" name="箭头: 右 10"/>
          <p:cNvSpPr/>
          <p:nvPr/>
        </p:nvSpPr>
        <p:spPr>
          <a:xfrm>
            <a:off x="8707121" y="1957080"/>
            <a:ext cx="505326" cy="4191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354422" y="1584721"/>
            <a:ext cx="210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</a:rPr>
              <a:t>Ratified Invariants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  <p:sp>
        <p:nvSpPr>
          <p:cNvPr id="13" name="箭头: 右 12"/>
          <p:cNvSpPr/>
          <p:nvPr/>
        </p:nvSpPr>
        <p:spPr>
          <a:xfrm>
            <a:off x="2607509" y="3159437"/>
            <a:ext cx="505326" cy="4191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394274" y="2678153"/>
            <a:ext cx="2337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/>
              <a:t>Runtime</a:t>
            </a:r>
          </a:p>
          <a:p>
            <a:r>
              <a:rPr lang="en-US" altLang="zh-CN" sz="4000" b="1" dirty="0"/>
              <a:t>excuses</a:t>
            </a:r>
            <a:endParaRPr lang="zh-CN" altLang="en-US" sz="4000" b="1" dirty="0"/>
          </a:p>
        </p:txBody>
      </p:sp>
      <p:sp>
        <p:nvSpPr>
          <p:cNvPr id="16" name="箭头: 右 15"/>
          <p:cNvSpPr/>
          <p:nvPr/>
        </p:nvSpPr>
        <p:spPr>
          <a:xfrm>
            <a:off x="8795882" y="3200463"/>
            <a:ext cx="505326" cy="4191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636887" y="2826899"/>
            <a:ext cx="210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</a:rPr>
              <a:t>Blocked</a:t>
            </a:r>
          </a:p>
          <a:p>
            <a:r>
              <a:rPr lang="en-US" altLang="zh-CN" sz="3200" b="1" dirty="0">
                <a:solidFill>
                  <a:srgbClr val="7030A0"/>
                </a:solidFill>
              </a:rPr>
              <a:t>Requests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  <p:sp>
        <p:nvSpPr>
          <p:cNvPr id="18" name="箭头: 右 17"/>
          <p:cNvSpPr/>
          <p:nvPr/>
        </p:nvSpPr>
        <p:spPr>
          <a:xfrm>
            <a:off x="6082103" y="3188334"/>
            <a:ext cx="505326" cy="4191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447423" y="2859289"/>
            <a:ext cx="2602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</a:rPr>
              <a:t>Send</a:t>
            </a:r>
          </a:p>
          <a:p>
            <a:r>
              <a:rPr lang="en-US" altLang="zh-CN" sz="3200" b="1" dirty="0">
                <a:solidFill>
                  <a:srgbClr val="7030A0"/>
                </a:solidFill>
              </a:rPr>
              <a:t>Notifications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065421" y="4015121"/>
            <a:ext cx="9984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Internal bots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Equivalent objects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Memorialized accounts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Workplace/Facebook differences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600" dirty="0"/>
              <a:t>…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09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64105" y="2454442"/>
            <a:ext cx="9456821" cy="1467853"/>
          </a:xfrm>
          <a:prstGeom prst="rect">
            <a:avLst/>
          </a:prstGeom>
          <a:solidFill>
            <a:srgbClr val="E226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/>
              <a:t>False positives</a:t>
            </a:r>
            <a:endParaRPr lang="zh-CN" altLang="en-US" sz="6600" dirty="0"/>
          </a:p>
        </p:txBody>
      </p:sp>
      <p:sp>
        <p:nvSpPr>
          <p:cNvPr id="6" name="矩形 5"/>
          <p:cNvSpPr/>
          <p:nvPr/>
        </p:nvSpPr>
        <p:spPr>
          <a:xfrm>
            <a:off x="1564105" y="2454442"/>
            <a:ext cx="6376737" cy="146785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Two-step invariant learning</a:t>
            </a:r>
            <a:endParaRPr lang="zh-CN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7940841" y="2454442"/>
            <a:ext cx="2991319" cy="1467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Manual</a:t>
            </a:r>
          </a:p>
          <a:p>
            <a:pPr algn="ctr"/>
            <a:r>
              <a:rPr lang="en-US" altLang="zh-CN" sz="3600" dirty="0"/>
              <a:t>blacklisting</a:t>
            </a:r>
            <a:endParaRPr lang="zh-CN" altLang="en-US" sz="3600" dirty="0"/>
          </a:p>
        </p:txBody>
      </p:sp>
      <p:cxnSp>
        <p:nvCxnSpPr>
          <p:cNvPr id="16" name="连接符: 曲线 15"/>
          <p:cNvCxnSpPr/>
          <p:nvPr/>
        </p:nvCxnSpPr>
        <p:spPr>
          <a:xfrm>
            <a:off x="9989684" y="1275347"/>
            <a:ext cx="1034717" cy="914400"/>
          </a:xfrm>
          <a:prstGeom prst="curvedConnector3">
            <a:avLst>
              <a:gd name="adj1" fmla="val 112791"/>
            </a:avLst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318675" y="794084"/>
            <a:ext cx="2394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Enforcement</a:t>
            </a:r>
          </a:p>
          <a:p>
            <a:pPr algn="ctr"/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Excuses</a:t>
            </a:r>
            <a:endParaRPr lang="zh-CN" alt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" name="连接符: 曲线 20"/>
          <p:cNvCxnSpPr>
            <a:cxnSpLocks/>
          </p:cNvCxnSpPr>
          <p:nvPr/>
        </p:nvCxnSpPr>
        <p:spPr>
          <a:xfrm rot="5400000" flipH="1" flipV="1">
            <a:off x="10182388" y="4235047"/>
            <a:ext cx="954108" cy="914401"/>
          </a:xfrm>
          <a:prstGeom prst="curvedConnector3">
            <a:avLst>
              <a:gd name="adj1" fmla="val 7125"/>
            </a:avLst>
          </a:prstGeom>
          <a:ln w="76200">
            <a:solidFill>
              <a:srgbClr val="E2267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7013875" y="4692247"/>
            <a:ext cx="3188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E2267B"/>
                </a:solidFill>
              </a:rPr>
              <a:t>Blocked</a:t>
            </a:r>
          </a:p>
          <a:p>
            <a:pPr algn="ctr"/>
            <a:r>
              <a:rPr lang="en-US" altLang="zh-CN" sz="2800" dirty="0">
                <a:solidFill>
                  <a:srgbClr val="E2267B"/>
                </a:solidFill>
              </a:rPr>
              <a:t>0.00004%</a:t>
            </a:r>
          </a:p>
          <a:p>
            <a:pPr algn="ctr"/>
            <a:r>
              <a:rPr lang="en-US" altLang="zh-CN" sz="2800" dirty="0">
                <a:solidFill>
                  <a:srgbClr val="E2267B"/>
                </a:solidFill>
              </a:rPr>
              <a:t>5 notifications/day</a:t>
            </a:r>
            <a:endParaRPr lang="zh-CN" altLang="en-US" sz="2800" dirty="0">
              <a:solidFill>
                <a:srgbClr val="E2267B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5B57C57-E845-4DD5-8A00-C82D2FC82ADC}"/>
              </a:ext>
            </a:extLst>
          </p:cNvPr>
          <p:cNvSpPr/>
          <p:nvPr/>
        </p:nvSpPr>
        <p:spPr>
          <a:xfrm>
            <a:off x="10943521" y="2458651"/>
            <a:ext cx="51604" cy="14678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101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/>
      <p:bldP spid="32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6339" y="2071036"/>
            <a:ext cx="10515600" cy="25924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0" b="1" dirty="0"/>
              <a:t>0.00000004%</a:t>
            </a:r>
            <a:br>
              <a:rPr lang="en-US" altLang="zh-CN" sz="8000" b="1" dirty="0"/>
            </a:br>
            <a:r>
              <a:rPr lang="en-US" altLang="zh-CN" sz="3100" dirty="0">
                <a:latin typeface="+mn-lt"/>
              </a:rPr>
              <a:t>Overall false positive rate</a:t>
            </a:r>
            <a:endParaRPr lang="zh-CN" altLang="en-US" sz="3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6832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Conclusion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altLang="zh-CN" sz="5400" dirty="0"/>
          </a:p>
          <a:p>
            <a:pPr marL="0" indent="0" algn="ctr">
              <a:buNone/>
            </a:pPr>
            <a:r>
              <a:rPr lang="en-US" altLang="zh-CN" sz="5400" dirty="0"/>
              <a:t>Invariant detection is a </a:t>
            </a:r>
          </a:p>
          <a:p>
            <a:pPr marL="0" indent="0" algn="ctr">
              <a:buNone/>
            </a:pPr>
            <a:r>
              <a:rPr lang="en-US" altLang="zh-CN" sz="5400" dirty="0"/>
              <a:t>tractable defense in depth </a:t>
            </a:r>
          </a:p>
          <a:p>
            <a:pPr marL="0" indent="0" algn="ctr">
              <a:buNone/>
            </a:pPr>
            <a:r>
              <a:rPr lang="en-US" altLang="zh-CN" sz="5400" dirty="0"/>
              <a:t>technique at large scale</a:t>
            </a:r>
          </a:p>
          <a:p>
            <a:pPr marL="0" indent="0" algn="ctr">
              <a:buNone/>
            </a:pPr>
            <a:endParaRPr lang="en-US" altLang="zh-CN" sz="5400" dirty="0"/>
          </a:p>
          <a:p>
            <a:pPr marL="0" indent="0" algn="ctr">
              <a:buNone/>
            </a:pPr>
            <a:r>
              <a:rPr lang="en-US" altLang="zh-CN" sz="5400" dirty="0"/>
              <a:t>Mitigated actual bugs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294557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EF175C-FDB2-4A8C-9330-9E6863F8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2308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Thanks</a:t>
            </a:r>
            <a:endParaRPr lang="zh-CN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44015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05724" y="540874"/>
            <a:ext cx="445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latin typeface="+mj-lt"/>
              </a:rPr>
              <a:t>In a Nutshell</a:t>
            </a:r>
            <a:endParaRPr lang="zh-CN" altLang="en-US" sz="6000" b="1" dirty="0">
              <a:latin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31264" y="1780673"/>
            <a:ext cx="4090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/>
              <a:t>Patterns</a:t>
            </a:r>
            <a:endParaRPr lang="zh-CN" altLang="en-US" sz="5400" dirty="0"/>
          </a:p>
        </p:txBody>
      </p:sp>
      <p:sp>
        <p:nvSpPr>
          <p:cNvPr id="7" name="箭头: 下 6"/>
          <p:cNvSpPr/>
          <p:nvPr/>
        </p:nvSpPr>
        <p:spPr>
          <a:xfrm>
            <a:off x="5149514" y="2732531"/>
            <a:ext cx="782052" cy="866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95170" y="3427636"/>
            <a:ext cx="4162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/>
              <a:t>Invariants</a:t>
            </a:r>
            <a:endParaRPr lang="zh-CN" altLang="en-US" sz="5400" dirty="0"/>
          </a:p>
        </p:txBody>
      </p:sp>
      <p:sp>
        <p:nvSpPr>
          <p:cNvPr id="9" name="箭头: 下 8"/>
          <p:cNvSpPr/>
          <p:nvPr/>
        </p:nvSpPr>
        <p:spPr>
          <a:xfrm>
            <a:off x="5149514" y="4350966"/>
            <a:ext cx="782052" cy="866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664991" y="5103127"/>
            <a:ext cx="5823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/>
              <a:t>Blocked requests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553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945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Authorization Bug Example</a:t>
            </a:r>
            <a:endParaRPr lang="zh-CN" altLang="en-US" sz="6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96653"/>
            <a:ext cx="10515600" cy="2880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5400" dirty="0"/>
              <a:t>Delete</a:t>
            </a:r>
            <a:r>
              <a:rPr lang="en-US" altLang="zh-CN" sz="4400" dirty="0"/>
              <a:t> arbitrary videos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6977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802" y="10160"/>
            <a:ext cx="4719429" cy="68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9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A89710-E44A-431F-9017-8495ECAE8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967" y="0"/>
            <a:ext cx="4092066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3E510D1-BCCC-41DC-A5B3-4BB0E2ECD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967" y="0"/>
            <a:ext cx="4581525" cy="68389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6DD9F9F-2C95-46E7-B19A-FBF0176D7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967" y="-19050"/>
            <a:ext cx="4546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8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84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6000" b="1" dirty="0"/>
              <a:t>The Bug Fix</a:t>
            </a:r>
            <a:endParaRPr lang="zh-CN" altLang="en-US" sz="6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1856935" y="3052688"/>
            <a:ext cx="930890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Only connect a comment with a video if they have </a:t>
            </a:r>
          </a:p>
          <a:p>
            <a:pPr algn="ctr"/>
            <a:r>
              <a:rPr lang="en-US" altLang="zh-CN" sz="3200" b="1" dirty="0"/>
              <a:t>the same owner</a:t>
            </a:r>
          </a:p>
          <a:p>
            <a:pPr algn="ctr"/>
            <a:endParaRPr lang="zh-CN" altLang="en-US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560774" y="4956985"/>
            <a:ext cx="2959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Invariant</a:t>
            </a:r>
            <a:endParaRPr lang="zh-CN" altLang="en-US" sz="4400" dirty="0"/>
          </a:p>
        </p:txBody>
      </p:sp>
      <p:sp>
        <p:nvSpPr>
          <p:cNvPr id="13" name="箭头: 直角上 12"/>
          <p:cNvSpPr/>
          <p:nvPr/>
        </p:nvSpPr>
        <p:spPr>
          <a:xfrm>
            <a:off x="3894900" y="5077301"/>
            <a:ext cx="1251284" cy="45722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9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76" y="278085"/>
            <a:ext cx="10295542" cy="61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5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82222"/>
          </a:xfrm>
        </p:spPr>
        <p:txBody>
          <a:bodyPr>
            <a:normAutofit/>
          </a:bodyPr>
          <a:lstStyle/>
          <a:p>
            <a:pPr algn="ctr"/>
            <a:r>
              <a:rPr lang="en-US" altLang="zh-CN" sz="28700" dirty="0"/>
              <a:t>Scale</a:t>
            </a:r>
            <a:endParaRPr lang="zh-CN" altLang="en-US" sz="28700" dirty="0"/>
          </a:p>
        </p:txBody>
      </p:sp>
    </p:spTree>
    <p:extLst>
      <p:ext uri="{BB962C8B-B14F-4D97-AF65-F5344CB8AC3E}">
        <p14:creationId xmlns:p14="http://schemas.microsoft.com/office/powerpoint/2010/main" val="281675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382</Words>
  <Application>Microsoft Office PowerPoint</Application>
  <PresentationFormat>宽屏</PresentationFormat>
  <Paragraphs>145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等线</vt:lpstr>
      <vt:lpstr>等线 Light</vt:lpstr>
      <vt:lpstr>Arial</vt:lpstr>
      <vt:lpstr>Office 主题​​</vt:lpstr>
      <vt:lpstr>Paul Marinescu*, Chad Parry*, Marjori Pomarole*, Yuan Tian ^, Patrick Tague ^, loannis Papagiannis* *Facebook, ^CMU</vt:lpstr>
      <vt:lpstr>In a Nutshell</vt:lpstr>
      <vt:lpstr>PowerPoint 演示文稿</vt:lpstr>
      <vt:lpstr>Authorization Bug Example</vt:lpstr>
      <vt:lpstr>PowerPoint 演示文稿</vt:lpstr>
      <vt:lpstr>PowerPoint 演示文稿</vt:lpstr>
      <vt:lpstr>The Bug Fix</vt:lpstr>
      <vt:lpstr>PowerPoint 演示文稿</vt:lpstr>
      <vt:lpstr>Scale</vt:lpstr>
      <vt:lpstr>Scale</vt:lpstr>
      <vt:lpstr>At Scale Challenges</vt:lpstr>
      <vt:lpstr>At Scale Challenges</vt:lpstr>
      <vt:lpstr>Invariant Design Goals</vt:lpstr>
      <vt:lpstr>Invariant Design Insights</vt:lpstr>
      <vt:lpstr>Invariant Design</vt:lpstr>
      <vt:lpstr>PowerPoint 演示文稿</vt:lpstr>
      <vt:lpstr>At Scale Challenges</vt:lpstr>
      <vt:lpstr>Two-step invariant learning</vt:lpstr>
      <vt:lpstr>Two-step invariant learning</vt:lpstr>
      <vt:lpstr>At Scale Challenges</vt:lpstr>
      <vt:lpstr>Runtime Enforcement Excuses</vt:lpstr>
      <vt:lpstr>PowerPoint 演示文稿</vt:lpstr>
      <vt:lpstr>0.00000004% Overall false positive rate</vt:lpstr>
      <vt:lpstr>Conclusion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a Nutshell</dc:title>
  <dc:creator>bmx</dc:creator>
  <cp:lastModifiedBy>shineway chan</cp:lastModifiedBy>
  <cp:revision>90</cp:revision>
  <dcterms:created xsi:type="dcterms:W3CDTF">2017-06-03T08:19:52Z</dcterms:created>
  <dcterms:modified xsi:type="dcterms:W3CDTF">2017-06-19T02:24:11Z</dcterms:modified>
</cp:coreProperties>
</file>