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51"/>
  </p:notesMasterIdLst>
  <p:sldIdLst>
    <p:sldId id="261" r:id="rId2"/>
    <p:sldId id="260" r:id="rId3"/>
    <p:sldId id="289" r:id="rId4"/>
    <p:sldId id="279" r:id="rId5"/>
    <p:sldId id="291" r:id="rId6"/>
    <p:sldId id="292" r:id="rId7"/>
    <p:sldId id="294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09" r:id="rId22"/>
    <p:sldId id="310" r:id="rId23"/>
    <p:sldId id="311" r:id="rId24"/>
    <p:sldId id="314" r:id="rId25"/>
    <p:sldId id="313" r:id="rId26"/>
    <p:sldId id="315" r:id="rId27"/>
    <p:sldId id="316" r:id="rId28"/>
    <p:sldId id="317" r:id="rId29"/>
    <p:sldId id="318" r:id="rId30"/>
    <p:sldId id="319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259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77" autoAdjust="0"/>
  </p:normalViewPr>
  <p:slideViewPr>
    <p:cSldViewPr snapToGrid="0">
      <p:cViewPr varScale="1">
        <p:scale>
          <a:sx n="57" d="100"/>
          <a:sy n="57" d="100"/>
        </p:scale>
        <p:origin x="1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2017/6/4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模型提取攻击：</a:t>
            </a:r>
            <a:endParaRPr lang="en-US" altLang="zh-CN" dirty="0"/>
          </a:p>
          <a:p>
            <a:r>
              <a:rPr lang="zh-CN" altLang="zh-CN" dirty="0"/>
              <a:t>对手获得对某个目标模型f的黑盒访问</a:t>
            </a:r>
            <a:endParaRPr lang="en-US" altLang="zh-CN" dirty="0"/>
          </a:p>
          <a:p>
            <a:r>
              <a:rPr lang="zh-CN" altLang="zh-CN" dirty="0"/>
              <a:t>并试图学习一个逼近甚至</a:t>
            </a:r>
            <a:r>
              <a:rPr lang="zh-CN" altLang="en-US" dirty="0"/>
              <a:t>完全</a:t>
            </a:r>
            <a:r>
              <a:rPr lang="zh-CN" altLang="zh-CN" dirty="0"/>
              <a:t>匹配f的模型f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7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机器学习服务：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/>
              <a:t>基于云的ML服务提供简单易用的Web API。</a:t>
            </a:r>
            <a:br>
              <a:rPr lang="zh-CN" altLang="zh-CN" dirty="0"/>
            </a:br>
            <a:r>
              <a:rPr lang="zh-CN" altLang="zh-CN" dirty="0"/>
              <a:t>服务之间的细节差异很大。</a:t>
            </a:r>
            <a:r>
              <a:rPr lang="zh-CN" altLang="en-US" dirty="0"/>
              <a:t>文章中涉及的机器学习服务的特征如表中所示</a:t>
            </a:r>
            <a:br>
              <a:rPr lang="zh-CN" altLang="zh-CN" dirty="0"/>
            </a:br>
            <a:r>
              <a:rPr lang="zh-CN" altLang="zh-CN" dirty="0"/>
              <a:t>如果用户可以下载适合本地使用的</a:t>
            </a:r>
            <a:r>
              <a:rPr lang="zh-CN" altLang="en-US" dirty="0"/>
              <a:t>模型</a:t>
            </a:r>
            <a:r>
              <a:rPr lang="zh-CN" altLang="zh-CN" dirty="0"/>
              <a:t>，则模型为白盒。 如果只能通过</a:t>
            </a:r>
            <a:r>
              <a:rPr lang="en-US" altLang="zh-CN" dirty="0"/>
              <a:t>API</a:t>
            </a:r>
            <a:r>
              <a:rPr lang="zh-CN" altLang="zh-CN" dirty="0"/>
              <a:t>访问，则为黑盒。</a:t>
            </a:r>
            <a:endParaRPr lang="en-US" altLang="zh-CN" dirty="0"/>
          </a:p>
          <a:p>
            <a:r>
              <a:rPr lang="zh-CN" altLang="en-US" dirty="0"/>
              <a:t>研究</a:t>
            </a:r>
            <a:r>
              <a:rPr lang="zh-CN" altLang="zh-CN" dirty="0"/>
              <a:t>的服务同时接受多个预测的同步请求和异步“批处理”请求。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除了PredictionIO，</a:t>
            </a:r>
            <a:r>
              <a:rPr lang="zh-CN" altLang="en-US" dirty="0"/>
              <a:t>涉及</a:t>
            </a:r>
            <a:r>
              <a:rPr lang="zh-CN" altLang="zh-CN" dirty="0"/>
              <a:t>的所有服务不仅对类别标签进行预测查询，而且对预测输出</a:t>
            </a:r>
            <a:r>
              <a:rPr lang="zh-CN" altLang="en-US" dirty="0"/>
              <a:t>提供</a:t>
            </a:r>
            <a:r>
              <a:rPr lang="zh-CN" altLang="zh-CN" dirty="0"/>
              <a:t>了各种附加信息，包括置信度分数（</a:t>
            </a:r>
            <a:r>
              <a:rPr lang="zh-CN" altLang="en-US" dirty="0"/>
              <a:t>对于逻辑回归就</a:t>
            </a:r>
            <a:r>
              <a:rPr lang="zh-CN" altLang="zh-CN" dirty="0"/>
              <a:t>是类概率）。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28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攻击场景</a:t>
            </a:r>
            <a:r>
              <a:rPr lang="zh-CN" altLang="en-US" dirty="0"/>
              <a:t>：</a:t>
            </a:r>
            <a:br>
              <a:rPr lang="zh-CN" altLang="zh-CN" dirty="0"/>
            </a:br>
            <a:r>
              <a:rPr lang="zh-CN" altLang="zh-CN" dirty="0"/>
              <a:t>避免查询费用。 如果恶意用户的</a:t>
            </a:r>
            <a:r>
              <a:rPr lang="zh-CN" altLang="en-US" dirty="0"/>
              <a:t>训练</a:t>
            </a:r>
            <a:r>
              <a:rPr lang="zh-CN" altLang="zh-CN" dirty="0"/>
              <a:t>和提取费用低于每个查询</a:t>
            </a:r>
            <a:r>
              <a:rPr lang="zh-CN" altLang="en-US" dirty="0"/>
              <a:t>的</a:t>
            </a:r>
            <a:r>
              <a:rPr lang="zh-CN" altLang="zh-CN" dirty="0"/>
              <a:t>费用，则模型提取攻击会破坏提供商的业务模式。</a:t>
            </a:r>
            <a:br>
              <a:rPr lang="zh-CN" altLang="zh-CN" dirty="0"/>
            </a:br>
            <a:r>
              <a:rPr lang="zh-CN" altLang="zh-CN" dirty="0"/>
              <a:t>违反培训数据隐私。 模型提取可能泄露关于敏感的</a:t>
            </a:r>
            <a:r>
              <a:rPr lang="zh-CN" altLang="en-US" dirty="0"/>
              <a:t>训练</a:t>
            </a:r>
            <a:r>
              <a:rPr lang="zh-CN" altLang="zh-CN" dirty="0"/>
              <a:t>数据的信息。</a:t>
            </a:r>
            <a:br>
              <a:rPr lang="zh-CN" altLang="zh-CN" dirty="0"/>
            </a:br>
            <a:r>
              <a:rPr lang="zh-CN" altLang="zh-CN" dirty="0"/>
              <a:t>逃避</a:t>
            </a:r>
            <a:r>
              <a:rPr lang="zh-CN" altLang="en-US" dirty="0"/>
              <a:t>检测</a:t>
            </a:r>
            <a:r>
              <a:rPr lang="zh-CN" altLang="zh-CN" dirty="0"/>
              <a:t>。 对手可以使用ML模型的知识来避免它的检测。 如识别垃圾邮件，恶意软件分类和网络异常检测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7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API</a:t>
            </a:r>
            <a:r>
              <a:rPr lang="zh-CN" altLang="en-US" dirty="0"/>
              <a:t>提供的查询模式包括：</a:t>
            </a:r>
            <a:br>
              <a:rPr lang="zh-CN" altLang="zh-CN" dirty="0"/>
            </a:br>
            <a:r>
              <a:rPr lang="zh-CN" altLang="zh-CN" dirty="0"/>
              <a:t>直接查询：</a:t>
            </a:r>
            <a:br>
              <a:rPr lang="zh-CN" altLang="zh-CN" dirty="0"/>
            </a:br>
            <a:r>
              <a:rPr lang="zh-CN" altLang="zh-CN" dirty="0"/>
              <a:t>向模型f提供任意输入x并获得输出f（x）。</a:t>
            </a:r>
            <a:br>
              <a:rPr lang="zh-CN" altLang="zh-CN" dirty="0"/>
            </a:br>
            <a:r>
              <a:rPr lang="zh-CN" altLang="zh-CN" dirty="0"/>
              <a:t>间接查询：</a:t>
            </a:r>
            <a:br>
              <a:rPr lang="zh-CN" altLang="zh-CN" dirty="0"/>
            </a:br>
            <a:r>
              <a:rPr lang="zh-CN" altLang="zh-CN" dirty="0"/>
              <a:t>对输入空间M中的</a:t>
            </a:r>
            <a:r>
              <a:rPr lang="zh-CN" altLang="en-US" dirty="0"/>
              <a:t>样本首先进行映射到</a:t>
            </a:r>
            <a:r>
              <a:rPr lang="en-US" altLang="zh-CN" dirty="0"/>
              <a:t>M</a:t>
            </a:r>
            <a:r>
              <a:rPr lang="zh-CN" altLang="en-US" dirty="0"/>
              <a:t>空间再</a:t>
            </a:r>
            <a:r>
              <a:rPr lang="zh-CN" altLang="zh-CN" dirty="0"/>
              <a:t>产生输出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315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错误</a:t>
            </a:r>
            <a:r>
              <a:rPr lang="zh-CN" altLang="en-US" dirty="0"/>
              <a:t>度量</a:t>
            </a:r>
            <a:r>
              <a:rPr lang="zh-CN" altLang="zh-CN" dirty="0"/>
              <a:t>：</a:t>
            </a:r>
            <a:br>
              <a:rPr lang="zh-CN" altLang="zh-CN" dirty="0"/>
            </a:br>
            <a:r>
              <a:rPr lang="zh-CN" altLang="zh-CN" dirty="0"/>
              <a:t>测试错误Rtest：测试集D的平均误差</a:t>
            </a:r>
            <a:br>
              <a:rPr lang="zh-CN" altLang="zh-CN" dirty="0"/>
            </a:br>
            <a:r>
              <a:rPr lang="zh-CN" altLang="zh-CN" dirty="0"/>
              <a:t>均匀误差</a:t>
            </a:r>
            <a:r>
              <a:rPr lang="en-US" altLang="zh-CN" dirty="0" err="1"/>
              <a:t>Runif</a:t>
            </a:r>
            <a:r>
              <a:rPr lang="zh-CN" altLang="en-US" dirty="0"/>
              <a:t>：</a:t>
            </a:r>
            <a:r>
              <a:rPr lang="zh-CN" altLang="zh-CN" dirty="0"/>
              <a:t>在X中均匀选择的</a:t>
            </a:r>
            <a:r>
              <a:rPr lang="zh-CN" altLang="en-US" dirty="0"/>
              <a:t>样本</a:t>
            </a:r>
            <a:r>
              <a:rPr lang="zh-CN" altLang="zh-CN" dirty="0"/>
              <a:t>集合U</a:t>
            </a:r>
            <a:r>
              <a:rPr lang="zh-CN" altLang="en-US" dirty="0"/>
              <a:t>；</a:t>
            </a:r>
            <a:r>
              <a:rPr lang="zh-CN" altLang="zh-CN" dirty="0"/>
              <a:t> 估计</a:t>
            </a:r>
            <a:r>
              <a:rPr lang="zh-CN" altLang="en-US" dirty="0"/>
              <a:t>在</a:t>
            </a:r>
            <a:r>
              <a:rPr lang="zh-CN" altLang="zh-CN" dirty="0"/>
              <a:t>完整特征空间</a:t>
            </a:r>
            <a:r>
              <a:rPr lang="zh-CN" altLang="en-US" dirty="0"/>
              <a:t>中提取的模型和真实模型不相同的程度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04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方程式解决攻击</a:t>
            </a:r>
            <a:r>
              <a:rPr lang="zh-CN" altLang="en-US" dirty="0"/>
              <a:t>：</a:t>
            </a:r>
            <a:br>
              <a:rPr lang="zh-CN" altLang="zh-CN" dirty="0"/>
            </a:br>
            <a:r>
              <a:rPr lang="zh-CN" altLang="zh-CN" dirty="0"/>
              <a:t>应用：所有</a:t>
            </a:r>
            <a:r>
              <a:rPr lang="en-US" altLang="zh-CN" dirty="0" err="1"/>
              <a:t>logictic</a:t>
            </a:r>
            <a:r>
              <a:rPr lang="zh-CN" altLang="zh-CN" dirty="0"/>
              <a:t>模型（LR和神经网络）</a:t>
            </a:r>
            <a:endParaRPr lang="en-US" altLang="zh-CN" dirty="0"/>
          </a:p>
          <a:p>
            <a:r>
              <a:rPr lang="zh-CN" altLang="en-US" dirty="0"/>
              <a:t>利用</a:t>
            </a:r>
            <a:r>
              <a:rPr lang="zh-CN" altLang="zh-CN" dirty="0"/>
              <a:t>样本</a:t>
            </a:r>
            <a:r>
              <a:rPr lang="zh-CN" altLang="en-US" dirty="0"/>
              <a:t>特征和</a:t>
            </a:r>
            <a:r>
              <a:rPr lang="zh-CN" altLang="zh-CN" dirty="0"/>
              <a:t>API提供</a:t>
            </a:r>
            <a:r>
              <a:rPr lang="zh-CN" altLang="en-US" dirty="0"/>
              <a:t>的</a:t>
            </a:r>
            <a:r>
              <a:rPr lang="zh-CN" altLang="zh-CN" dirty="0"/>
              <a:t>类别概率</a:t>
            </a:r>
            <a:r>
              <a:rPr lang="zh-CN" altLang="en-US" dirty="0"/>
              <a:t>（置信分数）及标签，从而可以建立关于模型中未知参数的等式；</a:t>
            </a:r>
            <a:endParaRPr lang="en-US" altLang="zh-CN" dirty="0"/>
          </a:p>
          <a:p>
            <a:r>
              <a:rPr lang="zh-CN" altLang="en-US" dirty="0"/>
              <a:t>通过多次</a:t>
            </a:r>
            <a:r>
              <a:rPr lang="en-US" altLang="zh-CN" dirty="0"/>
              <a:t>query</a:t>
            </a:r>
            <a:r>
              <a:rPr lang="zh-CN" altLang="en-US" dirty="0"/>
              <a:t>，可以联立求出未知参数从而得到模型。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814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方程式解决攻击</a:t>
            </a:r>
            <a:r>
              <a:rPr lang="en-US" altLang="zh-CN" dirty="0"/>
              <a:t>--</a:t>
            </a:r>
            <a:r>
              <a:rPr lang="zh-CN" altLang="en-US" dirty="0"/>
              <a:t>二值逻辑回归</a:t>
            </a:r>
            <a:endParaRPr lang="en-US" altLang="zh-CN" dirty="0"/>
          </a:p>
          <a:p>
            <a:r>
              <a:rPr lang="zh-CN" altLang="en-US" dirty="0"/>
              <a:t>类别个数为二</a:t>
            </a:r>
            <a:endParaRPr lang="en-US" altLang="zh-CN" dirty="0"/>
          </a:p>
          <a:p>
            <a:r>
              <a:rPr lang="zh-CN" altLang="en-US" dirty="0"/>
              <a:t>参数。。。输出类别概率</a:t>
            </a:r>
            <a:endParaRPr lang="en-US" altLang="zh-CN" dirty="0"/>
          </a:p>
          <a:p>
            <a:r>
              <a:rPr lang="zh-CN" altLang="en-US" dirty="0"/>
              <a:t>是一种线性分类模型 定义特征空间的线性分界面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53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给定一个样本（x，f（x）），得到一个</a:t>
            </a:r>
            <a:r>
              <a:rPr lang="zh-CN" altLang="en-US" dirty="0"/>
              <a:t>对应的关于未知参数的</a:t>
            </a:r>
            <a:r>
              <a:rPr lang="zh-CN" altLang="zh-CN" dirty="0"/>
              <a:t>线性方程。</a:t>
            </a:r>
            <a:br>
              <a:rPr lang="zh-CN" altLang="zh-CN" dirty="0"/>
            </a:br>
            <a:r>
              <a:rPr lang="zh-CN" altLang="en-US" dirty="0"/>
              <a:t>证明至少进行</a:t>
            </a:r>
            <a:r>
              <a:rPr lang="zh-CN" altLang="zh-CN" dirty="0"/>
              <a:t>d + 1</a:t>
            </a:r>
            <a:r>
              <a:rPr lang="zh-CN" altLang="en-US" dirty="0"/>
              <a:t>次</a:t>
            </a:r>
            <a:r>
              <a:rPr lang="en-US" altLang="zh-CN" dirty="0"/>
              <a:t>query</a:t>
            </a:r>
            <a:r>
              <a:rPr lang="zh-CN" altLang="zh-CN" dirty="0"/>
              <a:t>（如果查询的x是线性独立的）</a:t>
            </a:r>
            <a:r>
              <a:rPr lang="zh-CN" altLang="en-US" dirty="0"/>
              <a:t>就可以</a:t>
            </a:r>
            <a:r>
              <a:rPr lang="zh-CN" altLang="zh-CN" dirty="0"/>
              <a:t>以恢复</a:t>
            </a:r>
            <a:r>
              <a:rPr lang="zh-CN" altLang="en-US" dirty="0"/>
              <a:t>所有的参数</a:t>
            </a:r>
            <a:r>
              <a:rPr lang="zh-CN" altLang="zh-CN" dirty="0"/>
              <a:t>w和b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939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训练LR模型，并</a:t>
            </a:r>
            <a:r>
              <a:rPr lang="zh-CN" altLang="en-US" dirty="0"/>
              <a:t>利用</a:t>
            </a:r>
            <a:r>
              <a:rPr lang="en-US" altLang="zh-CN" dirty="0"/>
              <a:t>d+1</a:t>
            </a:r>
            <a:r>
              <a:rPr lang="zh-CN" altLang="en-US" dirty="0"/>
              <a:t>个样本进行模型提取</a:t>
            </a:r>
            <a:br>
              <a:rPr lang="zh-CN" altLang="zh-CN" dirty="0"/>
            </a:br>
            <a:r>
              <a:rPr lang="zh-CN" altLang="zh-CN" dirty="0"/>
              <a:t>在所有情况下，</a:t>
            </a:r>
            <a:r>
              <a:rPr lang="zh-CN" altLang="en-US" dirty="0"/>
              <a:t>最终可以实现</a:t>
            </a:r>
            <a:r>
              <a:rPr lang="zh-CN" altLang="zh-CN" dirty="0"/>
              <a:t>实现Rtest = Runif = 0。</a:t>
            </a:r>
            <a:r>
              <a:rPr lang="zh-CN" altLang="en-US" dirty="0"/>
              <a:t>也就是对模型的完全提取</a:t>
            </a:r>
            <a:br>
              <a:rPr lang="zh-CN" altLang="zh-CN" dirty="0"/>
            </a:br>
            <a:r>
              <a:rPr lang="zh-CN" altLang="zh-CN" dirty="0"/>
              <a:t>攻击平均只需要41次查询，最多只有113次。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7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机器学习（ML）旨在通过预测模型从数据中自动提取</a:t>
            </a:r>
            <a:r>
              <a:rPr lang="zh-CN" altLang="en-US" dirty="0"/>
              <a:t>信息</a:t>
            </a:r>
            <a:r>
              <a:rPr lang="zh-CN" altLang="zh-CN" dirty="0"/>
              <a:t>。</a:t>
            </a:r>
            <a:br>
              <a:rPr lang="zh-CN" altLang="zh-CN" dirty="0"/>
            </a:br>
            <a:r>
              <a:rPr lang="zh-CN" altLang="zh-CN" dirty="0"/>
              <a:t>预测模型是将特征向量映射到分类或实值输出的函数。</a:t>
            </a:r>
            <a:br>
              <a:rPr lang="zh-CN" altLang="zh-CN" dirty="0"/>
            </a:br>
            <a:r>
              <a:rPr lang="zh-CN" altLang="zh-CN" dirty="0"/>
              <a:t>流行模型包括支持向量机（SVM），逻辑回归，神经网络和决策树。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6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等式解决攻击 - MLR和多层感知器</a:t>
            </a:r>
            <a:br>
              <a:rPr lang="zh-CN" altLang="zh-CN" dirty="0"/>
            </a:br>
            <a:r>
              <a:rPr lang="zh-CN" altLang="zh-CN" dirty="0"/>
              <a:t>多元逻辑回归（MLR）：结合c</a:t>
            </a:r>
            <a:r>
              <a:rPr lang="zh-CN" altLang="en-US" dirty="0"/>
              <a:t>个</a:t>
            </a:r>
            <a:r>
              <a:rPr lang="zh-CN" altLang="zh-CN" dirty="0"/>
              <a:t>（c&gt; 2）二进制模型形成多类模型</a:t>
            </a:r>
            <a:br>
              <a:rPr lang="zh-CN" altLang="zh-CN" dirty="0"/>
            </a:br>
            <a:r>
              <a:rPr lang="zh-CN" altLang="zh-CN" dirty="0"/>
              <a:t>两种类型的MLR：</a:t>
            </a:r>
            <a:br>
              <a:rPr lang="zh-CN" altLang="zh-CN" dirty="0"/>
            </a:br>
            <a:r>
              <a:rPr lang="zh-CN" altLang="zh-CN" dirty="0"/>
              <a:t>softmax模型</a:t>
            </a:r>
            <a:br>
              <a:rPr lang="zh-CN" altLang="zh-CN" dirty="0"/>
            </a:br>
            <a:r>
              <a:rPr lang="zh-CN" altLang="zh-CN" dirty="0"/>
              <a:t>OvR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90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1" u="sng" dirty="0" err="1"/>
              <a:t>Softmax</a:t>
            </a:r>
            <a:r>
              <a:rPr lang="zh-CN" altLang="en-US" b="1" i="1" u="sng" dirty="0"/>
              <a:t>模型：</a:t>
            </a:r>
            <a:endParaRPr lang="en-US" altLang="zh-CN" b="1" i="1" u="sng" dirty="0"/>
          </a:p>
          <a:p>
            <a:r>
              <a:rPr lang="zh-CN" altLang="en-US" dirty="0"/>
              <a:t>使用</a:t>
            </a:r>
            <a:r>
              <a:rPr lang="zh-CN" altLang="zh-CN" dirty="0"/>
              <a:t>所有训练样本的联合多项分布</a:t>
            </a:r>
            <a:br>
              <a:rPr lang="zh-CN" altLang="zh-CN" dirty="0"/>
            </a:br>
            <a:r>
              <a:rPr lang="zh-CN" altLang="en-US" dirty="0"/>
              <a:t>得到的</a:t>
            </a:r>
            <a:r>
              <a:rPr lang="zh-CN" altLang="zh-CN" dirty="0"/>
              <a:t>方程式是非线性的</a:t>
            </a:r>
            <a:br>
              <a:rPr lang="zh-CN" altLang="zh-CN" dirty="0"/>
            </a:br>
            <a:r>
              <a:rPr lang="zh-CN" altLang="zh-CN" dirty="0"/>
              <a:t>通过使用正则化项最小化损失函数</a:t>
            </a:r>
            <a:r>
              <a:rPr lang="zh-CN" altLang="en-US" dirty="0"/>
              <a:t>对模型求解</a:t>
            </a:r>
            <a:r>
              <a:rPr lang="zh-CN" altLang="zh-CN" dirty="0"/>
              <a:t>，损失函数是强凸的，</a:t>
            </a:r>
            <a:r>
              <a:rPr lang="zh-CN" altLang="en-US" dirty="0"/>
              <a:t>所以可以</a:t>
            </a:r>
            <a:r>
              <a:rPr lang="zh-CN" altLang="zh-CN" dirty="0"/>
              <a:t>收敛到全局最小值。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23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1" u="sng" dirty="0" err="1"/>
              <a:t>OvR</a:t>
            </a:r>
            <a:r>
              <a:rPr lang="en-US" altLang="zh-CN" b="1" i="1" u="sng" dirty="0"/>
              <a:t> model</a:t>
            </a:r>
            <a:r>
              <a:rPr lang="zh-CN" altLang="en-US" b="1" i="1" u="sng" dirty="0"/>
              <a:t>：</a:t>
            </a:r>
            <a:endParaRPr lang="en-US" altLang="zh-CN" b="1" i="1" u="sng" dirty="0"/>
          </a:p>
          <a:p>
            <a:r>
              <a:rPr lang="zh-CN" altLang="zh-CN" dirty="0"/>
              <a:t>为每个类训练单独的</a:t>
            </a:r>
            <a:r>
              <a:rPr lang="zh-CN" altLang="en-US" dirty="0"/>
              <a:t>二值逻辑分类器</a:t>
            </a:r>
            <a:br>
              <a:rPr lang="zh-CN" altLang="zh-CN" dirty="0"/>
            </a:br>
            <a:r>
              <a:rPr lang="zh-CN" altLang="zh-CN" dirty="0"/>
              <a:t>然后</a:t>
            </a:r>
            <a:r>
              <a:rPr lang="en-US" altLang="zh-CN" dirty="0"/>
              <a:t>normalize</a:t>
            </a:r>
            <a:r>
              <a:rPr lang="zh-CN" altLang="en-US" dirty="0"/>
              <a:t>类别</a:t>
            </a:r>
            <a:r>
              <a:rPr lang="zh-CN" altLang="zh-CN" dirty="0"/>
              <a:t>概率。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54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多层感知器（MLP）：</a:t>
            </a:r>
            <a:br>
              <a:rPr lang="zh-CN" altLang="zh-CN" dirty="0"/>
            </a:br>
            <a:r>
              <a:rPr lang="zh-CN" altLang="en-US" dirty="0"/>
              <a:t>首先</a:t>
            </a:r>
            <a:r>
              <a:rPr lang="zh-CN" altLang="zh-CN" dirty="0"/>
              <a:t>对所有输入（</a:t>
            </a:r>
            <a:r>
              <a:rPr lang="zh-CN" altLang="en-US" dirty="0"/>
              <a:t>在</a:t>
            </a:r>
            <a:r>
              <a:rPr lang="zh-CN" altLang="zh-CN" dirty="0"/>
              <a:t>隐层</a:t>
            </a:r>
            <a:r>
              <a:rPr lang="zh-CN" altLang="en-US" dirty="0"/>
              <a:t>中</a:t>
            </a:r>
            <a:r>
              <a:rPr lang="zh-CN" altLang="zh-CN" dirty="0"/>
              <a:t>）进行非线性变换，</a:t>
            </a:r>
            <a:br>
              <a:rPr lang="zh-CN" altLang="zh-CN" dirty="0"/>
            </a:br>
            <a:r>
              <a:rPr lang="zh-CN" altLang="en-US" dirty="0"/>
              <a:t>然后在输出层进行</a:t>
            </a:r>
            <a:r>
              <a:rPr lang="zh-CN" altLang="zh-CN" dirty="0"/>
              <a:t>softmax回归</a:t>
            </a:r>
            <a:br>
              <a:rPr lang="zh-CN" altLang="zh-CN" dirty="0"/>
            </a:br>
            <a:r>
              <a:rPr lang="zh-CN" altLang="zh-CN" dirty="0"/>
              <a:t>方程式是非线性的</a:t>
            </a:r>
            <a:br>
              <a:rPr lang="zh-CN" altLang="zh-CN" dirty="0"/>
            </a:br>
            <a:r>
              <a:rPr lang="zh-CN" altLang="zh-CN" dirty="0"/>
              <a:t>MLP和MLR主要</a:t>
            </a:r>
            <a:r>
              <a:rPr lang="zh-CN" altLang="en-US" dirty="0"/>
              <a:t>区别</a:t>
            </a:r>
            <a:r>
              <a:rPr lang="zh-CN" altLang="zh-CN" dirty="0"/>
              <a:t>在系统中未知数的数量上有所不同。</a:t>
            </a:r>
            <a:r>
              <a:rPr lang="zh-CN" altLang="en-US" dirty="0"/>
              <a:t>由于有隐含层，</a:t>
            </a:r>
            <a:r>
              <a:rPr lang="en-US" altLang="zh-CN" dirty="0"/>
              <a:t>MLP</a:t>
            </a:r>
            <a:r>
              <a:rPr lang="zh-CN" altLang="en-US" dirty="0"/>
              <a:t>的参数更多</a:t>
            </a:r>
            <a:br>
              <a:rPr lang="zh-CN" altLang="zh-CN" dirty="0"/>
            </a:br>
            <a:r>
              <a:rPr lang="zh-CN" altLang="zh-CN" dirty="0"/>
              <a:t>MLP的损失函数不是</a:t>
            </a:r>
            <a:r>
              <a:rPr lang="zh-CN" altLang="en-US" dirty="0"/>
              <a:t>强凸函数，所以不一定取得全局最优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402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对于我们获得的非线性方程系统，</a:t>
            </a:r>
            <a:r>
              <a:rPr lang="zh-CN" altLang="en-US" dirty="0"/>
              <a:t>所以不能确定需要进行多少次</a:t>
            </a:r>
            <a:r>
              <a:rPr lang="en-US" altLang="zh-CN" dirty="0"/>
              <a:t>query</a:t>
            </a:r>
            <a:r>
              <a:rPr lang="zh-CN" altLang="en-US" dirty="0"/>
              <a:t>对方程组进行求解</a:t>
            </a:r>
            <a:endParaRPr lang="en-US" altLang="zh-CN" dirty="0"/>
          </a:p>
          <a:p>
            <a:r>
              <a:rPr lang="zh-CN" altLang="en-US" dirty="0"/>
              <a:t>定义</a:t>
            </a:r>
            <a:r>
              <a:rPr lang="zh-CN" altLang="zh-CN" dirty="0"/>
              <a:t>查询预算</a:t>
            </a:r>
            <a:r>
              <a:rPr lang="zh-CN" altLang="en-US" dirty="0"/>
              <a:t>次数</a:t>
            </a:r>
            <a:r>
              <a:rPr lang="zh-CN" altLang="zh-CN" dirty="0"/>
              <a:t>为a * k，其中k是未知模型参数的数量，a是预算缩放因子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756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实验：</a:t>
            </a:r>
            <a:endParaRPr lang="en-US" altLang="zh-CN" dirty="0"/>
          </a:p>
          <a:p>
            <a:r>
              <a:rPr lang="zh-CN" altLang="en-US" dirty="0"/>
              <a:t>分别对三种模型进行实验</a:t>
            </a:r>
            <a:endParaRPr lang="en-US" altLang="zh-CN" dirty="0"/>
          </a:p>
          <a:p>
            <a:r>
              <a:rPr lang="zh-CN" altLang="en-US" dirty="0"/>
              <a:t>样本输出类别个数为</a:t>
            </a:r>
            <a:r>
              <a:rPr lang="en-US" altLang="zh-CN" dirty="0"/>
              <a:t>5</a:t>
            </a:r>
          </a:p>
          <a:p>
            <a:r>
              <a:rPr lang="zh-CN" altLang="en-US" dirty="0"/>
              <a:t>预算缩放因子最小是</a:t>
            </a:r>
            <a:r>
              <a:rPr lang="en-US" altLang="zh-CN" dirty="0"/>
              <a:t>0.5 </a:t>
            </a:r>
            <a:r>
              <a:rPr lang="zh-CN" altLang="en-US" dirty="0"/>
              <a:t>最大是</a:t>
            </a:r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509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对于MLR模型</a:t>
            </a:r>
            <a:r>
              <a:rPr lang="zh-CN" altLang="en-US" dirty="0"/>
              <a:t>（多元逻辑回归）</a:t>
            </a:r>
            <a:r>
              <a:rPr lang="zh-CN" altLang="zh-CN" dirty="0"/>
              <a:t>，攻击非常有效，每个f的未知参数大约需要一个查询。</a:t>
            </a:r>
            <a:br>
              <a:rPr lang="zh-CN" altLang="zh-CN" dirty="0"/>
            </a:br>
            <a:r>
              <a:rPr lang="zh-CN" altLang="zh-CN" dirty="0"/>
              <a:t>对于MLP多层感知器，</a:t>
            </a:r>
            <a:r>
              <a:rPr lang="zh-CN" altLang="en-US" dirty="0"/>
              <a:t>由于</a:t>
            </a:r>
            <a:r>
              <a:rPr lang="zh-CN" altLang="zh-CN" dirty="0"/>
              <a:t>解决的系统更复杂，</a:t>
            </a:r>
            <a:r>
              <a:rPr lang="en-US" altLang="zh-CN" dirty="0"/>
              <a:t>query</a:t>
            </a:r>
            <a:r>
              <a:rPr lang="zh-CN" altLang="en-US" dirty="0"/>
              <a:t>次数</a:t>
            </a:r>
            <a:r>
              <a:rPr lang="zh-CN" altLang="zh-CN" dirty="0"/>
              <a:t>约为未知参数的4倍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228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方程解决攻击 </a:t>
            </a:r>
            <a:r>
              <a:rPr lang="en-US" altLang="zh-CN" dirty="0"/>
              <a:t>–</a:t>
            </a:r>
            <a:r>
              <a:rPr lang="zh-CN" altLang="zh-CN" dirty="0"/>
              <a:t> </a:t>
            </a:r>
            <a:r>
              <a:rPr lang="zh-CN" altLang="en-US" dirty="0"/>
              <a:t>利用</a:t>
            </a:r>
            <a:r>
              <a:rPr lang="en-US" altLang="zh-CN" dirty="0"/>
              <a:t>kernel</a:t>
            </a:r>
            <a:r>
              <a:rPr lang="zh-CN" altLang="en-US" dirty="0"/>
              <a:t>逻辑回归模型进行</a:t>
            </a:r>
            <a:r>
              <a:rPr lang="zh-CN" altLang="zh-CN" dirty="0"/>
              <a:t>训练数据泄漏</a:t>
            </a:r>
            <a:r>
              <a:rPr lang="zh-CN" altLang="en-US" dirty="0"/>
              <a:t>研究</a:t>
            </a:r>
            <a:br>
              <a:rPr lang="zh-CN" altLang="zh-CN" dirty="0"/>
            </a:br>
            <a:r>
              <a:rPr lang="zh-CN" altLang="zh-CN" dirty="0"/>
              <a:t>当模型的输出直接作为该</a:t>
            </a:r>
            <a:r>
              <a:rPr lang="zh-CN" altLang="en-US" dirty="0"/>
              <a:t>输入特征</a:t>
            </a:r>
            <a:r>
              <a:rPr lang="zh-CN" altLang="zh-CN" dirty="0"/>
              <a:t>的</a:t>
            </a:r>
            <a:r>
              <a:rPr lang="zh-CN" altLang="en-US" dirty="0"/>
              <a:t>映射</a:t>
            </a:r>
            <a:r>
              <a:rPr lang="zh-CN" altLang="zh-CN" dirty="0"/>
              <a:t>时，提取</a:t>
            </a:r>
            <a:r>
              <a:rPr lang="zh-CN" altLang="en-US" dirty="0"/>
              <a:t>模型的</a:t>
            </a:r>
            <a:r>
              <a:rPr lang="zh-CN" altLang="zh-CN" dirty="0"/>
              <a:t>攻击可能</a:t>
            </a:r>
            <a:r>
              <a:rPr lang="zh-CN" altLang="en-US" dirty="0"/>
              <a:t>获得训练</a:t>
            </a:r>
            <a:r>
              <a:rPr lang="zh-CN" altLang="zh-CN" dirty="0"/>
              <a:t>数据</a:t>
            </a:r>
            <a:r>
              <a:rPr lang="zh-CN" altLang="en-US" dirty="0"/>
              <a:t>的信息</a:t>
            </a:r>
            <a:r>
              <a:rPr lang="zh-CN" altLang="zh-CN" dirty="0"/>
              <a:t>。</a:t>
            </a:r>
            <a:br>
              <a:rPr lang="zh-CN" altLang="zh-CN" dirty="0"/>
            </a:br>
            <a:r>
              <a:rPr lang="zh-CN" altLang="zh-CN" dirty="0"/>
              <a:t>通过</a:t>
            </a:r>
            <a:r>
              <a:rPr lang="zh-CN" altLang="en-US" dirty="0"/>
              <a:t>对目标</a:t>
            </a:r>
            <a:r>
              <a:rPr lang="zh-CN" altLang="zh-CN" dirty="0"/>
              <a:t>模型</a:t>
            </a:r>
            <a:r>
              <a:rPr lang="zh-CN" altLang="en-US" dirty="0"/>
              <a:t>进行</a:t>
            </a:r>
            <a:r>
              <a:rPr lang="en-US" altLang="zh-CN" dirty="0"/>
              <a:t>query</a:t>
            </a:r>
            <a:r>
              <a:rPr lang="zh-CN" altLang="zh-CN" dirty="0"/>
              <a:t>，</a:t>
            </a:r>
            <a:r>
              <a:rPr lang="zh-CN" altLang="en-US" dirty="0"/>
              <a:t>攻击者</a:t>
            </a:r>
            <a:r>
              <a:rPr lang="zh-CN" altLang="zh-CN" dirty="0"/>
              <a:t>获得非线性方程组，</a:t>
            </a:r>
            <a:r>
              <a:rPr lang="zh-CN" altLang="en-US" dirty="0"/>
              <a:t>从而提取模型，利用提取的模型获得</a:t>
            </a:r>
            <a:r>
              <a:rPr lang="zh-CN" altLang="zh-CN" dirty="0"/>
              <a:t>训练数据</a:t>
            </a:r>
            <a:r>
              <a:rPr lang="zh-CN" altLang="en-US" dirty="0"/>
              <a:t>信息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21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dirty="0">
                <a:effectLst/>
              </a:rPr>
              <a:t>（</a:t>
            </a:r>
            <a:r>
              <a:rPr lang="en-US" altLang="zh-CN" dirty="0">
                <a:effectLst/>
              </a:rPr>
              <a:t>a</a:t>
            </a:r>
            <a:r>
              <a:rPr lang="zh-CN" altLang="en-US" dirty="0">
                <a:effectLst/>
              </a:rPr>
              <a:t>）在</a:t>
            </a:r>
            <a:r>
              <a:rPr lang="en-US" altLang="zh-CN" dirty="0">
                <a:effectLst/>
              </a:rPr>
              <a:t>Kernel LR</a:t>
            </a:r>
            <a:r>
              <a:rPr lang="zh-CN" altLang="en-US" dirty="0">
                <a:effectLst/>
              </a:rPr>
              <a:t>模型中选择</a:t>
            </a:r>
            <a:r>
              <a:rPr lang="en-US" altLang="zh-CN" dirty="0">
                <a:effectLst/>
              </a:rPr>
              <a:t>20</a:t>
            </a:r>
            <a:r>
              <a:rPr lang="zh-CN" altLang="en-US" dirty="0">
                <a:effectLst/>
              </a:rPr>
              <a:t>个训练样本中的</a:t>
            </a:r>
            <a:r>
              <a:rPr lang="en-US" altLang="zh-CN" dirty="0">
                <a:effectLst/>
              </a:rPr>
              <a:t>5</a:t>
            </a:r>
            <a:r>
              <a:rPr lang="zh-CN" altLang="en-US" dirty="0">
                <a:effectLst/>
              </a:rPr>
              <a:t>个作为代表（上图），</a:t>
            </a:r>
            <a:r>
              <a:rPr lang="en-US" altLang="zh-CN" dirty="0">
                <a:effectLst/>
              </a:rPr>
              <a:t>20</a:t>
            </a:r>
            <a:r>
              <a:rPr lang="zh-CN" altLang="en-US" dirty="0">
                <a:effectLst/>
              </a:rPr>
              <a:t>个提取的结果中的</a:t>
            </a:r>
            <a:r>
              <a:rPr lang="en-US" altLang="zh-CN" dirty="0">
                <a:effectLst/>
              </a:rPr>
              <a:t>5</a:t>
            </a:r>
            <a:r>
              <a:rPr lang="zh-CN" altLang="en-US" dirty="0">
                <a:effectLst/>
              </a:rPr>
              <a:t>个代表（底部）。 显然泄露了训练样本信息。</a:t>
            </a: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（</a:t>
            </a:r>
            <a:r>
              <a:rPr lang="en-US" altLang="zh-CN" dirty="0">
                <a:effectLst/>
              </a:rPr>
              <a:t>b</a:t>
            </a:r>
            <a:r>
              <a:rPr lang="zh-CN" altLang="en-US" dirty="0">
                <a:effectLst/>
              </a:rPr>
              <a:t>）由目标模型</a:t>
            </a:r>
            <a:r>
              <a:rPr lang="en-US" altLang="zh-CN" dirty="0">
                <a:effectLst/>
              </a:rPr>
              <a:t>f</a:t>
            </a:r>
            <a:r>
              <a:rPr lang="zh-CN" altLang="en-US" dirty="0">
                <a:effectLst/>
              </a:rPr>
              <a:t>分类为</a:t>
            </a:r>
            <a:r>
              <a:rPr lang="en-US" altLang="zh-CN" dirty="0">
                <a:effectLst/>
              </a:rPr>
              <a:t>3; 4; 5</a:t>
            </a:r>
            <a:r>
              <a:rPr lang="zh-CN" altLang="en-US" dirty="0">
                <a:effectLst/>
              </a:rPr>
              <a:t>，</a:t>
            </a:r>
            <a:r>
              <a:rPr lang="en-US" altLang="zh-CN" dirty="0">
                <a:effectLst/>
              </a:rPr>
              <a:t>6</a:t>
            </a:r>
            <a:r>
              <a:rPr lang="zh-CN" altLang="en-US" dirty="0">
                <a:effectLst/>
              </a:rPr>
              <a:t>或</a:t>
            </a:r>
            <a:r>
              <a:rPr lang="en-US" altLang="zh-CN" dirty="0">
                <a:effectLst/>
              </a:rPr>
              <a:t>7</a:t>
            </a:r>
            <a:r>
              <a:rPr lang="zh-CN" altLang="en-US" dirty="0">
                <a:effectLst/>
              </a:rPr>
              <a:t>的训练点的平均图像，以及</a:t>
            </a:r>
            <a:r>
              <a:rPr lang="en-US" altLang="zh-CN" dirty="0">
                <a:effectLst/>
              </a:rPr>
              <a:t>f</a:t>
            </a:r>
            <a:r>
              <a:rPr lang="zh-CN" altLang="en-US" dirty="0">
                <a:effectLst/>
              </a:rPr>
              <a:t>的</a:t>
            </a:r>
            <a:r>
              <a:rPr lang="en-US" altLang="zh-CN" dirty="0">
                <a:effectLst/>
              </a:rPr>
              <a:t>5</a:t>
            </a:r>
            <a:r>
              <a:rPr lang="zh-CN" altLang="en-US" dirty="0">
                <a:effectLst/>
              </a:rPr>
              <a:t>个提取的结果代表。 攻击泄漏了训练数据每个类别的“平均值”。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95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zh-CN" dirty="0"/>
              <a:t>等式解决攻击 - 模型反转攻击提取模型</a:t>
            </a:r>
            <a:br>
              <a:rPr lang="zh-CN" altLang="zh-CN" dirty="0"/>
            </a:br>
            <a:r>
              <a:rPr lang="zh-CN" altLang="zh-CN" dirty="0"/>
              <a:t>模型反演攻击：使用</a:t>
            </a:r>
            <a:r>
              <a:rPr lang="zh-CN" altLang="en-US" dirty="0"/>
              <a:t>分类模型</a:t>
            </a:r>
            <a:r>
              <a:rPr lang="zh-CN" altLang="zh-CN" dirty="0"/>
              <a:t>f来找到使类i的类概率最大化的输入：</a:t>
            </a:r>
            <a:br>
              <a:rPr lang="zh-CN" altLang="zh-CN" dirty="0"/>
            </a:br>
            <a:r>
              <a:rPr lang="zh-CN" altLang="zh-CN" dirty="0"/>
              <a:t>该模型在白盒设置</a:t>
            </a:r>
            <a:r>
              <a:rPr lang="zh-CN" altLang="en-US" dirty="0"/>
              <a:t>场景</a:t>
            </a:r>
            <a:r>
              <a:rPr lang="zh-CN" altLang="zh-CN" dirty="0"/>
              <a:t>中</a:t>
            </a:r>
            <a:r>
              <a:rPr lang="zh-CN" altLang="en-US" dirty="0"/>
              <a:t>效果</a:t>
            </a:r>
            <a:r>
              <a:rPr lang="zh-CN" altLang="zh-CN" dirty="0"/>
              <a:t>最</a:t>
            </a:r>
            <a:r>
              <a:rPr lang="zh-CN" altLang="en-US" dirty="0"/>
              <a:t>好</a:t>
            </a:r>
            <a:r>
              <a:rPr lang="zh-CN" altLang="zh-CN" dirty="0"/>
              <a:t>，</a:t>
            </a:r>
            <a:r>
              <a:rPr lang="zh-CN" altLang="en-US" dirty="0"/>
              <a:t>即</a:t>
            </a:r>
            <a:r>
              <a:rPr lang="zh-CN" altLang="zh-CN" dirty="0"/>
              <a:t>攻击者知道f及其参数。</a:t>
            </a:r>
            <a:endParaRPr lang="en-US" altLang="zh-CN" dirty="0"/>
          </a:p>
          <a:p>
            <a:pPr rtl="0"/>
            <a:r>
              <a:rPr lang="zh-CN" altLang="zh-CN" dirty="0"/>
              <a:t>组合攻击</a:t>
            </a:r>
            <a:r>
              <a:rPr lang="zh-CN" altLang="en-US" dirty="0"/>
              <a:t>：</a:t>
            </a:r>
            <a:r>
              <a:rPr lang="zh-CN" altLang="zh-CN" dirty="0"/>
              <a:t>首先尝试提取模型，然后将其</a:t>
            </a:r>
            <a:r>
              <a:rPr lang="zh-CN" altLang="en-US" dirty="0"/>
              <a:t>作为模型反演</a:t>
            </a:r>
            <a:r>
              <a:rPr lang="zh-CN" altLang="zh-CN" dirty="0"/>
              <a:t>攻击</a:t>
            </a:r>
            <a:r>
              <a:rPr lang="zh-CN" altLang="en-US" dirty="0"/>
              <a:t>的基础</a:t>
            </a:r>
            <a:r>
              <a:rPr lang="zh-CN" altLang="zh-CN" dirty="0"/>
              <a:t>。</a:t>
            </a:r>
            <a:br>
              <a:rPr lang="zh-CN" altLang="zh-CN" dirty="0"/>
            </a:br>
            <a:r>
              <a:rPr lang="zh-CN" altLang="zh-CN" dirty="0"/>
              <a:t>案例研究显示，在先前提取的模型上执行模型反演导致的攻击速度更快，并且需要</a:t>
            </a:r>
            <a:r>
              <a:rPr lang="zh-CN" altLang="en-US" dirty="0"/>
              <a:t>少</a:t>
            </a:r>
            <a:r>
              <a:rPr lang="zh-CN" altLang="zh-CN" dirty="0"/>
              <a:t>20倍的在线查询。</a:t>
            </a:r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97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模型提取攻击的</a:t>
            </a:r>
            <a:r>
              <a:rPr lang="zh-CN" altLang="en-US" dirty="0"/>
              <a:t>目的</a:t>
            </a:r>
            <a:br>
              <a:rPr lang="zh-CN" altLang="zh-CN" dirty="0"/>
            </a:br>
            <a:r>
              <a:rPr lang="zh-CN" altLang="zh-CN" dirty="0"/>
              <a:t>免费</a:t>
            </a:r>
            <a:r>
              <a:rPr lang="zh-CN" altLang="en-US" dirty="0"/>
              <a:t>获取模型服务</a:t>
            </a:r>
            <a:br>
              <a:rPr lang="zh-CN" altLang="zh-CN" dirty="0"/>
            </a:br>
            <a:r>
              <a:rPr lang="zh-CN" altLang="zh-CN" dirty="0"/>
              <a:t>关于训练数据的信息</a:t>
            </a:r>
            <a:r>
              <a:rPr lang="zh-CN" altLang="en-US" dirty="0"/>
              <a:t>泄露</a:t>
            </a:r>
            <a:r>
              <a:rPr lang="zh-CN" altLang="zh-CN" dirty="0"/>
              <a:t>。</a:t>
            </a:r>
            <a:br>
              <a:rPr lang="zh-CN" altLang="zh-CN" dirty="0"/>
            </a:br>
            <a:r>
              <a:rPr lang="zh-CN" altLang="zh-CN" dirty="0"/>
              <a:t>逃避检测（如垃圾邮件检测）</a:t>
            </a:r>
            <a:endParaRPr lang="en-US" altLang="zh-CN" dirty="0"/>
          </a:p>
          <a:p>
            <a:r>
              <a:rPr lang="zh-CN" altLang="zh-CN" dirty="0"/>
              <a:t>模型提取攻击</a:t>
            </a:r>
            <a:r>
              <a:rPr lang="zh-CN" altLang="en-US" dirty="0"/>
              <a:t>：</a:t>
            </a:r>
          </a:p>
          <a:p>
            <a:r>
              <a:rPr lang="zh-CN" altLang="en-US" dirty="0"/>
              <a:t>攻击者</a:t>
            </a:r>
            <a:r>
              <a:rPr lang="zh-CN" altLang="zh-CN" dirty="0"/>
              <a:t>可以通过API查询ML模型，以获得关于输入特征向量的预测。</a:t>
            </a:r>
            <a:br>
              <a:rPr lang="zh-CN" altLang="zh-CN" dirty="0"/>
            </a:br>
            <a:r>
              <a:rPr lang="zh-CN" altLang="en-US" dirty="0"/>
              <a:t>攻击者</a:t>
            </a:r>
            <a:r>
              <a:rPr lang="zh-CN" altLang="zh-CN" dirty="0"/>
              <a:t>的目标是提取等效或近似等效的ML模型。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5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zh-CN" dirty="0"/>
              <a:t>决策树路径查找攻击</a:t>
            </a:r>
            <a:br>
              <a:rPr lang="zh-CN" altLang="zh-CN" dirty="0"/>
            </a:br>
            <a:r>
              <a:rPr lang="zh-CN" altLang="zh-CN" dirty="0"/>
              <a:t>决策树将输入空间分成离散区域，每个区域都分配一个标签和置信区间。</a:t>
            </a:r>
            <a:br>
              <a:rPr lang="zh-CN" altLang="zh-CN" dirty="0"/>
            </a:br>
            <a:r>
              <a:rPr lang="zh-CN" altLang="zh-CN" dirty="0"/>
              <a:t>路径查找攻击：利用API</a:t>
            </a:r>
            <a:r>
              <a:rPr lang="zh-CN" altLang="en-US" dirty="0"/>
              <a:t>提供的信息</a:t>
            </a:r>
            <a:r>
              <a:rPr lang="zh-CN" altLang="zh-CN" dirty="0"/>
              <a:t>来提取树分类时的“决策</a:t>
            </a:r>
            <a:r>
              <a:rPr lang="zh-CN" altLang="en-US" dirty="0"/>
              <a:t>路径</a:t>
            </a:r>
            <a:r>
              <a:rPr lang="zh-CN" altLang="zh-CN" dirty="0"/>
              <a:t>。</a:t>
            </a:r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91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zh-CN" dirty="0"/>
              <a:t>攻击</a:t>
            </a:r>
            <a:r>
              <a:rPr lang="zh-CN" altLang="en-US" dirty="0"/>
              <a:t>从</a:t>
            </a:r>
            <a:r>
              <a:rPr lang="zh-CN" altLang="zh-CN" dirty="0"/>
              <a:t>随机输入x开始，并获取叶</a:t>
            </a:r>
            <a:r>
              <a:rPr lang="zh-CN" altLang="en-US" dirty="0"/>
              <a:t>节点</a:t>
            </a:r>
            <a:r>
              <a:rPr lang="zh-CN" altLang="zh-CN" dirty="0"/>
              <a:t>ID。</a:t>
            </a:r>
            <a:endParaRPr lang="en-US" altLang="zh-CN" dirty="0"/>
          </a:p>
          <a:p>
            <a:pPr rtl="0"/>
            <a:r>
              <a:rPr lang="zh-CN" altLang="zh-CN" dirty="0"/>
              <a:t> 然后，使用下面描述的</a:t>
            </a:r>
            <a:r>
              <a:rPr lang="zh-CN" altLang="en-US" dirty="0"/>
              <a:t>算法</a:t>
            </a:r>
            <a:r>
              <a:rPr lang="zh-CN" altLang="zh-CN" dirty="0"/>
              <a:t>LINE SEARCH（用于连续功能）和CAT SPLIT（用于分类功能），搜索</a:t>
            </a:r>
            <a:r>
              <a:rPr lang="zh-CN" altLang="en-US" dirty="0"/>
              <a:t>该类别</a:t>
            </a:r>
            <a:r>
              <a:rPr lang="zh-CN" altLang="zh-CN" dirty="0"/>
              <a:t>必须满足的所有约束条件</a:t>
            </a:r>
            <a:r>
              <a:rPr lang="zh-CN" altLang="en-US" dirty="0"/>
              <a:t>并</a:t>
            </a:r>
            <a:r>
              <a:rPr lang="zh-CN" altLang="zh-CN" dirty="0"/>
              <a:t>保留在该叶</a:t>
            </a:r>
            <a:r>
              <a:rPr lang="zh-CN" altLang="en-US" dirty="0"/>
              <a:t>节点</a:t>
            </a:r>
            <a:r>
              <a:rPr lang="zh-CN" altLang="zh-CN" dirty="0"/>
              <a:t>中。</a:t>
            </a:r>
            <a:endParaRPr lang="en-US" altLang="zh-CN" dirty="0"/>
          </a:p>
          <a:p>
            <a:pPr rtl="0"/>
            <a:r>
              <a:rPr lang="zh-CN" altLang="zh-CN" dirty="0"/>
              <a:t>然后为未访问的树叶创建新的查询。 </a:t>
            </a:r>
            <a:endParaRPr lang="en-US" altLang="zh-CN" dirty="0"/>
          </a:p>
          <a:p>
            <a:pPr rtl="0"/>
            <a:r>
              <a:rPr lang="zh-CN" altLang="zh-CN" dirty="0"/>
              <a:t>一旦找到所有的叶子，算法就为每个叶子</a:t>
            </a:r>
            <a:r>
              <a:rPr lang="zh-CN" altLang="en-US" dirty="0"/>
              <a:t>节点</a:t>
            </a:r>
            <a:r>
              <a:rPr lang="zh-CN" altLang="zh-CN" dirty="0"/>
              <a:t>返回x</a:t>
            </a:r>
            <a:r>
              <a:rPr lang="zh-CN" altLang="en-US" dirty="0"/>
              <a:t>特征空间</a:t>
            </a:r>
            <a:r>
              <a:rPr lang="zh-CN" altLang="zh-CN" dirty="0"/>
              <a:t>上的相应约束。</a:t>
            </a:r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73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zh-CN" dirty="0"/>
              <a:t>LINE SEARCH程序（第12行）</a:t>
            </a:r>
            <a:r>
              <a:rPr lang="zh-CN" altLang="en-US" dirty="0"/>
              <a:t>用于搜索</a:t>
            </a:r>
            <a:r>
              <a:rPr lang="zh-CN" altLang="zh-CN" dirty="0"/>
              <a:t>连续</a:t>
            </a:r>
            <a:r>
              <a:rPr lang="zh-CN" altLang="en-US" dirty="0"/>
              <a:t>特征</a:t>
            </a:r>
            <a:r>
              <a:rPr lang="zh-CN" altLang="zh-CN" dirty="0"/>
              <a:t>。</a:t>
            </a:r>
            <a:br>
              <a:rPr lang="zh-CN" altLang="zh-CN" dirty="0"/>
            </a:br>
            <a:r>
              <a:rPr lang="zh-CN" altLang="zh-CN" dirty="0"/>
              <a:t>在我们的例子中，我们将Size的值设置为0到100，并获得id1和id5。 由于id不匹配，</a:t>
            </a:r>
            <a:r>
              <a:rPr lang="en-US" altLang="zh-CN" dirty="0"/>
              <a:t>SIZE</a:t>
            </a:r>
            <a:r>
              <a:rPr lang="zh-CN" altLang="zh-CN" dirty="0"/>
              <a:t>的分割发生在id2的路径上。 通过对特征尺寸（和x固定的所有其他特征）的二进制搜索，我们发现导致不同</a:t>
            </a:r>
            <a:r>
              <a:rPr lang="zh-CN" altLang="en-US" dirty="0"/>
              <a:t>节点</a:t>
            </a:r>
            <a:r>
              <a:rPr lang="zh-CN" altLang="zh-CN" dirty="0"/>
              <a:t>的所有</a:t>
            </a:r>
            <a:r>
              <a:rPr lang="zh-CN" altLang="en-US" dirty="0"/>
              <a:t>区间</a:t>
            </a:r>
            <a:r>
              <a:rPr lang="zh-CN" altLang="zh-CN" dirty="0"/>
              <a:t>，即[0; 40]，（40，60]，（60; 100） ，我们找到当前叶的</a:t>
            </a:r>
            <a:r>
              <a:rPr lang="zh-CN" altLang="en-US" dirty="0"/>
              <a:t>所属区间</a:t>
            </a:r>
            <a:r>
              <a:rPr lang="zh-CN" altLang="zh-CN" dirty="0"/>
              <a:t>（即Size </a:t>
            </a:r>
            <a:r>
              <a:rPr lang="en-US" altLang="zh-CN" dirty="0"/>
              <a:t>=</a:t>
            </a:r>
            <a:r>
              <a:rPr lang="zh-CN" altLang="zh-CN" dirty="0"/>
              <a:t>（40; 60）），并构建查询来探索新的树路径。</a:t>
            </a:r>
            <a:endParaRPr lang="en-US" altLang="zh-CN" dirty="0"/>
          </a:p>
          <a:p>
            <a:pPr rtl="0"/>
            <a:r>
              <a:rPr lang="zh-CN" altLang="zh-CN" dirty="0"/>
              <a:t>CATEGORY SPLIT过程（第20行）查找分类</a:t>
            </a:r>
            <a:r>
              <a:rPr lang="zh-CN" altLang="en-US" dirty="0"/>
              <a:t>特征</a:t>
            </a:r>
            <a:r>
              <a:rPr lang="zh-CN" altLang="zh-CN" dirty="0"/>
              <a:t>的拆分。</a:t>
            </a:r>
            <a:br>
              <a:rPr lang="zh-CN" altLang="zh-CN" dirty="0"/>
            </a:br>
            <a:r>
              <a:rPr lang="zh-CN" altLang="zh-CN" dirty="0"/>
              <a:t>在我们的例子中，我们改变了在x中的颜色值和查询O，以获得每个值的叶子ID。 然后，我们建立一组导致当前叶的值</a:t>
            </a:r>
            <a:r>
              <a:rPr lang="en-US" altLang="zh-CN" dirty="0"/>
              <a:t>C</a:t>
            </a:r>
            <a:r>
              <a:rPr lang="zh-CN" altLang="zh-CN" dirty="0"/>
              <a:t>，即</a:t>
            </a:r>
            <a:r>
              <a:rPr lang="en-US" altLang="zh-CN" dirty="0"/>
              <a:t>C={R,G,B}</a:t>
            </a:r>
            <a:r>
              <a:rPr lang="zh-CN" altLang="zh-CN" dirty="0"/>
              <a:t>，以及</a:t>
            </a:r>
            <a:r>
              <a:rPr lang="zh-CN" altLang="en-US" dirty="0"/>
              <a:t>为</a:t>
            </a:r>
            <a:r>
              <a:rPr lang="zh-CN" altLang="zh-CN" dirty="0"/>
              <a:t>探索其他</a:t>
            </a:r>
            <a:r>
              <a:rPr lang="zh-CN" altLang="en-US" dirty="0"/>
              <a:t>没有遍历过的结点的</a:t>
            </a:r>
            <a:r>
              <a:rPr lang="en-US" altLang="zh-CN" dirty="0"/>
              <a:t>color</a:t>
            </a:r>
            <a:r>
              <a:rPr lang="zh-CN" altLang="en-US" dirty="0"/>
              <a:t>集合</a:t>
            </a:r>
            <a:r>
              <a:rPr lang="en-US" altLang="zh-CN" dirty="0"/>
              <a:t>V={B,G,Y} V={B,G,O}</a:t>
            </a:r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36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采用自上而下的方法，在根节点用空特征集查询获得id信息，然后依次添加特征，直到找到根节点的区分特征。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之后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的每一个节点处也使用相同的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过程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803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允许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某些节点拥有相同的id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不仅检查当前id的叶子结点是否访问过，而且判断当前的query是否和之前设置的该叶子结点的判别相符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但是如果相同id的query只在单一特征上不同 LINE SEARCH and CATEGORY SPLIT就会在特征区分上出现问题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234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结果：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对于有冗余的叶子结点，部分查询可以减少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次数并提高精度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两种方法在所有叶节点没有冗余时都取得很好的效果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302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案例研究1：BigML</a:t>
            </a:r>
            <a:endParaRPr lang="en-US" altLang="zh-CN" dirty="0"/>
          </a:p>
          <a:p>
            <a:r>
              <a:rPr lang="zh-CN" altLang="en-US" dirty="0"/>
              <a:t>使用</a:t>
            </a:r>
            <a:r>
              <a:rPr lang="zh-CN" altLang="zh-CN" dirty="0"/>
              <a:t>决策树模型</a:t>
            </a:r>
            <a:br>
              <a:rPr lang="zh-CN" altLang="zh-CN" dirty="0"/>
            </a:br>
            <a:r>
              <a:rPr lang="zh-CN" altLang="zh-CN" dirty="0"/>
              <a:t>在德国信用数据上训练一棵树，并将其设置为黑盒模型。</a:t>
            </a:r>
            <a:br>
              <a:rPr lang="zh-CN" altLang="zh-CN" dirty="0"/>
            </a:br>
            <a:r>
              <a:rPr lang="zh-CN" altLang="zh-CN" dirty="0"/>
              <a:t>两个攻击（算法1和自顶向下的变体）分别使用1722和1150个查询来提取树的路径的精确描述。 </a:t>
            </a:r>
            <a:endParaRPr lang="en-US" altLang="zh-CN" dirty="0"/>
          </a:p>
          <a:p>
            <a:r>
              <a:rPr lang="zh-CN" altLang="zh-CN" dirty="0"/>
              <a:t>两次攻击的</a:t>
            </a:r>
            <a:r>
              <a:rPr lang="zh-CN" altLang="en-US" dirty="0"/>
              <a:t>延迟</a:t>
            </a:r>
            <a:r>
              <a:rPr lang="zh-CN" altLang="zh-CN" dirty="0"/>
              <a:t>时间（1030秒和631秒）</a:t>
            </a:r>
            <a:r>
              <a:rPr lang="zh-CN" altLang="en-US" dirty="0"/>
              <a:t>主要是</a:t>
            </a:r>
            <a:r>
              <a:rPr lang="zh-CN" altLang="zh-CN" dirty="0"/>
              <a:t>查询延迟。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30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逻辑回归模型</a:t>
            </a:r>
            <a:br>
              <a:rPr lang="zh-CN" altLang="zh-CN" dirty="0"/>
            </a:br>
            <a:r>
              <a:rPr lang="zh-CN" altLang="zh-CN" dirty="0"/>
              <a:t>在所有情况下，提取的模型</a:t>
            </a:r>
            <a:r>
              <a:rPr lang="zh-CN" altLang="en-US" dirty="0"/>
              <a:t>可以达到</a:t>
            </a:r>
            <a:r>
              <a:rPr lang="zh-CN" altLang="zh-CN" dirty="0"/>
              <a:t>100％</a:t>
            </a:r>
            <a:r>
              <a:rPr lang="zh-CN" altLang="en-US" dirty="0"/>
              <a:t>匹配</a:t>
            </a:r>
            <a:r>
              <a:rPr lang="zh-CN" altLang="zh-CN" dirty="0"/>
              <a:t>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27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学习未知模型类或超参数。</a:t>
            </a:r>
            <a:br>
              <a:rPr lang="zh-CN" altLang="zh-CN" dirty="0"/>
            </a:br>
            <a:r>
              <a:rPr lang="zh-CN" altLang="zh-CN" dirty="0"/>
              <a:t>提取与测试方法：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假设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对假设进行验证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error很低的时候取得成功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585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在无</a:t>
            </a:r>
            <a:r>
              <a:rPr lang="zh-CN" altLang="en-US" dirty="0"/>
              <a:t>置信</a:t>
            </a:r>
            <a:r>
              <a:rPr lang="zh-CN" altLang="zh-CN" dirty="0"/>
              <a:t>分数</a:t>
            </a:r>
            <a:r>
              <a:rPr lang="zh-CN" altLang="en-US" dirty="0"/>
              <a:t>信息的情况下</a:t>
            </a:r>
            <a:r>
              <a:rPr lang="zh-CN" altLang="zh-CN" dirty="0"/>
              <a:t>探索模型提取</a:t>
            </a:r>
            <a:br>
              <a:rPr lang="zh-CN" altLang="zh-CN" dirty="0"/>
            </a:br>
            <a:r>
              <a:rPr lang="zh-CN" altLang="zh-CN" dirty="0"/>
              <a:t>Lowd-Meek攻击</a:t>
            </a:r>
            <a:br>
              <a:rPr lang="zh-CN" altLang="zh-CN" dirty="0"/>
            </a:br>
            <a:r>
              <a:rPr lang="zh-CN" altLang="zh-CN" dirty="0"/>
              <a:t>对任何线性分类器进行攻击，线性分类器将实例x分为正，否则为负。</a:t>
            </a:r>
            <a:endParaRPr lang="en-US" altLang="zh-CN" dirty="0"/>
          </a:p>
          <a:p>
            <a:r>
              <a:rPr lang="zh-CN" altLang="zh-CN" dirty="0"/>
              <a:t>具有线性内核和二进制LR的SVM是线性分类器的示例。</a:t>
            </a:r>
            <a:br>
              <a:rPr lang="zh-CN" altLang="zh-CN" dirty="0"/>
            </a:br>
            <a:r>
              <a:rPr lang="zh-CN" altLang="zh-CN" dirty="0"/>
              <a:t>使用线搜索来查找任意靠近决策边界的点</a:t>
            </a:r>
            <a:endParaRPr lang="en-US" altLang="zh-CN" dirty="0"/>
          </a:p>
          <a:p>
            <a:r>
              <a:rPr lang="zh-CN" altLang="zh-CN" dirty="0"/>
              <a:t>一些非线性模型的直接扩展：多项式核SVM。 将内核SVM转换为线性SVM，然后可以使用Lowd-Meek攻击来提取参数。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7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信息丰富的API输出：</a:t>
            </a:r>
            <a:br>
              <a:rPr lang="zh-CN" altLang="zh-CN" dirty="0"/>
            </a:br>
            <a:r>
              <a:rPr lang="zh-CN" altLang="zh-CN" dirty="0"/>
              <a:t>类标签</a:t>
            </a:r>
            <a:br>
              <a:rPr lang="zh-CN" altLang="zh-CN" dirty="0"/>
            </a:br>
            <a:r>
              <a:rPr lang="zh-CN" altLang="zh-CN" dirty="0"/>
              <a:t>高精度置信度值</a:t>
            </a:r>
            <a:br>
              <a:rPr lang="zh-CN" altLang="zh-CN" dirty="0"/>
            </a:br>
            <a:r>
              <a:rPr lang="zh-CN" altLang="zh-CN" dirty="0"/>
              <a:t>响应部分查询</a:t>
            </a:r>
            <a:endParaRPr lang="en-US" altLang="zh-CN" dirty="0"/>
          </a:p>
          <a:p>
            <a:r>
              <a:rPr lang="zh-CN" altLang="zh-CN" dirty="0"/>
              <a:t>两种模型提取攻击方法：</a:t>
            </a:r>
            <a:br>
              <a:rPr lang="zh-CN" altLang="zh-CN" dirty="0"/>
            </a:br>
            <a:r>
              <a:rPr lang="zh-CN" altLang="zh-CN" dirty="0"/>
              <a:t>对于逻辑回归，多元逻辑回归和神经网络：</a:t>
            </a:r>
            <a:r>
              <a:rPr lang="zh-CN" altLang="en-US" dirty="0"/>
              <a:t>对</a:t>
            </a:r>
            <a:r>
              <a:rPr lang="zh-CN" altLang="zh-CN" dirty="0"/>
              <a:t>d维输入</a:t>
            </a:r>
            <a:r>
              <a:rPr lang="zh-CN" altLang="en-US" dirty="0"/>
              <a:t>数据模型进行</a:t>
            </a:r>
            <a:r>
              <a:rPr lang="zh-CN" altLang="zh-CN" dirty="0"/>
              <a:t>d + 1</a:t>
            </a:r>
            <a:r>
              <a:rPr lang="zh-CN" altLang="en-US" dirty="0"/>
              <a:t>次</a:t>
            </a:r>
            <a:r>
              <a:rPr lang="zh-CN" altLang="zh-CN" dirty="0"/>
              <a:t>随机</a:t>
            </a:r>
            <a:r>
              <a:rPr lang="en-US" altLang="zh-CN" dirty="0"/>
              <a:t>query,</a:t>
            </a:r>
            <a:r>
              <a:rPr lang="zh-CN" altLang="en-US" dirty="0"/>
              <a:t>联立方程组求解</a:t>
            </a:r>
            <a:br>
              <a:rPr lang="zh-CN" altLang="zh-CN" dirty="0"/>
            </a:br>
            <a:r>
              <a:rPr lang="zh-CN" altLang="zh-CN" dirty="0"/>
              <a:t>对于决策树：使用自适应迭代搜索算法来发现树中的路径。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953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三种</a:t>
            </a:r>
            <a:r>
              <a:rPr lang="en-US" altLang="zh-CN" dirty="0"/>
              <a:t>Retraining </a:t>
            </a:r>
            <a:r>
              <a:rPr lang="zh-CN" altLang="en-US" dirty="0"/>
              <a:t>模型</a:t>
            </a:r>
            <a:endParaRPr lang="en-US" altLang="zh-CN" dirty="0"/>
          </a:p>
          <a:p>
            <a:r>
              <a:rPr lang="zh-CN" altLang="zh-CN" dirty="0"/>
              <a:t>统一查询重新训练：随机采样m个点，并对这些样本进行训练。</a:t>
            </a:r>
            <a:br>
              <a:rPr lang="zh-CN" altLang="zh-CN" dirty="0"/>
            </a:br>
            <a:r>
              <a:rPr lang="zh-CN" altLang="zh-CN" dirty="0"/>
              <a:t>线搜索再培训：使用线搜索技术发现自适应查询，找到接近决策边界的样本。 然后对模型样本进行培训。</a:t>
            </a:r>
            <a:br>
              <a:rPr lang="zh-CN" altLang="zh-CN" dirty="0"/>
            </a:br>
            <a:r>
              <a:rPr lang="zh-CN" altLang="zh-CN" dirty="0"/>
              <a:t>适应性再培训：应用主动学习技巧。</a:t>
            </a:r>
            <a:br>
              <a:rPr lang="zh-CN" altLang="zh-CN" dirty="0"/>
            </a:br>
            <a:r>
              <a:rPr lang="zh-CN" altLang="zh-CN" dirty="0"/>
              <a:t>对于一些轮次和查询预算m，它会在m / r均匀点上查询oracle，并训练一个模型。</a:t>
            </a:r>
            <a:br>
              <a:rPr lang="zh-CN" altLang="zh-CN" dirty="0"/>
            </a:br>
            <a:r>
              <a:rPr lang="zh-CN" altLang="zh-CN" dirty="0"/>
              <a:t>在总共r轮中，沿着决策边界选择m / r个新点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在第r轮训练中选择决策边界附近的m/r个新样本重新加入样本集进行训练</a:t>
            </a:r>
          </a:p>
          <a:p>
            <a:endParaRPr lang="en-US" altLang="zh-CN" dirty="0"/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996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在决策边界附近搜索点的</a:t>
            </a:r>
            <a:r>
              <a:rPr lang="en-US" altLang="zh-CN" dirty="0"/>
              <a:t>retrain</a:t>
            </a:r>
            <a:r>
              <a:rPr lang="zh-CN" altLang="zh-CN" dirty="0"/>
              <a:t>策略明显比简单的</a:t>
            </a:r>
            <a:r>
              <a:rPr lang="en-US" altLang="zh-CN" dirty="0"/>
              <a:t>uniform retrain </a:t>
            </a:r>
            <a:r>
              <a:rPr lang="zh-CN" altLang="en-US" dirty="0"/>
              <a:t>算法</a:t>
            </a:r>
            <a:r>
              <a:rPr lang="zh-CN" altLang="zh-CN" dirty="0"/>
              <a:t>表现得更好。</a:t>
            </a:r>
            <a:br>
              <a:rPr lang="zh-CN" altLang="zh-CN" dirty="0"/>
            </a:br>
            <a:r>
              <a:rPr lang="zh-CN" altLang="zh-CN" dirty="0"/>
              <a:t>适应策略是三项</a:t>
            </a:r>
            <a:r>
              <a:rPr lang="en-US" altLang="zh-CN" dirty="0"/>
              <a:t>retrain</a:t>
            </a:r>
            <a:r>
              <a:rPr lang="zh-CN" altLang="zh-CN" dirty="0"/>
              <a:t>策略中最有效率的。 </a:t>
            </a:r>
            <a:r>
              <a:rPr lang="zh-CN" altLang="en-US" dirty="0"/>
              <a:t>阿尔法较小时</a:t>
            </a:r>
            <a:r>
              <a:rPr lang="zh-CN" altLang="zh-CN" dirty="0"/>
              <a:t>，它甚至超过了Lowd-Meek攻击。 </a:t>
            </a:r>
            <a:endParaRPr lang="en-US" altLang="zh-CN" dirty="0"/>
          </a:p>
          <a:p>
            <a:r>
              <a:rPr lang="zh-CN" altLang="zh-CN" dirty="0"/>
              <a:t>然而，</a:t>
            </a:r>
            <a:r>
              <a:rPr lang="zh-CN" altLang="en-US" dirty="0"/>
              <a:t>阿尔法较大时</a:t>
            </a:r>
            <a:r>
              <a:rPr lang="zh-CN" altLang="zh-CN" dirty="0"/>
              <a:t>，Lowd-Meek攻击显然是最有效的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527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我们观察到自适应策略明显表现最佳，线搜索策略在整体再培训方面并没有得到改善，这可能是因为线搜索必须在多个决策界限之间</a:t>
            </a:r>
            <a:r>
              <a:rPr lang="en-US" altLang="zh-CN" dirty="0" err="1"/>
              <a:t>i</a:t>
            </a:r>
            <a:r>
              <a:rPr lang="zh-CN" altLang="en-US" dirty="0"/>
              <a:t>及进行</a:t>
            </a:r>
            <a:r>
              <a:rPr lang="zh-CN" altLang="zh-CN" dirty="0"/>
              <a:t>分割。</a:t>
            </a:r>
            <a:br>
              <a:rPr lang="zh-CN" altLang="zh-CN" dirty="0"/>
            </a:br>
            <a:r>
              <a:rPr lang="zh-CN" altLang="zh-CN" dirty="0"/>
              <a:t>我们进一步注意到，所有策略Runif</a:t>
            </a:r>
            <a:r>
              <a:rPr lang="en-US" altLang="zh-CN" dirty="0"/>
              <a:t>&gt;</a:t>
            </a:r>
            <a:r>
              <a:rPr lang="zh-CN" altLang="zh-CN" dirty="0"/>
              <a:t>Rtest。 因此看来，对于训练的模型，测试集中的点</a:t>
            </a:r>
            <a:r>
              <a:rPr lang="zh-CN" altLang="en-US" dirty="0"/>
              <a:t>的均值距离</a:t>
            </a:r>
            <a:r>
              <a:rPr lang="zh-CN" altLang="zh-CN" dirty="0"/>
              <a:t>f的决策边界</a:t>
            </a:r>
            <a:r>
              <a:rPr lang="zh-CN" altLang="en-US" dirty="0"/>
              <a:t>比较</a:t>
            </a:r>
            <a:r>
              <a:rPr lang="zh-CN" altLang="zh-CN" dirty="0"/>
              <a:t>“远”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109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对于100 * k的预算，其中k是模型参数的数量，</a:t>
            </a:r>
            <a:endParaRPr lang="en-US" altLang="zh-CN" dirty="0"/>
          </a:p>
          <a:p>
            <a:r>
              <a:rPr lang="zh-CN" altLang="zh-CN" dirty="0"/>
              <a:t>我们得到Rtest = 99：16％，Runif = 98：24％，</a:t>
            </a:r>
            <a:endParaRPr lang="en-US" altLang="zh-CN" dirty="0"/>
          </a:p>
          <a:p>
            <a:r>
              <a:rPr lang="zh-CN" altLang="zh-CN" dirty="0"/>
              <a:t>平均每个模型使用108; 200个查询。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472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adaptive retraining</a:t>
            </a:r>
            <a:r>
              <a:rPr lang="zh-CN" altLang="en-US" dirty="0"/>
              <a:t>表现最好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842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舍入情况。</a:t>
            </a:r>
            <a:br>
              <a:rPr lang="zh-CN" altLang="zh-CN" dirty="0"/>
            </a:br>
            <a:r>
              <a:rPr lang="zh-CN" altLang="zh-CN" dirty="0"/>
              <a:t>可能的防御是将置信度得分转化为某种固定精度。</a:t>
            </a:r>
            <a:endParaRPr lang="en-US" altLang="zh-CN" dirty="0"/>
          </a:p>
          <a:p>
            <a:r>
              <a:rPr lang="zh-CN" altLang="zh-CN" dirty="0"/>
              <a:t>我们观察到，类概率四舍五入到4或5个小数位（已经在BigML中已经完成）对攻击的成功没有影响。</a:t>
            </a:r>
            <a:br>
              <a:rPr lang="zh-CN" altLang="zh-CN" dirty="0"/>
            </a:br>
            <a:r>
              <a:rPr lang="zh-CN" altLang="zh-CN" dirty="0"/>
              <a:t>当四舍五入到小数点后加上3位和2位时，攻击力就会减弱，但仍然大大超过</a:t>
            </a:r>
            <a:r>
              <a:rPr lang="zh-CN" altLang="en-US" dirty="0"/>
              <a:t>只</a:t>
            </a:r>
            <a:r>
              <a:rPr lang="zh-CN" altLang="zh-CN" dirty="0"/>
              <a:t>使用类标签的</a:t>
            </a:r>
            <a:r>
              <a:rPr lang="en-US" altLang="zh-CN" dirty="0"/>
              <a:t>retrain </a:t>
            </a:r>
            <a:r>
              <a:rPr lang="zh-CN" altLang="en-US" dirty="0"/>
              <a:t>方法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9294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差分</a:t>
            </a:r>
            <a:r>
              <a:rPr lang="zh-CN" altLang="zh-CN" dirty="0"/>
              <a:t>隐私</a:t>
            </a:r>
            <a:r>
              <a:rPr lang="en-US" altLang="zh-CN" dirty="0"/>
              <a:t> </a:t>
            </a:r>
            <a:r>
              <a:rPr lang="zh-CN" altLang="zh-CN" dirty="0"/>
              <a:t>差异隐私（DP）降低在获得预测查询时可以了解有关训练集</a:t>
            </a:r>
            <a:r>
              <a:rPr lang="zh-CN" altLang="en-US" dirty="0"/>
              <a:t>样本</a:t>
            </a:r>
            <a:r>
              <a:rPr lang="zh-CN" altLang="zh-CN" dirty="0"/>
              <a:t>信息的能力。</a:t>
            </a:r>
            <a:br>
              <a:rPr lang="zh-CN" altLang="zh-CN" dirty="0"/>
            </a:br>
            <a:r>
              <a:rPr lang="zh-CN" altLang="en-US" dirty="0"/>
              <a:t>集成学习</a:t>
            </a:r>
            <a:r>
              <a:rPr lang="zh-CN" altLang="zh-CN" dirty="0"/>
              <a:t>方</a:t>
            </a:r>
            <a:r>
              <a:rPr lang="zh-CN" altLang="en-US" dirty="0"/>
              <a:t>法</a:t>
            </a:r>
            <a:r>
              <a:rPr lang="zh-CN" altLang="zh-CN" dirty="0"/>
              <a:t>。 可能对提取攻击更具弹性，因为攻击者只能获得目标功能的较粗略的近似值。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87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针对以上的攻击，常采用的措施是</a:t>
            </a:r>
            <a:r>
              <a:rPr lang="en-US" altLang="zh-CN" dirty="0"/>
              <a:t>API</a:t>
            </a:r>
            <a:r>
              <a:rPr lang="zh-CN" altLang="en-US" dirty="0"/>
              <a:t>只提供类别标签作为输出</a:t>
            </a:r>
            <a:endParaRPr lang="en-US" altLang="zh-CN" dirty="0"/>
          </a:p>
          <a:p>
            <a:r>
              <a:rPr lang="zh-CN" altLang="en-US" dirty="0"/>
              <a:t>这里对</a:t>
            </a:r>
            <a:r>
              <a:rPr lang="zh-CN" altLang="zh-CN" dirty="0"/>
              <a:t>缺少</a:t>
            </a:r>
            <a:r>
              <a:rPr lang="zh-CN" altLang="en-US" dirty="0"/>
              <a:t>置信</a:t>
            </a:r>
            <a:r>
              <a:rPr lang="zh-CN" altLang="zh-CN" dirty="0"/>
              <a:t>值的模型提取攻击</a:t>
            </a:r>
            <a:r>
              <a:rPr lang="zh-CN" altLang="en-US" dirty="0"/>
              <a:t>进行讨论：</a:t>
            </a:r>
            <a:br>
              <a:rPr lang="zh-CN" altLang="zh-CN" dirty="0"/>
            </a:br>
            <a:r>
              <a:rPr lang="zh-CN" altLang="en-US" dirty="0"/>
              <a:t>发现</a:t>
            </a:r>
            <a:r>
              <a:rPr lang="zh-CN" altLang="zh-CN" dirty="0"/>
              <a:t>新的攻击提取模型</a:t>
            </a:r>
            <a:r>
              <a:rPr lang="zh-CN" altLang="en-US" dirty="0"/>
              <a:t>可以</a:t>
            </a:r>
            <a:r>
              <a:rPr lang="zh-CN" altLang="zh-CN" dirty="0"/>
              <a:t>匹配目标</a:t>
            </a:r>
            <a:r>
              <a:rPr lang="zh-CN" altLang="en-US" dirty="0"/>
              <a:t>模型精度</a:t>
            </a:r>
            <a:r>
              <a:rPr lang="zh-CN" altLang="zh-CN" dirty="0"/>
              <a:t>99％以上，但需要</a:t>
            </a:r>
            <a:r>
              <a:rPr lang="zh-CN" altLang="en-US" dirty="0"/>
              <a:t>比之前的模型</a:t>
            </a:r>
            <a:r>
              <a:rPr lang="zh-CN" altLang="zh-CN" dirty="0"/>
              <a:t>多100</a:t>
            </a:r>
            <a:r>
              <a:rPr lang="zh-CN" altLang="en-US" dirty="0"/>
              <a:t>倍</a:t>
            </a:r>
            <a:r>
              <a:rPr lang="en-US" altLang="zh-CN" dirty="0"/>
              <a:t>query</a:t>
            </a:r>
          </a:p>
          <a:p>
            <a:r>
              <a:rPr lang="zh-CN" altLang="zh-CN" dirty="0"/>
              <a:t>但这些攻击对某些</a:t>
            </a:r>
            <a:r>
              <a:rPr lang="zh-CN" altLang="en-US" dirty="0"/>
              <a:t>攻击者</a:t>
            </a:r>
            <a:r>
              <a:rPr lang="zh-CN" altLang="zh-CN" dirty="0"/>
              <a:t>仍然具有吸引力。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98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/>
              <a:t>实验</a:t>
            </a:r>
            <a:r>
              <a:rPr lang="zh-CN" altLang="en-US" dirty="0"/>
              <a:t>分为两种情况</a:t>
            </a:r>
            <a:br>
              <a:rPr lang="zh-CN" altLang="zh-CN" dirty="0"/>
            </a:br>
            <a:r>
              <a:rPr lang="zh-CN" altLang="zh-CN" dirty="0"/>
              <a:t>本地实验：使用标准ML库</a:t>
            </a:r>
            <a:br>
              <a:rPr lang="zh-CN" altLang="zh-CN" dirty="0"/>
            </a:br>
            <a:r>
              <a:rPr lang="zh-CN" altLang="zh-CN" dirty="0"/>
              <a:t>案例研究：</a:t>
            </a:r>
            <a:r>
              <a:rPr lang="zh-CN" altLang="en-US" dirty="0"/>
              <a:t>使用</a:t>
            </a:r>
            <a:r>
              <a:rPr lang="zh-CN" altLang="zh-CN" dirty="0"/>
              <a:t>BigML和Amazon</a:t>
            </a:r>
            <a:r>
              <a:rPr lang="zh-CN" altLang="en-US" dirty="0"/>
              <a:t>提供的</a:t>
            </a:r>
            <a:r>
              <a:rPr lang="en-US" altLang="zh-CN" dirty="0"/>
              <a:t>API</a:t>
            </a:r>
            <a:r>
              <a:rPr lang="zh-CN" altLang="zh-CN" dirty="0"/>
              <a:t>。</a:t>
            </a:r>
            <a:endParaRPr lang="en-US" altLang="zh-CN" dirty="0"/>
          </a:p>
          <a:p>
            <a:r>
              <a:rPr lang="zh-CN" altLang="en-US" dirty="0"/>
              <a:t>实现</a:t>
            </a:r>
            <a:r>
              <a:rPr lang="zh-CN" altLang="zh-CN" dirty="0"/>
              <a:t>快速</a:t>
            </a:r>
            <a:r>
              <a:rPr lang="zh-CN" altLang="en-US" dirty="0"/>
              <a:t>而高效的</a:t>
            </a:r>
            <a:r>
              <a:rPr lang="zh-CN" altLang="zh-CN" dirty="0"/>
              <a:t>攻击，</a:t>
            </a:r>
            <a:r>
              <a:rPr lang="zh-CN" altLang="en-US" dirty="0"/>
              <a:t>实现仅</a:t>
            </a:r>
            <a:r>
              <a:rPr lang="zh-CN" altLang="zh-CN" dirty="0"/>
              <a:t>使用少量查询来提取与目标</a:t>
            </a:r>
            <a:r>
              <a:rPr lang="zh-CN" altLang="en-US" dirty="0"/>
              <a:t>模型</a:t>
            </a:r>
            <a:r>
              <a:rPr lang="zh-CN" altLang="zh-CN" dirty="0"/>
              <a:t>100％匹配的模型。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48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主要贡献：</a:t>
            </a:r>
            <a:endParaRPr lang="en-US" altLang="zh-CN" dirty="0"/>
          </a:p>
          <a:p>
            <a:r>
              <a:rPr lang="zh-CN" altLang="en-US" dirty="0"/>
              <a:t>对回归模型，</a:t>
            </a:r>
            <a:r>
              <a:rPr lang="zh-CN" altLang="zh-CN" dirty="0"/>
              <a:t>使用非自适应随机查询求解目标模型参数的简单方程求解模型。</a:t>
            </a:r>
            <a:br>
              <a:rPr lang="zh-CN" altLang="zh-CN" dirty="0"/>
            </a:br>
            <a:r>
              <a:rPr lang="zh-CN" altLang="en-US" dirty="0"/>
              <a:t>对树模型，采用</a:t>
            </a:r>
            <a:r>
              <a:rPr lang="zh-CN" altLang="zh-CN" dirty="0"/>
              <a:t>一种新的路径搜索算法，</a:t>
            </a:r>
            <a:r>
              <a:rPr lang="zh-CN" altLang="en-US" dirty="0"/>
              <a:t>从而得到</a:t>
            </a:r>
            <a:r>
              <a:rPr lang="zh-CN" altLang="zh-CN" dirty="0"/>
              <a:t>将置信度值作为路径标识符的决策树。</a:t>
            </a:r>
            <a:br>
              <a:rPr lang="zh-CN" altLang="zh-CN" dirty="0"/>
            </a:br>
            <a:r>
              <a:rPr lang="zh-CN" altLang="en-US" dirty="0"/>
              <a:t>探究</a:t>
            </a:r>
            <a:r>
              <a:rPr lang="zh-CN" altLang="zh-CN" dirty="0"/>
              <a:t>仅输出类标签的模型进行模型提取攻击</a:t>
            </a:r>
            <a:r>
              <a:rPr lang="zh-CN" altLang="en-US" dirty="0"/>
              <a:t>的算法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84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机器学习模型：从输入到输出空间的映射</a:t>
            </a:r>
            <a:endParaRPr lang="en-US" altLang="zh-CN" dirty="0"/>
          </a:p>
          <a:p>
            <a:r>
              <a:rPr lang="zh-CN" altLang="en-US" dirty="0"/>
              <a:t>输入：</a:t>
            </a:r>
            <a:r>
              <a:rPr lang="en-US" altLang="zh-CN" dirty="0"/>
              <a:t>d</a:t>
            </a:r>
            <a:r>
              <a:rPr lang="zh-CN" altLang="en-US" dirty="0"/>
              <a:t>维特征向量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58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两种</a:t>
            </a:r>
            <a:r>
              <a:rPr lang="zh-CN" altLang="zh-CN" dirty="0"/>
              <a:t>特征：</a:t>
            </a:r>
            <a:br>
              <a:rPr lang="zh-CN" altLang="zh-CN" dirty="0"/>
            </a:br>
            <a:r>
              <a:rPr lang="zh-CN" altLang="zh-CN" dirty="0"/>
              <a:t>分类特征：有限集</a:t>
            </a:r>
            <a:r>
              <a:rPr lang="zh-CN" altLang="en-US" dirty="0"/>
              <a:t>合中的一个值</a:t>
            </a:r>
            <a:br>
              <a:rPr lang="zh-CN" altLang="zh-CN" dirty="0"/>
            </a:br>
            <a:r>
              <a:rPr lang="zh-CN" altLang="zh-CN" dirty="0"/>
              <a:t>连续特征：实数的有界</a:t>
            </a:r>
            <a:r>
              <a:rPr lang="zh-CN" altLang="en-US" dirty="0"/>
              <a:t>区间</a:t>
            </a:r>
            <a:r>
              <a:rPr lang="zh-CN" altLang="zh-CN" dirty="0"/>
              <a:t>中的</a:t>
            </a:r>
            <a:r>
              <a:rPr lang="zh-CN" altLang="en-US" dirty="0"/>
              <a:t>某个</a:t>
            </a:r>
            <a:r>
              <a:rPr lang="zh-CN" altLang="zh-CN" dirty="0"/>
              <a:t>值</a:t>
            </a:r>
            <a:br>
              <a:rPr lang="zh-CN" altLang="zh-CN" dirty="0"/>
            </a:br>
            <a:r>
              <a:rPr lang="zh-CN" altLang="zh-CN" dirty="0"/>
              <a:t>距离</a:t>
            </a:r>
            <a:r>
              <a:rPr lang="zh-CN" altLang="en-US" dirty="0"/>
              <a:t>度量</a:t>
            </a:r>
            <a:r>
              <a:rPr lang="zh-CN" altLang="zh-CN" dirty="0"/>
              <a:t>：</a:t>
            </a:r>
            <a:r>
              <a:rPr lang="zh-CN" altLang="en-US" dirty="0"/>
              <a:t>本文采用</a:t>
            </a:r>
            <a:r>
              <a:rPr lang="zh-CN" altLang="zh-CN" dirty="0"/>
              <a:t>0-1距离，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47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098337"/>
            <a:ext cx="7886700" cy="899510"/>
          </a:xfrm>
        </p:spPr>
        <p:txBody>
          <a:bodyPr/>
          <a:lstStyle/>
          <a:p>
            <a:r>
              <a:rPr lang="en-US" altLang="zh-CN" dirty="0"/>
              <a:t>Stealing Machine Learning Models via Prediction APIs</a:t>
            </a:r>
            <a:endParaRPr lang="zh-CN" altLang="zh-CN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50591" y="5480570"/>
            <a:ext cx="7886700" cy="604299"/>
          </a:xfrm>
        </p:spPr>
        <p:txBody>
          <a:bodyPr/>
          <a:lstStyle/>
          <a:p>
            <a:r>
              <a:rPr lang="zh-CN" altLang="en-US" dirty="0"/>
              <a:t>徐誉畅</a:t>
            </a:r>
            <a:endParaRPr lang="en-US" altLang="zh-CN" dirty="0"/>
          </a:p>
          <a:p>
            <a:r>
              <a:rPr lang="en-US" altLang="zh-CN" dirty="0"/>
              <a:t>016033910001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28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Background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1" dirty="0"/>
              <a:t>ML model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Input: </a:t>
            </a:r>
            <a:r>
              <a:rPr lang="en-US" altLang="zh-CN" dirty="0"/>
              <a:t> a d-dimensional vector in the feature space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Outputs:</a:t>
            </a:r>
            <a:r>
              <a:rPr lang="en-US" altLang="zh-CN" dirty="0"/>
              <a:t> in the range Y</a:t>
            </a:r>
            <a:endParaRPr lang="zh-CN" altLang="zh-CN" dirty="0"/>
          </a:p>
          <a:p>
            <a:pPr marL="0" indent="0">
              <a:buNone/>
            </a:pPr>
            <a:endParaRPr lang="zh-CN" altLang="en-US" b="1" dirty="0"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78230" y="1727100"/>
            <a:ext cx="1134404" cy="32472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625755" y="3484747"/>
            <a:ext cx="2555952" cy="3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Background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Features: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categorical features: assume one of a finite set of values (whose set size is the arity of the feature), </a:t>
            </a:r>
          </a:p>
          <a:p>
            <a:r>
              <a:rPr lang="en-US" altLang="zh-CN" dirty="0"/>
              <a:t>continuous features</a:t>
            </a:r>
            <a:r>
              <a:rPr lang="zh-CN" altLang="en-US" dirty="0"/>
              <a:t>：</a:t>
            </a:r>
            <a:r>
              <a:rPr lang="en-US" altLang="zh-CN" dirty="0"/>
              <a:t>assume a value in a bounded subset of the real numbers</a:t>
            </a:r>
          </a:p>
          <a:p>
            <a:endParaRPr lang="zh-CN" altLang="zh-CN" dirty="0"/>
          </a:p>
          <a:p>
            <a:pPr marL="0" indent="0">
              <a:buNone/>
            </a:pPr>
            <a:r>
              <a:rPr lang="en-US" altLang="zh-CN" b="1" dirty="0"/>
              <a:t>Distance measure 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0-1 distance,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1803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Model Extraction Attacks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 dirty="0"/>
                  <a:t>Features:</a:t>
                </a:r>
                <a:r>
                  <a:rPr lang="en-US" altLang="zh-CN" dirty="0"/>
                  <a:t> </a:t>
                </a:r>
              </a:p>
              <a:p>
                <a:pPr lvl="0"/>
                <a:r>
                  <a:rPr lang="en-US" altLang="zh-CN" dirty="0"/>
                  <a:t>an adversary obtains black-box access to some target model f </a:t>
                </a:r>
              </a:p>
              <a:p>
                <a:pPr lvl="0"/>
                <a:r>
                  <a:rPr lang="en-US" altLang="zh-CN" dirty="0"/>
                  <a:t>attempts to learn a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/>
                  <a:t> that closely approximates or even matches f</a:t>
                </a:r>
                <a:endParaRPr lang="zh-CN" altLang="zh-CN" dirty="0"/>
              </a:p>
              <a:p>
                <a:endParaRPr lang="zh-CN" altLang="zh-CN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1326645" y="3672584"/>
            <a:ext cx="6211579" cy="23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Machine learning services:</a:t>
            </a:r>
          </a:p>
          <a:p>
            <a:pPr lvl="0"/>
            <a:r>
              <a:rPr lang="en-US" altLang="zh-CN" dirty="0"/>
              <a:t>cloud-based ML services provide Simple-to-use </a:t>
            </a:r>
            <a:r>
              <a:rPr lang="en-US" altLang="zh-CN" b="1" dirty="0"/>
              <a:t>Web APIs</a:t>
            </a:r>
            <a:r>
              <a:rPr lang="en-US" altLang="zh-CN" dirty="0"/>
              <a:t>. </a:t>
            </a:r>
          </a:p>
          <a:p>
            <a:pPr lvl="0"/>
            <a:r>
              <a:rPr lang="en-US" altLang="zh-CN" dirty="0"/>
              <a:t>Details vary </a:t>
            </a:r>
            <a:r>
              <a:rPr lang="en-US" altLang="zh-CN" dirty="0" err="1"/>
              <a:t>reatly</a:t>
            </a:r>
            <a:r>
              <a:rPr lang="en-US" altLang="zh-CN" dirty="0"/>
              <a:t> across services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white-box &amp; black-box</a:t>
            </a:r>
          </a:p>
          <a:p>
            <a:pPr lvl="1"/>
            <a:r>
              <a:rPr lang="en-US" altLang="zh-CN" dirty="0"/>
              <a:t>synchronous requests &amp; asynchronous ‘batch’ requests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88075" y="4146427"/>
            <a:ext cx="5274310" cy="21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Apart from </a:t>
            </a:r>
            <a:r>
              <a:rPr lang="en-US" altLang="zh-CN" dirty="0" err="1"/>
              <a:t>PredictionIO</a:t>
            </a:r>
            <a:r>
              <a:rPr lang="en-US" altLang="zh-CN" dirty="0"/>
              <a:t>, all of the services we examined respond to prediction queries with not only class labels, but a variety f additional information</a:t>
            </a:r>
          </a:p>
          <a:p>
            <a:pPr lvl="1"/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21529" y="3678076"/>
            <a:ext cx="5274310" cy="21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Attack scenarios. </a:t>
            </a:r>
          </a:p>
          <a:p>
            <a:r>
              <a:rPr lang="en-US" altLang="zh-CN" dirty="0"/>
              <a:t>Avoiding query charges. A model extraction attack will undermine the provider’s business model if a malicious user pays less for training and extracting than for paying per-query charges.</a:t>
            </a:r>
          </a:p>
          <a:p>
            <a:r>
              <a:rPr lang="en-US" altLang="zh-CN" dirty="0"/>
              <a:t>Violating training-data privacy. Model extraction could leak information about sensitive training data.</a:t>
            </a:r>
          </a:p>
          <a:p>
            <a:r>
              <a:rPr lang="en-US" altLang="zh-CN" dirty="0"/>
              <a:t>Stepping stone to evasion. An adversary may use knowledge of the ML model to avoid detection by it. Such as identification of spam, malware classification, and network anomaly detection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56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Two distinct adversarial models:</a:t>
            </a:r>
          </a:p>
          <a:p>
            <a:pPr lvl="0"/>
            <a:r>
              <a:rPr lang="en-US" altLang="zh-CN" dirty="0"/>
              <a:t>Direct queries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providing an arbitrary input x to a model f and obtaining the output f (x). </a:t>
            </a:r>
            <a:endParaRPr lang="zh-CN" altLang="zh-CN" dirty="0"/>
          </a:p>
          <a:p>
            <a:r>
              <a:rPr lang="en-US" altLang="zh-CN" dirty="0"/>
              <a:t>Indirect queries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queries on points in input space M yielding outputs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09964" y="3932741"/>
            <a:ext cx="1059909" cy="3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Model Extraction Attacks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94026" y="2087120"/>
                <a:ext cx="8372163" cy="492149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b="1" dirty="0"/>
                  <a:t>Error measures:</a:t>
                </a:r>
              </a:p>
              <a:p>
                <a:pPr lvl="0"/>
                <a:r>
                  <a:rPr lang="en-US" altLang="zh-CN" dirty="0"/>
                  <a:t>Test error </a:t>
                </a:r>
                <a:r>
                  <a:rPr lang="en-US" altLang="zh-CN" dirty="0" err="1"/>
                  <a:t>Rtest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the average error over a test set D</a:t>
                </a:r>
              </a:p>
              <a:p>
                <a:pPr lvl="1"/>
                <a:r>
                  <a:rPr lang="en-US" altLang="zh-CN" dirty="0"/>
                  <a:t>1</a:t>
                </a:r>
              </a:p>
              <a:p>
                <a:pPr marL="457200" lvl="1" indent="0">
                  <a:buNone/>
                </a:pPr>
                <a:endParaRPr lang="zh-CN" altLang="zh-CN" dirty="0"/>
              </a:p>
              <a:p>
                <a:r>
                  <a:rPr lang="en-US" altLang="zh-CN" dirty="0"/>
                  <a:t>Uniform error </a:t>
                </a:r>
                <a:r>
                  <a:rPr lang="en-US" altLang="zh-CN" dirty="0" err="1"/>
                  <a:t>Runif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 set U of vectors uniformly chosen in X</a:t>
                </a:r>
              </a:p>
              <a:p>
                <a:pPr lvl="1"/>
                <a:r>
                  <a:rPr lang="en-US" altLang="zh-CN" dirty="0"/>
                  <a:t> estimates the fraction of the full feature space on which f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/>
                  <a:t> disagree.</a:t>
                </a:r>
                <a:endParaRPr lang="zh-CN" altLang="zh-CN" dirty="0"/>
              </a:p>
              <a:p>
                <a:pPr marL="0" lvl="0" indent="0">
                  <a:buNone/>
                </a:pPr>
                <a:endParaRPr lang="en-US" altLang="zh-CN" dirty="0"/>
              </a:p>
              <a:p>
                <a:pPr marL="0" lvl="0" indent="0">
                  <a:buNone/>
                </a:pPr>
                <a:endParaRPr lang="en-US" altLang="zh-CN" dirty="0"/>
              </a:p>
              <a:p>
                <a:pPr marL="0" lvl="0" indent="0">
                  <a:buNone/>
                </a:pPr>
                <a:endParaRPr lang="en-US" altLang="zh-CN" dirty="0"/>
              </a:p>
              <a:p>
                <a:pPr marL="0" lvl="0" indent="0">
                  <a:buNone/>
                </a:pPr>
                <a:r>
                  <a:rPr lang="en-US" altLang="zh-CN" sz="1400" dirty="0"/>
                  <a:t>          </a:t>
                </a:r>
                <a:endParaRPr lang="zh-CN" altLang="zh-CN" sz="1400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94026" y="2087120"/>
                <a:ext cx="8372163" cy="4921498"/>
              </a:xfrm>
              <a:blipFill>
                <a:blip r:embed="rId3"/>
                <a:stretch>
                  <a:fillRect l="-728" t="-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1169134" y="3319001"/>
            <a:ext cx="4161149" cy="36678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1169134" y="5284441"/>
            <a:ext cx="4524841" cy="3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altLang="zh-CN" sz="2600" b="1" dirty="0"/>
              <a:t>Equation-Solving Attacks</a:t>
            </a:r>
            <a:endParaRPr lang="zh-CN" altLang="zh-CN" sz="2600" b="1" dirty="0"/>
          </a:p>
          <a:p>
            <a:r>
              <a:rPr lang="en-US" altLang="zh-CN" sz="2600" dirty="0"/>
              <a:t>Application</a:t>
            </a:r>
            <a:r>
              <a:rPr lang="zh-CN" altLang="zh-CN" sz="2600" dirty="0"/>
              <a:t>： </a:t>
            </a:r>
            <a:r>
              <a:rPr lang="en-US" altLang="zh-CN" sz="2600" dirty="0"/>
              <a:t>all logistic models (LR and neural networks)</a:t>
            </a:r>
            <a:endParaRPr lang="zh-CN" altLang="zh-CN" sz="2600" dirty="0"/>
          </a:p>
          <a:p>
            <a:pPr marL="457200" lvl="1" indent="0">
              <a:buNone/>
            </a:pPr>
            <a:endParaRPr lang="zh-CN" altLang="zh-CN" sz="2600" dirty="0"/>
          </a:p>
          <a:p>
            <a:r>
              <a:rPr lang="en-US" altLang="zh-CN" sz="2600" dirty="0"/>
              <a:t>API reveals class probabilities providing an adversary with samples (x, f (x)) that can be viewed as equations in the unknown model parameters. </a:t>
            </a:r>
          </a:p>
          <a:p>
            <a:endParaRPr lang="en-US" altLang="zh-CN" sz="2600" dirty="0"/>
          </a:p>
          <a:p>
            <a:r>
              <a:rPr lang="en-US" altLang="zh-CN" sz="2600" dirty="0"/>
              <a:t>These equation systems can be efficiently solved, thus recovering f</a:t>
            </a:r>
            <a:r>
              <a:rPr lang="zh-CN" altLang="zh-CN" sz="2600" dirty="0"/>
              <a:t>。</a:t>
            </a:r>
          </a:p>
          <a:p>
            <a:pPr marL="0" indent="0">
              <a:buNone/>
            </a:pPr>
            <a:r>
              <a:rPr lang="en-US" altLang="zh-CN" sz="2600" dirty="0"/>
              <a:t>.</a:t>
            </a:r>
            <a:endParaRPr lang="zh-CN" altLang="zh-CN" sz="2600" dirty="0"/>
          </a:p>
          <a:p>
            <a:pPr marL="0" lvl="0" indent="0">
              <a:buNone/>
            </a:pPr>
            <a:endParaRPr lang="en-US" altLang="zh-CN" dirty="0"/>
          </a:p>
          <a:p>
            <a:pPr marL="0" lvl="0" indent="0">
              <a:buNone/>
            </a:pPr>
            <a:endParaRPr lang="en-US" altLang="zh-CN" dirty="0"/>
          </a:p>
          <a:p>
            <a:pPr marL="0" lvl="0" indent="0">
              <a:buNone/>
            </a:pPr>
            <a:endParaRPr lang="en-US" altLang="zh-CN" dirty="0"/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8572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94026" y="2087120"/>
                <a:ext cx="8372163" cy="4921498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n-US" altLang="zh-CN" sz="6000" b="1" dirty="0"/>
                  <a:t>Equation-Solving Attacks--Binary logistic regression</a:t>
                </a:r>
                <a:endParaRPr lang="zh-CN" altLang="zh-CN" sz="6000" b="1" dirty="0"/>
              </a:p>
              <a:p>
                <a:r>
                  <a:rPr lang="en-US" altLang="zh-CN" sz="6000" dirty="0"/>
                  <a:t>A LR model performs binary classification (c = 2)</a:t>
                </a:r>
                <a:endParaRPr lang="zh-CN" altLang="zh-CN" sz="6000" dirty="0"/>
              </a:p>
              <a:p>
                <a:pPr marL="457200" lvl="1" indent="0">
                  <a:buNone/>
                </a:pPr>
                <a:endParaRPr lang="zh-CN" altLang="zh-CN" sz="6000" dirty="0"/>
              </a:p>
              <a:p>
                <a:r>
                  <a:rPr lang="en-US" altLang="zh-CN" sz="6000" dirty="0"/>
                  <a:t>LR model is defined by </a:t>
                </a:r>
                <a14:m>
                  <m:oMath xmlns:m="http://schemas.openxmlformats.org/officeDocument/2006/math">
                    <m:r>
                      <a:rPr lang="en-US" altLang="zh-CN" sz="6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6000" i="1" dirty="0" smtClean="0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altLang="zh-CN" sz="6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6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60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zh-CN" altLang="en-US" sz="6000" dirty="0"/>
                  <a:t>，</a:t>
                </a:r>
                <a14:m>
                  <m:oMath xmlns:m="http://schemas.openxmlformats.org/officeDocument/2006/math">
                    <m:r>
                      <a:rPr lang="en-US" altLang="zh-CN" sz="6000" dirty="0">
                        <a:latin typeface="Cambria Math" panose="02040503050406030204" pitchFamily="18" charset="0"/>
                      </a:rPr>
                      <m:t>𝛽𝜖</m:t>
                    </m:r>
                    <m:r>
                      <a:rPr lang="en-US" altLang="zh-CN" sz="6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60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6000" dirty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altLang="zh-CN" sz="6000" dirty="0"/>
                  <a:t> outputs a probability</a:t>
                </a:r>
              </a:p>
              <a:p>
                <a:endParaRPr lang="en-US" altLang="zh-CN" sz="6000" dirty="0"/>
              </a:p>
              <a:p>
                <a:endParaRPr lang="en-US" altLang="zh-CN" sz="6000" dirty="0"/>
              </a:p>
              <a:p>
                <a:r>
                  <a:rPr lang="en-US" altLang="zh-CN" sz="6000" dirty="0"/>
                  <a:t>LR is a linear classifier: it defines a hyperplane in the feature space</a:t>
                </a:r>
              </a:p>
              <a:p>
                <a:pPr marL="0" lvl="0" indent="0">
                  <a:buNone/>
                </a:pPr>
                <a:endParaRPr lang="en-US" altLang="zh-CN" dirty="0"/>
              </a:p>
              <a:p>
                <a:pPr marL="0" lvl="0" indent="0">
                  <a:buNone/>
                </a:pPr>
                <a:endParaRPr lang="en-US" altLang="zh-CN" dirty="0"/>
              </a:p>
              <a:p>
                <a:pPr marL="0" lvl="0" indent="0">
                  <a:buNone/>
                </a:pPr>
                <a:endParaRPr lang="en-US" altLang="zh-CN" dirty="0"/>
              </a:p>
              <a:p>
                <a:pPr marL="0" lvl="0" indent="0">
                  <a:buNone/>
                </a:pPr>
                <a:r>
                  <a:rPr lang="en-US" altLang="zh-CN" sz="1400" dirty="0"/>
                  <a:t>          </a:t>
                </a:r>
                <a:endParaRPr lang="zh-CN" altLang="zh-CN" sz="1400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94026" y="2087120"/>
                <a:ext cx="8372163" cy="4921498"/>
              </a:xfrm>
              <a:blipFill>
                <a:blip r:embed="rId4"/>
                <a:stretch>
                  <a:fillRect l="-1165" t="-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33239"/>
              </p:ext>
            </p:extLst>
          </p:nvPr>
        </p:nvGraphicFramePr>
        <p:xfrm>
          <a:off x="801957" y="4146974"/>
          <a:ext cx="2161987" cy="40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1295280" imgH="241200" progId="Equation.DSMT4">
                  <p:embed/>
                </p:oleObj>
              </mc:Choice>
              <mc:Fallback>
                <p:oleObj name="Equation" r:id="rId5" imgW="1295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957" y="4146974"/>
                        <a:ext cx="2161987" cy="402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/>
          <p:nvPr/>
        </p:nvPicPr>
        <p:blipFill>
          <a:blip r:embed="rId7"/>
          <a:stretch>
            <a:fillRect/>
          </a:stretch>
        </p:blipFill>
        <p:spPr>
          <a:xfrm>
            <a:off x="3474184" y="4158125"/>
            <a:ext cx="1956459" cy="33947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8"/>
          <a:stretch>
            <a:fillRect/>
          </a:stretch>
        </p:blipFill>
        <p:spPr>
          <a:xfrm>
            <a:off x="1744743" y="5465762"/>
            <a:ext cx="1500261" cy="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Introduction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Background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Model Extraction Attacks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2" y="4034653"/>
            <a:ext cx="529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Extraction with Confidence Values</a:t>
            </a:r>
            <a:endParaRPr lang="zh-CN" altLang="en-US" sz="24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841535" y="4983444"/>
            <a:ext cx="843427" cy="443226"/>
            <a:chOff x="666810" y="2586037"/>
            <a:chExt cx="468000" cy="245937"/>
          </a:xfrm>
        </p:grpSpPr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34" name="文本框 3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>
            <a:stCxn id="33" idx="6"/>
          </p:cNvCxnSpPr>
          <p:nvPr/>
        </p:nvCxnSpPr>
        <p:spPr>
          <a:xfrm>
            <a:off x="2534033" y="539110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915073" y="495462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Online Model Extraction Attacks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791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600" b="1" dirty="0"/>
              <a:t>Equation-Solving Attacks--</a:t>
            </a:r>
            <a:r>
              <a:rPr lang="en-US" altLang="zh-CN" sz="2800" b="1" dirty="0"/>
              <a:t> Binary logistic regression</a:t>
            </a:r>
            <a:endParaRPr lang="zh-CN" altLang="zh-CN" sz="2600" b="1" dirty="0"/>
          </a:p>
          <a:p>
            <a:r>
              <a:rPr lang="en-US" altLang="zh-CN" dirty="0"/>
              <a:t>Given an oracle sample (x, f (x)), we get a linear equation</a:t>
            </a:r>
            <a:r>
              <a:rPr lang="en-US" altLang="zh-CN" sz="2600" dirty="0"/>
              <a:t>.</a:t>
            </a:r>
          </a:p>
          <a:p>
            <a:endParaRPr lang="en-US" altLang="zh-CN" sz="2600" dirty="0"/>
          </a:p>
          <a:p>
            <a:r>
              <a:rPr lang="en-US" altLang="zh-CN" dirty="0"/>
              <a:t>d+1 samples are both necessary and sufficient (if the queried x are linearly independent) to recover w and b</a:t>
            </a:r>
          </a:p>
          <a:p>
            <a:pPr marL="0" lvl="0" indent="0">
              <a:buNone/>
            </a:pPr>
            <a:endParaRPr lang="en-US" altLang="zh-CN" dirty="0"/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906734" y="3348270"/>
            <a:ext cx="2550144" cy="3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600" b="1" dirty="0"/>
              <a:t>Equation-Solving Attacks--</a:t>
            </a:r>
            <a:r>
              <a:rPr lang="en-US" altLang="zh-CN" sz="2800" b="1" dirty="0"/>
              <a:t> Binary logistic regression</a:t>
            </a:r>
            <a:endParaRPr lang="zh-CN" altLang="zh-CN" sz="2600" b="1" dirty="0"/>
          </a:p>
          <a:p>
            <a:r>
              <a:rPr lang="en-US" altLang="zh-CN" dirty="0"/>
              <a:t>Train a LR model and extract it given d +1 predictions.</a:t>
            </a:r>
          </a:p>
          <a:p>
            <a:r>
              <a:rPr lang="en-US" altLang="zh-CN" dirty="0"/>
              <a:t>In all cases, we achieve </a:t>
            </a:r>
            <a:r>
              <a:rPr lang="en-US" altLang="zh-CN" dirty="0" err="1"/>
              <a:t>Rtest</a:t>
            </a:r>
            <a:r>
              <a:rPr lang="en-US" altLang="zh-CN" dirty="0"/>
              <a:t> = </a:t>
            </a:r>
            <a:r>
              <a:rPr lang="en-US" altLang="zh-CN" dirty="0" err="1"/>
              <a:t>Runif</a:t>
            </a:r>
            <a:r>
              <a:rPr lang="en-US" altLang="zh-CN" dirty="0"/>
              <a:t> = 0.</a:t>
            </a:r>
            <a:endParaRPr lang="zh-CN" altLang="zh-CN" dirty="0"/>
          </a:p>
          <a:p>
            <a:r>
              <a:rPr lang="en-US" altLang="zh-CN" dirty="0"/>
              <a:t>the attack requires only 41queries on average, and 113 at most.</a:t>
            </a:r>
            <a:endParaRPr lang="zh-CN" altLang="zh-CN" dirty="0"/>
          </a:p>
          <a:p>
            <a:pPr marL="0" lvl="0" indent="0">
              <a:buNone/>
            </a:pPr>
            <a:endParaRPr lang="en-US" altLang="zh-CN" dirty="0"/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8260" y="4348394"/>
            <a:ext cx="50196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pPr marL="0" indent="0">
              <a:buNone/>
            </a:pPr>
            <a:endParaRPr lang="zh-CN" altLang="zh-CN" sz="2400" b="1" dirty="0"/>
          </a:p>
          <a:p>
            <a:r>
              <a:rPr lang="en-US" altLang="zh-CN" dirty="0"/>
              <a:t>multiclass logistic regression (MLR) :</a:t>
            </a:r>
          </a:p>
          <a:p>
            <a:pPr lvl="1"/>
            <a:r>
              <a:rPr lang="en-US" altLang="zh-CN" dirty="0"/>
              <a:t>combines c</a:t>
            </a:r>
            <a:r>
              <a:rPr lang="zh-CN" altLang="en-US" dirty="0"/>
              <a:t>（</a:t>
            </a:r>
            <a:r>
              <a:rPr lang="en-US" altLang="zh-CN" dirty="0"/>
              <a:t>c&gt;2</a:t>
            </a:r>
            <a:r>
              <a:rPr lang="zh-CN" altLang="en-US" dirty="0"/>
              <a:t>）</a:t>
            </a:r>
            <a:r>
              <a:rPr lang="en-US" altLang="zh-CN" dirty="0"/>
              <a:t> binary models to form a multiclass model</a:t>
            </a:r>
          </a:p>
          <a:p>
            <a:endParaRPr lang="en-US" altLang="zh-CN" dirty="0"/>
          </a:p>
          <a:p>
            <a:r>
              <a:rPr lang="en-US" altLang="zh-CN" dirty="0"/>
              <a:t>Two types of MLR:</a:t>
            </a:r>
          </a:p>
          <a:p>
            <a:pPr lvl="1"/>
            <a:r>
              <a:rPr lang="en-US" altLang="zh-CN" dirty="0" err="1"/>
              <a:t>softmax</a:t>
            </a:r>
            <a:r>
              <a:rPr lang="en-US" altLang="zh-CN" dirty="0"/>
              <a:t> model</a:t>
            </a:r>
          </a:p>
          <a:p>
            <a:pPr lvl="1"/>
            <a:r>
              <a:rPr lang="en-US" altLang="zh-CN" dirty="0"/>
              <a:t>one-vs-rest (</a:t>
            </a:r>
            <a:r>
              <a:rPr lang="en-US" altLang="zh-CN" dirty="0" err="1"/>
              <a:t>OvR</a:t>
            </a:r>
            <a:r>
              <a:rPr lang="en-US" altLang="zh-CN" dirty="0"/>
              <a:t>)</a:t>
            </a:r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29177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b="1" i="1" u="sng" dirty="0" err="1"/>
              <a:t>Softmax</a:t>
            </a:r>
            <a:r>
              <a:rPr lang="en-US" altLang="zh-CN" b="1" i="1" u="sng" dirty="0"/>
              <a:t> model:</a:t>
            </a:r>
            <a:endParaRPr lang="zh-CN" altLang="zh-CN" sz="2400" b="1" i="1" u="sng" dirty="0"/>
          </a:p>
          <a:p>
            <a:r>
              <a:rPr lang="en-US" altLang="zh-CN" dirty="0"/>
              <a:t>fits a joint multinomial distribution to all training samples</a:t>
            </a:r>
          </a:p>
          <a:p>
            <a:endParaRPr lang="en-US" altLang="zh-CN" dirty="0"/>
          </a:p>
          <a:p>
            <a:r>
              <a:rPr lang="en-US" altLang="zh-CN" dirty="0"/>
              <a:t>The equation system is non-linear</a:t>
            </a:r>
          </a:p>
          <a:p>
            <a:r>
              <a:rPr lang="en-US" altLang="zh-CN" dirty="0"/>
              <a:t>By minimizing an appropriate loss function with a regularization term, the loss function is strongly </a:t>
            </a:r>
            <a:r>
              <a:rPr lang="en-US" altLang="zh-CN" b="1" dirty="0"/>
              <a:t>convex</a:t>
            </a:r>
            <a:r>
              <a:rPr lang="en-US" altLang="zh-CN" dirty="0"/>
              <a:t>, and the optimization thus converges to a </a:t>
            </a:r>
            <a:r>
              <a:rPr lang="en-US" altLang="zh-CN" b="1" dirty="0"/>
              <a:t>global minimum.</a:t>
            </a:r>
            <a:endParaRPr lang="zh-CN" altLang="zh-CN" b="1" dirty="0"/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08990" y="3670144"/>
            <a:ext cx="3095742" cy="466957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4376269" y="3526686"/>
            <a:ext cx="787672" cy="5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0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b="1" i="1" u="sng" dirty="0" err="1"/>
              <a:t>OvR</a:t>
            </a:r>
            <a:r>
              <a:rPr lang="en-US" altLang="zh-CN" b="1" i="1" u="sng" dirty="0"/>
              <a:t> model</a:t>
            </a:r>
            <a:r>
              <a:rPr lang="zh-CN" altLang="en-US" b="1" i="1" u="sng" dirty="0"/>
              <a:t>：</a:t>
            </a:r>
            <a:endParaRPr lang="en-US" altLang="zh-CN" b="1" i="1" u="sng" dirty="0"/>
          </a:p>
          <a:p>
            <a:pPr marL="0" indent="0">
              <a:buNone/>
            </a:pPr>
            <a:endParaRPr lang="en-US" altLang="zh-CN" b="1" i="1" u="sng" dirty="0"/>
          </a:p>
          <a:p>
            <a:pPr lvl="0"/>
            <a:r>
              <a:rPr lang="en-US" altLang="zh-CN" dirty="0"/>
              <a:t>trains a separate binary LR for each class</a:t>
            </a:r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then normalizes the class probabilities.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125249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b="1" i="1" u="sng" dirty="0"/>
              <a:t>Multilayer </a:t>
            </a:r>
            <a:r>
              <a:rPr lang="en-US" altLang="zh-CN" b="1" i="1" u="sng" dirty="0" err="1"/>
              <a:t>perceptrons</a:t>
            </a:r>
            <a:r>
              <a:rPr lang="en-US" altLang="zh-CN" b="1" i="1" u="sng" dirty="0"/>
              <a:t> (MLP):</a:t>
            </a:r>
            <a:endParaRPr lang="zh-CN" altLang="zh-CN" sz="2400" b="1" i="1" u="sng" dirty="0"/>
          </a:p>
          <a:p>
            <a:r>
              <a:rPr lang="en-US" altLang="zh-CN" dirty="0"/>
              <a:t>a non-linear transform to all inputs (the hidden layer),</a:t>
            </a:r>
          </a:p>
          <a:p>
            <a:r>
              <a:rPr lang="en-US" altLang="zh-CN" dirty="0"/>
              <a:t>a </a:t>
            </a:r>
            <a:r>
              <a:rPr lang="en-US" altLang="zh-CN" dirty="0" err="1"/>
              <a:t>softmax</a:t>
            </a:r>
            <a:r>
              <a:rPr lang="en-US" altLang="zh-CN" dirty="0"/>
              <a:t> regression in the transformed space</a:t>
            </a:r>
          </a:p>
          <a:p>
            <a:r>
              <a:rPr lang="en-US" altLang="zh-CN" dirty="0"/>
              <a:t>The equation system is non-linear</a:t>
            </a:r>
          </a:p>
          <a:p>
            <a:pPr lvl="0"/>
            <a:r>
              <a:rPr lang="en-US" altLang="zh-CN" dirty="0"/>
              <a:t>MLPs and MLRs mainly differ in the number of unknowns in the system to solve. </a:t>
            </a:r>
          </a:p>
          <a:p>
            <a:pPr lvl="0"/>
            <a:r>
              <a:rPr lang="en-US" altLang="zh-CN" dirty="0"/>
              <a:t>the loss function for MLPs is not strongly convex.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sz="1400" dirty="0"/>
              <a:t>          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405552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r>
              <a:rPr lang="en-US" altLang="zh-CN" dirty="0"/>
              <a:t>For the non-linear equation systems we obtain, we do not know a priori how many samples we need to find a solution. </a:t>
            </a:r>
          </a:p>
          <a:p>
            <a:endParaRPr lang="en-US" altLang="zh-CN" dirty="0"/>
          </a:p>
          <a:p>
            <a:r>
              <a:rPr lang="en-US" altLang="zh-CN" dirty="0"/>
              <a:t>explore various query budgets of the form a*k, where k is the number of unknown model parameters, and a is a budget scaling factor.</a:t>
            </a:r>
            <a:endParaRPr lang="zh-CN" altLang="zh-CN" dirty="0"/>
          </a:p>
          <a:p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71838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r>
              <a:rPr lang="en-US" altLang="zh-CN" dirty="0"/>
              <a:t>Experiment</a:t>
            </a:r>
            <a:r>
              <a:rPr lang="zh-CN" altLang="en-US" dirty="0"/>
              <a:t>： </a:t>
            </a:r>
            <a:endParaRPr lang="en-US" altLang="zh-CN" dirty="0"/>
          </a:p>
          <a:p>
            <a:pPr lvl="1"/>
            <a:r>
              <a:rPr lang="en-US" altLang="zh-CN" dirty="0" err="1"/>
              <a:t>softmax</a:t>
            </a:r>
            <a:r>
              <a:rPr lang="en-US" altLang="zh-CN" dirty="0"/>
              <a:t> regression, a </a:t>
            </a:r>
            <a:r>
              <a:rPr lang="en-US" altLang="zh-CN" dirty="0" err="1"/>
              <a:t>OvR</a:t>
            </a:r>
            <a:r>
              <a:rPr lang="en-US" altLang="zh-CN" dirty="0"/>
              <a:t> regression and a MLP </a:t>
            </a:r>
          </a:p>
          <a:p>
            <a:pPr lvl="1"/>
            <a:r>
              <a:rPr lang="en-US" altLang="zh-CN" dirty="0"/>
              <a:t>target ‘Race’ (c = 5). </a:t>
            </a:r>
          </a:p>
          <a:p>
            <a:pPr lvl="1"/>
            <a:r>
              <a:rPr lang="en-US" altLang="zh-CN" dirty="0"/>
              <a:t>vary a from 0:5 to at most 5.</a:t>
            </a:r>
            <a:endParaRPr lang="zh-CN" altLang="zh-CN" dirty="0"/>
          </a:p>
          <a:p>
            <a:endParaRPr lang="en-US" altLang="zh-CN" dirty="0"/>
          </a:p>
          <a:p>
            <a:endParaRPr lang="zh-CN" altLang="zh-CN" sz="1400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7719" y="4547869"/>
            <a:ext cx="5048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Attacks-- MLRs and Multilayer </a:t>
            </a:r>
            <a:r>
              <a:rPr lang="en-US" altLang="zh-CN" sz="2400" b="1" dirty="0" err="1"/>
              <a:t>Perceptrons</a:t>
            </a:r>
            <a:endParaRPr lang="en-US" altLang="zh-CN" sz="2400" b="1" dirty="0"/>
          </a:p>
          <a:p>
            <a:r>
              <a:rPr lang="en-US" altLang="zh-CN" dirty="0"/>
              <a:t>Experiment</a:t>
            </a:r>
            <a:r>
              <a:rPr lang="zh-CN" altLang="en-US" dirty="0"/>
              <a:t>： </a:t>
            </a:r>
            <a:endParaRPr lang="en-US" altLang="zh-CN" dirty="0"/>
          </a:p>
          <a:p>
            <a:pPr lvl="1"/>
            <a:r>
              <a:rPr lang="en-US" altLang="zh-CN" dirty="0"/>
              <a:t>For </a:t>
            </a:r>
            <a:r>
              <a:rPr lang="en-US" altLang="zh-CN" b="1" dirty="0"/>
              <a:t>MLR models </a:t>
            </a:r>
            <a:r>
              <a:rPr lang="en-US" altLang="zh-CN" dirty="0"/>
              <a:t>the attack is extremely efficient, requiring around one query per unknown parameter of f. </a:t>
            </a:r>
          </a:p>
          <a:p>
            <a:pPr lvl="1"/>
            <a:r>
              <a:rPr lang="en-US" altLang="zh-CN" dirty="0"/>
              <a:t>For </a:t>
            </a:r>
            <a:r>
              <a:rPr lang="en-US" altLang="zh-CN" b="1" dirty="0"/>
              <a:t>MLPs</a:t>
            </a:r>
            <a:r>
              <a:rPr lang="en-US" altLang="zh-CN" dirty="0"/>
              <a:t>, the system to solve is more complex, with about 4 times more unknown parameters</a:t>
            </a:r>
            <a:endParaRPr lang="zh-CN" altLang="zh-CN" sz="1200" dirty="0"/>
          </a:p>
          <a:p>
            <a:endParaRPr lang="en-US" altLang="zh-CN" dirty="0"/>
          </a:p>
          <a:p>
            <a:endParaRPr lang="zh-CN" altLang="zh-CN" sz="1400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77719" y="4547869"/>
            <a:ext cx="5048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4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Attacks-Training Data Leakage for Kernel LR</a:t>
            </a:r>
          </a:p>
          <a:p>
            <a:r>
              <a:rPr lang="en-US" altLang="zh-CN" dirty="0"/>
              <a:t>When a model’s outputs are directly computed as a function of that data, extraction attacks can leak private training data.</a:t>
            </a:r>
            <a:endParaRPr lang="zh-CN" altLang="zh-CN" dirty="0"/>
          </a:p>
          <a:p>
            <a:endParaRPr lang="en-US" altLang="zh-CN" dirty="0"/>
          </a:p>
          <a:p>
            <a:r>
              <a:rPr lang="en-US" altLang="zh-CN" dirty="0"/>
              <a:t>By querying the model, adversary  obtains a non-linear equation system, the solution of which leaks training data.</a:t>
            </a:r>
            <a:endParaRPr lang="zh-CN" altLang="zh-CN" dirty="0"/>
          </a:p>
          <a:p>
            <a:endParaRPr lang="en-US" altLang="zh-CN" dirty="0"/>
          </a:p>
          <a:p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2399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878591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228625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2" y="1849775"/>
            <a:ext cx="51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Extraction Given Class Labels Only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798564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320622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76974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Extraction Countermeasures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2706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Attacks-Training Data Leakage for Kernel LR</a:t>
            </a:r>
          </a:p>
          <a:p>
            <a:pPr lvl="0"/>
            <a:r>
              <a:rPr lang="en-US" altLang="zh-CN" dirty="0"/>
              <a:t>(a) Displays 5 of 20 training samples used as </a:t>
            </a:r>
            <a:r>
              <a:rPr lang="en-US" altLang="zh-CN" dirty="0" err="1"/>
              <a:t>representers</a:t>
            </a:r>
            <a:r>
              <a:rPr lang="en-US" altLang="zh-CN" dirty="0"/>
              <a:t> in a KLR model (top) and 5 of 20 extracted </a:t>
            </a:r>
            <a:r>
              <a:rPr lang="en-US" altLang="zh-CN" dirty="0" err="1"/>
              <a:t>representers</a:t>
            </a:r>
            <a:r>
              <a:rPr lang="en-US" altLang="zh-CN" dirty="0"/>
              <a:t> (bottom). </a:t>
            </a:r>
          </a:p>
          <a:p>
            <a:pPr lvl="0"/>
            <a:r>
              <a:rPr lang="en-US" altLang="zh-CN" dirty="0"/>
              <a:t>(b) the average image of training points classified as a 3;4;5;6 or 7 by the target model f , along with 5 extracted </a:t>
            </a:r>
            <a:r>
              <a:rPr lang="en-US" altLang="zh-CN" dirty="0" err="1"/>
              <a:t>representers</a:t>
            </a:r>
            <a:r>
              <a:rPr lang="en-US" altLang="zh-CN" dirty="0"/>
              <a:t>  . </a:t>
            </a:r>
          </a:p>
          <a:p>
            <a:endParaRPr lang="zh-CN" altLang="zh-CN" sz="1400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2873" y="4676658"/>
            <a:ext cx="5589664" cy="13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70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Equation-Solving Attacks-Model Inversion Attacks on Extracted Models</a:t>
            </a:r>
          </a:p>
          <a:p>
            <a:r>
              <a:rPr lang="en-US" altLang="zh-CN" dirty="0"/>
              <a:t>Model inversion attack: </a:t>
            </a:r>
          </a:p>
          <a:p>
            <a:pPr lvl="1"/>
            <a:r>
              <a:rPr lang="en-US" altLang="zh-CN" dirty="0"/>
              <a:t>Uses access to a classifier f to find the input  that maximizes the class probability for class </a:t>
            </a:r>
            <a:r>
              <a:rPr lang="en-US" altLang="zh-CN" dirty="0" err="1"/>
              <a:t>i</a:t>
            </a:r>
            <a:r>
              <a:rPr lang="zh-CN" altLang="en-US" dirty="0"/>
              <a:t>：</a:t>
            </a:r>
            <a:endParaRPr lang="zh-CN" altLang="zh-CN" sz="2200" b="1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 work best in a white-box setting, where the attacker knows f and its parameters. </a:t>
            </a:r>
            <a:endParaRPr lang="en-US" altLang="zh-CN" sz="1200" dirty="0"/>
          </a:p>
          <a:p>
            <a:r>
              <a:rPr lang="en-US" altLang="zh-CN" dirty="0"/>
              <a:t>extract the model and then uses it with the white-box inversion attack.</a:t>
            </a:r>
            <a:endParaRPr lang="zh-CN" altLang="zh-CN" sz="1400" dirty="0"/>
          </a:p>
          <a:p>
            <a:r>
              <a:rPr lang="en-US" altLang="zh-CN" dirty="0"/>
              <a:t>case study </a:t>
            </a:r>
            <a:r>
              <a:rPr lang="zh-CN" altLang="en-US" dirty="0"/>
              <a:t>：</a:t>
            </a:r>
            <a:r>
              <a:rPr lang="en-US" altLang="zh-CN" dirty="0"/>
              <a:t>faster and requires 20 times fewer online queries.</a:t>
            </a:r>
            <a:endParaRPr lang="zh-CN" altLang="zh-CN" sz="1400" dirty="0"/>
          </a:p>
          <a:p>
            <a:pPr lvl="1"/>
            <a:endParaRPr lang="zh-CN" altLang="zh-CN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27139" y="3851586"/>
            <a:ext cx="2873299" cy="3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6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Decision Tree Path-Finding Attacks</a:t>
            </a:r>
            <a:endParaRPr lang="zh-CN" altLang="zh-CN" sz="2400" b="1" dirty="0"/>
          </a:p>
          <a:p>
            <a:pPr lvl="0"/>
            <a:r>
              <a:rPr lang="en-US" altLang="zh-CN" dirty="0"/>
              <a:t>Decision trees partition the input space into discrete regions, each of which is assigned a label and confidence score.</a:t>
            </a:r>
          </a:p>
          <a:p>
            <a:pPr lvl="0"/>
            <a:endParaRPr lang="zh-CN" altLang="zh-CN" dirty="0"/>
          </a:p>
          <a:p>
            <a:r>
              <a:rPr lang="en-US" altLang="zh-CN" dirty="0"/>
              <a:t>Path-finding attack: exploits API particularities to extract the ‘decisions’ taken by a tree when classifying an input.</a:t>
            </a:r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8687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Decision Tree Path-Finding Attacks</a:t>
            </a:r>
            <a:endParaRPr lang="zh-CN" altLang="zh-CN" sz="2400" b="1" dirty="0"/>
          </a:p>
          <a:p>
            <a:r>
              <a:rPr lang="en-US" altLang="zh-CN" dirty="0"/>
              <a:t>The attack starts with a random input x </a:t>
            </a:r>
          </a:p>
          <a:p>
            <a:r>
              <a:rPr lang="en-US" altLang="zh-CN" dirty="0"/>
              <a:t>search for all constraints on x </a:t>
            </a:r>
          </a:p>
          <a:p>
            <a:pPr lvl="1"/>
            <a:r>
              <a:rPr lang="en-US" altLang="zh-CN" dirty="0"/>
              <a:t>LINE SEARCH (for continuous features) </a:t>
            </a:r>
          </a:p>
          <a:p>
            <a:pPr lvl="1"/>
            <a:r>
              <a:rPr lang="en-US" altLang="zh-CN" dirty="0"/>
              <a:t>CAT SPLIT (for categorical features)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000" dirty="0"/>
              <a:t>create new queries for unvisited leaves.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000" dirty="0"/>
              <a:t>Once all leaves have been found, the algorithm returns the corresponding constraints on x.</a:t>
            </a:r>
            <a:endParaRPr lang="zh-CN" altLang="zh-CN" sz="2000" dirty="0"/>
          </a:p>
          <a:p>
            <a:pPr lvl="1"/>
            <a:endParaRPr lang="zh-CN" altLang="zh-CN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81121" y="1261929"/>
            <a:ext cx="4912499" cy="53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Decision Tree Path-Finding Attacks</a:t>
            </a:r>
            <a:endParaRPr lang="zh-CN" altLang="zh-CN" sz="2400" b="1" dirty="0"/>
          </a:p>
          <a:p>
            <a:r>
              <a:rPr lang="en-US" altLang="zh-CN" dirty="0"/>
              <a:t>Toy example :</a:t>
            </a:r>
          </a:p>
          <a:p>
            <a:pPr lvl="1"/>
            <a:r>
              <a:rPr lang="en-US" altLang="zh-CN" dirty="0"/>
              <a:t>current query is x = {Size =50; Color = R} and O(x) = id2.</a:t>
            </a:r>
            <a:endParaRPr lang="zh-CN" altLang="zh-CN" dirty="0"/>
          </a:p>
          <a:p>
            <a:pPr lvl="1"/>
            <a:endParaRPr lang="zh-CN" altLang="zh-CN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68012" y="3677695"/>
            <a:ext cx="5166964" cy="24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9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Decision Tree Path-Finding Attacks</a:t>
            </a:r>
            <a:endParaRPr lang="zh-CN" altLang="zh-CN" sz="2400" b="1" dirty="0"/>
          </a:p>
          <a:p>
            <a:pPr lvl="0"/>
            <a:r>
              <a:rPr lang="en-US" altLang="zh-CN" dirty="0"/>
              <a:t>A top-down approach</a:t>
            </a:r>
            <a:endParaRPr lang="zh-CN" altLang="zh-CN" dirty="0"/>
          </a:p>
          <a:p>
            <a:r>
              <a:rPr lang="en-US" altLang="zh-CN" dirty="0"/>
              <a:t>It extracts the tree ‘layer by layer’</a:t>
            </a:r>
          </a:p>
          <a:p>
            <a:r>
              <a:rPr lang="en-US" altLang="zh-CN" dirty="0"/>
              <a:t>starting at the root with an empty query </a:t>
            </a:r>
          </a:p>
          <a:p>
            <a:r>
              <a:rPr lang="en-US" altLang="zh-CN" dirty="0"/>
              <a:t>then set each feature in turn and query again. </a:t>
            </a:r>
            <a:endParaRPr lang="zh-CN" altLang="zh-CN" sz="1400" dirty="0"/>
          </a:p>
          <a:p>
            <a:r>
              <a:rPr lang="en-US" altLang="zh-CN" dirty="0"/>
              <a:t>With similar procedures as described previously, extract the root’s splitting criterion</a:t>
            </a:r>
          </a:p>
          <a:p>
            <a:r>
              <a:rPr lang="en-US" altLang="zh-CN" dirty="0"/>
              <a:t>recursively search lower layers of the tree.</a:t>
            </a:r>
            <a:endParaRPr lang="zh-CN" altLang="zh-CN" sz="1400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39772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Decision Tree Path-Finding Attacks</a:t>
            </a:r>
            <a:endParaRPr lang="zh-CN" altLang="zh-CN" sz="2400" b="1" dirty="0"/>
          </a:p>
          <a:p>
            <a:pPr lvl="0"/>
            <a:r>
              <a:rPr lang="en-US" altLang="zh-CN" dirty="0"/>
              <a:t>Duplicate identities</a:t>
            </a:r>
            <a:endParaRPr lang="zh-CN" altLang="zh-CN" dirty="0"/>
          </a:p>
          <a:p>
            <a:pPr lvl="1"/>
            <a:r>
              <a:rPr lang="en-US" altLang="zh-CN" dirty="0"/>
              <a:t>attacks are resilient to some nodes or leaves sharing the same id.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checking whether a leaf with the current id was already visited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whether the current query violates that leaf’s predicates</a:t>
            </a:r>
            <a:endParaRPr lang="zh-CN" altLang="zh-CN" dirty="0"/>
          </a:p>
          <a:p>
            <a:pPr lvl="1"/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11418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with Confidence Values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6" y="2087120"/>
            <a:ext cx="837216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Decision Tree Path-Finding Attacks</a:t>
            </a:r>
            <a:endParaRPr lang="zh-CN" altLang="zh-CN" sz="2400" b="1" dirty="0"/>
          </a:p>
          <a:p>
            <a:r>
              <a:rPr lang="en-US" altLang="zh-CN" dirty="0"/>
              <a:t>Attack Evaluation</a:t>
            </a:r>
          </a:p>
          <a:p>
            <a:endParaRPr lang="zh-CN" altLang="zh-CN" dirty="0"/>
          </a:p>
          <a:p>
            <a:pPr lvl="1"/>
            <a:r>
              <a:rPr lang="en-US" altLang="zh-CN" dirty="0"/>
              <a:t>Querying partial inputs vastly improves attack:  require far less queries and achieve higher accuracy for trees with duplicate leaf ids.</a:t>
            </a:r>
          </a:p>
          <a:p>
            <a:pPr lvl="1"/>
            <a:endParaRPr lang="zh-CN" altLang="zh-CN" dirty="0"/>
          </a:p>
          <a:p>
            <a:pPr lvl="1"/>
            <a:r>
              <a:rPr lang="en-US" altLang="zh-CN" dirty="0"/>
              <a:t>both attacks achieve perfect extraction when all leaves have unique ids.</a:t>
            </a:r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30809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Online 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2087120"/>
            <a:ext cx="7969750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Case Study 1: </a:t>
            </a:r>
            <a:r>
              <a:rPr lang="en-US" altLang="zh-CN" sz="2400" b="1" dirty="0" err="1"/>
              <a:t>BigML</a:t>
            </a:r>
            <a:endParaRPr lang="zh-CN" altLang="zh-CN" sz="2400" b="1" dirty="0"/>
          </a:p>
          <a:p>
            <a:r>
              <a:rPr lang="en-US" altLang="zh-CN" dirty="0"/>
              <a:t>Decision trees model</a:t>
            </a:r>
            <a:endParaRPr lang="zh-CN" altLang="zh-CN" dirty="0"/>
          </a:p>
          <a:p>
            <a:r>
              <a:rPr lang="en-US" altLang="zh-CN" dirty="0"/>
              <a:t>train a tree on the German Credit data.</a:t>
            </a:r>
            <a:endParaRPr lang="zh-CN" altLang="zh-CN" dirty="0"/>
          </a:p>
          <a:p>
            <a:r>
              <a:rPr lang="en-US" altLang="zh-CN" dirty="0"/>
              <a:t>Two using respectively 1722 and 1150 queries. </a:t>
            </a:r>
          </a:p>
          <a:p>
            <a:r>
              <a:rPr lang="en-US" altLang="zh-CN" dirty="0"/>
              <a:t>Both attacks’ duration (1030 seconds and 631 seconds) is dominated by query latency.</a:t>
            </a:r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95078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Online 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2087120"/>
            <a:ext cx="7969750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Case Study 2: Amazon Web Services</a:t>
            </a:r>
            <a:endParaRPr lang="zh-CN" altLang="zh-CN" sz="2400" b="1" dirty="0"/>
          </a:p>
          <a:p>
            <a:r>
              <a:rPr lang="en-US" altLang="zh-CN" dirty="0"/>
              <a:t>logistic regression model</a:t>
            </a:r>
          </a:p>
          <a:p>
            <a:endParaRPr lang="zh-CN" altLang="zh-CN" dirty="0"/>
          </a:p>
          <a:p>
            <a:r>
              <a:rPr lang="en-US" altLang="zh-CN" dirty="0"/>
              <a:t>In all cases, the extracted model matches f on 100% of tested inputs.</a:t>
            </a:r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9194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864788"/>
            <a:ext cx="6962577" cy="49214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/>
              <a:t>Machine learning (ML) </a:t>
            </a:r>
            <a:r>
              <a:rPr lang="en-US" altLang="zh-CN" dirty="0"/>
              <a:t>aims to provide automated extraction of insights from data by means of a predictive model.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lvl="0"/>
            <a:r>
              <a:rPr lang="en-US" altLang="zh-CN" dirty="0"/>
              <a:t>A predictive model is a function that maps feature vectors to a categorical or real-valued output.</a:t>
            </a:r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Popular models include support vector machines (SVMs), logistic regressions, neural networks, and decision trees.</a:t>
            </a:r>
            <a:endParaRPr lang="zh-CN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84746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Online Model Extraction Attacks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2087120"/>
            <a:ext cx="7969750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400" b="1" dirty="0"/>
              <a:t>Learning unknown model classes or hyper-parameters.</a:t>
            </a:r>
          </a:p>
          <a:p>
            <a:r>
              <a:rPr lang="en-US" altLang="zh-CN" b="1" dirty="0"/>
              <a:t>extract-and-test approach</a:t>
            </a:r>
            <a:r>
              <a:rPr lang="en-US" altLang="zh-CN" dirty="0"/>
              <a:t>: 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each attack is applied in turn, and evaluated by computing </a:t>
            </a:r>
            <a:r>
              <a:rPr lang="en-US" altLang="zh-CN" dirty="0" err="1"/>
              <a:t>Rtest</a:t>
            </a:r>
            <a:r>
              <a:rPr lang="en-US" altLang="zh-CN" dirty="0"/>
              <a:t> or </a:t>
            </a:r>
            <a:r>
              <a:rPr lang="en-US" altLang="zh-CN" dirty="0" err="1"/>
              <a:t>Runif</a:t>
            </a:r>
            <a:r>
              <a:rPr lang="en-US" altLang="zh-CN" dirty="0"/>
              <a:t> over a chosen set of points. 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The adversary succeeds if any of the strategies achieves a low error.</a:t>
            </a:r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06099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Given Class Labels Only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2087120"/>
            <a:ext cx="7969750" cy="4921498"/>
          </a:xfrm>
        </p:spPr>
        <p:txBody>
          <a:bodyPr>
            <a:normAutofit/>
          </a:bodyPr>
          <a:lstStyle/>
          <a:p>
            <a:r>
              <a:rPr lang="en-US" altLang="zh-CN" dirty="0"/>
              <a:t>explore model extraction in a setting with no confidence scores</a:t>
            </a:r>
            <a:endParaRPr lang="zh-CN" altLang="zh-CN" dirty="0"/>
          </a:p>
          <a:p>
            <a:r>
              <a:rPr lang="en-US" altLang="zh-CN" dirty="0"/>
              <a:t>The Lowd-Meek attack</a:t>
            </a:r>
            <a:endParaRPr lang="zh-CN" altLang="zh-CN" dirty="0"/>
          </a:p>
          <a:p>
            <a:pPr lvl="1"/>
            <a:r>
              <a:rPr lang="en-US" altLang="zh-CN" dirty="0"/>
              <a:t>present an attack on any linear classifier, A linear classifier classifies an instance x as positive if		and negative otherwise.</a:t>
            </a:r>
          </a:p>
          <a:p>
            <a:pPr lvl="1"/>
            <a:r>
              <a:rPr lang="en-US" altLang="zh-CN" dirty="0"/>
              <a:t>SVMs with linear kernels and binary LRs are examples of linear classifiers.</a:t>
            </a:r>
            <a:endParaRPr lang="zh-CN" altLang="zh-CN" dirty="0"/>
          </a:p>
          <a:p>
            <a:pPr lvl="1"/>
            <a:r>
              <a:rPr lang="en-US" altLang="zh-CN" dirty="0"/>
              <a:t>Their attack uses line searches to find points arbitrarily close to decision boundary </a:t>
            </a:r>
          </a:p>
          <a:p>
            <a:pPr lvl="1"/>
            <a:r>
              <a:rPr lang="en-US" altLang="zh-CN" dirty="0"/>
              <a:t>straightforward extension : polynomial kernel SVMs. </a:t>
            </a:r>
            <a:endParaRPr lang="zh-CN" altLang="zh-CN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567345" y="3423075"/>
            <a:ext cx="1316889" cy="312583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2297616" y="4580973"/>
            <a:ext cx="1382286" cy="3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1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Given Class Labels Only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2087120"/>
            <a:ext cx="7969750" cy="4921498"/>
          </a:xfrm>
        </p:spPr>
        <p:txBody>
          <a:bodyPr>
            <a:normAutofit/>
          </a:bodyPr>
          <a:lstStyle/>
          <a:p>
            <a:pPr lvl="0"/>
            <a:r>
              <a:rPr lang="en-US" altLang="zh-CN" dirty="0"/>
              <a:t>Strategy of </a:t>
            </a:r>
            <a:r>
              <a:rPr lang="en-US" altLang="zh-CN" b="1" dirty="0"/>
              <a:t>re-training</a:t>
            </a:r>
            <a:r>
              <a:rPr lang="en-US" altLang="zh-CN" dirty="0"/>
              <a:t> a model locally</a:t>
            </a:r>
            <a:endParaRPr lang="zh-CN" altLang="zh-CN" dirty="0"/>
          </a:p>
          <a:p>
            <a:pPr lvl="1" algn="just"/>
            <a:r>
              <a:rPr lang="en-US" altLang="zh-CN" dirty="0"/>
              <a:t>Retraining with </a:t>
            </a:r>
            <a:r>
              <a:rPr lang="en-US" altLang="zh-CN" b="1" dirty="0"/>
              <a:t>uniform queries</a:t>
            </a:r>
            <a:r>
              <a:rPr lang="en-US" altLang="zh-CN" dirty="0"/>
              <a:t>: sampling m points uniformly at random and training a model on these samples.</a:t>
            </a:r>
          </a:p>
          <a:p>
            <a:pPr lvl="1" algn="just"/>
            <a:r>
              <a:rPr lang="en-US" altLang="zh-CN" b="1" dirty="0"/>
              <a:t>Line-search </a:t>
            </a:r>
            <a:r>
              <a:rPr lang="en-US" altLang="zh-CN" dirty="0"/>
              <a:t>retraining: issues m adaptive queries using line search techniques, to find samples close to the decision boundaries. A model is then trained on the m queried samples.</a:t>
            </a:r>
          </a:p>
          <a:p>
            <a:pPr lvl="1" algn="just"/>
            <a:r>
              <a:rPr lang="en-US" altLang="zh-CN" b="1" dirty="0"/>
              <a:t>Adaptive</a:t>
            </a:r>
            <a:r>
              <a:rPr lang="en-US" altLang="zh-CN" dirty="0"/>
              <a:t> retraining.: applies techniques from active learning. For some number r of rounds and a query budget m, it queries the oracle on m/r uniform points, and trains a model.</a:t>
            </a:r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65962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Given Class Labels Only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1975610"/>
            <a:ext cx="8482705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800" b="1" dirty="0"/>
              <a:t>Experiment--Linear Binary Models</a:t>
            </a:r>
          </a:p>
          <a:p>
            <a:r>
              <a:rPr lang="zh-CN" altLang="zh-CN" dirty="0"/>
              <a:t>The retraining strategies perform better than simple uniform retraining. </a:t>
            </a:r>
          </a:p>
          <a:p>
            <a:r>
              <a:rPr lang="en-US" altLang="zh-CN" dirty="0"/>
              <a:t>The adaptive strategy is the most efficient of three retraining strategies. </a:t>
            </a:r>
          </a:p>
          <a:p>
            <a:r>
              <a:rPr lang="zh-CN" altLang="zh-CN" dirty="0"/>
              <a:t>However, for budgets large </a:t>
            </a:r>
            <a:r>
              <a:rPr lang="zh-CN" altLang="en-US" dirty="0"/>
              <a:t>，</a:t>
            </a:r>
            <a:r>
              <a:rPr lang="zh-CN" altLang="zh-CN" dirty="0"/>
              <a:t>the Lowd-Meek attack is clearly the most efficient</a:t>
            </a:r>
          </a:p>
          <a:p>
            <a:endParaRPr lang="zh-CN" altLang="zh-CN" sz="2800" b="1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64809" y="3962400"/>
            <a:ext cx="5124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1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Given Class Labels Only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1975610"/>
            <a:ext cx="8482705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2800" b="1" dirty="0"/>
              <a:t>Experiment--Multiclass LR Models</a:t>
            </a:r>
          </a:p>
          <a:p>
            <a:r>
              <a:rPr lang="en-US" altLang="zh-CN" dirty="0"/>
              <a:t>the adaptive strategy clearly performs best and that the line-search strategy does not improve over uniform retraining</a:t>
            </a:r>
          </a:p>
          <a:p>
            <a:r>
              <a:rPr lang="en-US" altLang="zh-CN" dirty="0"/>
              <a:t>all strategies achieve lower </a:t>
            </a:r>
            <a:r>
              <a:rPr lang="en-US" altLang="zh-CN" dirty="0" err="1"/>
              <a:t>Rtest</a:t>
            </a:r>
            <a:r>
              <a:rPr lang="en-US" altLang="zh-CN" dirty="0"/>
              <a:t> than </a:t>
            </a:r>
            <a:r>
              <a:rPr lang="en-US" altLang="zh-CN" dirty="0" err="1"/>
              <a:t>Runif</a:t>
            </a:r>
            <a:r>
              <a:rPr lang="en-US" altLang="zh-CN" dirty="0"/>
              <a:t>. It thus appears that for the models we trained, points from the test set are on average ‘far’ from the decision boundaries of f</a:t>
            </a:r>
            <a:endParaRPr lang="zh-CN" altLang="zh-CN" dirty="0"/>
          </a:p>
          <a:p>
            <a:endParaRPr lang="zh-CN" altLang="zh-CN" sz="2800" b="1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57814" y="4514850"/>
            <a:ext cx="5181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Given Class Labels Only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1975610"/>
            <a:ext cx="8482705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Experiment--Neural Networks</a:t>
            </a:r>
          </a:p>
          <a:p>
            <a:r>
              <a:rPr lang="en-US" altLang="zh-CN" dirty="0"/>
              <a:t>For a budget of 100 * k, where k is the number of model parameters</a:t>
            </a:r>
          </a:p>
          <a:p>
            <a:endParaRPr lang="en-US" altLang="zh-CN" dirty="0"/>
          </a:p>
          <a:p>
            <a:r>
              <a:rPr lang="en-US" altLang="zh-CN" dirty="0" err="1"/>
              <a:t>Rtest</a:t>
            </a:r>
            <a:r>
              <a:rPr lang="en-US" altLang="zh-CN" dirty="0"/>
              <a:t> = 99:16% and </a:t>
            </a:r>
            <a:r>
              <a:rPr lang="en-US" altLang="zh-CN" dirty="0" err="1"/>
              <a:t>Runif</a:t>
            </a:r>
            <a:r>
              <a:rPr lang="en-US" altLang="zh-CN" dirty="0"/>
              <a:t> = 98:24%,</a:t>
            </a:r>
          </a:p>
          <a:p>
            <a:endParaRPr lang="en-US" altLang="zh-CN" dirty="0"/>
          </a:p>
          <a:p>
            <a:r>
              <a:rPr lang="en-US" altLang="zh-CN" dirty="0"/>
              <a:t>using 108200 queries per model on average.</a:t>
            </a:r>
            <a:endParaRPr lang="zh-CN" altLang="zh-CN" dirty="0"/>
          </a:p>
          <a:p>
            <a:endParaRPr lang="zh-CN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4077359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Given Class Labels Only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1975610"/>
            <a:ext cx="8482705" cy="4921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Experiment--RBF Kernel SVMs</a:t>
            </a:r>
            <a:endParaRPr lang="en-US" altLang="zh-CN" dirty="0"/>
          </a:p>
          <a:p>
            <a:r>
              <a:rPr lang="en-US" altLang="zh-CN" dirty="0"/>
              <a:t>adaptive retraining performs best,</a:t>
            </a:r>
            <a:endParaRPr lang="zh-CN" altLang="zh-CN" dirty="0"/>
          </a:p>
          <a:p>
            <a:endParaRPr lang="en-US" altLang="zh-CN" dirty="0"/>
          </a:p>
          <a:p>
            <a:endParaRPr lang="zh-CN" altLang="zh-CN" sz="2800" b="1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5354" y="3440732"/>
            <a:ext cx="5600275" cy="25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5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Countermeasures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1975610"/>
            <a:ext cx="8482705" cy="4921498"/>
          </a:xfrm>
        </p:spPr>
        <p:txBody>
          <a:bodyPr>
            <a:normAutofit/>
          </a:bodyPr>
          <a:lstStyle/>
          <a:p>
            <a:r>
              <a:rPr lang="en-US" altLang="zh-CN" dirty="0"/>
              <a:t>Rounding confidences.</a:t>
            </a:r>
          </a:p>
          <a:p>
            <a:pPr lvl="1"/>
            <a:r>
              <a:rPr lang="en-US" altLang="zh-CN" dirty="0"/>
              <a:t>A possible defense is to round confidence scores to some fixed precision.</a:t>
            </a:r>
          </a:p>
          <a:p>
            <a:pPr lvl="1"/>
            <a:r>
              <a:rPr lang="en-US" altLang="zh-CN" dirty="0"/>
              <a:t>class probabilities rounded to 4 or 5 decimal places (as done already in </a:t>
            </a:r>
            <a:r>
              <a:rPr lang="en-US" altLang="zh-CN" dirty="0" err="1"/>
              <a:t>BigML</a:t>
            </a:r>
            <a:r>
              <a:rPr lang="en-US" altLang="zh-CN" dirty="0"/>
              <a:t>) have no effect on the attack’s success. </a:t>
            </a:r>
            <a:endParaRPr lang="zh-CN" altLang="zh-CN" sz="2200" dirty="0"/>
          </a:p>
          <a:p>
            <a:pPr lvl="1"/>
            <a:r>
              <a:rPr lang="en-US" altLang="zh-CN" dirty="0"/>
              <a:t>When rounding further to 3 and 2 decimal places, the attack is weakened, but still vastly outperforms adaptive retraining using class labels only.</a:t>
            </a:r>
            <a:endParaRPr lang="zh-CN" altLang="zh-CN" sz="2200" dirty="0"/>
          </a:p>
          <a:p>
            <a:pPr lvl="1"/>
            <a:endParaRPr lang="zh-CN" altLang="zh-CN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39076" y="4436359"/>
            <a:ext cx="51054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5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Extraction Countermeasures</a:t>
            </a:r>
            <a:endParaRPr lang="zh-CN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94027" y="1975610"/>
            <a:ext cx="8482705" cy="4921498"/>
          </a:xfrm>
        </p:spPr>
        <p:txBody>
          <a:bodyPr>
            <a:normAutofit/>
          </a:bodyPr>
          <a:lstStyle/>
          <a:p>
            <a:pPr lvl="0"/>
            <a:r>
              <a:rPr lang="en-US" altLang="zh-CN" dirty="0"/>
              <a:t>Differential privacy</a:t>
            </a:r>
          </a:p>
          <a:p>
            <a:pPr lvl="1"/>
            <a:r>
              <a:rPr lang="en-US" altLang="zh-CN" dirty="0"/>
              <a:t>Differential privacy (DP) decrease the ability of an adversary A to learn information about training set elements, when given access to prediction queries.</a:t>
            </a:r>
          </a:p>
          <a:p>
            <a:pPr lvl="0"/>
            <a:r>
              <a:rPr lang="en-US" altLang="zh-CN" sz="2000" dirty="0"/>
              <a:t>Ensemble methods. </a:t>
            </a:r>
          </a:p>
          <a:p>
            <a:pPr lvl="1"/>
            <a:r>
              <a:rPr lang="en-US" altLang="zh-CN" dirty="0"/>
              <a:t>may be more resilient to extraction attacks, in the sense that attackers will only be able to obtain relatively coarse approximations of the target function.</a:t>
            </a:r>
            <a:endParaRPr lang="zh-CN" altLang="zh-CN" dirty="0"/>
          </a:p>
          <a:p>
            <a:pPr lvl="1"/>
            <a:endParaRPr lang="zh-CN" altLang="zh-CN" dirty="0"/>
          </a:p>
          <a:p>
            <a:pPr lvl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06552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95104"/>
            <a:ext cx="6962577" cy="49214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AIM of model extraction attacks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Free of charge</a:t>
            </a:r>
          </a:p>
          <a:p>
            <a:pPr lvl="0"/>
            <a:r>
              <a:rPr lang="en-US" altLang="zh-CN" dirty="0"/>
              <a:t>leak information about training data.</a:t>
            </a:r>
          </a:p>
          <a:p>
            <a:pPr lvl="0"/>
            <a:r>
              <a:rPr lang="en-US" altLang="zh-CN" dirty="0"/>
              <a:t>evade detection (such as spam detection)</a:t>
            </a:r>
          </a:p>
          <a:p>
            <a:pPr lvl="0"/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Model extraction attacks: </a:t>
            </a:r>
          </a:p>
          <a:p>
            <a:r>
              <a:rPr lang="en-US" altLang="zh-CN" dirty="0"/>
              <a:t>Adversary can query an ML model through API to obtain predictions on input feature vectors. </a:t>
            </a:r>
          </a:p>
          <a:p>
            <a:r>
              <a:rPr lang="en-US" altLang="zh-CN" dirty="0"/>
              <a:t>The adversary’s goal is to extract an equivalent or near-equivalent ML model.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198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95104"/>
            <a:ext cx="6962577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b="1" dirty="0"/>
              <a:t>Information-rich outputs by APIs: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class labels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high-precision confidence values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response to partial queries</a:t>
            </a:r>
          </a:p>
          <a:p>
            <a:pPr marL="0" indent="0">
              <a:buNone/>
            </a:pPr>
            <a:r>
              <a:rPr lang="en-US" altLang="zh-CN" b="1" dirty="0"/>
              <a:t>Two approaches:</a:t>
            </a:r>
          </a:p>
          <a:p>
            <a:r>
              <a:rPr lang="en-US" altLang="zh-CN" dirty="0"/>
              <a:t>For logistic regression, multiclass logistic regressions and neural networks: querying d +1 random d-dimensional inputs</a:t>
            </a:r>
          </a:p>
          <a:p>
            <a:r>
              <a:rPr lang="en-US" altLang="zh-CN" dirty="0"/>
              <a:t>For decision trees: use adaptive, iterative search algorithms to discover paths in a tree.</a:t>
            </a:r>
            <a:endParaRPr lang="zh-CN" altLang="zh-CN" dirty="0"/>
          </a:p>
          <a:p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478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95104"/>
            <a:ext cx="6962577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b="1" dirty="0"/>
              <a:t>Model extraction attacks under omission of confidence values</a:t>
            </a:r>
          </a:p>
          <a:p>
            <a:r>
              <a:rPr lang="en-US" altLang="zh-CN" dirty="0"/>
              <a:t>New attacks extract models matching targets on &gt;99% of the input space for a variety of model classes, but need up to 100 times more queries than equation-solving attacks</a:t>
            </a:r>
          </a:p>
          <a:p>
            <a:endParaRPr lang="en-US" altLang="zh-CN" dirty="0"/>
          </a:p>
          <a:p>
            <a:pPr lvl="0"/>
            <a:r>
              <a:rPr lang="en-US" altLang="zh-CN" dirty="0"/>
              <a:t>While less effective than equation-solving, these attacks remain attractive for certain types of adversary.</a:t>
            </a:r>
            <a:endParaRPr lang="zh-CN" altLang="zh-CN" dirty="0"/>
          </a:p>
          <a:p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5211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95104"/>
            <a:ext cx="7713273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b="1" dirty="0"/>
              <a:t>Experiment</a:t>
            </a:r>
          </a:p>
          <a:p>
            <a:r>
              <a:rPr lang="en-US" altLang="zh-CN" dirty="0"/>
              <a:t>Locally experiment: </a:t>
            </a:r>
          </a:p>
          <a:p>
            <a:pPr marL="0" indent="0">
              <a:buNone/>
            </a:pPr>
            <a:r>
              <a:rPr lang="en-US" altLang="zh-CN" dirty="0"/>
              <a:t>	using standard ML libraries</a:t>
            </a:r>
            <a:endParaRPr lang="zh-CN" altLang="zh-CN" dirty="0"/>
          </a:p>
          <a:p>
            <a:r>
              <a:rPr lang="en-US" altLang="zh-CN" dirty="0"/>
              <a:t>Case study: </a:t>
            </a:r>
            <a:r>
              <a:rPr lang="en-US" altLang="zh-CN" dirty="0" err="1"/>
              <a:t>BigML</a:t>
            </a:r>
            <a:r>
              <a:rPr lang="en-US" altLang="zh-CN" dirty="0"/>
              <a:t> and Amazon. </a:t>
            </a:r>
          </a:p>
          <a:p>
            <a:pPr marL="0" indent="0">
              <a:buNone/>
            </a:pPr>
            <a:r>
              <a:rPr lang="en-US" altLang="zh-CN" dirty="0"/>
              <a:t>    Show computationally fast attacks that use a small number of queries to extract models matching the targets on 100% of tested inputs.</a:t>
            </a:r>
            <a:endParaRPr lang="zh-CN" altLang="zh-CN" dirty="0"/>
          </a:p>
          <a:p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  <a:endParaRPr lang="zh-CN" altLang="zh-CN" dirty="0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873976" y="4906537"/>
            <a:ext cx="6006326" cy="14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95104"/>
            <a:ext cx="6962577" cy="49214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b="1" dirty="0"/>
              <a:t>Main contribution:</a:t>
            </a:r>
            <a:endParaRPr lang="zh-CN" altLang="zh-CN" b="1" dirty="0"/>
          </a:p>
          <a:p>
            <a:r>
              <a:rPr lang="en-US" altLang="zh-CN" dirty="0"/>
              <a:t>Simple equation-solving model extraction attacks that use non-adaptive, random queries to solve for the parameters of a target model. </a:t>
            </a:r>
          </a:p>
          <a:p>
            <a:r>
              <a:rPr lang="en-US" altLang="zh-CN" dirty="0"/>
              <a:t>A new path-finding algorithm for extracting decision trees that abuses confidence values as quasi-identifiers for paths.</a:t>
            </a:r>
            <a:endParaRPr lang="zh-CN" altLang="zh-CN" dirty="0"/>
          </a:p>
          <a:p>
            <a:r>
              <a:rPr lang="en-US" altLang="zh-CN" dirty="0"/>
              <a:t>Model extraction attacks against models that output only class labels,</a:t>
            </a:r>
            <a:endParaRPr lang="zh-CN" altLang="zh-CN" dirty="0"/>
          </a:p>
          <a:p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4588804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1826</TotalTime>
  <Words>3168</Words>
  <Application>Microsoft Office PowerPoint</Application>
  <PresentationFormat>全屏显示(4:3)</PresentationFormat>
  <Paragraphs>451</Paragraphs>
  <Slides>49</Slides>
  <Notes>46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等线</vt:lpstr>
      <vt:lpstr>等线 Light</vt:lpstr>
      <vt:lpstr>微软雅黑</vt:lpstr>
      <vt:lpstr>Arial</vt:lpstr>
      <vt:lpstr>Calibri</vt:lpstr>
      <vt:lpstr>Cambria Math</vt:lpstr>
      <vt:lpstr>2016-VI主题</vt:lpstr>
      <vt:lpstr>Equation</vt:lpstr>
      <vt:lpstr>Stealing Machine Learning Models via Prediction APIs</vt:lpstr>
      <vt:lpstr>目录 Contents</vt:lpstr>
      <vt:lpstr>目录 Contents</vt:lpstr>
      <vt:lpstr>Introduction</vt:lpstr>
      <vt:lpstr>Introduction</vt:lpstr>
      <vt:lpstr>Introduction</vt:lpstr>
      <vt:lpstr>Introduction</vt:lpstr>
      <vt:lpstr>Introduction</vt:lpstr>
      <vt:lpstr>Introduction</vt:lpstr>
      <vt:lpstr>Background</vt:lpstr>
      <vt:lpstr>Background</vt:lpstr>
      <vt:lpstr>Model Extraction Attacks</vt:lpstr>
      <vt:lpstr>Model Extraction Attacks</vt:lpstr>
      <vt:lpstr>Model Extraction Attacks</vt:lpstr>
      <vt:lpstr>Model Extraction Attacks</vt:lpstr>
      <vt:lpstr>Model Extraction Attacks</vt:lpstr>
      <vt:lpstr>Model Extraction Attacks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Extraction with Confidence Values</vt:lpstr>
      <vt:lpstr>Online Model Extraction Attacks</vt:lpstr>
      <vt:lpstr>Online Model Extraction Attacks</vt:lpstr>
      <vt:lpstr>Online Model Extraction Attacks</vt:lpstr>
      <vt:lpstr>Extraction Given Class Labels Only</vt:lpstr>
      <vt:lpstr>Extraction Given Class Labels Only</vt:lpstr>
      <vt:lpstr>Extraction Given Class Labels Only</vt:lpstr>
      <vt:lpstr>Extraction Given Class Labels Only</vt:lpstr>
      <vt:lpstr>Extraction Given Class Labels Only</vt:lpstr>
      <vt:lpstr>Extraction Given Class Labels Only</vt:lpstr>
      <vt:lpstr>Extraction Countermeasures</vt:lpstr>
      <vt:lpstr>Extraction Countermeasures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Grace Xu</cp:lastModifiedBy>
  <cp:revision>114</cp:revision>
  <dcterms:created xsi:type="dcterms:W3CDTF">2016-01-21T16:32:22Z</dcterms:created>
  <dcterms:modified xsi:type="dcterms:W3CDTF">2017-06-04T02:41:50Z</dcterms:modified>
</cp:coreProperties>
</file>