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7" name="Shape 97"/>
          <p:cNvSpPr/>
          <p:nvPr>
            <p:ph type="sldImg"/>
          </p:nvPr>
        </p:nvSpPr>
        <p:spPr>
          <a:xfrm>
            <a:off x="1143000" y="685800"/>
            <a:ext cx="4572000" cy="3429000"/>
          </a:xfrm>
          <a:prstGeom prst="rect">
            <a:avLst/>
          </a:prstGeom>
        </p:spPr>
        <p:txBody>
          <a:bodyPr/>
          <a:lstStyle/>
          <a:p>
            <a:pPr/>
          </a:p>
        </p:txBody>
      </p:sp>
      <p:sp>
        <p:nvSpPr>
          <p:cNvPr id="98" name="Shape 9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600">
        <a:latin typeface="+mn-lt"/>
        <a:ea typeface="+mn-ea"/>
        <a:cs typeface="+mn-cs"/>
        <a:sym typeface="Apple Braille"/>
      </a:defRPr>
    </a:lvl1pPr>
    <a:lvl2pPr indent="228600" latinLnBrk="0">
      <a:defRPr sz="1600">
        <a:latin typeface="+mn-lt"/>
        <a:ea typeface="+mn-ea"/>
        <a:cs typeface="+mn-cs"/>
        <a:sym typeface="Apple Braille"/>
      </a:defRPr>
    </a:lvl2pPr>
    <a:lvl3pPr indent="457200" latinLnBrk="0">
      <a:defRPr sz="1600">
        <a:latin typeface="+mn-lt"/>
        <a:ea typeface="+mn-ea"/>
        <a:cs typeface="+mn-cs"/>
        <a:sym typeface="Apple Braille"/>
      </a:defRPr>
    </a:lvl3pPr>
    <a:lvl4pPr indent="685800" latinLnBrk="0">
      <a:defRPr sz="1600">
        <a:latin typeface="+mn-lt"/>
        <a:ea typeface="+mn-ea"/>
        <a:cs typeface="+mn-cs"/>
        <a:sym typeface="Apple Braille"/>
      </a:defRPr>
    </a:lvl4pPr>
    <a:lvl5pPr indent="914400" latinLnBrk="0">
      <a:defRPr sz="1600">
        <a:latin typeface="+mn-lt"/>
        <a:ea typeface="+mn-ea"/>
        <a:cs typeface="+mn-cs"/>
        <a:sym typeface="Apple Braille"/>
      </a:defRPr>
    </a:lvl5pPr>
    <a:lvl6pPr indent="1143000" latinLnBrk="0">
      <a:defRPr sz="1600">
        <a:latin typeface="+mn-lt"/>
        <a:ea typeface="+mn-ea"/>
        <a:cs typeface="+mn-cs"/>
        <a:sym typeface="Apple Braille"/>
      </a:defRPr>
    </a:lvl6pPr>
    <a:lvl7pPr indent="1371600" latinLnBrk="0">
      <a:defRPr sz="1600">
        <a:latin typeface="+mn-lt"/>
        <a:ea typeface="+mn-ea"/>
        <a:cs typeface="+mn-cs"/>
        <a:sym typeface="Apple Braille"/>
      </a:defRPr>
    </a:lvl7pPr>
    <a:lvl8pPr indent="1600200" latinLnBrk="0">
      <a:defRPr sz="1600">
        <a:latin typeface="+mn-lt"/>
        <a:ea typeface="+mn-ea"/>
        <a:cs typeface="+mn-cs"/>
        <a:sym typeface="Apple Braille"/>
      </a:defRPr>
    </a:lvl8pPr>
    <a:lvl9pPr indent="1828800" latinLnBrk="0">
      <a:defRPr sz="1600">
        <a:latin typeface="+mn-lt"/>
        <a:ea typeface="+mn-ea"/>
        <a:cs typeface="+mn-cs"/>
        <a:sym typeface="Apple Braill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标题幻灯片">
    <p:spTree>
      <p:nvGrpSpPr>
        <p:cNvPr id="1" name=""/>
        <p:cNvGrpSpPr/>
        <p:nvPr/>
      </p:nvGrpSpPr>
      <p:grpSpPr>
        <a:xfrm>
          <a:off x="0" y="0"/>
          <a:ext cx="0" cy="0"/>
          <a:chOff x="0" y="0"/>
          <a:chExt cx="0" cy="0"/>
        </a:xfrm>
      </p:grpSpPr>
      <p:sp>
        <p:nvSpPr>
          <p:cNvPr id="11" name="Title Text"/>
          <p:cNvSpPr txBox="1"/>
          <p:nvPr>
            <p:ph type="title"/>
          </p:nvPr>
        </p:nvSpPr>
        <p:spPr>
          <a:xfrm>
            <a:off x="502412" y="2588280"/>
            <a:ext cx="8139179" cy="899168"/>
          </a:xfrm>
          <a:prstGeom prst="rect">
            <a:avLst/>
          </a:prstGeom>
        </p:spPr>
        <p:txBody>
          <a:bodyPr lIns="25400" tIns="25400" rIns="25400" bIns="25400" anchor="t"/>
          <a:lstStyle>
            <a:lvl1pPr algn="ctr">
              <a:defRPr b="0" spc="600" sz="5400">
                <a:effectLst>
                  <a:outerShdw sx="100000" sy="100000" kx="0" ky="0" algn="b" rotWithShape="0" blurRad="38100" dist="38100" dir="2700000">
                    <a:srgbClr val="000000">
                      <a:alpha val="43137"/>
                    </a:srgbClr>
                  </a:outerShdw>
                </a:effectLst>
              </a:defRPr>
            </a:lvl1pPr>
          </a:lstStyle>
          <a:p>
            <a:pPr/>
            <a:r>
              <a:t>Title Text</a:t>
            </a:r>
          </a:p>
        </p:txBody>
      </p:sp>
      <p:sp>
        <p:nvSpPr>
          <p:cNvPr id="12" name="Body Level One…"/>
          <p:cNvSpPr txBox="1"/>
          <p:nvPr>
            <p:ph type="body" sz="quarter" idx="1"/>
          </p:nvPr>
        </p:nvSpPr>
        <p:spPr>
          <a:xfrm>
            <a:off x="502412" y="3566159"/>
            <a:ext cx="8139179" cy="950985"/>
          </a:xfrm>
          <a:prstGeom prst="rect">
            <a:avLst/>
          </a:prstGeom>
        </p:spPr>
        <p:txBody>
          <a:bodyPr lIns="38100" tIns="38100" rIns="38100" bIns="38100"/>
          <a:lstStyle>
            <a:lvl1pPr marL="0" indent="0" algn="ctr">
              <a:lnSpc>
                <a:spcPct val="100000"/>
              </a:lnSpc>
              <a:buSzTx/>
              <a:buFontTx/>
              <a:buNone/>
              <a:defRPr spc="200" sz="2400">
                <a:solidFill>
                  <a:srgbClr val="000000"/>
                </a:solidFill>
              </a:defRPr>
            </a:lvl1pPr>
            <a:lvl2pPr marL="0" indent="457200" algn="ctr">
              <a:lnSpc>
                <a:spcPct val="100000"/>
              </a:lnSpc>
              <a:buSzTx/>
              <a:buFontTx/>
              <a:buNone/>
              <a:defRPr spc="200" sz="2400">
                <a:solidFill>
                  <a:srgbClr val="000000"/>
                </a:solidFill>
              </a:defRPr>
            </a:lvl2pPr>
            <a:lvl3pPr marL="0" indent="914400" algn="ctr">
              <a:lnSpc>
                <a:spcPct val="100000"/>
              </a:lnSpc>
              <a:buSzTx/>
              <a:buFontTx/>
              <a:buNone/>
              <a:defRPr spc="200" sz="2400">
                <a:solidFill>
                  <a:srgbClr val="000000"/>
                </a:solidFill>
              </a:defRPr>
            </a:lvl3pPr>
            <a:lvl4pPr marL="0" indent="1371600" algn="ctr">
              <a:lnSpc>
                <a:spcPct val="100000"/>
              </a:lnSpc>
              <a:buSzTx/>
              <a:buFontTx/>
              <a:buNone/>
              <a:defRPr spc="200" sz="2400">
                <a:solidFill>
                  <a:srgbClr val="000000"/>
                </a:solidFill>
              </a:defRPr>
            </a:lvl4pPr>
            <a:lvl5pPr marL="0" indent="1828800" algn="ctr">
              <a:lnSpc>
                <a:spcPct val="100000"/>
              </a:lnSpc>
              <a:buSzTx/>
              <a:buFontTx/>
              <a:buNone/>
              <a:defRPr spc="200" sz="24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末尾幻灯片">
    <p:spTree>
      <p:nvGrpSpPr>
        <p:cNvPr id="1" name=""/>
        <p:cNvGrpSpPr/>
        <p:nvPr/>
      </p:nvGrpSpPr>
      <p:grpSpPr>
        <a:xfrm>
          <a:off x="0" y="0"/>
          <a:ext cx="0" cy="0"/>
          <a:chOff x="0" y="0"/>
          <a:chExt cx="0" cy="0"/>
        </a:xfrm>
      </p:grpSpPr>
      <p:sp>
        <p:nvSpPr>
          <p:cNvPr id="90" name="Title Text"/>
          <p:cNvSpPr txBox="1"/>
          <p:nvPr>
            <p:ph type="title"/>
          </p:nvPr>
        </p:nvSpPr>
        <p:spPr>
          <a:xfrm>
            <a:off x="502412" y="2588280"/>
            <a:ext cx="8139179" cy="899168"/>
          </a:xfrm>
          <a:prstGeom prst="rect">
            <a:avLst/>
          </a:prstGeom>
        </p:spPr>
        <p:txBody>
          <a:bodyPr lIns="25400" tIns="25400" rIns="25400" bIns="25400" anchor="t"/>
          <a:lstStyle>
            <a:lvl1pPr algn="ctr">
              <a:defRPr b="0" spc="600" sz="5400">
                <a:effectLst>
                  <a:outerShdw sx="100000" sy="100000" kx="0" ky="0" algn="b" rotWithShape="0" blurRad="38100" dist="38100" dir="2700000">
                    <a:srgbClr val="000000">
                      <a:alpha val="43137"/>
                    </a:srgbClr>
                  </a:outerShdw>
                </a:effectLst>
              </a:defRPr>
            </a:lvl1pPr>
          </a:lstStyle>
          <a:p>
            <a:pPr/>
            <a:r>
              <a:t>Title Text</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标题和内容">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节标题">
    <p:spTree>
      <p:nvGrpSpPr>
        <p:cNvPr id="1" name=""/>
        <p:cNvGrpSpPr/>
        <p:nvPr/>
      </p:nvGrpSpPr>
      <p:grpSpPr>
        <a:xfrm>
          <a:off x="0" y="0"/>
          <a:ext cx="0" cy="0"/>
          <a:chOff x="0" y="0"/>
          <a:chExt cx="0" cy="0"/>
        </a:xfrm>
      </p:grpSpPr>
      <p:sp>
        <p:nvSpPr>
          <p:cNvPr id="29" name="Title Text"/>
          <p:cNvSpPr txBox="1"/>
          <p:nvPr>
            <p:ph type="title"/>
          </p:nvPr>
        </p:nvSpPr>
        <p:spPr>
          <a:xfrm>
            <a:off x="502448" y="3808729"/>
            <a:ext cx="8139179" cy="624846"/>
          </a:xfrm>
          <a:prstGeom prst="rect">
            <a:avLst/>
          </a:prstGeom>
        </p:spPr>
        <p:txBody>
          <a:bodyPr anchor="t"/>
          <a:lstStyle>
            <a:lvl1pPr>
              <a:defRPr b="0" spc="300" sz="3600">
                <a:effectLst>
                  <a:outerShdw sx="100000" sy="100000" kx="0" ky="0" algn="b" rotWithShape="0" blurRad="38100" dist="38100" dir="2700000">
                    <a:srgbClr val="000000">
                      <a:alpha val="43137"/>
                    </a:srgbClr>
                  </a:outerShdw>
                </a:effectLst>
              </a:defRPr>
            </a:lvl1pPr>
          </a:lstStyle>
          <a:p>
            <a:pPr/>
            <a:r>
              <a:t>Title Text</a:t>
            </a:r>
          </a:p>
        </p:txBody>
      </p:sp>
      <p:sp>
        <p:nvSpPr>
          <p:cNvPr id="30" name="Body Level One…"/>
          <p:cNvSpPr txBox="1"/>
          <p:nvPr>
            <p:ph type="body" sz="quarter" idx="1"/>
          </p:nvPr>
        </p:nvSpPr>
        <p:spPr>
          <a:xfrm>
            <a:off x="502443" y="4511675"/>
            <a:ext cx="8139180" cy="1077985"/>
          </a:xfrm>
          <a:prstGeom prst="rect">
            <a:avLst/>
          </a:prstGeom>
        </p:spPr>
        <p:txBody>
          <a:bodyPr lIns="38100" tIns="38100" rIns="38100" bIns="38100"/>
          <a:lstStyle>
            <a:lvl1pPr marL="0" indent="0">
              <a:buSzTx/>
              <a:buFontTx/>
              <a:buNone/>
              <a:defRPr>
                <a:solidFill>
                  <a:srgbClr val="000000"/>
                </a:solidFill>
              </a:defRPr>
            </a:lvl1pPr>
            <a:lvl2pPr marL="0" indent="457200">
              <a:buSzTx/>
              <a:buFontTx/>
              <a:buNone/>
              <a:defRPr>
                <a:solidFill>
                  <a:srgbClr val="000000"/>
                </a:solidFill>
              </a:defRPr>
            </a:lvl2pPr>
            <a:lvl3pPr marL="0" indent="914400">
              <a:buSzTx/>
              <a:buFontTx/>
              <a:buNone/>
              <a:defRPr>
                <a:solidFill>
                  <a:srgbClr val="000000"/>
                </a:solidFill>
              </a:defRPr>
            </a:lvl3pPr>
            <a:lvl4pPr marL="0" indent="1371600">
              <a:buSzTx/>
              <a:buFontTx/>
              <a:buNone/>
              <a:defRPr>
                <a:solidFill>
                  <a:srgbClr val="000000"/>
                </a:solidFill>
              </a:defRPr>
            </a:lvl4pPr>
            <a:lvl5pPr marL="0" indent="1828800">
              <a:buSzTx/>
              <a:buFontTx/>
              <a:buNone/>
              <a:defRPr>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两栏内容">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502448" y="1295999"/>
            <a:ext cx="3962433" cy="504000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比较">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502448" y="1295999"/>
            <a:ext cx="3962433" cy="381004"/>
          </a:xfrm>
          <a:prstGeom prst="rect">
            <a:avLst/>
          </a:prstGeom>
        </p:spPr>
        <p:txBody>
          <a:bodyPr lIns="38100" tIns="38100" rIns="38100" bIns="38100"/>
          <a:lstStyle>
            <a:lvl1pPr marL="0" indent="0">
              <a:lnSpc>
                <a:spcPct val="100000"/>
              </a:lnSpc>
              <a:spcBef>
                <a:spcPts val="0"/>
              </a:spcBef>
              <a:buSzTx/>
              <a:buFontTx/>
              <a:buNone/>
              <a:defRPr b="1" spc="200" sz="2000">
                <a:solidFill>
                  <a:srgbClr val="000000"/>
                </a:solidFill>
              </a:defRPr>
            </a:lvl1pPr>
            <a:lvl2pPr marL="0" indent="457200">
              <a:lnSpc>
                <a:spcPct val="100000"/>
              </a:lnSpc>
              <a:spcBef>
                <a:spcPts val="0"/>
              </a:spcBef>
              <a:buSzTx/>
              <a:buFontTx/>
              <a:buNone/>
              <a:defRPr b="1" spc="200" sz="2000">
                <a:solidFill>
                  <a:srgbClr val="000000"/>
                </a:solidFill>
              </a:defRPr>
            </a:lvl2pPr>
            <a:lvl3pPr marL="0" indent="914400">
              <a:lnSpc>
                <a:spcPct val="100000"/>
              </a:lnSpc>
              <a:spcBef>
                <a:spcPts val="0"/>
              </a:spcBef>
              <a:buSzTx/>
              <a:buFontTx/>
              <a:buNone/>
              <a:defRPr b="1" spc="200" sz="2000">
                <a:solidFill>
                  <a:srgbClr val="000000"/>
                </a:solidFill>
              </a:defRPr>
            </a:lvl3pPr>
            <a:lvl4pPr marL="0" indent="1371600">
              <a:lnSpc>
                <a:spcPct val="100000"/>
              </a:lnSpc>
              <a:spcBef>
                <a:spcPts val="0"/>
              </a:spcBef>
              <a:buSzTx/>
              <a:buFontTx/>
              <a:buNone/>
              <a:defRPr b="1" spc="200" sz="2000">
                <a:solidFill>
                  <a:srgbClr val="000000"/>
                </a:solidFill>
              </a:defRPr>
            </a:lvl4pPr>
            <a:lvl5pPr marL="0" indent="1828800">
              <a:lnSpc>
                <a:spcPct val="100000"/>
              </a:lnSpc>
              <a:spcBef>
                <a:spcPts val="0"/>
              </a:spcBef>
              <a:buSzTx/>
              <a:buFontTx/>
              <a:buNone/>
              <a:defRPr b="1" spc="200" sz="20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49" name="文本占位符 4"/>
          <p:cNvSpPr/>
          <p:nvPr>
            <p:ph type="body" sz="quarter" idx="13"/>
          </p:nvPr>
        </p:nvSpPr>
        <p:spPr>
          <a:xfrm>
            <a:off x="4676812" y="1295999"/>
            <a:ext cx="3962434" cy="381004"/>
          </a:xfrm>
          <a:prstGeom prst="rect">
            <a:avLst/>
          </a:prstGeom>
        </p:spPr>
        <p:txBody>
          <a:bodyPr lIns="38100" tIns="38100" rIns="38100" bIns="38100"/>
          <a:lstStyle/>
          <a:p>
            <a:pPr marL="0" indent="0">
              <a:lnSpc>
                <a:spcPct val="100000"/>
              </a:lnSpc>
              <a:spcBef>
                <a:spcPts val="0"/>
              </a:spcBef>
              <a:buSzTx/>
              <a:buFontTx/>
              <a:buNone/>
              <a:defRPr b="1" spc="200" sz="2000">
                <a:solidFill>
                  <a:srgbClr val="000000"/>
                </a:solidFill>
              </a:defRPr>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仅标题">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图片与标题">
    <p:spTree>
      <p:nvGrpSpPr>
        <p:cNvPr id="1" name=""/>
        <p:cNvGrpSpPr/>
        <p:nvPr/>
      </p:nvGrpSpPr>
      <p:grpSpPr>
        <a:xfrm>
          <a:off x="0" y="0"/>
          <a:ext cx="0" cy="0"/>
          <a:chOff x="0" y="0"/>
          <a:chExt cx="0" cy="0"/>
        </a:xfrm>
      </p:grpSpPr>
      <p:sp>
        <p:nvSpPr>
          <p:cNvPr id="72" name="图片占位符 2"/>
          <p:cNvSpPr/>
          <p:nvPr>
            <p:ph type="pic" sz="half" idx="13"/>
          </p:nvPr>
        </p:nvSpPr>
        <p:spPr>
          <a:xfrm>
            <a:off x="502448" y="1295999"/>
            <a:ext cx="3962433" cy="5040002"/>
          </a:xfrm>
          <a:prstGeom prst="rect">
            <a:avLst/>
          </a:prstGeom>
        </p:spPr>
        <p:txBody>
          <a:bodyPr lIns="91439" tIns="45719" rIns="91439" bIns="45719">
            <a:noAutofit/>
          </a:bodyPr>
          <a:lstStyle/>
          <a:p>
            <a:pPr/>
          </a:p>
        </p:txBody>
      </p:sp>
      <p:sp>
        <p:nvSpPr>
          <p:cNvPr id="73" name="Body Level One…"/>
          <p:cNvSpPr txBox="1"/>
          <p:nvPr>
            <p:ph type="body" sz="half" idx="1"/>
          </p:nvPr>
        </p:nvSpPr>
        <p:spPr>
          <a:xfrm>
            <a:off x="4679193" y="1295999"/>
            <a:ext cx="3962434" cy="504000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itle Text"/>
          <p:cNvSpPr txBox="1"/>
          <p:nvPr>
            <p:ph type="title"/>
          </p:nvPr>
        </p:nvSpPr>
        <p:spPr>
          <a:prstGeom prst="rect">
            <a:avLst/>
          </a:prstGeom>
        </p:spPr>
        <p:txBody>
          <a:bodyPr/>
          <a:lstStyle/>
          <a:p>
            <a:pPr/>
            <a:r>
              <a:t>Title Text</a:t>
            </a: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内容">
    <p:spTree>
      <p:nvGrpSpPr>
        <p:cNvPr id="1" name=""/>
        <p:cNvGrpSpPr/>
        <p:nvPr/>
      </p:nvGrpSpPr>
      <p:grpSpPr>
        <a:xfrm>
          <a:off x="0" y="0"/>
          <a:ext cx="0" cy="0"/>
          <a:chOff x="0" y="0"/>
          <a:chExt cx="0" cy="0"/>
        </a:xfrm>
      </p:grpSpPr>
      <p:sp>
        <p:nvSpPr>
          <p:cNvPr id="82" name="Body Level One…"/>
          <p:cNvSpPr txBox="1"/>
          <p:nvPr>
            <p:ph type="body" idx="1"/>
          </p:nvPr>
        </p:nvSpPr>
        <p:spPr>
          <a:xfrm>
            <a:off x="502448" y="952508"/>
            <a:ext cx="8139179" cy="50400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FFFFFF"/>
            </a:gs>
            <a:gs pos="100000">
              <a:srgbClr val="DCDCDC"/>
            </a:gs>
          </a:gsLst>
          <a:lin ang="5400000" scaled="0"/>
        </a:gradFill>
      </p:bgPr>
    </p:bg>
    <p:spTree>
      <p:nvGrpSpPr>
        <p:cNvPr id="1" name=""/>
        <p:cNvGrpSpPr/>
        <p:nvPr/>
      </p:nvGrpSpPr>
      <p:grpSpPr>
        <a:xfrm>
          <a:off x="0" y="0"/>
          <a:ext cx="0" cy="0"/>
          <a:chOff x="0" y="0"/>
          <a:chExt cx="0" cy="0"/>
        </a:xfrm>
      </p:grpSpPr>
      <p:sp>
        <p:nvSpPr>
          <p:cNvPr id="2" name="Title Text"/>
          <p:cNvSpPr txBox="1"/>
          <p:nvPr>
            <p:ph type="title"/>
          </p:nvPr>
        </p:nvSpPr>
        <p:spPr>
          <a:xfrm>
            <a:off x="502412" y="431999"/>
            <a:ext cx="8139179" cy="64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p>
            <a:pPr/>
            <a:r>
              <a:t>Title Text</a:t>
            </a:r>
          </a:p>
        </p:txBody>
      </p:sp>
      <p:sp>
        <p:nvSpPr>
          <p:cNvPr id="3" name="Body Level One…"/>
          <p:cNvSpPr txBox="1"/>
          <p:nvPr>
            <p:ph type="body" idx="1"/>
          </p:nvPr>
        </p:nvSpPr>
        <p:spPr>
          <a:xfrm>
            <a:off x="502412" y="1295999"/>
            <a:ext cx="8139179" cy="504135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209295" y="6376105"/>
            <a:ext cx="273656" cy="264256"/>
          </a:xfrm>
          <a:prstGeom prst="rect">
            <a:avLst/>
          </a:prstGeom>
          <a:ln w="12700">
            <a:miter lim="400000"/>
          </a:ln>
        </p:spPr>
        <p:txBody>
          <a:bodyPr wrap="none" lIns="45719" rIns="45719" anchor="ctr">
            <a:normAutofit fontScale="100000" lnSpcReduction="0"/>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b="1" baseline="0" cap="none" i="0" spc="200" strike="noStrike" sz="2800" u="none">
          <a:solidFill>
            <a:srgbClr val="000000"/>
          </a:solidFill>
          <a:uFillTx/>
          <a:latin typeface="Arial"/>
          <a:ea typeface="Arial"/>
          <a:cs typeface="Arial"/>
          <a:sym typeface="Arial"/>
        </a:defRPr>
      </a:lvl9pPr>
    </p:titleStyle>
    <p:bodyStyle>
      <a:lvl1pPr marL="228600" marR="0" indent="-2286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1pPr>
      <a:lvl2pPr marL="685800" marR="0" indent="-2286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2pPr>
      <a:lvl3pPr marL="1143000" marR="0" indent="-2286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3pPr>
      <a:lvl4pPr marL="1600200" marR="0" indent="-2286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4pPr>
      <a:lvl5pPr marL="2057400" marR="0" indent="-2286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5pPr>
      <a:lvl6pPr marL="2489200" marR="0" indent="-2032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6pPr>
      <a:lvl7pPr marL="2946400" marR="0" indent="-2032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7pPr>
      <a:lvl8pPr marL="3403600" marR="0" indent="-2032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8pPr>
      <a:lvl9pPr marL="3860800" marR="0" indent="-203200" algn="l" defTabSz="914400" rtl="0" latinLnBrk="0">
        <a:lnSpc>
          <a:spcPct val="130000"/>
        </a:lnSpc>
        <a:spcBef>
          <a:spcPts val="1000"/>
        </a:spcBef>
        <a:spcAft>
          <a:spcPts val="0"/>
        </a:spcAft>
        <a:buClrTx/>
        <a:buSzPct val="100000"/>
        <a:buFont typeface="Arial"/>
        <a:buChar char="•"/>
        <a:tabLst/>
        <a:defRPr b="0" baseline="0" cap="none" i="0" spc="150" strike="noStrike" sz="1600" u="none">
          <a:solidFill>
            <a:srgbClr val="40404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00" name="标题 1"/>
          <p:cNvSpPr txBox="1"/>
          <p:nvPr>
            <p:ph type="ctrTitle"/>
          </p:nvPr>
        </p:nvSpPr>
        <p:spPr>
          <a:xfrm>
            <a:off x="502411" y="4674256"/>
            <a:ext cx="8139180" cy="899168"/>
          </a:xfrm>
          <a:prstGeom prst="rect">
            <a:avLst/>
          </a:prstGeom>
        </p:spPr>
        <p:txBody>
          <a:bodyPr/>
          <a:lstStyle/>
          <a:p>
            <a:pPr>
              <a:defRPr b="1" sz="2000"/>
            </a:pPr>
            <a:r>
              <a:t>Presenter</a:t>
            </a:r>
            <a:r>
              <a:rPr b="0">
                <a:latin typeface="+mn-lt"/>
                <a:ea typeface="+mn-ea"/>
                <a:cs typeface="+mn-cs"/>
                <a:sym typeface="Apple Braille"/>
              </a:rPr>
              <a:t>：张亦弛</a:t>
            </a:r>
            <a:br>
              <a:rPr b="0">
                <a:latin typeface="+mn-lt"/>
                <a:ea typeface="+mn-ea"/>
                <a:cs typeface="+mn-cs"/>
                <a:sym typeface="Apple Braille"/>
              </a:rPr>
            </a:br>
            <a:r>
              <a:t>2019-9-27</a:t>
            </a:r>
          </a:p>
        </p:txBody>
      </p:sp>
      <p:sp>
        <p:nvSpPr>
          <p:cNvPr id="101" name="副标题 2"/>
          <p:cNvSpPr txBox="1"/>
          <p:nvPr>
            <p:ph type="subTitle" sz="quarter" idx="1"/>
          </p:nvPr>
        </p:nvSpPr>
        <p:spPr>
          <a:xfrm>
            <a:off x="672591" y="3427729"/>
            <a:ext cx="8139180" cy="950985"/>
          </a:xfrm>
          <a:prstGeom prst="rect">
            <a:avLst/>
          </a:prstGeom>
        </p:spPr>
        <p:txBody>
          <a:bodyPr/>
          <a:lstStyle/>
          <a:p>
            <a:pPr>
              <a:defRPr b="1"/>
            </a:pPr>
            <a:r>
              <a:t>ARNDroid</a:t>
            </a:r>
            <a:r>
              <a:rPr b="0"/>
              <a:t>: Adversarial Deep Learning for Robust Android Malware Detection</a:t>
            </a:r>
          </a:p>
        </p:txBody>
      </p:sp>
      <p:pic>
        <p:nvPicPr>
          <p:cNvPr id="102" name="图片 3" descr="图片 3"/>
          <p:cNvPicPr>
            <a:picLocks noChangeAspect="1"/>
          </p:cNvPicPr>
          <p:nvPr/>
        </p:nvPicPr>
        <p:blipFill>
          <a:blip r:embed="rId2">
            <a:extLst/>
          </a:blip>
          <a:stretch>
            <a:fillRect/>
          </a:stretch>
        </p:blipFill>
        <p:spPr>
          <a:xfrm>
            <a:off x="18415" y="23495"/>
            <a:ext cx="6776720" cy="2066926"/>
          </a:xfrm>
          <a:prstGeom prst="rect">
            <a:avLst/>
          </a:prstGeom>
          <a:ln w="12700">
            <a:miter lim="400000"/>
          </a:ln>
        </p:spPr>
      </p:pic>
      <p:sp>
        <p:nvSpPr>
          <p:cNvPr id="103" name="副标题 2"/>
          <p:cNvSpPr txBox="1"/>
          <p:nvPr/>
        </p:nvSpPr>
        <p:spPr>
          <a:xfrm>
            <a:off x="2070100" y="2677795"/>
            <a:ext cx="5003800" cy="69292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algn="ctr">
              <a:spcBef>
                <a:spcPts val="1000"/>
              </a:spcBef>
              <a:defRPr i="1" spc="200" sz="4400"/>
            </a:lvl1pPr>
          </a:lstStyle>
          <a:p>
            <a:pPr/>
            <a:r>
              <a:t>Review</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58"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59" name="内容占位符 2"/>
          <p:cNvSpPr txBox="1"/>
          <p:nvPr>
            <p:ph type="body" idx="1"/>
          </p:nvPr>
        </p:nvSpPr>
        <p:spPr>
          <a:xfrm>
            <a:off x="502411" y="1295999"/>
            <a:ext cx="8139180" cy="5041357"/>
          </a:xfrm>
          <a:prstGeom prst="rect">
            <a:avLst/>
          </a:prstGeom>
        </p:spPr>
        <p:txBody>
          <a:bodyPr/>
          <a:lstStyle/>
          <a:p>
            <a:pPr>
              <a:defRPr b="1">
                <a:solidFill>
                  <a:schemeClr val="accent2">
                    <a:satOff val="-18194"/>
                    <a:lumOff val="-11215"/>
                  </a:schemeClr>
                </a:solidFill>
              </a:defRPr>
            </a:pPr>
          </a:p>
          <a:p>
            <a:pPr>
              <a:defRPr b="1">
                <a:solidFill>
                  <a:schemeClr val="accent2">
                    <a:satOff val="-18194"/>
                    <a:lumOff val="-11215"/>
                  </a:schemeClr>
                </a:solidFill>
              </a:defRPr>
            </a:pPr>
          </a:p>
          <a:p>
            <a:pPr>
              <a:defRPr b="1">
                <a:solidFill>
                  <a:schemeClr val="accent2">
                    <a:satOff val="-18194"/>
                    <a:lumOff val="-11215"/>
                  </a:schemeClr>
                </a:solidFill>
              </a:defRPr>
            </a:pPr>
          </a:p>
          <a:p>
            <a:pPr>
              <a:defRPr b="1" spc="206" sz="2200">
                <a:solidFill>
                  <a:schemeClr val="accent2">
                    <a:satOff val="-18194"/>
                    <a:lumOff val="-11215"/>
                  </a:schemeClr>
                </a:solidFill>
              </a:defRPr>
            </a:pPr>
            <a:r>
              <a:t>Overall: Likely Reject</a:t>
            </a:r>
          </a:p>
          <a:p>
            <a:pPr lvl="1" marL="0" indent="727363" defTabSz="266700">
              <a:lnSpc>
                <a:spcPct val="100000"/>
              </a:lnSpc>
              <a:spcBef>
                <a:spcPts val="0"/>
              </a:spcBef>
              <a:buSzTx/>
              <a:buFontTx/>
              <a:buNone/>
              <a:defRPr b="1" spc="0" sz="1750">
                <a:solidFill>
                  <a:srgbClr val="212529"/>
                </a:solidFill>
                <a:uFill>
                  <a:solidFill>
                    <a:srgbClr val="212529"/>
                  </a:solidFill>
                </a:uFill>
                <a:latin typeface="Al Bayan"/>
                <a:ea typeface="Al Bayan"/>
                <a:cs typeface="Al Bayan"/>
                <a:sym typeface="Al Bayan"/>
              </a:defRPr>
            </a:pPr>
            <a:r>
              <a:t>Overall, this paper provides a novel idea on the general adversarial learning techniques. But in the field of malware detection, it has some weakness.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61"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62" name="内容占位符 2"/>
          <p:cNvSpPr txBox="1"/>
          <p:nvPr>
            <p:ph type="body" idx="1"/>
          </p:nvPr>
        </p:nvSpPr>
        <p:spPr>
          <a:xfrm>
            <a:off x="502411" y="1295999"/>
            <a:ext cx="8139180" cy="5041357"/>
          </a:xfrm>
          <a:prstGeom prst="rect">
            <a:avLst/>
          </a:prstGeom>
        </p:spPr>
        <p:txBody>
          <a:bodyPr/>
          <a:lstStyle/>
          <a:p>
            <a:pPr>
              <a:defRPr b="1">
                <a:solidFill>
                  <a:schemeClr val="accent2">
                    <a:satOff val="-18194"/>
                    <a:lumOff val="-11215"/>
                  </a:schemeClr>
                </a:solidFill>
              </a:defRPr>
            </a:pPr>
          </a:p>
          <a:p>
            <a:pPr>
              <a:defRPr b="1" spc="225" sz="2400">
                <a:solidFill>
                  <a:schemeClr val="accent2">
                    <a:satOff val="-18194"/>
                    <a:lumOff val="-11215"/>
                  </a:schemeClr>
                </a:solidFill>
              </a:defRPr>
            </a:pPr>
            <a:r>
              <a:t>Strength: </a:t>
            </a:r>
          </a:p>
          <a:p>
            <a:pPr lvl="1">
              <a:defRPr b="1" spc="187" sz="2000">
                <a:solidFill>
                  <a:schemeClr val="accent2">
                    <a:satOff val="-18194"/>
                    <a:lumOff val="-11215"/>
                  </a:schemeClr>
                </a:solidFill>
              </a:defRPr>
            </a:pPr>
            <a:r>
              <a:t>1. Innovative thought and backward-compatible architecture</a:t>
            </a:r>
          </a:p>
          <a:p>
            <a:pPr lvl="1" marL="0" indent="602672" defTabSz="266700">
              <a:lnSpc>
                <a:spcPct val="100000"/>
              </a:lnSpc>
              <a:spcBef>
                <a:spcPts val="0"/>
              </a:spcBef>
              <a:buSzTx/>
              <a:buFontTx/>
              <a:buNone/>
              <a:defRPr spc="0" sz="1650">
                <a:solidFill>
                  <a:srgbClr val="000000"/>
                </a:solidFill>
                <a:uFill>
                  <a:solidFill>
                    <a:srgbClr val="000000"/>
                  </a:solidFill>
                </a:uFill>
                <a:latin typeface="Al Bayan"/>
                <a:ea typeface="Al Bayan"/>
                <a:cs typeface="Al Bayan"/>
                <a:sym typeface="Al Bayan"/>
              </a:defRPr>
            </a:pPr>
            <a:r>
              <a:rPr>
                <a:solidFill>
                  <a:srgbClr val="212529"/>
                </a:solidFill>
                <a:uFill>
                  <a:solidFill>
                    <a:srgbClr val="212529"/>
                  </a:solidFill>
                </a:uFill>
              </a:rPr>
              <a:t>Using NetAED in addition with a formerly trained classifier can save huge amount of time for performing retraining.</a:t>
            </a:r>
            <a:endParaRPr>
              <a:solidFill>
                <a:srgbClr val="212529"/>
              </a:solidFill>
              <a:uFill>
                <a:solidFill>
                  <a:srgbClr val="212529"/>
                </a:solidFill>
              </a:uFill>
            </a:endParaRPr>
          </a:p>
          <a:p>
            <a:pPr lvl="1" marL="0" indent="602672" defTabSz="266700">
              <a:lnSpc>
                <a:spcPct val="100000"/>
              </a:lnSpc>
              <a:spcBef>
                <a:spcPts val="0"/>
              </a:spcBef>
              <a:buSzTx/>
              <a:buFontTx/>
              <a:buNone/>
              <a:defRPr spc="0" sz="1450">
                <a:solidFill>
                  <a:srgbClr val="000000"/>
                </a:solidFill>
                <a:uFill>
                  <a:solidFill>
                    <a:srgbClr val="000000"/>
                  </a:solidFill>
                </a:uFill>
                <a:latin typeface="Al Bayan"/>
                <a:ea typeface="Al Bayan"/>
                <a:cs typeface="Al Bayan"/>
                <a:sym typeface="Al Bayan"/>
              </a:defRPr>
            </a:pPr>
          </a:p>
          <a:p>
            <a:pPr lvl="1">
              <a:defRPr b="1" spc="187" sz="2000">
                <a:solidFill>
                  <a:schemeClr val="accent2">
                    <a:satOff val="-18194"/>
                    <a:lumOff val="-11215"/>
                  </a:schemeClr>
                </a:solidFill>
              </a:defRPr>
            </a:pPr>
            <a:r>
              <a:t>2. </a:t>
            </a:r>
            <a:r>
              <a:rPr>
                <a:uFill>
                  <a:solidFill>
                    <a:srgbClr val="212529"/>
                  </a:solidFill>
                </a:uFill>
              </a:rPr>
              <a:t>Clear figures, tables and formula</a:t>
            </a:r>
            <a:endParaRPr>
              <a:uFill>
                <a:solidFill>
                  <a:srgbClr val="212529"/>
                </a:solidFill>
              </a:uFill>
            </a:endParaRPr>
          </a:p>
          <a:p>
            <a:pPr lvl="1" marL="0" indent="561109" defTabSz="266700">
              <a:lnSpc>
                <a:spcPct val="100000"/>
              </a:lnSpc>
              <a:spcBef>
                <a:spcPts val="0"/>
              </a:spcBef>
              <a:buSzTx/>
              <a:buFontTx/>
              <a:buNone/>
              <a:defRPr spc="0" sz="1650">
                <a:solidFill>
                  <a:srgbClr val="212529"/>
                </a:solidFill>
                <a:uFill>
                  <a:solidFill>
                    <a:srgbClr val="212529"/>
                  </a:solidFill>
                </a:uFill>
                <a:latin typeface="Al Bayan"/>
                <a:ea typeface="Al Bayan"/>
                <a:cs typeface="Al Bayan"/>
                <a:sym typeface="Al Bayan"/>
              </a:defRPr>
            </a:pPr>
            <a:r>
              <a:t>Compared to other android malware detection paper, this paper includes enough mathematic equations to explain how the frameworks.</a:t>
            </a:r>
          </a:p>
          <a:p>
            <a:pPr lvl="1" marL="0" indent="602672" defTabSz="266700">
              <a:lnSpc>
                <a:spcPct val="100000"/>
              </a:lnSpc>
              <a:spcBef>
                <a:spcPts val="0"/>
              </a:spcBef>
              <a:buSzTx/>
              <a:buFontTx/>
              <a:buNone/>
              <a:defRPr spc="0" sz="1450">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64"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65" name="内容占位符 2"/>
          <p:cNvSpPr txBox="1"/>
          <p:nvPr>
            <p:ph type="body" idx="1"/>
          </p:nvPr>
        </p:nvSpPr>
        <p:spPr>
          <a:xfrm>
            <a:off x="502411" y="1295999"/>
            <a:ext cx="8139180" cy="5041357"/>
          </a:xfrm>
          <a:prstGeom prst="rect">
            <a:avLst/>
          </a:prstGeom>
        </p:spPr>
        <p:txBody>
          <a:bodyPr/>
          <a:lstStyle/>
          <a:p>
            <a:pPr marL="201168" indent="-201168" defTabSz="804672">
              <a:spcBef>
                <a:spcPts val="800"/>
              </a:spcBef>
              <a:defRPr b="1" spc="132" sz="1408">
                <a:solidFill>
                  <a:schemeClr val="accent2">
                    <a:satOff val="-18194"/>
                    <a:lumOff val="-11215"/>
                  </a:schemeClr>
                </a:solidFill>
              </a:defRPr>
            </a:pPr>
          </a:p>
          <a:p>
            <a:pPr marL="201168" indent="-201168" defTabSz="804672">
              <a:spcBef>
                <a:spcPts val="800"/>
              </a:spcBef>
              <a:defRPr b="1" spc="197" sz="2112">
                <a:solidFill>
                  <a:schemeClr val="accent2">
                    <a:satOff val="-18194"/>
                    <a:lumOff val="-11215"/>
                  </a:schemeClr>
                </a:solidFill>
              </a:defRPr>
            </a:pPr>
            <a:r>
              <a:t>Weakness: </a:t>
            </a:r>
          </a:p>
          <a:p>
            <a:pPr lvl="1" marL="603504" indent="-201168" defTabSz="804672">
              <a:spcBef>
                <a:spcPts val="800"/>
              </a:spcBef>
              <a:defRPr b="1" spc="165" sz="1760">
                <a:solidFill>
                  <a:schemeClr val="accent2">
                    <a:satOff val="-18194"/>
                    <a:lumOff val="-11215"/>
                  </a:schemeClr>
                </a:solidFill>
              </a:defRPr>
            </a:pPr>
            <a:r>
              <a:t>1. </a:t>
            </a:r>
            <a:r>
              <a:rPr>
                <a:uFill>
                  <a:solidFill>
                    <a:srgbClr val="212529"/>
                  </a:solidFill>
                </a:uFill>
              </a:rPr>
              <a:t>This paper lacks solidity in malware detection</a:t>
            </a:r>
          </a:p>
          <a:p>
            <a:pPr lvl="1" marL="0" indent="493775" defTabSz="234695">
              <a:lnSpc>
                <a:spcPct val="100000"/>
              </a:lnSpc>
              <a:spcBef>
                <a:spcPts val="0"/>
              </a:spcBef>
              <a:buSzTx/>
              <a:buFontTx/>
              <a:buNone/>
              <a:defRPr b="1" spc="0" sz="1803">
                <a:solidFill>
                  <a:srgbClr val="212529"/>
                </a:solidFill>
                <a:uFill>
                  <a:solidFill>
                    <a:srgbClr val="212529"/>
                  </a:solidFill>
                </a:uFill>
                <a:latin typeface="Al Bayan"/>
                <a:ea typeface="Al Bayan"/>
                <a:cs typeface="Al Bayan"/>
                <a:sym typeface="Al Bayan"/>
              </a:defRPr>
            </a:pPr>
            <a:r>
              <a:t>i. Lack of explicit Definition of Malware</a:t>
            </a:r>
          </a:p>
          <a:p>
            <a:pPr lvl="2" marL="0" indent="694943" defTabSz="234695">
              <a:lnSpc>
                <a:spcPct val="100000"/>
              </a:lnSpc>
              <a:spcBef>
                <a:spcPts val="0"/>
              </a:spcBef>
              <a:buSzTx/>
              <a:buFontTx/>
              <a:buNone/>
              <a:defRPr spc="0" sz="1628">
                <a:solidFill>
                  <a:srgbClr val="212529"/>
                </a:solidFill>
                <a:uFill>
                  <a:solidFill>
                    <a:srgbClr val="000000"/>
                  </a:solidFill>
                </a:uFill>
                <a:latin typeface="Al Bayan"/>
                <a:ea typeface="Al Bayan"/>
                <a:cs typeface="Al Bayan"/>
                <a:sym typeface="Al Bayan"/>
              </a:defRPr>
            </a:pPr>
            <a:r>
              <a:rPr b="1">
                <a:solidFill>
                  <a:schemeClr val="accent5">
                    <a:satOff val="-3547"/>
                    <a:lumOff val="-10352"/>
                  </a:schemeClr>
                </a:solidFill>
                <a:uFill>
                  <a:solidFill>
                    <a:srgbClr val="212529"/>
                  </a:solidFill>
                </a:uFill>
              </a:rPr>
              <a:t>In this paper, the notion of Malware is not explicitly defined.</a:t>
            </a:r>
            <a:r>
              <a:rPr>
                <a:uFill>
                  <a:solidFill>
                    <a:srgbClr val="212529"/>
                  </a:solidFill>
                </a:uFill>
              </a:rPr>
              <a:t> Does it mean apps with actual “malicious behavior”? Or apps with sensitive apis or permissions that may be potentially used to conduct some “malicious behavior”? </a:t>
            </a:r>
            <a:r>
              <a:rPr b="1">
                <a:solidFill>
                  <a:schemeClr val="accent5">
                    <a:satOff val="-3547"/>
                    <a:lumOff val="-10352"/>
                  </a:schemeClr>
                </a:solidFill>
                <a:uFill>
                  <a:solidFill>
                    <a:srgbClr val="212529"/>
                  </a:solidFill>
                </a:uFill>
              </a:rPr>
              <a:t>What kind of behaviors can be counted as “malicious”?</a:t>
            </a:r>
            <a:r>
              <a:rPr>
                <a:uFill>
                  <a:solidFill>
                    <a:srgbClr val="212529"/>
                  </a:solidFill>
                </a:uFill>
              </a:rPr>
              <a:t> Even though the benign apps are generated by a consensus of all the engines from VirusTotal, the authors are still suggested to summarize the explicit definition of malware. And it determines the very research target speaking of malware detection.</a:t>
            </a:r>
            <a:endParaRPr>
              <a:uFill>
                <a:solidFill>
                  <a:srgbClr val="212529"/>
                </a:solidFill>
              </a:uFill>
            </a:endParaRPr>
          </a:p>
          <a:p>
            <a:pPr lvl="1" marL="0" indent="493775" defTabSz="234695">
              <a:lnSpc>
                <a:spcPct val="100000"/>
              </a:lnSpc>
              <a:spcBef>
                <a:spcPts val="0"/>
              </a:spcBef>
              <a:buSzTx/>
              <a:buFontTx/>
              <a:buNone/>
              <a:defRPr spc="0" sz="1452">
                <a:solidFill>
                  <a:srgbClr val="212529"/>
                </a:solidFill>
                <a:uFill>
                  <a:solidFill>
                    <a:srgbClr val="212529"/>
                  </a:solidFill>
                </a:uFill>
                <a:latin typeface="Al Bayan"/>
                <a:ea typeface="Al Bayan"/>
                <a:cs typeface="Al Bayan"/>
                <a:sym typeface="Al Bayan"/>
              </a:defRPr>
            </a:pPr>
          </a:p>
          <a:p>
            <a:pPr lvl="1" marL="0" indent="530351" defTabSz="234695">
              <a:lnSpc>
                <a:spcPct val="100000"/>
              </a:lnSpc>
              <a:spcBef>
                <a:spcPts val="0"/>
              </a:spcBef>
              <a:buSzTx/>
              <a:buFontTx/>
              <a:buNone/>
              <a:defRPr spc="0" sz="1276">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67"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68" name="内容占位符 2"/>
          <p:cNvSpPr txBox="1"/>
          <p:nvPr>
            <p:ph type="body" idx="1"/>
          </p:nvPr>
        </p:nvSpPr>
        <p:spPr>
          <a:xfrm>
            <a:off x="502411" y="1295999"/>
            <a:ext cx="8139180" cy="5041357"/>
          </a:xfrm>
          <a:prstGeom prst="rect">
            <a:avLst/>
          </a:prstGeom>
        </p:spPr>
        <p:txBody>
          <a:bodyPr/>
          <a:lstStyle/>
          <a:p>
            <a:pPr marL="185165" indent="-185165" defTabSz="740663">
              <a:spcBef>
                <a:spcPts val="800"/>
              </a:spcBef>
              <a:defRPr b="1" spc="121" sz="1296">
                <a:solidFill>
                  <a:schemeClr val="accent2">
                    <a:satOff val="-18194"/>
                    <a:lumOff val="-11215"/>
                  </a:schemeClr>
                </a:solidFill>
              </a:defRPr>
            </a:pPr>
          </a:p>
          <a:p>
            <a:pPr marL="185165" indent="-185165" defTabSz="740663">
              <a:spcBef>
                <a:spcPts val="800"/>
              </a:spcBef>
              <a:defRPr b="1" spc="182" sz="1944">
                <a:solidFill>
                  <a:schemeClr val="accent2">
                    <a:satOff val="-18194"/>
                    <a:lumOff val="-11215"/>
                  </a:schemeClr>
                </a:solidFill>
              </a:defRPr>
            </a:pPr>
            <a:r>
              <a:t>Weakness: </a:t>
            </a:r>
          </a:p>
          <a:p>
            <a:pPr lvl="1" marL="555498" indent="-185165" defTabSz="740663">
              <a:spcBef>
                <a:spcPts val="800"/>
              </a:spcBef>
              <a:defRPr b="1" spc="151" sz="1620">
                <a:solidFill>
                  <a:schemeClr val="accent2">
                    <a:satOff val="-18194"/>
                    <a:lumOff val="-11215"/>
                  </a:schemeClr>
                </a:solidFill>
              </a:defRPr>
            </a:pPr>
            <a:r>
              <a:t>1. </a:t>
            </a:r>
            <a:r>
              <a:rPr>
                <a:uFill>
                  <a:solidFill>
                    <a:srgbClr val="212529"/>
                  </a:solidFill>
                </a:uFill>
              </a:rPr>
              <a:t>This paper lacks solidity in malware detection</a:t>
            </a:r>
          </a:p>
          <a:p>
            <a:pPr lvl="1" marL="642937" indent="-128587" defTabSz="216027">
              <a:lnSpc>
                <a:spcPct val="100000"/>
              </a:lnSpc>
              <a:spcBef>
                <a:spcPts val="0"/>
              </a:spcBef>
              <a:buFontTx/>
              <a:buAutoNum type="romanLcPeriod" startAt="1"/>
              <a:defRPr b="1" spc="0" sz="1417">
                <a:solidFill>
                  <a:srgbClr val="212529"/>
                </a:solidFill>
                <a:uFill>
                  <a:solidFill>
                    <a:srgbClr val="000000"/>
                  </a:solidFill>
                </a:uFill>
                <a:latin typeface="Al Bayan"/>
                <a:ea typeface="Al Bayan"/>
                <a:cs typeface="Al Bayan"/>
                <a:sym typeface="Al Bayan"/>
              </a:defRPr>
            </a:pPr>
            <a:r>
              <a:rPr>
                <a:uFill>
                  <a:solidFill>
                    <a:srgbClr val="212529"/>
                  </a:solidFill>
                </a:uFill>
              </a:rPr>
              <a:t>The generation of adversarial examples only consider mutation on feature vector.</a:t>
            </a:r>
            <a:endParaRPr>
              <a:uFill>
                <a:solidFill>
                  <a:srgbClr val="212529"/>
                </a:solidFill>
              </a:uFill>
            </a:endParaRPr>
          </a:p>
          <a:p>
            <a:pPr lvl="2" marL="0" indent="639664" defTabSz="216027">
              <a:lnSpc>
                <a:spcPct val="100000"/>
              </a:lnSpc>
              <a:spcBef>
                <a:spcPts val="0"/>
              </a:spcBef>
              <a:buSzTx/>
              <a:buFontTx/>
              <a:buNone/>
              <a:defRPr spc="0" sz="1417">
                <a:solidFill>
                  <a:srgbClr val="212529"/>
                </a:solidFill>
                <a:uFill>
                  <a:solidFill>
                    <a:srgbClr val="000000"/>
                  </a:solidFill>
                </a:uFill>
                <a:latin typeface="Al Bayan"/>
                <a:ea typeface="Al Bayan"/>
                <a:cs typeface="Al Bayan"/>
                <a:sym typeface="Al Bayan"/>
              </a:defRPr>
            </a:pPr>
            <a:r>
              <a:rPr b="1">
                <a:solidFill>
                  <a:schemeClr val="accent5">
                    <a:satOff val="-3547"/>
                    <a:lumOff val="-10352"/>
                  </a:schemeClr>
                </a:solidFill>
                <a:uFill>
                  <a:solidFill>
                    <a:srgbClr val="212529"/>
                  </a:solidFill>
                </a:uFill>
              </a:rPr>
              <a:t>Mutation of the feature vector may omit necessary properties of an executable.</a:t>
            </a:r>
            <a:r>
              <a:rPr b="1">
                <a:uFill>
                  <a:solidFill>
                    <a:srgbClr val="212529"/>
                  </a:solidFill>
                </a:uFill>
              </a:rPr>
              <a:t> </a:t>
            </a:r>
            <a:r>
              <a:rPr>
                <a:uFill>
                  <a:solidFill>
                    <a:srgbClr val="212529"/>
                  </a:solidFill>
                </a:uFill>
              </a:rPr>
              <a:t>While this approach is general — one can still get the representation of a runnable object — </a:t>
            </a:r>
            <a:r>
              <a:rPr b="1">
                <a:solidFill>
                  <a:schemeClr val="accent5">
                    <a:satOff val="-3547"/>
                    <a:lumOff val="-10352"/>
                  </a:schemeClr>
                </a:solidFill>
                <a:uFill>
                  <a:solidFill>
                    <a:srgbClr val="212529"/>
                  </a:solidFill>
                </a:uFill>
              </a:rPr>
              <a:t>it cannot specifically guarantee all the adversarial sample may practically exist, thus exaggerating the gap between the proposed method and existed methods.</a:t>
            </a:r>
            <a:r>
              <a:rPr>
                <a:uFill>
                  <a:solidFill>
                    <a:srgbClr val="212529"/>
                  </a:solidFill>
                </a:uFill>
              </a:rPr>
              <a:t> Dealing with a highly structured representation like Dalvik bytecode, it requires more effort to mutate the code while keeping the object executable [2]. </a:t>
            </a:r>
            <a:r>
              <a:rPr b="1">
                <a:solidFill>
                  <a:schemeClr val="accent5">
                    <a:satOff val="-3547"/>
                    <a:lumOff val="-10352"/>
                  </a:schemeClr>
                </a:solidFill>
                <a:uFill>
                  <a:solidFill>
                    <a:srgbClr val="212529"/>
                  </a:solidFill>
                </a:uFill>
              </a:rPr>
              <a:t>It is good that this aspect is discussed in the “Study Setup”, but it first lacks the validation that the adversarial examples still keep their malicious behaviors, and may exaggerate the gap by feature addition.</a:t>
            </a:r>
            <a:endParaRPr b="1">
              <a:solidFill>
                <a:schemeClr val="accent5">
                  <a:satOff val="-3547"/>
                  <a:lumOff val="-10352"/>
                </a:schemeClr>
              </a:solidFill>
              <a:uFill>
                <a:solidFill>
                  <a:srgbClr val="212529"/>
                </a:solidFill>
              </a:uFill>
            </a:endParaRPr>
          </a:p>
          <a:p>
            <a:pPr lvl="1" marL="0" indent="454498" defTabSz="216027">
              <a:lnSpc>
                <a:spcPct val="100000"/>
              </a:lnSpc>
              <a:spcBef>
                <a:spcPts val="0"/>
              </a:spcBef>
              <a:buSzTx/>
              <a:buFontTx/>
              <a:buNone/>
              <a:defRPr spc="0" sz="1336">
                <a:solidFill>
                  <a:srgbClr val="212529"/>
                </a:solidFill>
                <a:uFill>
                  <a:solidFill>
                    <a:srgbClr val="212529"/>
                  </a:solidFill>
                </a:uFill>
                <a:latin typeface="Al Bayan"/>
                <a:ea typeface="Al Bayan"/>
                <a:cs typeface="Al Bayan"/>
                <a:sym typeface="Al Bayan"/>
              </a:defRPr>
            </a:pPr>
          </a:p>
          <a:p>
            <a:pPr lvl="1" marL="0" indent="488164" defTabSz="216027">
              <a:lnSpc>
                <a:spcPct val="100000"/>
              </a:lnSpc>
              <a:spcBef>
                <a:spcPts val="0"/>
              </a:spcBef>
              <a:buSzTx/>
              <a:buFontTx/>
              <a:buNone/>
              <a:defRPr spc="0" sz="1174">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70"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71" name="内容占位符 2"/>
          <p:cNvSpPr txBox="1"/>
          <p:nvPr>
            <p:ph type="body" idx="1"/>
          </p:nvPr>
        </p:nvSpPr>
        <p:spPr>
          <a:xfrm>
            <a:off x="502411" y="1295999"/>
            <a:ext cx="8139180" cy="5041357"/>
          </a:xfrm>
          <a:prstGeom prst="rect">
            <a:avLst/>
          </a:prstGeom>
        </p:spPr>
        <p:txBody>
          <a:bodyPr/>
          <a:lstStyle/>
          <a:p>
            <a:pPr>
              <a:defRPr b="1">
                <a:solidFill>
                  <a:schemeClr val="accent2">
                    <a:satOff val="-18194"/>
                    <a:lumOff val="-11215"/>
                  </a:schemeClr>
                </a:solidFill>
              </a:defRPr>
            </a:pPr>
          </a:p>
          <a:p>
            <a:pPr>
              <a:defRPr b="1" spc="225" sz="2400">
                <a:solidFill>
                  <a:schemeClr val="accent2">
                    <a:satOff val="-18194"/>
                    <a:lumOff val="-11215"/>
                  </a:schemeClr>
                </a:solidFill>
              </a:defRPr>
            </a:pPr>
            <a:r>
              <a:t>Weakness: </a:t>
            </a:r>
          </a:p>
          <a:p>
            <a:pPr lvl="1">
              <a:defRPr b="1" spc="187" sz="2000">
                <a:solidFill>
                  <a:schemeClr val="accent2">
                    <a:satOff val="-18194"/>
                    <a:lumOff val="-11215"/>
                  </a:schemeClr>
                </a:solidFill>
              </a:defRPr>
            </a:pPr>
            <a:r>
              <a:t>1. </a:t>
            </a:r>
            <a:r>
              <a:rPr>
                <a:uFill>
                  <a:solidFill>
                    <a:srgbClr val="212529"/>
                  </a:solidFill>
                </a:uFill>
              </a:rPr>
              <a:t>This paper lacks solidity in malware detection</a:t>
            </a:r>
          </a:p>
          <a:p>
            <a:pPr lvl="1" marL="793750" indent="-158750" defTabSz="266700">
              <a:lnSpc>
                <a:spcPct val="100000"/>
              </a:lnSpc>
              <a:spcBef>
                <a:spcPts val="0"/>
              </a:spcBef>
              <a:buFontTx/>
              <a:buAutoNum type="romanLcPeriod" startAt="1"/>
              <a:defRPr b="1" spc="0" sz="1650">
                <a:solidFill>
                  <a:srgbClr val="212529"/>
                </a:solidFill>
                <a:uFill>
                  <a:solidFill>
                    <a:srgbClr val="000000"/>
                  </a:solidFill>
                </a:uFill>
                <a:latin typeface="Al Bayan"/>
                <a:ea typeface="Al Bayan"/>
                <a:cs typeface="Al Bayan"/>
                <a:sym typeface="Al Bayan"/>
              </a:defRPr>
            </a:pPr>
            <a:r>
              <a:rPr>
                <a:uFill>
                  <a:solidFill>
                    <a:srgbClr val="212529"/>
                  </a:solidFill>
                </a:uFill>
              </a:rPr>
              <a:t>The comparison in evaluation lacks persuasiveness</a:t>
            </a:r>
            <a:endParaRPr>
              <a:uFill>
                <a:solidFill>
                  <a:srgbClr val="212529"/>
                </a:solidFill>
              </a:uFill>
            </a:endParaRPr>
          </a:p>
          <a:p>
            <a:pPr lvl="2" marL="0" indent="789709" defTabSz="266700">
              <a:lnSpc>
                <a:spcPct val="100000"/>
              </a:lnSpc>
              <a:spcBef>
                <a:spcPts val="0"/>
              </a:spcBef>
              <a:buSzTx/>
              <a:buFontTx/>
              <a:buNone/>
              <a:defRPr spc="0" sz="1650">
                <a:solidFill>
                  <a:srgbClr val="212529"/>
                </a:solidFill>
                <a:uFill>
                  <a:solidFill>
                    <a:srgbClr val="000000"/>
                  </a:solidFill>
                </a:uFill>
                <a:latin typeface="Al Bayan"/>
                <a:ea typeface="Al Bayan"/>
                <a:cs typeface="Al Bayan"/>
                <a:sym typeface="Al Bayan"/>
              </a:defRPr>
            </a:pPr>
            <a:r>
              <a:rPr>
                <a:uFill>
                  <a:solidFill>
                    <a:srgbClr val="212529"/>
                  </a:solidFill>
                </a:uFill>
              </a:rPr>
              <a:t>The defense performance of the proposed method does make sense. </a:t>
            </a:r>
            <a:r>
              <a:rPr b="1">
                <a:solidFill>
                  <a:schemeClr val="accent5">
                    <a:satOff val="-3547"/>
                    <a:lumOff val="-10352"/>
                  </a:schemeClr>
                </a:solidFill>
                <a:uFill>
                  <a:solidFill>
                    <a:srgbClr val="212529"/>
                  </a:solidFill>
                </a:uFill>
              </a:rPr>
              <a:t>But the comparison with the baselines may fall into the Straw Man fallacy.</a:t>
            </a:r>
            <a:r>
              <a:rPr>
                <a:uFill>
                  <a:solidFill>
                    <a:srgbClr val="212529"/>
                  </a:solidFill>
                </a:uFill>
              </a:rPr>
              <a:t> Two thirds of the baseline models have no relation to malware detection. Using them as baselines may lack persuasiveness. </a:t>
            </a:r>
            <a:r>
              <a:rPr b="1">
                <a:solidFill>
                  <a:schemeClr val="accent5">
                    <a:satOff val="-3547"/>
                    <a:lumOff val="-10352"/>
                  </a:schemeClr>
                </a:solidFill>
                <a:uFill>
                  <a:solidFill>
                    <a:srgbClr val="212529"/>
                  </a:solidFill>
                </a:uFill>
              </a:rPr>
              <a:t>Authors are suggested to refer to other adversarial learning methods specifically on malware detection, and as far as I know, there are many.</a:t>
            </a:r>
            <a:endParaRPr b="1">
              <a:solidFill>
                <a:schemeClr val="accent5">
                  <a:satOff val="-3547"/>
                  <a:lumOff val="-10352"/>
                </a:schemeClr>
              </a:solidFill>
              <a:uFill>
                <a:solidFill>
                  <a:srgbClr val="212529"/>
                </a:solidFill>
              </a:uFill>
            </a:endParaRPr>
          </a:p>
          <a:p>
            <a:pPr lvl="1" marL="0" indent="561109" defTabSz="266700">
              <a:lnSpc>
                <a:spcPct val="100000"/>
              </a:lnSpc>
              <a:spcBef>
                <a:spcPts val="0"/>
              </a:spcBef>
              <a:buSzTx/>
              <a:buFontTx/>
              <a:buNone/>
              <a:defRPr spc="0" sz="1650">
                <a:solidFill>
                  <a:srgbClr val="212529"/>
                </a:solidFill>
                <a:uFill>
                  <a:solidFill>
                    <a:srgbClr val="212529"/>
                  </a:solidFill>
                </a:uFill>
                <a:latin typeface="Al Bayan"/>
                <a:ea typeface="Al Bayan"/>
                <a:cs typeface="Al Bayan"/>
                <a:sym typeface="Al Bayan"/>
              </a:defRPr>
            </a:pPr>
          </a:p>
          <a:p>
            <a:pPr lvl="1" marL="0" indent="602672" defTabSz="266700">
              <a:lnSpc>
                <a:spcPct val="100000"/>
              </a:lnSpc>
              <a:spcBef>
                <a:spcPts val="0"/>
              </a:spcBef>
              <a:buSzTx/>
              <a:buFontTx/>
              <a:buNone/>
              <a:defRPr spc="0" sz="1450">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73"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74" name="内容占位符 2"/>
          <p:cNvSpPr txBox="1"/>
          <p:nvPr>
            <p:ph type="body" idx="1"/>
          </p:nvPr>
        </p:nvSpPr>
        <p:spPr>
          <a:xfrm>
            <a:off x="502411" y="1295999"/>
            <a:ext cx="8139180" cy="5041357"/>
          </a:xfrm>
          <a:prstGeom prst="rect">
            <a:avLst/>
          </a:prstGeom>
        </p:spPr>
        <p:txBody>
          <a:bodyPr/>
          <a:lstStyle/>
          <a:p>
            <a:pPr marL="160019" indent="-160019" defTabSz="640079">
              <a:spcBef>
                <a:spcPts val="700"/>
              </a:spcBef>
              <a:defRPr b="1" spc="104" sz="1120">
                <a:solidFill>
                  <a:schemeClr val="accent2">
                    <a:satOff val="-18194"/>
                    <a:lumOff val="-11215"/>
                  </a:schemeClr>
                </a:solidFill>
              </a:defRPr>
            </a:pPr>
          </a:p>
          <a:p>
            <a:pPr marL="160019" indent="-160019" defTabSz="640079">
              <a:spcBef>
                <a:spcPts val="700"/>
              </a:spcBef>
              <a:defRPr b="1" spc="164" sz="1750">
                <a:solidFill>
                  <a:schemeClr val="accent2">
                    <a:satOff val="-18194"/>
                    <a:lumOff val="-11215"/>
                  </a:schemeClr>
                </a:solidFill>
              </a:defRPr>
            </a:pPr>
            <a:r>
              <a:t>Weakness: </a:t>
            </a:r>
          </a:p>
          <a:p>
            <a:pPr lvl="1" marL="480059" indent="-160019" defTabSz="640079">
              <a:spcBef>
                <a:spcPts val="700"/>
              </a:spcBef>
              <a:defRPr b="1" spc="164" sz="1750">
                <a:solidFill>
                  <a:schemeClr val="accent2">
                    <a:satOff val="-18194"/>
                    <a:lumOff val="-11215"/>
                  </a:schemeClr>
                </a:solidFill>
              </a:defRPr>
            </a:pPr>
            <a:r>
              <a:t>1. </a:t>
            </a:r>
            <a:r>
              <a:rPr>
                <a:uFill>
                  <a:solidFill>
                    <a:srgbClr val="212529"/>
                  </a:solidFill>
                </a:uFill>
              </a:rPr>
              <a:t>This paper lacks solidity in malware detection</a:t>
            </a:r>
          </a:p>
          <a:p>
            <a:pPr lvl="1" marL="555625" indent="-111125" defTabSz="186689">
              <a:lnSpc>
                <a:spcPct val="100000"/>
              </a:lnSpc>
              <a:spcBef>
                <a:spcPts val="0"/>
              </a:spcBef>
              <a:buFontTx/>
              <a:buAutoNum type="romanLcPeriod" startAt="1"/>
              <a:defRPr b="1" spc="0" sz="1750">
                <a:solidFill>
                  <a:srgbClr val="212529"/>
                </a:solidFill>
                <a:uFill>
                  <a:solidFill>
                    <a:srgbClr val="000000"/>
                  </a:solidFill>
                </a:uFill>
                <a:latin typeface="Al Bayan"/>
                <a:ea typeface="Al Bayan"/>
                <a:cs typeface="Al Bayan"/>
                <a:sym typeface="Al Bayan"/>
              </a:defRPr>
            </a:pPr>
            <a:r>
              <a:rPr>
                <a:uFill>
                  <a:solidFill>
                    <a:srgbClr val="212529"/>
                  </a:solidFill>
                </a:uFill>
              </a:rPr>
              <a:t>The Feature Extractor may seem naive</a:t>
            </a:r>
            <a:endParaRPr>
              <a:uFill>
                <a:solidFill>
                  <a:srgbClr val="212529"/>
                </a:solidFill>
              </a:uFill>
            </a:endParaRPr>
          </a:p>
          <a:p>
            <a:pPr lvl="2" marL="0" indent="552796" defTabSz="186689">
              <a:lnSpc>
                <a:spcPct val="100000"/>
              </a:lnSpc>
              <a:spcBef>
                <a:spcPts val="0"/>
              </a:spcBef>
              <a:buSzTx/>
              <a:buFontTx/>
              <a:buNone/>
              <a:defRPr spc="0" sz="1435">
                <a:solidFill>
                  <a:srgbClr val="212529"/>
                </a:solidFill>
                <a:uFill>
                  <a:solidFill>
                    <a:srgbClr val="000000"/>
                  </a:solidFill>
                </a:uFill>
                <a:latin typeface="Al Bayan"/>
                <a:ea typeface="Al Bayan"/>
                <a:cs typeface="Al Bayan"/>
                <a:sym typeface="Al Bayan"/>
              </a:defRPr>
            </a:pPr>
            <a:r>
              <a:rPr>
                <a:uFill>
                  <a:solidFill>
                    <a:srgbClr val="212529"/>
                  </a:solidFill>
                </a:uFill>
              </a:rPr>
              <a:t>In that part, the use of API feature and Permission feature is not explained in detail. Depending on an app’s category, these two characteristics can quite differ. </a:t>
            </a:r>
            <a:r>
              <a:rPr b="1">
                <a:solidFill>
                  <a:schemeClr val="accent5">
                    <a:satOff val="-3547"/>
                    <a:lumOff val="-10352"/>
                  </a:schemeClr>
                </a:solidFill>
                <a:uFill>
                  <a:solidFill>
                    <a:srgbClr val="212529"/>
                  </a:solidFill>
                </a:uFill>
              </a:rPr>
              <a:t>The pure inclusion of sensitive APIs and more permissions cannot act as a direct proof.</a:t>
            </a:r>
            <a:r>
              <a:rPr>
                <a:uFill>
                  <a:solidFill>
                    <a:srgbClr val="212529"/>
                  </a:solidFill>
                </a:uFill>
              </a:rPr>
              <a:t> In addition, the frequency of opcodes may hardly help if it is used as proposed, </a:t>
            </a:r>
            <a:r>
              <a:rPr b="1">
                <a:solidFill>
                  <a:schemeClr val="accent5">
                    <a:satOff val="-3547"/>
                    <a:lumOff val="-10352"/>
                  </a:schemeClr>
                </a:solidFill>
                <a:uFill>
                  <a:solidFill>
                    <a:srgbClr val="212529"/>
                  </a:solidFill>
                </a:uFill>
              </a:rPr>
              <a:t>because of the lack of control flow information</a:t>
            </a:r>
            <a:r>
              <a:rPr>
                <a:uFill>
                  <a:solidFill>
                    <a:srgbClr val="212529"/>
                  </a:solidFill>
                </a:uFill>
              </a:rPr>
              <a:t> such as when and where malicious action is called and how it is being controlled in the control flow graph[1].Traditionally, this information can be generated in two ways. Static analysis can approximate all the flow of instructions and dynamic analysis can dump the actual operation of a single flow. And extraction of this information may require more effort. In essence, using the features in a way as proposed in the paper seems naive to me.</a:t>
            </a:r>
            <a:endParaRPr>
              <a:uFill>
                <a:solidFill>
                  <a:srgbClr val="212529"/>
                </a:solidFill>
              </a:uFill>
            </a:endParaRPr>
          </a:p>
          <a:p>
            <a:pPr lvl="1" marL="0" indent="392776" defTabSz="186689">
              <a:lnSpc>
                <a:spcPct val="100000"/>
              </a:lnSpc>
              <a:spcBef>
                <a:spcPts val="0"/>
              </a:spcBef>
              <a:buSzTx/>
              <a:buFontTx/>
              <a:buNone/>
              <a:defRPr spc="0" sz="1155">
                <a:solidFill>
                  <a:srgbClr val="212529"/>
                </a:solidFill>
                <a:uFill>
                  <a:solidFill>
                    <a:srgbClr val="212529"/>
                  </a:solidFill>
                </a:uFill>
                <a:latin typeface="Al Bayan"/>
                <a:ea typeface="Al Bayan"/>
                <a:cs typeface="Al Bayan"/>
                <a:sym typeface="Al Bayan"/>
              </a:defRPr>
            </a:pPr>
          </a:p>
          <a:p>
            <a:pPr lvl="1" marL="0" indent="421870" defTabSz="186689">
              <a:lnSpc>
                <a:spcPct val="100000"/>
              </a:lnSpc>
              <a:spcBef>
                <a:spcPts val="0"/>
              </a:spcBef>
              <a:buSzTx/>
              <a:buFontTx/>
              <a:buNone/>
              <a:defRPr spc="0" sz="1014">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76"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77" name="内容占位符 2"/>
          <p:cNvSpPr txBox="1"/>
          <p:nvPr>
            <p:ph type="body" idx="1"/>
          </p:nvPr>
        </p:nvSpPr>
        <p:spPr>
          <a:xfrm>
            <a:off x="502411" y="1295999"/>
            <a:ext cx="8139180" cy="5041357"/>
          </a:xfrm>
          <a:prstGeom prst="rect">
            <a:avLst/>
          </a:prstGeom>
        </p:spPr>
        <p:txBody>
          <a:bodyPr/>
          <a:lstStyle/>
          <a:p>
            <a:pPr marL="141731" indent="-141731" defTabSz="566927">
              <a:spcBef>
                <a:spcPts val="600"/>
              </a:spcBef>
              <a:defRPr b="1" spc="168" sz="1798">
                <a:solidFill>
                  <a:schemeClr val="accent2">
                    <a:satOff val="-18194"/>
                    <a:lumOff val="-11215"/>
                  </a:schemeClr>
                </a:solidFill>
              </a:defRPr>
            </a:pPr>
          </a:p>
          <a:p>
            <a:pPr marL="141731" indent="-141731" defTabSz="566927">
              <a:spcBef>
                <a:spcPts val="600"/>
              </a:spcBef>
              <a:defRPr b="1" spc="180" sz="1921">
                <a:solidFill>
                  <a:schemeClr val="accent2">
                    <a:satOff val="-18194"/>
                    <a:lumOff val="-11215"/>
                  </a:schemeClr>
                </a:solidFill>
              </a:defRPr>
            </a:pPr>
            <a:r>
              <a:t>Weakness: </a:t>
            </a:r>
          </a:p>
          <a:p>
            <a:pPr lvl="1" marL="425195" indent="-141731" defTabSz="566927">
              <a:spcBef>
                <a:spcPts val="600"/>
              </a:spcBef>
              <a:defRPr b="1" spc="180" sz="1921">
                <a:solidFill>
                  <a:schemeClr val="accent2">
                    <a:satOff val="-18194"/>
                    <a:lumOff val="-11215"/>
                  </a:schemeClr>
                </a:solidFill>
              </a:defRPr>
            </a:pPr>
            <a:r>
              <a:rPr>
                <a:uFill>
                  <a:solidFill>
                    <a:srgbClr val="212529"/>
                  </a:solidFill>
                </a:uFill>
              </a:rPr>
              <a:t>2. The search on related works is not complete.</a:t>
            </a:r>
            <a:endParaRPr>
              <a:uFill>
                <a:solidFill>
                  <a:srgbClr val="212529"/>
                </a:solidFill>
              </a:uFill>
            </a:endParaRPr>
          </a:p>
          <a:p>
            <a:pPr lvl="1" marL="425195" indent="-141731" defTabSz="566927">
              <a:spcBef>
                <a:spcPts val="600"/>
              </a:spcBef>
              <a:defRPr spc="139" sz="1488">
                <a:solidFill>
                  <a:srgbClr val="000000"/>
                </a:solidFill>
              </a:defRPr>
            </a:pPr>
            <a:r>
              <a:rPr b="1">
                <a:solidFill>
                  <a:schemeClr val="accent1">
                    <a:satOff val="-19091"/>
                    <a:lumOff val="-11921"/>
                  </a:schemeClr>
                </a:solidFill>
                <a:uFill>
                  <a:solidFill>
                    <a:srgbClr val="212529"/>
                  </a:solidFill>
                </a:uFill>
              </a:rPr>
              <a:t>At</a:t>
            </a:r>
            <a:r>
              <a:rPr b="1">
                <a:solidFill>
                  <a:schemeClr val="accent5">
                    <a:satOff val="-3547"/>
                    <a:lumOff val="-10352"/>
                  </a:schemeClr>
                </a:solidFill>
                <a:uFill>
                  <a:solidFill>
                    <a:srgbClr val="212529"/>
                  </a:solidFill>
                </a:uFill>
              </a:rPr>
              <a:t> the end of Introduction the contribution statement claims for unprecedentedness. However, simply conducting some search on Google Scholar by inputting “‘adversarial’ AND ‘android’” may print a list of papers with highly co-related topic.</a:t>
            </a:r>
            <a:r>
              <a:rPr>
                <a:uFill>
                  <a:solidFill>
                    <a:srgbClr val="212529"/>
                  </a:solidFill>
                </a:uFill>
              </a:rPr>
              <a:t> Admittedly, some of these papers only treat adversarial example in a program-analysis context. But there still ARE papers back to 2017 considers adversarial learning in addition with machine learning techniques,</a:t>
            </a:r>
            <a:r>
              <a:t> </a:t>
            </a:r>
            <a:r>
              <a:rPr>
                <a:uFill>
                  <a:solidFill>
                    <a:srgbClr val="212529"/>
                  </a:solidFill>
                </a:uFill>
              </a:rPr>
              <a:t>e.g. “Adversarial examples for malware detection” by K. Grosse, which has been cited by 100 times [2].  Although searching with “‘adversarial learning’ AND ‘android’” did give us nothing related. From this angle, it may imply the related works of this paper is not complete and gap is not well built.</a:t>
            </a:r>
            <a:endParaRPr>
              <a:uFill>
                <a:solidFill>
                  <a:srgbClr val="212529"/>
                </a:solidFill>
              </a:uFill>
            </a:endParaRPr>
          </a:p>
          <a:p>
            <a:pPr lvl="1" marL="0" indent="347887" defTabSz="165354">
              <a:lnSpc>
                <a:spcPct val="100000"/>
              </a:lnSpc>
              <a:spcBef>
                <a:spcPts val="0"/>
              </a:spcBef>
              <a:buSzTx/>
              <a:buFontTx/>
              <a:buNone/>
              <a:defRPr spc="0" sz="1023">
                <a:solidFill>
                  <a:srgbClr val="212529"/>
                </a:solidFill>
                <a:uFill>
                  <a:solidFill>
                    <a:srgbClr val="212529"/>
                  </a:solidFill>
                </a:uFill>
                <a:latin typeface="Al Bayan"/>
                <a:ea typeface="Al Bayan"/>
                <a:cs typeface="Al Bayan"/>
                <a:sym typeface="Al Bayan"/>
              </a:defRPr>
            </a:pPr>
          </a:p>
          <a:p>
            <a:pPr lvl="1" marL="0" indent="373657" defTabSz="165354">
              <a:lnSpc>
                <a:spcPct val="100000"/>
              </a:lnSpc>
              <a:spcBef>
                <a:spcPts val="0"/>
              </a:spcBef>
              <a:buSzTx/>
              <a:buFontTx/>
              <a:buNone/>
              <a:defRPr spc="0" sz="899">
                <a:solidFill>
                  <a:srgbClr val="000000"/>
                </a:solidFill>
                <a:uFill>
                  <a:solidFill>
                    <a:srgbClr val="000000"/>
                  </a:solidFill>
                </a:uFill>
                <a:latin typeface="Al Bayan"/>
                <a:ea typeface="Al Bayan"/>
                <a:cs typeface="Al Bayan"/>
                <a:sym typeface="Al Bayan"/>
              </a:defRPr>
            </a:pP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79"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80" name="内容占位符 2"/>
          <p:cNvSpPr txBox="1"/>
          <p:nvPr>
            <p:ph type="body" idx="1"/>
          </p:nvPr>
        </p:nvSpPr>
        <p:spPr>
          <a:xfrm>
            <a:off x="502411" y="1295999"/>
            <a:ext cx="8139180" cy="5041357"/>
          </a:xfrm>
          <a:prstGeom prst="rect">
            <a:avLst/>
          </a:prstGeom>
        </p:spPr>
        <p:txBody>
          <a:bodyPr/>
          <a:lstStyle/>
          <a:p>
            <a:pPr marL="214884" indent="-214884" defTabSz="859536">
              <a:spcBef>
                <a:spcPts val="900"/>
              </a:spcBef>
              <a:defRPr b="1" spc="255" sz="2726">
                <a:solidFill>
                  <a:schemeClr val="accent2">
                    <a:satOff val="-18194"/>
                    <a:lumOff val="-11215"/>
                  </a:schemeClr>
                </a:solidFill>
              </a:defRPr>
            </a:pPr>
          </a:p>
          <a:p>
            <a:pPr marL="214884" indent="-214884" defTabSz="859536">
              <a:spcBef>
                <a:spcPts val="900"/>
              </a:spcBef>
              <a:defRPr b="1" spc="255" sz="2726">
                <a:solidFill>
                  <a:schemeClr val="accent2">
                    <a:satOff val="-18194"/>
                    <a:lumOff val="-11215"/>
                  </a:schemeClr>
                </a:solidFill>
              </a:defRPr>
            </a:pPr>
            <a:r>
              <a:t>Weakness: </a:t>
            </a:r>
          </a:p>
          <a:p>
            <a:pPr lvl="1" marL="0" indent="371163" defTabSz="250697">
              <a:lnSpc>
                <a:spcPct val="100000"/>
              </a:lnSpc>
              <a:spcBef>
                <a:spcPts val="0"/>
              </a:spcBef>
              <a:buSzTx/>
              <a:buFontTx/>
              <a:buNone/>
              <a:defRPr b="1" spc="0" sz="1927">
                <a:solidFill>
                  <a:schemeClr val="accent2">
                    <a:satOff val="-18194"/>
                    <a:lumOff val="-11215"/>
                  </a:schemeClr>
                </a:solidFill>
                <a:uFill>
                  <a:solidFill>
                    <a:srgbClr val="212529"/>
                  </a:solidFill>
                </a:uFill>
                <a:latin typeface="Al Bayan"/>
                <a:ea typeface="Al Bayan"/>
                <a:cs typeface="Al Bayan"/>
                <a:sym typeface="Al Bayan"/>
              </a:defRPr>
            </a:pPr>
            <a:r>
              <a:t>3. Grammar mistakes</a:t>
            </a:r>
          </a:p>
          <a:p>
            <a:pPr lvl="1" marL="0" indent="410233" defTabSz="250697">
              <a:lnSpc>
                <a:spcPct val="100000"/>
              </a:lnSpc>
              <a:spcBef>
                <a:spcPts val="0"/>
              </a:spcBef>
              <a:buSzTx/>
              <a:buFontTx/>
              <a:buNone/>
              <a:defRPr b="1" spc="0" sz="1457">
                <a:solidFill>
                  <a:srgbClr val="000000"/>
                </a:solidFill>
                <a:uFill>
                  <a:solidFill>
                    <a:srgbClr val="000000"/>
                  </a:solidFill>
                </a:uFill>
                <a:latin typeface="Al Bayan"/>
                <a:ea typeface="Al Bayan"/>
                <a:cs typeface="Al Bayan"/>
                <a:sym typeface="Al Bayan"/>
              </a:defRPr>
            </a:pPr>
            <a:r>
              <a:rPr b="0">
                <a:solidFill>
                  <a:srgbClr val="212529"/>
                </a:solidFill>
                <a:uFill>
                  <a:solidFill>
                    <a:srgbClr val="212529"/>
                  </a:solidFill>
                </a:uFill>
              </a:rPr>
              <a:t>* In the abstract</a:t>
            </a:r>
            <a:endParaRPr b="0">
              <a:solidFill>
                <a:srgbClr val="212529"/>
              </a:solidFill>
              <a:uFill>
                <a:solidFill>
                  <a:srgbClr val="212529"/>
                </a:solidFill>
              </a:uFill>
            </a:endParaRPr>
          </a:p>
          <a:p>
            <a:pPr lvl="1" marL="0" indent="410233" defTabSz="250697">
              <a:lnSpc>
                <a:spcPct val="100000"/>
              </a:lnSpc>
              <a:spcBef>
                <a:spcPts val="0"/>
              </a:spcBef>
              <a:buSzTx/>
              <a:buFontTx/>
              <a:buNone/>
              <a:defRPr spc="0" sz="1457">
                <a:solidFill>
                  <a:srgbClr val="000000"/>
                </a:solidFill>
                <a:uFill>
                  <a:solidFill>
                    <a:srgbClr val="000000"/>
                  </a:solidFill>
                </a:uFill>
                <a:latin typeface="Al Bayan"/>
                <a:ea typeface="Al Bayan"/>
                <a:cs typeface="Al Bayan"/>
                <a:sym typeface="Al Bayan"/>
              </a:defRPr>
            </a:pPr>
            <a:r>
              <a:rPr>
                <a:solidFill>
                  <a:srgbClr val="212529"/>
                </a:solidFill>
                <a:uFill>
                  <a:solidFill>
                    <a:srgbClr val="212529"/>
                  </a:solidFill>
                </a:uFill>
              </a:rPr>
              <a:t>“we propos a Random Multi-Region Feature Perturbation machanism and employe the non-linear discretization”. propos -&gt; propose, employe -&gt; employ</a:t>
            </a:r>
            <a:endParaRPr>
              <a:solidFill>
                <a:srgbClr val="212529"/>
              </a:solidFill>
              <a:uFill>
                <a:solidFill>
                  <a:srgbClr val="212529"/>
                </a:solidFill>
              </a:uFill>
            </a:endParaRPr>
          </a:p>
          <a:p>
            <a:pPr lvl="1" marL="0" indent="371163" defTabSz="250697">
              <a:lnSpc>
                <a:spcPct val="100000"/>
              </a:lnSpc>
              <a:spcBef>
                <a:spcPts val="0"/>
              </a:spcBef>
              <a:buSzTx/>
              <a:buFontTx/>
              <a:buNone/>
              <a:defRPr spc="0" sz="1457">
                <a:solidFill>
                  <a:srgbClr val="212529"/>
                </a:solidFill>
                <a:uFill>
                  <a:solidFill>
                    <a:srgbClr val="212529"/>
                  </a:solidFill>
                </a:uFill>
                <a:latin typeface="Al Bayan"/>
                <a:ea typeface="Al Bayan"/>
                <a:cs typeface="Al Bayan"/>
                <a:sym typeface="Al Bayan"/>
              </a:defRPr>
            </a:pPr>
          </a:p>
          <a:p>
            <a:pPr lvl="1" marL="0" indent="410233" defTabSz="250697">
              <a:lnSpc>
                <a:spcPct val="100000"/>
              </a:lnSpc>
              <a:spcBef>
                <a:spcPts val="0"/>
              </a:spcBef>
              <a:buSzTx/>
              <a:buFontTx/>
              <a:buNone/>
              <a:defRPr b="1" spc="0" sz="1457">
                <a:solidFill>
                  <a:srgbClr val="000000"/>
                </a:solidFill>
                <a:uFill>
                  <a:solidFill>
                    <a:srgbClr val="000000"/>
                  </a:solidFill>
                </a:uFill>
                <a:latin typeface="Al Bayan"/>
                <a:ea typeface="Al Bayan"/>
                <a:cs typeface="Al Bayan"/>
                <a:sym typeface="Al Bayan"/>
              </a:defRPr>
            </a:pPr>
            <a:r>
              <a:rPr b="0">
                <a:solidFill>
                  <a:srgbClr val="212529"/>
                </a:solidFill>
                <a:uFill>
                  <a:solidFill>
                    <a:srgbClr val="212529"/>
                  </a:solidFill>
                </a:uFill>
              </a:rPr>
              <a:t>* in the introduction, paragraph 2</a:t>
            </a:r>
            <a:r>
              <a:rPr>
                <a:solidFill>
                  <a:srgbClr val="212529"/>
                </a:solidFill>
                <a:uFill>
                  <a:solidFill>
                    <a:srgbClr val="212529"/>
                  </a:solidFill>
                </a:uFill>
              </a:rPr>
              <a:t> </a:t>
            </a:r>
            <a:endParaRPr>
              <a:solidFill>
                <a:srgbClr val="212529"/>
              </a:solidFill>
              <a:uFill>
                <a:solidFill>
                  <a:srgbClr val="212529"/>
                </a:solidFill>
              </a:uFill>
            </a:endParaRPr>
          </a:p>
          <a:p>
            <a:pPr lvl="1" marL="0" indent="410233" defTabSz="250697">
              <a:lnSpc>
                <a:spcPct val="100000"/>
              </a:lnSpc>
              <a:spcBef>
                <a:spcPts val="0"/>
              </a:spcBef>
              <a:buSzTx/>
              <a:buFontTx/>
              <a:buNone/>
              <a:defRPr spc="0" sz="1457">
                <a:solidFill>
                  <a:srgbClr val="000000"/>
                </a:solidFill>
                <a:uFill>
                  <a:solidFill>
                    <a:srgbClr val="000000"/>
                  </a:solidFill>
                </a:uFill>
                <a:latin typeface="Al Bayan"/>
                <a:ea typeface="Al Bayan"/>
                <a:cs typeface="Al Bayan"/>
                <a:sym typeface="Al Bayan"/>
              </a:defRPr>
            </a:pPr>
            <a:r>
              <a:rPr>
                <a:solidFill>
                  <a:srgbClr val="212529"/>
                </a:solidFill>
                <a:uFill>
                  <a:solidFill>
                    <a:srgbClr val="212529"/>
                  </a:solidFill>
                </a:uFill>
              </a:rPr>
              <a:t>“which achieves impressed practical performance”, impressed -&gt; impressive; “the existence ... degredes its appeal”, degredes -&gt; degrades; :exploit the vulnerability to of models circumvent malware detection”, to of models circumvent -&gt; of models to circumvent; “attacker can leverage feature ...”, attacker -&gt; attackers</a:t>
            </a:r>
            <a:endParaRPr>
              <a:solidFill>
                <a:srgbClr val="212529"/>
              </a:solidFill>
              <a:uFill>
                <a:solidFill>
                  <a:srgbClr val="212529"/>
                </a:solidFill>
              </a:uFill>
            </a:endParaRPr>
          </a:p>
          <a:p>
            <a:pPr lvl="1" marL="0" indent="371163" defTabSz="250697">
              <a:lnSpc>
                <a:spcPct val="100000"/>
              </a:lnSpc>
              <a:spcBef>
                <a:spcPts val="0"/>
              </a:spcBef>
              <a:buSzTx/>
              <a:buFontTx/>
              <a:buNone/>
              <a:defRPr spc="0" sz="1457">
                <a:solidFill>
                  <a:srgbClr val="212529"/>
                </a:solidFill>
                <a:uFill>
                  <a:solidFill>
                    <a:srgbClr val="212529"/>
                  </a:solidFill>
                </a:uFill>
                <a:latin typeface="Al Bayan"/>
                <a:ea typeface="Al Bayan"/>
                <a:cs typeface="Al Bayan"/>
                <a:sym typeface="Al Bayan"/>
              </a:defRPr>
            </a:pPr>
          </a:p>
          <a:p>
            <a:pPr lvl="1" marL="0" indent="410233" defTabSz="250697">
              <a:lnSpc>
                <a:spcPct val="100000"/>
              </a:lnSpc>
              <a:spcBef>
                <a:spcPts val="0"/>
              </a:spcBef>
              <a:buSzTx/>
              <a:buFontTx/>
              <a:buNone/>
              <a:defRPr b="1" spc="0" sz="1457">
                <a:solidFill>
                  <a:srgbClr val="000000"/>
                </a:solidFill>
                <a:uFill>
                  <a:solidFill>
                    <a:srgbClr val="000000"/>
                  </a:solidFill>
                </a:uFill>
                <a:latin typeface="Al Bayan"/>
                <a:ea typeface="Al Bayan"/>
                <a:cs typeface="Al Bayan"/>
                <a:sym typeface="Al Bayan"/>
              </a:defRPr>
            </a:pPr>
            <a:r>
              <a:rPr>
                <a:solidFill>
                  <a:srgbClr val="212529"/>
                </a:solidFill>
                <a:uFill>
                  <a:solidFill>
                    <a:srgbClr val="212529"/>
                  </a:solidFill>
                </a:uFill>
              </a:rPr>
              <a:t>* and some more...</a:t>
            </a: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05"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Outline</a:t>
            </a:r>
          </a:p>
        </p:txBody>
      </p:sp>
      <p:sp>
        <p:nvSpPr>
          <p:cNvPr id="106" name="内容占位符 2"/>
          <p:cNvSpPr txBox="1"/>
          <p:nvPr>
            <p:ph type="body" idx="1"/>
          </p:nvPr>
        </p:nvSpPr>
        <p:spPr>
          <a:xfrm>
            <a:off x="502411" y="1295999"/>
            <a:ext cx="8139180" cy="5041357"/>
          </a:xfrm>
          <a:prstGeom prst="rect">
            <a:avLst/>
          </a:prstGeom>
        </p:spPr>
        <p:txBody>
          <a:bodyPr/>
          <a:lstStyle/>
          <a:p>
            <a:pPr>
              <a:defRPr b="1" spc="206" sz="2200">
                <a:solidFill>
                  <a:schemeClr val="accent2">
                    <a:satOff val="-18194"/>
                    <a:lumOff val="-11215"/>
                  </a:schemeClr>
                </a:solidFill>
              </a:defRPr>
            </a:pPr>
            <a:r>
              <a:t>Summarization of the Paper</a:t>
            </a:r>
          </a:p>
          <a:p>
            <a:pPr lvl="1">
              <a:defRPr spc="206" sz="2200">
                <a:solidFill>
                  <a:schemeClr val="accent4">
                    <a:lumOff val="-9999"/>
                  </a:schemeClr>
                </a:solidFill>
              </a:defRPr>
            </a:pPr>
            <a:r>
              <a:t>Novelty</a:t>
            </a:r>
          </a:p>
          <a:p>
            <a:pPr lvl="1">
              <a:defRPr spc="206" sz="2200">
                <a:solidFill>
                  <a:schemeClr val="accent4">
                    <a:lumOff val="-9999"/>
                  </a:schemeClr>
                </a:solidFill>
              </a:defRPr>
            </a:pPr>
            <a:r>
              <a:t>Framework Explanation</a:t>
            </a:r>
          </a:p>
          <a:p>
            <a:pPr lvl="1">
              <a:defRPr spc="206" sz="2200">
                <a:solidFill>
                  <a:schemeClr val="accent4">
                    <a:lumOff val="-9999"/>
                  </a:schemeClr>
                </a:solidFill>
              </a:defRPr>
            </a:pPr>
            <a:r>
              <a:t>Methodology of training</a:t>
            </a:r>
          </a:p>
          <a:p>
            <a:pPr lvl="1">
              <a:defRPr spc="206" sz="2200">
                <a:solidFill>
                  <a:schemeClr val="accent4">
                    <a:lumOff val="-9999"/>
                  </a:schemeClr>
                </a:solidFill>
              </a:defRPr>
            </a:pPr>
            <a:r>
              <a:t>Evaluation Procedure</a:t>
            </a:r>
          </a:p>
          <a:p>
            <a:pPr>
              <a:defRPr b="1" spc="206" sz="2200">
                <a:solidFill>
                  <a:schemeClr val="accent2">
                    <a:satOff val="-18194"/>
                    <a:lumOff val="-11215"/>
                  </a:schemeClr>
                </a:solidFill>
              </a:defRPr>
            </a:pPr>
            <a:r>
              <a:t>My Review</a:t>
            </a:r>
          </a:p>
          <a:p>
            <a:pPr lvl="1">
              <a:defRPr spc="206" sz="2200">
                <a:solidFill>
                  <a:schemeClr val="accent4">
                    <a:lumOff val="-9999"/>
                  </a:schemeClr>
                </a:solidFill>
              </a:defRPr>
            </a:pPr>
            <a:r>
              <a:t>Summary</a:t>
            </a:r>
          </a:p>
          <a:p>
            <a:pPr lvl="1">
              <a:defRPr spc="206" sz="2200">
                <a:solidFill>
                  <a:schemeClr val="accent4">
                    <a:lumOff val="-9999"/>
                  </a:schemeClr>
                </a:solidFill>
              </a:defRPr>
            </a:pPr>
            <a:r>
              <a:t>Strength</a:t>
            </a:r>
          </a:p>
          <a:p>
            <a:pPr lvl="1">
              <a:defRPr spc="206" sz="2200">
                <a:solidFill>
                  <a:schemeClr val="accent4">
                    <a:lumOff val="-9999"/>
                  </a:schemeClr>
                </a:solidFill>
              </a:defRPr>
            </a:pPr>
            <a:r>
              <a:t>Weakness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08"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Novelty</a:t>
            </a:r>
          </a:p>
        </p:txBody>
      </p:sp>
      <p:sp>
        <p:nvSpPr>
          <p:cNvPr id="109" name="NetAED:…"/>
          <p:cNvSpPr txBox="1"/>
          <p:nvPr/>
        </p:nvSpPr>
        <p:spPr>
          <a:xfrm>
            <a:off x="1010211" y="2596408"/>
            <a:ext cx="6642665" cy="16651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b="1" sz="2700">
                <a:solidFill>
                  <a:schemeClr val="accent2">
                    <a:satOff val="-18194"/>
                    <a:lumOff val="-11215"/>
                  </a:schemeClr>
                </a:solidFill>
              </a:defRPr>
            </a:pPr>
            <a:r>
              <a:t>NetAED: </a:t>
            </a:r>
          </a:p>
          <a:p>
            <a:pPr lvl="1">
              <a:defRPr sz="2700">
                <a:solidFill>
                  <a:schemeClr val="accent2">
                    <a:satOff val="-18194"/>
                    <a:lumOff val="-11215"/>
                  </a:schemeClr>
                </a:solidFill>
              </a:defRPr>
            </a:pPr>
            <a:r>
              <a:t>a defending mechanism (</a:t>
            </a:r>
            <a:r>
              <a:rPr>
                <a:solidFill>
                  <a:schemeClr val="accent5">
                    <a:satOff val="-3547"/>
                    <a:lumOff val="-10352"/>
                  </a:schemeClr>
                </a:solidFill>
              </a:rPr>
              <a:t>an altered Auto-Encoding Decoder</a:t>
            </a:r>
            <a:r>
              <a:t>) that can be used in front of any existing classifier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11"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Framework: Architecture</a:t>
            </a:r>
          </a:p>
        </p:txBody>
      </p:sp>
      <p:pic>
        <p:nvPicPr>
          <p:cNvPr id="112" name="Image" descr="Image"/>
          <p:cNvPicPr>
            <a:picLocks noChangeAspect="1"/>
          </p:cNvPicPr>
          <p:nvPr/>
        </p:nvPicPr>
        <p:blipFill>
          <a:blip r:embed="rId2">
            <a:extLst/>
          </a:blip>
          <a:stretch>
            <a:fillRect/>
          </a:stretch>
        </p:blipFill>
        <p:spPr>
          <a:xfrm>
            <a:off x="0" y="1396017"/>
            <a:ext cx="9144000" cy="1932366"/>
          </a:xfrm>
          <a:prstGeom prst="rect">
            <a:avLst/>
          </a:prstGeom>
          <a:ln w="12700">
            <a:miter lim="400000"/>
          </a:ln>
        </p:spPr>
      </p:pic>
      <p:sp>
        <p:nvSpPr>
          <p:cNvPr id="113" name="Feature"/>
          <p:cNvSpPr/>
          <p:nvPr/>
        </p:nvSpPr>
        <p:spPr>
          <a:xfrm>
            <a:off x="2197100" y="4279900"/>
            <a:ext cx="1270000" cy="1270000"/>
          </a:xfrm>
          <a:prstGeom prst="rect">
            <a:avLst/>
          </a:prstGeom>
          <a:solidFill>
            <a:srgbClr val="FFFFFF"/>
          </a:solidFill>
          <a:ln w="12700">
            <a:solidFill>
              <a:schemeClr val="accent1"/>
            </a:solidFill>
            <a:miter/>
          </a:ln>
          <a:extLst>
            <a:ext uri="{C572A759-6A51-4108-AA02-DFA0A04FC94B}">
              <ma14:wrappingTextBoxFlag xmlns:ma14="http://schemas.microsoft.com/office/mac/drawingml/2011/main" val="1"/>
            </a:ext>
          </a:extLst>
        </p:spPr>
        <p:txBody>
          <a:bodyPr lIns="0" tIns="0" rIns="0" bIns="0" anchor="ctr"/>
          <a:lstStyle>
            <a:lvl1pPr algn="ctr"/>
          </a:lstStyle>
          <a:p>
            <a:pPr/>
            <a:r>
              <a:t>Feature </a:t>
            </a:r>
          </a:p>
        </p:txBody>
      </p:sp>
      <p:sp>
        <p:nvSpPr>
          <p:cNvPr id="114" name="Preprocessed feature"/>
          <p:cNvSpPr/>
          <p:nvPr/>
        </p:nvSpPr>
        <p:spPr>
          <a:xfrm>
            <a:off x="3937000" y="4279900"/>
            <a:ext cx="1270000" cy="1270000"/>
          </a:xfrm>
          <a:prstGeom prst="rect">
            <a:avLst/>
          </a:prstGeom>
          <a:solidFill>
            <a:srgbClr val="FFFFFF"/>
          </a:solidFill>
          <a:ln w="12700">
            <a:solidFill>
              <a:schemeClr val="accent1"/>
            </a:solidFill>
            <a:miter/>
          </a:ln>
          <a:extLst>
            <a:ext uri="{C572A759-6A51-4108-AA02-DFA0A04FC94B}">
              <ma14:wrappingTextBoxFlag xmlns:ma14="http://schemas.microsoft.com/office/mac/drawingml/2011/main" val="1"/>
            </a:ext>
          </a:extLst>
        </p:spPr>
        <p:txBody>
          <a:bodyPr lIns="0" tIns="0" rIns="0" bIns="0" anchor="ctr"/>
          <a:lstStyle>
            <a:lvl1pPr algn="ctr"/>
          </a:lstStyle>
          <a:p>
            <a:pPr/>
            <a:r>
              <a:t>Preprocessed feature</a:t>
            </a:r>
          </a:p>
        </p:txBody>
      </p:sp>
      <p:sp>
        <p:nvSpPr>
          <p:cNvPr id="115" name="A trained classifier"/>
          <p:cNvSpPr/>
          <p:nvPr/>
        </p:nvSpPr>
        <p:spPr>
          <a:xfrm>
            <a:off x="5676900" y="4279900"/>
            <a:ext cx="1270000" cy="1270000"/>
          </a:xfrm>
          <a:prstGeom prst="rect">
            <a:avLst/>
          </a:prstGeom>
          <a:solidFill>
            <a:srgbClr val="FFFFFF"/>
          </a:solidFill>
          <a:ln w="12700">
            <a:solidFill>
              <a:schemeClr val="accent1"/>
            </a:solidFill>
            <a:miter/>
          </a:ln>
          <a:extLst>
            <a:ext uri="{C572A759-6A51-4108-AA02-DFA0A04FC94B}">
              <ma14:wrappingTextBoxFlag xmlns:ma14="http://schemas.microsoft.com/office/mac/drawingml/2011/main" val="1"/>
            </a:ext>
          </a:extLst>
        </p:spPr>
        <p:txBody>
          <a:bodyPr lIns="0" tIns="0" rIns="0" bIns="0" anchor="ctr"/>
          <a:lstStyle>
            <a:lvl1pPr algn="ctr"/>
          </a:lstStyle>
          <a:p>
            <a:pPr/>
            <a:r>
              <a:t>A trained classifier</a:t>
            </a:r>
          </a:p>
        </p:txBody>
      </p:sp>
      <p:sp>
        <p:nvSpPr>
          <p:cNvPr id="116" name="Line"/>
          <p:cNvSpPr/>
          <p:nvPr/>
        </p:nvSpPr>
        <p:spPr>
          <a:xfrm>
            <a:off x="1108025" y="2532236"/>
            <a:ext cx="1798019" cy="1798019"/>
          </a:xfrm>
          <a:prstGeom prst="line">
            <a:avLst/>
          </a:prstGeom>
          <a:ln w="12700">
            <a:solidFill>
              <a:schemeClr val="accent1"/>
            </a:solidFill>
            <a:miter/>
            <a:tailEnd type="triangle"/>
          </a:ln>
        </p:spPr>
        <p:txBody>
          <a:bodyPr lIns="0" tIns="0" rIns="0" bIns="0"/>
          <a:lstStyle/>
          <a:p>
            <a:pPr/>
          </a:p>
        </p:txBody>
      </p:sp>
      <p:sp>
        <p:nvSpPr>
          <p:cNvPr id="117" name="Line"/>
          <p:cNvSpPr/>
          <p:nvPr/>
        </p:nvSpPr>
        <p:spPr>
          <a:xfrm>
            <a:off x="2835225" y="2532236"/>
            <a:ext cx="1798019" cy="1798019"/>
          </a:xfrm>
          <a:prstGeom prst="line">
            <a:avLst/>
          </a:prstGeom>
          <a:ln w="12700">
            <a:solidFill>
              <a:schemeClr val="accent1"/>
            </a:solidFill>
            <a:miter/>
            <a:tailEnd type="triangle"/>
          </a:ln>
        </p:spPr>
        <p:txBody>
          <a:bodyPr lIns="0" tIns="0" rIns="0" bIns="0"/>
          <a:lstStyle/>
          <a:p>
            <a:pPr/>
          </a:p>
        </p:txBody>
      </p:sp>
      <p:sp>
        <p:nvSpPr>
          <p:cNvPr id="118" name="Line"/>
          <p:cNvSpPr/>
          <p:nvPr/>
        </p:nvSpPr>
        <p:spPr>
          <a:xfrm>
            <a:off x="4918025" y="2405236"/>
            <a:ext cx="1525862" cy="1928402"/>
          </a:xfrm>
          <a:prstGeom prst="line">
            <a:avLst/>
          </a:prstGeom>
          <a:ln w="12700">
            <a:solidFill>
              <a:schemeClr val="accent1"/>
            </a:solidFill>
            <a:miter/>
            <a:tailEnd type="triangle"/>
          </a:ln>
        </p:spPr>
        <p:txBody>
          <a:bodyPr lIns="0" tIns="0" rIns="0" bIns="0"/>
          <a:lstStyle/>
          <a:p>
            <a:pPr/>
          </a:p>
        </p:txBody>
      </p:sp>
      <p:sp>
        <p:nvSpPr>
          <p:cNvPr id="119" name="Oval"/>
          <p:cNvSpPr/>
          <p:nvPr/>
        </p:nvSpPr>
        <p:spPr>
          <a:xfrm>
            <a:off x="3546226" y="4002881"/>
            <a:ext cx="2051548" cy="1824038"/>
          </a:xfrm>
          <a:prstGeom prst="ellipse">
            <a:avLst/>
          </a:prstGeom>
          <a:ln w="12700">
            <a:solidFill>
              <a:srgbClr val="D00E20"/>
            </a:solidFill>
            <a:miter/>
          </a:ln>
        </p:spPr>
        <p:txBody>
          <a:bodyPr lIns="0" tIns="0" rIns="0" bIns="0"/>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1"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Framework: Feature Extractor</a:t>
            </a:r>
          </a:p>
        </p:txBody>
      </p:sp>
      <p:graphicFrame>
        <p:nvGraphicFramePr>
          <p:cNvPr id="122" name="Table"/>
          <p:cNvGraphicFramePr/>
          <p:nvPr/>
        </p:nvGraphicFramePr>
        <p:xfrm>
          <a:off x="223614" y="1968500"/>
          <a:ext cx="5810548" cy="3444627"/>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2898923"/>
                <a:gridCol w="2898923"/>
                <a:gridCol w="2898923"/>
              </a:tblGrid>
              <a:tr h="686385">
                <a:tc>
                  <a:txBody>
                    <a:bodyPr/>
                    <a:lstStyle/>
                    <a:p>
                      <a:pPr algn="l">
                        <a:defRPr sz="1800"/>
                      </a:pPr>
                    </a:p>
                  </a:txBody>
                  <a:tcPr marL="0" marR="0" marT="0" marB="0" anchor="t" anchorCtr="0" horzOverflow="overflow"/>
                </a:tc>
                <a:tc>
                  <a:txBody>
                    <a:bodyPr/>
                    <a:lstStyle/>
                    <a:p>
                      <a:pPr algn="ctr">
                        <a:defRPr b="0" sz="1800">
                          <a:solidFill>
                            <a:srgbClr val="000000"/>
                          </a:solidFill>
                        </a:defRPr>
                      </a:pPr>
                      <a:r>
                        <a:rPr b="1">
                          <a:solidFill>
                            <a:srgbClr val="FFFFFF"/>
                          </a:solidFill>
                        </a:rPr>
                        <a:t>Encoded as</a:t>
                      </a:r>
                    </a:p>
                  </a:txBody>
                  <a:tcPr marL="0" marR="0" marT="0" marB="0" anchor="ctr" anchorCtr="0" horzOverflow="overflow"/>
                </a:tc>
                <a:tc>
                  <a:txBody>
                    <a:bodyPr/>
                    <a:lstStyle/>
                    <a:p>
                      <a:pPr algn="ctr">
                        <a:defRPr b="0" sz="1800">
                          <a:solidFill>
                            <a:srgbClr val="000000"/>
                          </a:solidFill>
                        </a:defRPr>
                      </a:pPr>
                      <a:r>
                        <a:rPr b="1">
                          <a:solidFill>
                            <a:srgbClr val="FFFFFF"/>
                          </a:solidFill>
                        </a:rPr>
                        <a:t>Property</a:t>
                      </a:r>
                    </a:p>
                  </a:txBody>
                  <a:tcPr marL="0" marR="0" marT="0" marB="0" anchor="ctr" anchorCtr="0" horzOverflow="overflow"/>
                </a:tc>
              </a:tr>
              <a:tr h="686385">
                <a:tc>
                  <a:txBody>
                    <a:bodyPr/>
                    <a:lstStyle/>
                    <a:p>
                      <a:pPr algn="ctr">
                        <a:defRPr b="0" sz="1800">
                          <a:solidFill>
                            <a:srgbClr val="000000"/>
                          </a:solidFill>
                        </a:defRPr>
                      </a:pPr>
                      <a:r>
                        <a:rPr b="1">
                          <a:solidFill>
                            <a:srgbClr val="FFFFFF"/>
                          </a:solidFill>
                        </a:rPr>
                        <a:t>API Feature</a:t>
                      </a:r>
                    </a:p>
                  </a:txBody>
                  <a:tcPr marL="0" marR="0" marT="0" marB="0" anchor="ctr" anchorCtr="0" horzOverflow="overflow"/>
                </a:tc>
                <a:tc>
                  <a:txBody>
                    <a:bodyPr/>
                    <a:lstStyle/>
                    <a:p>
                      <a:pPr algn="ctr">
                        <a:defRPr sz="1800"/>
                      </a:pPr>
                      <a:r>
                        <a:t>Existing or not</a:t>
                      </a:r>
                    </a:p>
                  </a:txBody>
                  <a:tcPr marL="0" marR="0" marT="0" marB="0" anchor="ctr" anchorCtr="0" horzOverflow="overflow"/>
                </a:tc>
                <a:tc>
                  <a:txBody>
                    <a:bodyPr/>
                    <a:lstStyle/>
                    <a:p>
                      <a:pPr algn="ctr">
                        <a:defRPr sz="1800"/>
                      </a:pPr>
                      <a:r>
                        <a:t>Discrete</a:t>
                      </a:r>
                    </a:p>
                  </a:txBody>
                  <a:tcPr marL="0" marR="0" marT="0" marB="0" anchor="ctr" anchorCtr="0" horzOverflow="overflow"/>
                </a:tc>
              </a:tr>
              <a:tr h="686385">
                <a:tc>
                  <a:txBody>
                    <a:bodyPr/>
                    <a:lstStyle/>
                    <a:p>
                      <a:pPr algn="ctr">
                        <a:defRPr b="0" sz="1800">
                          <a:solidFill>
                            <a:srgbClr val="000000"/>
                          </a:solidFill>
                        </a:defRPr>
                      </a:pPr>
                      <a:r>
                        <a:rPr b="1">
                          <a:solidFill>
                            <a:srgbClr val="FFFFFF"/>
                          </a:solidFill>
                        </a:rPr>
                        <a:t>Permission Feature</a:t>
                      </a:r>
                    </a:p>
                  </a:txBody>
                  <a:tcPr marL="0" marR="0" marT="0" marB="0" anchor="ctr" anchorCtr="0" horzOverflow="overflow"/>
                </a:tc>
                <a:tc>
                  <a:txBody>
                    <a:bodyPr/>
                    <a:lstStyle/>
                    <a:p>
                      <a:pPr algn="ctr">
                        <a:defRPr sz="1800"/>
                      </a:pPr>
                      <a:r>
                        <a:t>Existing or not</a:t>
                      </a:r>
                    </a:p>
                  </a:txBody>
                  <a:tcPr marL="0" marR="0" marT="0" marB="0" anchor="ctr" anchorCtr="0" horzOverflow="overflow"/>
                </a:tc>
                <a:tc>
                  <a:txBody>
                    <a:bodyPr/>
                    <a:lstStyle/>
                    <a:p>
                      <a:pPr algn="ctr">
                        <a:defRPr sz="1800"/>
                      </a:pPr>
                      <a:r>
                        <a:t>Discrete</a:t>
                      </a:r>
                    </a:p>
                  </a:txBody>
                  <a:tcPr marL="0" marR="0" marT="0" marB="0" anchor="ctr" anchorCtr="0" horzOverflow="overflow"/>
                </a:tc>
              </a:tr>
              <a:tr h="686385">
                <a:tc>
                  <a:txBody>
                    <a:bodyPr/>
                    <a:lstStyle/>
                    <a:p>
                      <a:pPr algn="ctr">
                        <a:defRPr b="0" sz="1800">
                          <a:solidFill>
                            <a:srgbClr val="000000"/>
                          </a:solidFill>
                        </a:defRPr>
                      </a:pPr>
                      <a:r>
                        <a:rPr b="1">
                          <a:solidFill>
                            <a:srgbClr val="FFFFFF"/>
                          </a:solidFill>
                        </a:rPr>
                        <a:t>Method Opcode Feature</a:t>
                      </a:r>
                    </a:p>
                  </a:txBody>
                  <a:tcPr marL="0" marR="0" marT="0" marB="0" anchor="ctr" anchorCtr="0" horzOverflow="overflow"/>
                </a:tc>
                <a:tc>
                  <a:txBody>
                    <a:bodyPr/>
                    <a:lstStyle/>
                    <a:p>
                      <a:pPr algn="ctr">
                        <a:defRPr sz="1800"/>
                      </a:pPr>
                      <a:r>
                        <a:t>Frequency</a:t>
                      </a:r>
                    </a:p>
                  </a:txBody>
                  <a:tcPr marL="0" marR="0" marT="0" marB="0" anchor="ctr" anchorCtr="0" horzOverflow="overflow"/>
                </a:tc>
                <a:tc>
                  <a:txBody>
                    <a:bodyPr/>
                    <a:lstStyle/>
                    <a:p>
                      <a:pPr algn="ctr">
                        <a:defRPr sz="1800"/>
                      </a:pPr>
                      <a:r>
                        <a:t>Continuous</a:t>
                      </a:r>
                    </a:p>
                  </a:txBody>
                  <a:tcPr marL="0" marR="0" marT="0" marB="0" anchor="ctr" anchorCtr="0" horzOverflow="overflow"/>
                </a:tc>
              </a:tr>
              <a:tr h="686385">
                <a:tc>
                  <a:txBody>
                    <a:bodyPr/>
                    <a:lstStyle/>
                    <a:p>
                      <a:pPr algn="ctr">
                        <a:defRPr b="0" sz="1800">
                          <a:solidFill>
                            <a:srgbClr val="000000"/>
                          </a:solidFill>
                        </a:defRPr>
                      </a:pPr>
                      <a:r>
                        <a:rPr b="1">
                          <a:solidFill>
                            <a:srgbClr val="FFFFFF"/>
                          </a:solidFill>
                        </a:rPr>
                        <a:t>Shared Lib Method Opcode Feature</a:t>
                      </a:r>
                    </a:p>
                  </a:txBody>
                  <a:tcPr marL="0" marR="0" marT="0" marB="0" anchor="ctr" anchorCtr="0" horzOverflow="overflow"/>
                </a:tc>
                <a:tc>
                  <a:txBody>
                    <a:bodyPr/>
                    <a:lstStyle/>
                    <a:p>
                      <a:pPr algn="ctr">
                        <a:defRPr sz="1800"/>
                      </a:pPr>
                      <a:r>
                        <a:t>Frequency</a:t>
                      </a:r>
                    </a:p>
                  </a:txBody>
                  <a:tcPr marL="0" marR="0" marT="0" marB="0" anchor="ctr" anchorCtr="0" horzOverflow="overflow"/>
                </a:tc>
                <a:tc>
                  <a:txBody>
                    <a:bodyPr/>
                    <a:lstStyle/>
                    <a:p>
                      <a:pPr algn="ctr">
                        <a:defRPr sz="1800"/>
                      </a:pPr>
                      <a:r>
                        <a:t>Continuous</a:t>
                      </a:r>
                    </a:p>
                  </a:txBody>
                  <a:tcPr marL="0" marR="0" marT="0" marB="0" anchor="ctr"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4"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Framework: NetAED</a:t>
            </a:r>
          </a:p>
        </p:txBody>
      </p:sp>
      <p:pic>
        <p:nvPicPr>
          <p:cNvPr id="125" name="Image" descr="Image"/>
          <p:cNvPicPr>
            <a:picLocks noChangeAspect="1"/>
          </p:cNvPicPr>
          <p:nvPr/>
        </p:nvPicPr>
        <p:blipFill>
          <a:blip r:embed="rId2">
            <a:extLst/>
          </a:blip>
          <a:stretch>
            <a:fillRect/>
          </a:stretch>
        </p:blipFill>
        <p:spPr>
          <a:xfrm>
            <a:off x="95250" y="2082800"/>
            <a:ext cx="8953500" cy="2387600"/>
          </a:xfrm>
          <a:prstGeom prst="rect">
            <a:avLst/>
          </a:prstGeom>
          <a:ln w="12700">
            <a:miter lim="400000"/>
          </a:ln>
        </p:spPr>
      </p:pic>
      <p:sp>
        <p:nvSpPr>
          <p:cNvPr id="126" name="Line"/>
          <p:cNvSpPr/>
          <p:nvPr/>
        </p:nvSpPr>
        <p:spPr>
          <a:xfrm flipH="1">
            <a:off x="622300" y="4006228"/>
            <a:ext cx="1" cy="1424097"/>
          </a:xfrm>
          <a:prstGeom prst="line">
            <a:avLst/>
          </a:prstGeom>
          <a:ln w="12700">
            <a:solidFill>
              <a:srgbClr val="FF0000"/>
            </a:solidFill>
            <a:miter/>
            <a:tailEnd type="triangle"/>
          </a:ln>
        </p:spPr>
        <p:txBody>
          <a:bodyPr lIns="0" tIns="0" rIns="0" bIns="0"/>
          <a:lstStyle/>
          <a:p>
            <a:pPr/>
          </a:p>
        </p:txBody>
      </p:sp>
      <p:sp>
        <p:nvSpPr>
          <p:cNvPr id="127" name="Line"/>
          <p:cNvSpPr/>
          <p:nvPr/>
        </p:nvSpPr>
        <p:spPr>
          <a:xfrm>
            <a:off x="4762499" y="3879227"/>
            <a:ext cx="1" cy="1424098"/>
          </a:xfrm>
          <a:prstGeom prst="line">
            <a:avLst/>
          </a:prstGeom>
          <a:ln w="12700">
            <a:solidFill>
              <a:srgbClr val="FF0000"/>
            </a:solidFill>
            <a:miter/>
            <a:tailEnd type="triangle"/>
          </a:ln>
        </p:spPr>
        <p:txBody>
          <a:bodyPr lIns="0" tIns="0" rIns="0" bIns="0"/>
          <a:lstStyle/>
          <a:p>
            <a:pPr/>
          </a:p>
        </p:txBody>
      </p:sp>
      <p:sp>
        <p:nvSpPr>
          <p:cNvPr id="128" name="Line"/>
          <p:cNvSpPr/>
          <p:nvPr/>
        </p:nvSpPr>
        <p:spPr>
          <a:xfrm>
            <a:off x="5105399" y="3654447"/>
            <a:ext cx="1" cy="1648878"/>
          </a:xfrm>
          <a:prstGeom prst="line">
            <a:avLst/>
          </a:prstGeom>
          <a:ln w="12700">
            <a:solidFill>
              <a:srgbClr val="FF0000"/>
            </a:solidFill>
            <a:miter/>
            <a:tailEnd type="triangle"/>
          </a:ln>
        </p:spPr>
        <p:txBody>
          <a:bodyPr lIns="0" tIns="0" rIns="0" bIns="0"/>
          <a:lstStyle/>
          <a:p>
            <a:pPr/>
          </a:p>
        </p:txBody>
      </p:sp>
      <p:sp>
        <p:nvSpPr>
          <p:cNvPr id="129" name="Line"/>
          <p:cNvSpPr/>
          <p:nvPr/>
        </p:nvSpPr>
        <p:spPr>
          <a:xfrm>
            <a:off x="5448300" y="3654447"/>
            <a:ext cx="1" cy="1648878"/>
          </a:xfrm>
          <a:prstGeom prst="line">
            <a:avLst/>
          </a:prstGeom>
          <a:ln w="12700">
            <a:solidFill>
              <a:srgbClr val="FF0000"/>
            </a:solidFill>
            <a:miter/>
            <a:tailEnd type="triangle"/>
          </a:ln>
        </p:spPr>
        <p:txBody>
          <a:bodyPr lIns="0" tIns="0" rIns="0" bIns="0"/>
          <a:lstStyle/>
          <a:p>
            <a:pPr/>
          </a:p>
        </p:txBody>
      </p:sp>
      <p:sp>
        <p:nvSpPr>
          <p:cNvPr id="130" name="Line"/>
          <p:cNvSpPr/>
          <p:nvPr/>
        </p:nvSpPr>
        <p:spPr>
          <a:xfrm>
            <a:off x="5791200" y="3654447"/>
            <a:ext cx="1" cy="1648878"/>
          </a:xfrm>
          <a:prstGeom prst="line">
            <a:avLst/>
          </a:prstGeom>
          <a:ln w="12700">
            <a:solidFill>
              <a:srgbClr val="FF0000"/>
            </a:solidFill>
            <a:miter/>
            <a:tailEnd type="triangle"/>
          </a:ln>
        </p:spPr>
        <p:txBody>
          <a:bodyPr lIns="0" tIns="0" rIns="0" bIns="0"/>
          <a:lstStyle/>
          <a:p>
            <a:pPr/>
          </a:p>
        </p:txBody>
      </p:sp>
      <p:sp>
        <p:nvSpPr>
          <p:cNvPr id="131" name="Line"/>
          <p:cNvSpPr/>
          <p:nvPr/>
        </p:nvSpPr>
        <p:spPr>
          <a:xfrm>
            <a:off x="6134100" y="3654447"/>
            <a:ext cx="1" cy="1648878"/>
          </a:xfrm>
          <a:prstGeom prst="line">
            <a:avLst/>
          </a:prstGeom>
          <a:ln w="12700">
            <a:solidFill>
              <a:srgbClr val="FF0000"/>
            </a:solidFill>
            <a:miter/>
            <a:tailEnd type="triangle"/>
          </a:ln>
        </p:spPr>
        <p:txBody>
          <a:bodyPr lIns="0" tIns="0" rIns="0" bIns="0"/>
          <a:lstStyle/>
          <a:p>
            <a:pPr/>
          </a:p>
        </p:txBody>
      </p:sp>
      <p:sp>
        <p:nvSpPr>
          <p:cNvPr id="132" name="Line"/>
          <p:cNvSpPr/>
          <p:nvPr/>
        </p:nvSpPr>
        <p:spPr>
          <a:xfrm>
            <a:off x="8420100" y="3879227"/>
            <a:ext cx="1" cy="1424098"/>
          </a:xfrm>
          <a:prstGeom prst="line">
            <a:avLst/>
          </a:prstGeom>
          <a:ln w="12700">
            <a:solidFill>
              <a:srgbClr val="FF0000"/>
            </a:solidFill>
            <a:miter/>
            <a:tailEnd type="triangle"/>
          </a:ln>
        </p:spPr>
        <p:txBody>
          <a:bodyPr lIns="0" tIns="0" rIns="0" bIns="0"/>
          <a:lstStyle/>
          <a:p>
            <a:pPr/>
          </a:p>
        </p:txBody>
      </p:sp>
      <p:sp>
        <p:nvSpPr>
          <p:cNvPr id="133" name="5500"/>
          <p:cNvSpPr txBox="1"/>
          <p:nvPr/>
        </p:nvSpPr>
        <p:spPr>
          <a:xfrm>
            <a:off x="406325" y="5382189"/>
            <a:ext cx="521247"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5500</a:t>
            </a:r>
          </a:p>
        </p:txBody>
      </p:sp>
      <p:sp>
        <p:nvSpPr>
          <p:cNvPr id="134" name="1000"/>
          <p:cNvSpPr txBox="1"/>
          <p:nvPr/>
        </p:nvSpPr>
        <p:spPr>
          <a:xfrm>
            <a:off x="4501877" y="5382189"/>
            <a:ext cx="521246"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1000</a:t>
            </a:r>
          </a:p>
        </p:txBody>
      </p:sp>
      <p:sp>
        <p:nvSpPr>
          <p:cNvPr id="135" name="1000"/>
          <p:cNvSpPr txBox="1"/>
          <p:nvPr/>
        </p:nvSpPr>
        <p:spPr>
          <a:xfrm>
            <a:off x="4844777" y="5648889"/>
            <a:ext cx="521246"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1000</a:t>
            </a:r>
          </a:p>
        </p:txBody>
      </p:sp>
      <p:sp>
        <p:nvSpPr>
          <p:cNvPr id="136" name="2"/>
          <p:cNvSpPr txBox="1"/>
          <p:nvPr/>
        </p:nvSpPr>
        <p:spPr>
          <a:xfrm>
            <a:off x="5378381" y="5382189"/>
            <a:ext cx="139838"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2</a:t>
            </a:r>
          </a:p>
        </p:txBody>
      </p:sp>
      <p:sp>
        <p:nvSpPr>
          <p:cNvPr id="137" name="1000"/>
          <p:cNvSpPr txBox="1"/>
          <p:nvPr/>
        </p:nvSpPr>
        <p:spPr>
          <a:xfrm>
            <a:off x="5530577" y="5648889"/>
            <a:ext cx="521246"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1000</a:t>
            </a:r>
          </a:p>
        </p:txBody>
      </p:sp>
      <p:sp>
        <p:nvSpPr>
          <p:cNvPr id="138" name="1000"/>
          <p:cNvSpPr txBox="1"/>
          <p:nvPr/>
        </p:nvSpPr>
        <p:spPr>
          <a:xfrm>
            <a:off x="5873477" y="5382189"/>
            <a:ext cx="521246"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1000</a:t>
            </a:r>
          </a:p>
        </p:txBody>
      </p:sp>
      <p:sp>
        <p:nvSpPr>
          <p:cNvPr id="139" name="5500"/>
          <p:cNvSpPr txBox="1"/>
          <p:nvPr/>
        </p:nvSpPr>
        <p:spPr>
          <a:xfrm>
            <a:off x="8064425" y="5382189"/>
            <a:ext cx="521247" cy="25922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5500</a:t>
            </a:r>
          </a:p>
        </p:txBody>
      </p:sp>
      <p:pic>
        <p:nvPicPr>
          <p:cNvPr id="140" name="Image" descr="Image"/>
          <p:cNvPicPr>
            <a:picLocks noChangeAspect="1"/>
          </p:cNvPicPr>
          <p:nvPr/>
        </p:nvPicPr>
        <p:blipFill>
          <a:blip r:embed="rId3">
            <a:extLst/>
          </a:blip>
          <a:stretch>
            <a:fillRect/>
          </a:stretch>
        </p:blipFill>
        <p:spPr>
          <a:xfrm>
            <a:off x="2120900" y="1403350"/>
            <a:ext cx="4546600" cy="774700"/>
          </a:xfrm>
          <a:prstGeom prst="rect">
            <a:avLst/>
          </a:prstGeom>
          <a:ln w="12700">
            <a:miter lim="400000"/>
          </a:ln>
        </p:spPr>
      </p:pic>
      <p:sp>
        <p:nvSpPr>
          <p:cNvPr id="141" name="A Stochastic Partially Destroying Mapping"/>
          <p:cNvSpPr txBox="1"/>
          <p:nvPr/>
        </p:nvSpPr>
        <p:spPr>
          <a:xfrm>
            <a:off x="2889839" y="6126675"/>
            <a:ext cx="2651944" cy="5259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r>
              <a:t>A Stochastic Partially Destroying Mapping</a:t>
            </a:r>
          </a:p>
        </p:txBody>
      </p:sp>
      <p:sp>
        <p:nvSpPr>
          <p:cNvPr id="142" name="Line"/>
          <p:cNvSpPr/>
          <p:nvPr/>
        </p:nvSpPr>
        <p:spPr>
          <a:xfrm flipH="1">
            <a:off x="3974510" y="3657528"/>
            <a:ext cx="1" cy="2387601"/>
          </a:xfrm>
          <a:prstGeom prst="line">
            <a:avLst/>
          </a:prstGeom>
          <a:ln w="12700">
            <a:solidFill>
              <a:srgbClr val="FF0000"/>
            </a:solidFill>
            <a:miter/>
            <a:tailEnd type="triangle"/>
          </a:ln>
        </p:spPr>
        <p:txBody>
          <a:bodyPr lIns="0" tIns="0" rIns="0" bIns="0"/>
          <a:lstStyle/>
          <a:p>
            <a:pPr/>
          </a:p>
        </p:txBody>
      </p:sp>
      <p:pic>
        <p:nvPicPr>
          <p:cNvPr id="143" name="Image" descr="Image"/>
          <p:cNvPicPr>
            <a:picLocks noChangeAspect="1"/>
          </p:cNvPicPr>
          <p:nvPr/>
        </p:nvPicPr>
        <p:blipFill>
          <a:blip r:embed="rId4">
            <a:extLst/>
          </a:blip>
          <a:stretch>
            <a:fillRect/>
          </a:stretch>
        </p:blipFill>
        <p:spPr>
          <a:xfrm>
            <a:off x="3431329" y="2668616"/>
            <a:ext cx="919577" cy="642445"/>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45" name="标题 1"/>
          <p:cNvSpPr txBox="1"/>
          <p:nvPr>
            <p:ph type="title"/>
          </p:nvPr>
        </p:nvSpPr>
        <p:spPr>
          <a:xfrm>
            <a:off x="502411" y="431999"/>
            <a:ext cx="8139180" cy="648002"/>
          </a:xfrm>
          <a:prstGeom prst="rect">
            <a:avLst/>
          </a:prstGeom>
        </p:spPr>
        <p:txBody>
          <a:bodyPr/>
          <a:lstStyle/>
          <a:p>
            <a:pPr defTabSz="493776">
              <a:defRPr b="0" spc="0" sz="1944">
                <a:solidFill>
                  <a:schemeClr val="accent1"/>
                </a:solidFill>
                <a:latin typeface="+mn-lt"/>
                <a:ea typeface="+mn-ea"/>
                <a:cs typeface="+mn-cs"/>
                <a:sym typeface="Apple Braille"/>
              </a:defRPr>
            </a:pPr>
            <a:r>
              <a:t>Methodology of Training: </a:t>
            </a:r>
            <a:r>
              <a:rPr b="1">
                <a:latin typeface="Al Bayan"/>
                <a:ea typeface="Al Bayan"/>
                <a:cs typeface="Al Bayan"/>
                <a:sym typeface="Al Bayan"/>
              </a:rPr>
              <a:t>Apart from Training an AutoEncoder</a:t>
            </a:r>
          </a:p>
        </p:txBody>
      </p:sp>
      <p:sp>
        <p:nvSpPr>
          <p:cNvPr id="146" name="Random Multi-Region Feature Perturbation…"/>
          <p:cNvSpPr txBox="1"/>
          <p:nvPr/>
        </p:nvSpPr>
        <p:spPr>
          <a:xfrm>
            <a:off x="291975" y="1274967"/>
            <a:ext cx="8764565" cy="562677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240631" indent="-240631">
              <a:buSzPct val="100000"/>
              <a:buAutoNum type="arabicPeriod" startAt="1"/>
              <a:defRPr b="1">
                <a:solidFill>
                  <a:schemeClr val="accent2">
                    <a:satOff val="-18194"/>
                    <a:lumOff val="-11215"/>
                  </a:schemeClr>
                </a:solidFill>
              </a:defRPr>
            </a:pPr>
            <a:r>
              <a:t>Random Multi-Region Feature Perturbation</a:t>
            </a:r>
          </a:p>
          <a:p>
            <a:pPr/>
          </a:p>
          <a:p>
            <a:pPr/>
            <a:r>
              <a:rPr>
                <a:solidFill>
                  <a:schemeClr val="accent4">
                    <a:lumOff val="-9999"/>
                  </a:schemeClr>
                </a:solidFill>
              </a:rPr>
              <a:t>Discrete</a:t>
            </a:r>
            <a:r>
              <a:t>: </a:t>
            </a:r>
            <a:r>
              <a:t> </a:t>
            </a:r>
            <a:r>
              <a:rPr>
                <a:solidFill>
                  <a:schemeClr val="accent4">
                    <a:lumOff val="-9999"/>
                  </a:schemeClr>
                </a:solidFill>
              </a:rPr>
              <a:t>Continuous:</a:t>
            </a:r>
          </a:p>
          <a:p>
            <a:pPr/>
          </a:p>
          <a:p>
            <a:pPr marL="240631" indent="-240631">
              <a:buSzPct val="100000"/>
              <a:buAutoNum type="arabicPeriod" startAt="2"/>
              <a:defRPr b="1">
                <a:solidFill>
                  <a:schemeClr val="accent2">
                    <a:satOff val="-18194"/>
                    <a:lumOff val="-11215"/>
                  </a:schemeClr>
                </a:solidFill>
              </a:defRPr>
            </a:pPr>
            <a:r>
              <a:t>Nonlinearity of discretization</a:t>
            </a:r>
          </a:p>
          <a:p>
            <a:pPr>
              <a:defRPr>
                <a:solidFill>
                  <a:schemeClr val="accent4">
                    <a:lumOff val="-9999"/>
                  </a:schemeClr>
                </a:solidFill>
              </a:defRPr>
            </a:pPr>
            <a:r>
              <a:t>Goodfellow: “Using more non-linear activation functions will be more resistant to adversarial perturbation.”</a:t>
            </a:r>
          </a:p>
          <a:p>
            <a:pPr>
              <a:defRPr>
                <a:solidFill>
                  <a:schemeClr val="accent4">
                    <a:lumOff val="-9999"/>
                  </a:schemeClr>
                </a:solidFill>
              </a:defRPr>
            </a:pPr>
          </a:p>
        </p:txBody>
      </p:sp>
      <p:pic>
        <p:nvPicPr>
          <p:cNvPr id="147" name="Image" descr="Image"/>
          <p:cNvPicPr>
            <a:picLocks noChangeAspect="1"/>
          </p:cNvPicPr>
          <p:nvPr/>
        </p:nvPicPr>
        <p:blipFill>
          <a:blip r:embed="rId2">
            <a:extLst/>
          </a:blip>
          <a:stretch>
            <a:fillRect/>
          </a:stretch>
        </p:blipFill>
        <p:spPr>
          <a:xfrm>
            <a:off x="291975" y="1274967"/>
            <a:ext cx="2095501" cy="774701"/>
          </a:xfrm>
          <a:prstGeom prst="rect">
            <a:avLst/>
          </a:prstGeom>
          <a:ln w="12700">
            <a:miter lim="400000"/>
          </a:ln>
        </p:spPr>
      </p:pic>
      <p:pic>
        <p:nvPicPr>
          <p:cNvPr id="148" name="Image" descr="Image"/>
          <p:cNvPicPr>
            <a:picLocks noChangeAspect="1"/>
          </p:cNvPicPr>
          <p:nvPr/>
        </p:nvPicPr>
        <p:blipFill>
          <a:blip r:embed="rId3">
            <a:extLst/>
          </a:blip>
          <a:stretch>
            <a:fillRect/>
          </a:stretch>
        </p:blipFill>
        <p:spPr>
          <a:xfrm>
            <a:off x="291975" y="1274967"/>
            <a:ext cx="2159001" cy="609601"/>
          </a:xfrm>
          <a:prstGeom prst="rect">
            <a:avLst/>
          </a:prstGeom>
          <a:ln w="12700">
            <a:miter lim="400000"/>
          </a:ln>
        </p:spPr>
      </p:pic>
      <p:pic>
        <p:nvPicPr>
          <p:cNvPr id="149" name="Image" descr="Image"/>
          <p:cNvPicPr>
            <a:picLocks noChangeAspect="1"/>
          </p:cNvPicPr>
          <p:nvPr/>
        </p:nvPicPr>
        <p:blipFill>
          <a:blip r:embed="rId4">
            <a:extLst/>
          </a:blip>
          <a:stretch>
            <a:fillRect/>
          </a:stretch>
        </p:blipFill>
        <p:spPr>
          <a:xfrm>
            <a:off x="291975" y="1274967"/>
            <a:ext cx="3111501" cy="482601"/>
          </a:xfrm>
          <a:prstGeom prst="rect">
            <a:avLst/>
          </a:prstGeom>
          <a:ln w="12700">
            <a:miter lim="400000"/>
          </a:ln>
        </p:spPr>
      </p:pic>
      <p:pic>
        <p:nvPicPr>
          <p:cNvPr id="150" name="Image" descr="Image"/>
          <p:cNvPicPr>
            <a:picLocks noChangeAspect="1"/>
          </p:cNvPicPr>
          <p:nvPr/>
        </p:nvPicPr>
        <p:blipFill>
          <a:blip r:embed="rId5">
            <a:extLst/>
          </a:blip>
          <a:stretch>
            <a:fillRect/>
          </a:stretch>
        </p:blipFill>
        <p:spPr>
          <a:xfrm>
            <a:off x="291975" y="1274967"/>
            <a:ext cx="6237633" cy="248199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52"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Evaluation</a:t>
            </a:r>
          </a:p>
        </p:txBody>
      </p:sp>
      <p:sp>
        <p:nvSpPr>
          <p:cNvPr id="153" name="内容占位符 2"/>
          <p:cNvSpPr txBox="1"/>
          <p:nvPr>
            <p:ph type="body" idx="1"/>
          </p:nvPr>
        </p:nvSpPr>
        <p:spPr>
          <a:xfrm>
            <a:off x="438985" y="1157440"/>
            <a:ext cx="8266030" cy="5319616"/>
          </a:xfrm>
          <a:prstGeom prst="rect">
            <a:avLst/>
          </a:prstGeom>
        </p:spPr>
        <p:txBody>
          <a:bodyPr/>
          <a:lstStyle/>
          <a:p>
            <a:pPr marL="157734" indent="-157734" defTabSz="630936">
              <a:spcBef>
                <a:spcPts val="600"/>
              </a:spcBef>
              <a:defRPr b="1" spc="142" sz="1518">
                <a:solidFill>
                  <a:schemeClr val="accent1">
                    <a:satOff val="-19091"/>
                    <a:lumOff val="-11921"/>
                  </a:schemeClr>
                </a:solidFill>
              </a:defRPr>
            </a:pPr>
            <a:r>
              <a:t>Dataset</a:t>
            </a:r>
          </a:p>
          <a:p>
            <a:pPr lvl="1" marL="473201" indent="-157734" defTabSz="630936">
              <a:spcBef>
                <a:spcPts val="600"/>
              </a:spcBef>
              <a:defRPr spc="142" sz="1518">
                <a:solidFill>
                  <a:schemeClr val="accent2">
                    <a:satOff val="-18194"/>
                    <a:lumOff val="-11215"/>
                  </a:schemeClr>
                </a:solidFill>
              </a:defRPr>
            </a:pPr>
            <a:r>
              <a:t>Malware: Genome 1247, Drebin 5513, VirusSharem 20k</a:t>
            </a:r>
          </a:p>
          <a:p>
            <a:pPr lvl="1" marL="473201" indent="-157734" defTabSz="630936">
              <a:spcBef>
                <a:spcPts val="600"/>
              </a:spcBef>
              <a:defRPr spc="142" sz="1518">
                <a:solidFill>
                  <a:schemeClr val="accent2">
                    <a:satOff val="-18194"/>
                    <a:lumOff val="-11215"/>
                  </a:schemeClr>
                </a:solidFill>
              </a:defRPr>
            </a:pPr>
            <a:r>
              <a:t>Benign: 25k from Play Store, validated by VirusTotal</a:t>
            </a:r>
          </a:p>
          <a:p>
            <a:pPr marL="157734" indent="-157734" defTabSz="630936">
              <a:spcBef>
                <a:spcPts val="600"/>
              </a:spcBef>
              <a:defRPr b="1" spc="142" sz="1518">
                <a:solidFill>
                  <a:schemeClr val="accent1">
                    <a:satOff val="-19091"/>
                    <a:lumOff val="-11921"/>
                  </a:schemeClr>
                </a:solidFill>
              </a:defRPr>
            </a:pPr>
            <a:r>
              <a:t>Metric</a:t>
            </a:r>
          </a:p>
          <a:p>
            <a:pPr lvl="1" marL="473201" indent="-157734" defTabSz="630936">
              <a:spcBef>
                <a:spcPts val="600"/>
              </a:spcBef>
              <a:defRPr spc="142" sz="1518">
                <a:solidFill>
                  <a:schemeClr val="accent4">
                    <a:lumOff val="-9999"/>
                  </a:schemeClr>
                </a:solidFill>
              </a:defRPr>
            </a:pPr>
            <a:r>
              <a:rPr>
                <a:solidFill>
                  <a:schemeClr val="accent2">
                    <a:satOff val="-18194"/>
                    <a:lumOff val="-11215"/>
                  </a:schemeClr>
                </a:solidFill>
              </a:rPr>
              <a:t>Defense Performance:</a:t>
            </a:r>
            <a:r>
              <a:t> </a:t>
            </a:r>
            <a:r>
              <a:rPr>
                <a:solidFill>
                  <a:schemeClr val="accent1">
                    <a:satOff val="-19091"/>
                    <a:lumOff val="-11921"/>
                  </a:schemeClr>
                </a:solidFill>
              </a:rPr>
              <a:t>Recall(#Detected Malware)</a:t>
            </a:r>
            <a:endParaRPr>
              <a:solidFill>
                <a:schemeClr val="accent1">
                  <a:satOff val="-19091"/>
                  <a:lumOff val="-11921"/>
                </a:schemeClr>
              </a:solidFill>
            </a:endParaRPr>
          </a:p>
          <a:p>
            <a:pPr marL="157734" indent="-157734" defTabSz="630936">
              <a:spcBef>
                <a:spcPts val="600"/>
              </a:spcBef>
              <a:defRPr b="1" spc="142" sz="1518">
                <a:solidFill>
                  <a:schemeClr val="accent1">
                    <a:satOff val="-19091"/>
                    <a:lumOff val="-11921"/>
                  </a:schemeClr>
                </a:solidFill>
              </a:defRPr>
            </a:pPr>
            <a:r>
              <a:t>Generation of Adversarial Sample for evaluation</a:t>
            </a:r>
          </a:p>
          <a:p>
            <a:pPr lvl="1" marL="473201" indent="-157734" defTabSz="630936">
              <a:spcBef>
                <a:spcPts val="600"/>
              </a:spcBef>
              <a:defRPr spc="142" sz="1518">
                <a:solidFill>
                  <a:schemeClr val="accent2">
                    <a:satOff val="-18194"/>
                    <a:lumOff val="-11215"/>
                  </a:schemeClr>
                </a:solidFill>
              </a:defRPr>
            </a:pPr>
            <a:r>
              <a:t>Fast Gradient Sign Method: altered #feature = 10, 20, 30, 40, 50</a:t>
            </a:r>
          </a:p>
          <a:p>
            <a:pPr marL="157734" indent="-157734" defTabSz="630936">
              <a:spcBef>
                <a:spcPts val="600"/>
              </a:spcBef>
              <a:defRPr b="1" spc="142" sz="1518">
                <a:solidFill>
                  <a:schemeClr val="accent1">
                    <a:satOff val="-19091"/>
                    <a:lumOff val="-11921"/>
                  </a:schemeClr>
                </a:solidFill>
              </a:defRPr>
            </a:pPr>
            <a:r>
              <a:t>Comparison</a:t>
            </a:r>
          </a:p>
          <a:p>
            <a:pPr lvl="1" marL="473201" indent="-157734" defTabSz="630936">
              <a:spcBef>
                <a:spcPts val="600"/>
              </a:spcBef>
              <a:defRPr spc="142" sz="1518">
                <a:solidFill>
                  <a:schemeClr val="accent2">
                    <a:satOff val="-18194"/>
                    <a:lumOff val="-11215"/>
                  </a:schemeClr>
                </a:solidFill>
              </a:defRPr>
            </a:pPr>
            <a:r>
              <a:t>3 selected Baselines</a:t>
            </a:r>
          </a:p>
          <a:p>
            <a:pPr lvl="2" marL="788669" indent="-157734" defTabSz="630936">
              <a:spcBef>
                <a:spcPts val="600"/>
              </a:spcBef>
              <a:defRPr spc="142" sz="1518">
                <a:solidFill>
                  <a:schemeClr val="accent2">
                    <a:satOff val="-18194"/>
                    <a:lumOff val="-11215"/>
                  </a:schemeClr>
                </a:solidFill>
              </a:defRPr>
            </a:pPr>
            <a:r>
              <a:t>“Adversary Resistant Deep Neural Networks with an Application to Malware Detection”</a:t>
            </a:r>
          </a:p>
          <a:p>
            <a:pPr lvl="2" marL="788669" indent="-157734" defTabSz="630936">
              <a:spcBef>
                <a:spcPts val="600"/>
              </a:spcBef>
              <a:defRPr spc="142" sz="1518">
                <a:solidFill>
                  <a:schemeClr val="accent2">
                    <a:satOff val="-18194"/>
                    <a:lumOff val="-11215"/>
                  </a:schemeClr>
                </a:solidFill>
              </a:defRPr>
            </a:pPr>
            <a:r>
              <a:t>“A General Retraining Framework for Scalable Adversarial Classification”</a:t>
            </a:r>
          </a:p>
          <a:p>
            <a:pPr lvl="2" marL="788669" indent="-157734" defTabSz="630936">
              <a:spcBef>
                <a:spcPts val="600"/>
              </a:spcBef>
              <a:defRPr spc="142" sz="1518">
                <a:solidFill>
                  <a:schemeClr val="accent2">
                    <a:satOff val="-18194"/>
                    <a:lumOff val="-11215"/>
                  </a:schemeClr>
                </a:solidFill>
              </a:defRPr>
            </a:pPr>
            <a:r>
              <a:t>“Distillation as a Defense to Adversarial Perturbations against Deep Neural Networks”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55" name="标题 1"/>
          <p:cNvSpPr txBox="1"/>
          <p:nvPr>
            <p:ph type="title"/>
          </p:nvPr>
        </p:nvSpPr>
        <p:spPr>
          <a:xfrm>
            <a:off x="502411" y="431999"/>
            <a:ext cx="8139180" cy="648002"/>
          </a:xfrm>
          <a:prstGeom prst="rect">
            <a:avLst/>
          </a:prstGeom>
        </p:spPr>
        <p:txBody>
          <a:bodyPr/>
          <a:lstStyle>
            <a:lvl1pPr>
              <a:defRPr b="0" spc="0" sz="3600">
                <a:solidFill>
                  <a:schemeClr val="accent1"/>
                </a:solidFill>
                <a:latin typeface="+mn-lt"/>
                <a:ea typeface="+mn-ea"/>
                <a:cs typeface="+mn-cs"/>
                <a:sym typeface="Apple Braille"/>
              </a:defRPr>
            </a:lvl1pPr>
          </a:lstStyle>
          <a:p>
            <a:pPr/>
            <a:r>
              <a:t>My Review</a:t>
            </a:r>
          </a:p>
        </p:txBody>
      </p:sp>
      <p:sp>
        <p:nvSpPr>
          <p:cNvPr id="156" name="内容占位符 2"/>
          <p:cNvSpPr txBox="1"/>
          <p:nvPr>
            <p:ph type="body" idx="1"/>
          </p:nvPr>
        </p:nvSpPr>
        <p:spPr>
          <a:xfrm>
            <a:off x="502411" y="1295999"/>
            <a:ext cx="8139180" cy="5041357"/>
          </a:xfrm>
          <a:prstGeom prst="rect">
            <a:avLst/>
          </a:prstGeom>
        </p:spPr>
        <p:txBody>
          <a:bodyPr/>
          <a:lstStyle/>
          <a:p>
            <a:pPr>
              <a:defRPr b="1">
                <a:solidFill>
                  <a:schemeClr val="accent2">
                    <a:satOff val="-18194"/>
                    <a:lumOff val="-11215"/>
                  </a:schemeClr>
                </a:solidFill>
              </a:defRPr>
            </a:pPr>
          </a:p>
          <a:p>
            <a:pPr>
              <a:defRPr b="1">
                <a:solidFill>
                  <a:schemeClr val="accent2">
                    <a:satOff val="-18194"/>
                    <a:lumOff val="-11215"/>
                  </a:schemeClr>
                </a:solidFill>
              </a:defRPr>
            </a:pPr>
          </a:p>
          <a:p>
            <a:pPr>
              <a:defRPr b="1">
                <a:solidFill>
                  <a:schemeClr val="accent2">
                    <a:satOff val="-18194"/>
                    <a:lumOff val="-11215"/>
                  </a:schemeClr>
                </a:solidFill>
              </a:defRPr>
            </a:pPr>
          </a:p>
          <a:p>
            <a:pPr>
              <a:defRPr b="1" spc="206" sz="2200">
                <a:solidFill>
                  <a:schemeClr val="accent2">
                    <a:satOff val="-18194"/>
                    <a:lumOff val="-11215"/>
                  </a:schemeClr>
                </a:solidFill>
              </a:defRPr>
            </a:pPr>
            <a:r>
              <a:t>Paper Summary</a:t>
            </a:r>
          </a:p>
          <a:p>
            <a:pPr lvl="1" marL="0" indent="436418" defTabSz="266700">
              <a:lnSpc>
                <a:spcPct val="100000"/>
              </a:lnSpc>
              <a:spcBef>
                <a:spcPts val="0"/>
              </a:spcBef>
              <a:buSzTx/>
              <a:buFontTx/>
              <a:buNone/>
              <a:defRPr spc="0" sz="1750">
                <a:solidFill>
                  <a:srgbClr val="000000"/>
                </a:solidFill>
                <a:uFill>
                  <a:solidFill>
                    <a:srgbClr val="000000"/>
                  </a:solidFill>
                </a:uFill>
                <a:latin typeface="Al Bayan"/>
                <a:ea typeface="Al Bayan"/>
                <a:cs typeface="Al Bayan"/>
                <a:sym typeface="Al Bayan"/>
              </a:defRPr>
            </a:pPr>
            <a:r>
              <a:rPr>
                <a:solidFill>
                  <a:srgbClr val="212529"/>
                </a:solidFill>
                <a:uFill>
                  <a:solidFill>
                    <a:srgbClr val="212529"/>
                  </a:solidFill>
                </a:uFill>
              </a:rPr>
              <a:t>In this paper, the authors propose ARNDroid framework which uses NetAED to be resistant to adversarially manipulated perturbation, in addition to an FFN to detect malware. NetAED is a new network architecture, which adds a purturbation layer before the input of an Autoencoder and a discretization layer after the input and output layer respectively. As claimed, the new framework can detect more adversarially manipulated applications than existed methods.</a:t>
            </a:r>
            <a:endParaRPr>
              <a:solidFill>
                <a:srgbClr val="212529"/>
              </a:solidFill>
              <a:uFill>
                <a:solidFill>
                  <a:srgbClr val="212529"/>
                </a:solidFill>
              </a:uFill>
            </a:endParaR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主题​​">
      <a:majorFont>
        <a:latin typeface="Helvetica"/>
        <a:ea typeface="Helvetica"/>
        <a:cs typeface="Helvetica"/>
      </a:majorFont>
      <a:minorFont>
        <a:latin typeface="Apple Braille"/>
        <a:ea typeface="Apple Braille"/>
        <a:cs typeface="Apple Braille"/>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主题​​">
      <a:majorFont>
        <a:latin typeface="Helvetica"/>
        <a:ea typeface="Helvetica"/>
        <a:cs typeface="Helvetica"/>
      </a:majorFont>
      <a:minorFont>
        <a:latin typeface="Apple Braille"/>
        <a:ea typeface="Apple Braille"/>
        <a:cs typeface="Apple Braille"/>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