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CBFEA-38ED-4C47-A94C-83043167A17A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44B30-17DB-41AA-88FC-B9276F9E59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26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CA68-5097-48DE-A576-CCF4F5D4FAC2}" type="datetime1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C2DE-40F6-4BA0-95E2-95BB29A5D0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13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DBE4-5B69-40A7-B97E-1785AFF45D12}" type="datetime1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C2DE-40F6-4BA0-95E2-95BB29A5D0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11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193C-5E53-4F8C-B91E-495D450764C3}" type="datetime1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C2DE-40F6-4BA0-95E2-95BB29A5D0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52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AF6D-7F9F-4F6E-ABAD-43DE74CEEA57}" type="datetime1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C2DE-40F6-4BA0-95E2-95BB29A5D0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51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E6FB-B046-4BC6-AB7E-50F97D3C03F9}" type="datetime1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C2DE-40F6-4BA0-95E2-95BB29A5D0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55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E647-B00C-4BC4-AD76-250D97C7044D}" type="datetime1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C2DE-40F6-4BA0-95E2-95BB29A5D0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30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59A5-B2CC-47C1-8CD1-3431E64590DF}" type="datetime1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C2DE-40F6-4BA0-95E2-95BB29A5D0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41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CCCF-E744-4EBD-8063-3A3B1D63F3CF}" type="datetime1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C2DE-40F6-4BA0-95E2-95BB29A5D0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43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E0C6-F5AD-4CA5-BAFF-EC4276A927F3}" type="datetime1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C2DE-40F6-4BA0-95E2-95BB29A5D0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31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B2B4-EDFA-489D-BE7F-BDE8AED0E908}" type="datetime1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C2DE-40F6-4BA0-95E2-95BB29A5D0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43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EC79-1333-49F2-8B69-C2B917C92D6B}" type="datetime1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C2DE-40F6-4BA0-95E2-95BB29A5D0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65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13FBB-5D7F-40AB-AC51-77353A67FA77}" type="datetime1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CC2DE-40F6-4BA0-95E2-95BB29A5D0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1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monaco.com/" TargetMode="External"/><Relationship Id="rId2" Type="http://schemas.openxmlformats.org/officeDocument/2006/relationships/hyperlink" Target="https://github.com/vmonaco/kree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What Are You Searching For?</a:t>
            </a:r>
            <a:br>
              <a:rPr lang="en-US" altLang="zh-CN" sz="4800" dirty="0" smtClean="0"/>
            </a:br>
            <a:r>
              <a:rPr lang="en-US" altLang="zh-CN" sz="4800" dirty="0" smtClean="0"/>
              <a:t>A Remote Keylogging Attack on Search Engine Autocomplete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John V. Monaco, Naval Postgraduate School</a:t>
            </a:r>
          </a:p>
          <a:p>
            <a:r>
              <a:rPr lang="en-US" altLang="zh-CN" dirty="0" smtClean="0"/>
              <a:t>USENIX Security 2019</a:t>
            </a:r>
          </a:p>
          <a:p>
            <a:r>
              <a:rPr lang="en-US" altLang="zh-CN" dirty="0" smtClean="0"/>
              <a:t>Presenter: Tang Ke</a:t>
            </a:r>
          </a:p>
          <a:p>
            <a:r>
              <a:rPr lang="en-US" altLang="zh-CN" dirty="0" smtClean="0"/>
              <a:t>2020/2/28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C2DE-40F6-4BA0-95E2-95BB29A5D07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5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PETAL </a:t>
            </a:r>
            <a:br>
              <a:rPr lang="en-US" altLang="zh-CN" dirty="0" smtClean="0"/>
            </a:br>
            <a:r>
              <a:rPr lang="en-US" altLang="zh-CN" dirty="0" smtClean="0"/>
              <a:t>(Preset Encoding Table Information Leakage)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2079"/>
            <a:ext cx="10515600" cy="423843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C2DE-40F6-4BA0-95E2-95BB29A5D07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47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Incremental compression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53" y="1825625"/>
            <a:ext cx="10193094" cy="4351338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C2DE-40F6-4BA0-95E2-95BB29A5D07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1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Dictionary pruning</a:t>
            </a:r>
            <a:endParaRPr lang="zh-CN" altLang="en-US" dirty="0"/>
          </a:p>
        </p:txBody>
      </p:sp>
      <p:pic>
        <p:nvPicPr>
          <p:cNvPr id="4" name="Picture 878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6451" y="1429172"/>
            <a:ext cx="9979098" cy="4747791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C2DE-40F6-4BA0-95E2-95BB29A5D07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5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Word identification</a:t>
            </a:r>
            <a:endParaRPr lang="zh-CN" altLang="en-US" dirty="0"/>
          </a:p>
        </p:txBody>
      </p:sp>
      <p:grpSp>
        <p:nvGrpSpPr>
          <p:cNvPr id="4" name="Group 8140"/>
          <p:cNvGrpSpPr/>
          <p:nvPr/>
        </p:nvGrpSpPr>
        <p:grpSpPr>
          <a:xfrm>
            <a:off x="313786" y="1199516"/>
            <a:ext cx="11140645" cy="4784189"/>
            <a:chOff x="0" y="0"/>
            <a:chExt cx="10717274" cy="4602600"/>
          </a:xfrm>
        </p:grpSpPr>
        <p:sp>
          <p:nvSpPr>
            <p:cNvPr id="5" name="Rectangle 1273"/>
            <p:cNvSpPr/>
            <p:nvPr/>
          </p:nvSpPr>
          <p:spPr>
            <a:xfrm>
              <a:off x="736460" y="4041940"/>
              <a:ext cx="165532" cy="5283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" name="Rectangle 1274"/>
            <p:cNvSpPr/>
            <p:nvPr/>
          </p:nvSpPr>
          <p:spPr>
            <a:xfrm>
              <a:off x="965060" y="4025271"/>
              <a:ext cx="1165107" cy="57732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Use a 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1275"/>
            <p:cNvSpPr/>
            <p:nvPr/>
          </p:nvSpPr>
          <p:spPr>
            <a:xfrm>
              <a:off x="1841360" y="4025271"/>
              <a:ext cx="1234584" cy="57732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1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BiRNN</a:t>
              </a:r>
              <a:endParaRPr lang="zh-CN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1276"/>
            <p:cNvSpPr/>
            <p:nvPr/>
          </p:nvSpPr>
          <p:spPr>
            <a:xfrm>
              <a:off x="2851010" y="4025271"/>
              <a:ext cx="2802217" cy="57732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to predict keys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Shape 9148"/>
            <p:cNvSpPr/>
            <p:nvPr/>
          </p:nvSpPr>
          <p:spPr>
            <a:xfrm>
              <a:off x="2760391" y="859788"/>
              <a:ext cx="148792" cy="2164309"/>
            </a:xfrm>
            <a:custGeom>
              <a:avLst/>
              <a:gdLst/>
              <a:ahLst/>
              <a:cxnLst/>
              <a:rect l="0" t="0" r="0" b="0"/>
              <a:pathLst>
                <a:path w="148792" h="2164309">
                  <a:moveTo>
                    <a:pt x="0" y="0"/>
                  </a:moveTo>
                  <a:lnTo>
                    <a:pt x="148792" y="0"/>
                  </a:lnTo>
                  <a:lnTo>
                    <a:pt x="148792" y="2164309"/>
                  </a:lnTo>
                  <a:lnTo>
                    <a:pt x="0" y="216430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0" name="Shape 1278"/>
            <p:cNvSpPr/>
            <p:nvPr/>
          </p:nvSpPr>
          <p:spPr>
            <a:xfrm>
              <a:off x="2760391" y="859788"/>
              <a:ext cx="148792" cy="2164309"/>
            </a:xfrm>
            <a:custGeom>
              <a:avLst/>
              <a:gdLst/>
              <a:ahLst/>
              <a:cxnLst/>
              <a:rect l="0" t="0" r="0" b="0"/>
              <a:pathLst>
                <a:path w="148792" h="2164309">
                  <a:moveTo>
                    <a:pt x="0" y="0"/>
                  </a:moveTo>
                  <a:lnTo>
                    <a:pt x="148792" y="0"/>
                  </a:lnTo>
                  <a:lnTo>
                    <a:pt x="148792" y="2164309"/>
                  </a:lnTo>
                  <a:lnTo>
                    <a:pt x="0" y="2164309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1" name="Shape 9149"/>
            <p:cNvSpPr/>
            <p:nvPr/>
          </p:nvSpPr>
          <p:spPr>
            <a:xfrm>
              <a:off x="4610503" y="859788"/>
              <a:ext cx="148792" cy="2164309"/>
            </a:xfrm>
            <a:custGeom>
              <a:avLst/>
              <a:gdLst/>
              <a:ahLst/>
              <a:cxnLst/>
              <a:rect l="0" t="0" r="0" b="0"/>
              <a:pathLst>
                <a:path w="148792" h="2164309">
                  <a:moveTo>
                    <a:pt x="0" y="0"/>
                  </a:moveTo>
                  <a:lnTo>
                    <a:pt x="148792" y="0"/>
                  </a:lnTo>
                  <a:lnTo>
                    <a:pt x="148792" y="2164309"/>
                  </a:lnTo>
                  <a:lnTo>
                    <a:pt x="0" y="2164309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2" name="Shape 1280"/>
            <p:cNvSpPr/>
            <p:nvPr/>
          </p:nvSpPr>
          <p:spPr>
            <a:xfrm>
              <a:off x="4610503" y="859788"/>
              <a:ext cx="148792" cy="2164309"/>
            </a:xfrm>
            <a:custGeom>
              <a:avLst/>
              <a:gdLst/>
              <a:ahLst/>
              <a:cxnLst/>
              <a:rect l="0" t="0" r="0" b="0"/>
              <a:pathLst>
                <a:path w="148792" h="2164309">
                  <a:moveTo>
                    <a:pt x="0" y="0"/>
                  </a:moveTo>
                  <a:lnTo>
                    <a:pt x="148792" y="0"/>
                  </a:lnTo>
                  <a:lnTo>
                    <a:pt x="148792" y="2164309"/>
                  </a:lnTo>
                  <a:lnTo>
                    <a:pt x="0" y="2164309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3" name="Shape 9150"/>
            <p:cNvSpPr/>
            <p:nvPr/>
          </p:nvSpPr>
          <p:spPr>
            <a:xfrm>
              <a:off x="1223247" y="859788"/>
              <a:ext cx="148794" cy="2164309"/>
            </a:xfrm>
            <a:custGeom>
              <a:avLst/>
              <a:gdLst/>
              <a:ahLst/>
              <a:cxnLst/>
              <a:rect l="0" t="0" r="0" b="0"/>
              <a:pathLst>
                <a:path w="148794" h="2164309">
                  <a:moveTo>
                    <a:pt x="0" y="0"/>
                  </a:moveTo>
                  <a:lnTo>
                    <a:pt x="148794" y="0"/>
                  </a:lnTo>
                  <a:lnTo>
                    <a:pt x="148794" y="2164309"/>
                  </a:lnTo>
                  <a:lnTo>
                    <a:pt x="0" y="2164309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4" name="Shape 1282"/>
            <p:cNvSpPr/>
            <p:nvPr/>
          </p:nvSpPr>
          <p:spPr>
            <a:xfrm>
              <a:off x="1223247" y="859788"/>
              <a:ext cx="148794" cy="2164309"/>
            </a:xfrm>
            <a:custGeom>
              <a:avLst/>
              <a:gdLst/>
              <a:ahLst/>
              <a:cxnLst/>
              <a:rect l="0" t="0" r="0" b="0"/>
              <a:pathLst>
                <a:path w="148794" h="2164309">
                  <a:moveTo>
                    <a:pt x="0" y="0"/>
                  </a:moveTo>
                  <a:lnTo>
                    <a:pt x="148794" y="0"/>
                  </a:lnTo>
                  <a:lnTo>
                    <a:pt x="148794" y="2164309"/>
                  </a:lnTo>
                  <a:lnTo>
                    <a:pt x="0" y="2164309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5" name="Shape 9151"/>
            <p:cNvSpPr/>
            <p:nvPr/>
          </p:nvSpPr>
          <p:spPr>
            <a:xfrm>
              <a:off x="8568130" y="859788"/>
              <a:ext cx="148792" cy="2164309"/>
            </a:xfrm>
            <a:custGeom>
              <a:avLst/>
              <a:gdLst/>
              <a:ahLst/>
              <a:cxnLst/>
              <a:rect l="0" t="0" r="0" b="0"/>
              <a:pathLst>
                <a:path w="148792" h="2164309">
                  <a:moveTo>
                    <a:pt x="0" y="0"/>
                  </a:moveTo>
                  <a:lnTo>
                    <a:pt x="148792" y="0"/>
                  </a:lnTo>
                  <a:lnTo>
                    <a:pt x="148792" y="2164309"/>
                  </a:lnTo>
                  <a:lnTo>
                    <a:pt x="0" y="2164309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6" name="Shape 1284"/>
            <p:cNvSpPr/>
            <p:nvPr/>
          </p:nvSpPr>
          <p:spPr>
            <a:xfrm>
              <a:off x="8568130" y="859788"/>
              <a:ext cx="148792" cy="2164309"/>
            </a:xfrm>
            <a:custGeom>
              <a:avLst/>
              <a:gdLst/>
              <a:ahLst/>
              <a:cxnLst/>
              <a:rect l="0" t="0" r="0" b="0"/>
              <a:pathLst>
                <a:path w="148792" h="2164309">
                  <a:moveTo>
                    <a:pt x="0" y="0"/>
                  </a:moveTo>
                  <a:lnTo>
                    <a:pt x="148792" y="0"/>
                  </a:lnTo>
                  <a:lnTo>
                    <a:pt x="148792" y="2164309"/>
                  </a:lnTo>
                  <a:lnTo>
                    <a:pt x="0" y="2164309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7" name="Rectangle 1285"/>
            <p:cNvSpPr/>
            <p:nvPr/>
          </p:nvSpPr>
          <p:spPr>
            <a:xfrm>
              <a:off x="1162901" y="0"/>
              <a:ext cx="373967" cy="7422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286"/>
            <p:cNvSpPr/>
            <p:nvPr/>
          </p:nvSpPr>
          <p:spPr>
            <a:xfrm>
              <a:off x="2718985" y="0"/>
              <a:ext cx="402546" cy="7422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287"/>
            <p:cNvSpPr/>
            <p:nvPr/>
          </p:nvSpPr>
          <p:spPr>
            <a:xfrm>
              <a:off x="4537408" y="0"/>
              <a:ext cx="383696" cy="7422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G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1288"/>
            <p:cNvSpPr/>
            <p:nvPr/>
          </p:nvSpPr>
          <p:spPr>
            <a:xfrm>
              <a:off x="8535835" y="0"/>
              <a:ext cx="279107" cy="7422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Shape 1289"/>
            <p:cNvSpPr/>
            <p:nvPr/>
          </p:nvSpPr>
          <p:spPr>
            <a:xfrm>
              <a:off x="1482151" y="1733297"/>
              <a:ext cx="1145394" cy="570281"/>
            </a:xfrm>
            <a:custGeom>
              <a:avLst/>
              <a:gdLst/>
              <a:ahLst/>
              <a:cxnLst/>
              <a:rect l="0" t="0" r="0" b="0"/>
              <a:pathLst>
                <a:path w="1145394" h="570281">
                  <a:moveTo>
                    <a:pt x="285140" y="0"/>
                  </a:moveTo>
                  <a:lnTo>
                    <a:pt x="285140" y="142570"/>
                  </a:lnTo>
                  <a:lnTo>
                    <a:pt x="860254" y="142570"/>
                  </a:lnTo>
                  <a:lnTo>
                    <a:pt x="860254" y="0"/>
                  </a:lnTo>
                  <a:lnTo>
                    <a:pt x="1145394" y="285141"/>
                  </a:lnTo>
                  <a:lnTo>
                    <a:pt x="860254" y="570281"/>
                  </a:lnTo>
                  <a:lnTo>
                    <a:pt x="860254" y="427711"/>
                  </a:lnTo>
                  <a:lnTo>
                    <a:pt x="285140" y="427711"/>
                  </a:lnTo>
                  <a:lnTo>
                    <a:pt x="285140" y="570281"/>
                  </a:lnTo>
                  <a:lnTo>
                    <a:pt x="0" y="285141"/>
                  </a:lnTo>
                  <a:lnTo>
                    <a:pt x="28514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D7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2" name="Rectangle 1290"/>
            <p:cNvSpPr/>
            <p:nvPr/>
          </p:nvSpPr>
          <p:spPr>
            <a:xfrm>
              <a:off x="1804022" y="1877128"/>
              <a:ext cx="66803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Short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Shape 1291"/>
            <p:cNvSpPr/>
            <p:nvPr/>
          </p:nvSpPr>
          <p:spPr>
            <a:xfrm>
              <a:off x="4882266" y="1733297"/>
              <a:ext cx="3562130" cy="570281"/>
            </a:xfrm>
            <a:custGeom>
              <a:avLst/>
              <a:gdLst/>
              <a:ahLst/>
              <a:cxnLst/>
              <a:rect l="0" t="0" r="0" b="0"/>
              <a:pathLst>
                <a:path w="3562130" h="570281">
                  <a:moveTo>
                    <a:pt x="285142" y="0"/>
                  </a:moveTo>
                  <a:lnTo>
                    <a:pt x="285142" y="142572"/>
                  </a:lnTo>
                  <a:lnTo>
                    <a:pt x="3276991" y="142572"/>
                  </a:lnTo>
                  <a:lnTo>
                    <a:pt x="3276991" y="0"/>
                  </a:lnTo>
                  <a:lnTo>
                    <a:pt x="3562130" y="285142"/>
                  </a:lnTo>
                  <a:lnTo>
                    <a:pt x="3276991" y="570281"/>
                  </a:lnTo>
                  <a:lnTo>
                    <a:pt x="3276991" y="427710"/>
                  </a:lnTo>
                  <a:lnTo>
                    <a:pt x="285142" y="427710"/>
                  </a:lnTo>
                  <a:lnTo>
                    <a:pt x="285142" y="570281"/>
                  </a:lnTo>
                  <a:lnTo>
                    <a:pt x="0" y="285142"/>
                  </a:lnTo>
                  <a:lnTo>
                    <a:pt x="285142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D7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4" name="Rectangle 1292"/>
            <p:cNvSpPr/>
            <p:nvPr/>
          </p:nvSpPr>
          <p:spPr>
            <a:xfrm>
              <a:off x="6440286" y="1877128"/>
              <a:ext cx="592813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Long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Shape 1293"/>
            <p:cNvSpPr/>
            <p:nvPr/>
          </p:nvSpPr>
          <p:spPr>
            <a:xfrm>
              <a:off x="3008371" y="1733297"/>
              <a:ext cx="1479160" cy="570281"/>
            </a:xfrm>
            <a:custGeom>
              <a:avLst/>
              <a:gdLst/>
              <a:ahLst/>
              <a:cxnLst/>
              <a:rect l="0" t="0" r="0" b="0"/>
              <a:pathLst>
                <a:path w="1479160" h="570281">
                  <a:moveTo>
                    <a:pt x="285142" y="0"/>
                  </a:moveTo>
                  <a:lnTo>
                    <a:pt x="285142" y="142569"/>
                  </a:lnTo>
                  <a:lnTo>
                    <a:pt x="1194021" y="142569"/>
                  </a:lnTo>
                  <a:lnTo>
                    <a:pt x="1194021" y="0"/>
                  </a:lnTo>
                  <a:lnTo>
                    <a:pt x="1479160" y="285141"/>
                  </a:lnTo>
                  <a:lnTo>
                    <a:pt x="1194021" y="570281"/>
                  </a:lnTo>
                  <a:lnTo>
                    <a:pt x="1194021" y="427711"/>
                  </a:lnTo>
                  <a:lnTo>
                    <a:pt x="285142" y="427711"/>
                  </a:lnTo>
                  <a:lnTo>
                    <a:pt x="285142" y="570281"/>
                  </a:lnTo>
                  <a:lnTo>
                    <a:pt x="0" y="285141"/>
                  </a:lnTo>
                  <a:lnTo>
                    <a:pt x="285142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D7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6" name="Rectangle 1294"/>
            <p:cNvSpPr/>
            <p:nvPr/>
          </p:nvSpPr>
          <p:spPr>
            <a:xfrm>
              <a:off x="3497126" y="1877128"/>
              <a:ext cx="66803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Short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Shape 1295"/>
            <p:cNvSpPr/>
            <p:nvPr/>
          </p:nvSpPr>
          <p:spPr>
            <a:xfrm>
              <a:off x="728561" y="3134299"/>
              <a:ext cx="9988713" cy="114300"/>
            </a:xfrm>
            <a:custGeom>
              <a:avLst/>
              <a:gdLst/>
              <a:ahLst/>
              <a:cxnLst/>
              <a:rect l="0" t="0" r="0" b="0"/>
              <a:pathLst>
                <a:path w="9988713" h="114300">
                  <a:moveTo>
                    <a:pt x="9874413" y="0"/>
                  </a:moveTo>
                  <a:lnTo>
                    <a:pt x="9988713" y="57150"/>
                  </a:lnTo>
                  <a:lnTo>
                    <a:pt x="9874413" y="114300"/>
                  </a:lnTo>
                  <a:lnTo>
                    <a:pt x="9874413" y="76200"/>
                  </a:lnTo>
                  <a:lnTo>
                    <a:pt x="0" y="76198"/>
                  </a:lnTo>
                  <a:lnTo>
                    <a:pt x="0" y="38098"/>
                  </a:lnTo>
                  <a:lnTo>
                    <a:pt x="9874413" y="38100"/>
                  </a:lnTo>
                  <a:lnTo>
                    <a:pt x="9874413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8" name="Rectangle 1296"/>
            <p:cNvSpPr/>
            <p:nvPr/>
          </p:nvSpPr>
          <p:spPr>
            <a:xfrm>
              <a:off x="5415924" y="3231794"/>
              <a:ext cx="611816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Time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1297"/>
            <p:cNvSpPr/>
            <p:nvPr/>
          </p:nvSpPr>
          <p:spPr>
            <a:xfrm>
              <a:off x="0" y="1563862"/>
              <a:ext cx="872285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Packet 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1298"/>
            <p:cNvSpPr/>
            <p:nvPr/>
          </p:nvSpPr>
          <p:spPr>
            <a:xfrm>
              <a:off x="0" y="1826328"/>
              <a:ext cx="893385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arrivals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C2DE-40F6-4BA0-95E2-95BB29A5D07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3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Language model and beam search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Which word comes next?</a:t>
            </a:r>
          </a:p>
          <a:p>
            <a:pPr marL="0" indent="0">
              <a:buNone/>
            </a:pPr>
            <a:r>
              <a:rPr lang="en-US" altLang="zh-CN" dirty="0" smtClean="0"/>
              <a:t>&gt; the lazy ____</a:t>
            </a:r>
          </a:p>
          <a:p>
            <a:pPr marL="0" indent="0">
              <a:buNone/>
            </a:pPr>
            <a:r>
              <a:rPr lang="en-US" altLang="zh-CN" dirty="0" smtClean="0"/>
              <a:t>1) dog</a:t>
            </a:r>
          </a:p>
          <a:p>
            <a:pPr marL="0" indent="0">
              <a:buNone/>
            </a:pPr>
            <a:r>
              <a:rPr lang="en-US" altLang="zh-CN" dirty="0" smtClean="0"/>
              <a:t>2) car</a:t>
            </a:r>
          </a:p>
          <a:p>
            <a:pPr marL="0" indent="0">
              <a:buNone/>
            </a:pPr>
            <a:r>
              <a:rPr lang="en-US" altLang="zh-CN" dirty="0" smtClean="0"/>
              <a:t>3) hat</a:t>
            </a:r>
          </a:p>
          <a:p>
            <a:pPr marL="0" indent="0">
              <a:buNone/>
            </a:pPr>
            <a:r>
              <a:rPr lang="en-US" altLang="zh-CN" dirty="0" smtClean="0"/>
              <a:t>4) big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Top 50 hypotheses: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the lazy dog </a:t>
            </a:r>
          </a:p>
          <a:p>
            <a:pPr marL="0" indent="0">
              <a:buNone/>
            </a:pPr>
            <a:r>
              <a:rPr lang="en-US" altLang="zh-CN" dirty="0" smtClean="0"/>
              <a:t>the blue car </a:t>
            </a:r>
          </a:p>
          <a:p>
            <a:pPr marL="0" indent="0">
              <a:buNone/>
            </a:pPr>
            <a:r>
              <a:rPr lang="en-US" altLang="zh-CN" dirty="0" smtClean="0"/>
              <a:t>and some fox </a:t>
            </a:r>
          </a:p>
          <a:p>
            <a:pPr marL="0" indent="0">
              <a:buNone/>
            </a:pPr>
            <a:r>
              <a:rPr lang="en-US" altLang="zh-CN" dirty="0" smtClean="0"/>
              <a:t>… </a:t>
            </a:r>
          </a:p>
          <a:p>
            <a:pPr marL="0" indent="0">
              <a:buNone/>
            </a:pPr>
            <a:r>
              <a:rPr lang="en-US" altLang="zh-CN" dirty="0" smtClean="0"/>
              <a:t>how they run</a:t>
            </a:r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685800" y="2756079"/>
            <a:ext cx="1428482" cy="63106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C2DE-40F6-4BA0-95E2-95BB29A5D07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25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collection and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Data collect</a:t>
            </a:r>
          </a:p>
          <a:p>
            <a:pPr lvl="1"/>
            <a:r>
              <a:rPr lang="en-US" altLang="zh-CN" dirty="0" smtClean="0"/>
              <a:t>Browser automation with Selenium</a:t>
            </a:r>
          </a:p>
          <a:p>
            <a:pPr lvl="1"/>
            <a:r>
              <a:rPr lang="en-US" altLang="zh-CN" dirty="0" smtClean="0"/>
              <a:t>Replay keystrokes with </a:t>
            </a:r>
            <a:r>
              <a:rPr lang="en-US" altLang="zh-CN" dirty="0" err="1" smtClean="0"/>
              <a:t>uinput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4k unique queries</a:t>
            </a:r>
          </a:p>
          <a:p>
            <a:pPr lvl="1"/>
            <a:r>
              <a:rPr lang="en-US" altLang="zh-CN" dirty="0" smtClean="0"/>
              <a:t>2 search engines (Google, Baidu)</a:t>
            </a:r>
          </a:p>
          <a:p>
            <a:pPr lvl="1"/>
            <a:r>
              <a:rPr lang="en-US" altLang="zh-CN" dirty="0" smtClean="0"/>
              <a:t>2 browsers (Chrome, Firefox)</a:t>
            </a:r>
          </a:p>
          <a:p>
            <a:pPr lvl="1"/>
            <a:r>
              <a:rPr lang="en-US" altLang="zh-CN" dirty="0" smtClean="0"/>
              <a:t>16k total queries recorded</a:t>
            </a:r>
          </a:p>
          <a:p>
            <a:r>
              <a:rPr lang="en-US" altLang="zh-CN" dirty="0" smtClean="0"/>
              <a:t>Keystroke detection and tokenization accuracy</a:t>
            </a:r>
          </a:p>
          <a:p>
            <a:pPr lvl="1"/>
            <a:r>
              <a:rPr lang="en-US" altLang="zh-CN" dirty="0" smtClean="0"/>
              <a:t>&gt; 99% (Google and Baidu)</a:t>
            </a:r>
          </a:p>
          <a:p>
            <a:r>
              <a:rPr lang="en-US" altLang="zh-CN" dirty="0" smtClean="0"/>
              <a:t>Top-50 classification accuracy (entire query is correct)</a:t>
            </a:r>
          </a:p>
          <a:p>
            <a:pPr lvl="1"/>
            <a:r>
              <a:rPr lang="en-US" altLang="zh-CN" dirty="0" smtClean="0"/>
              <a:t>15% (Google)</a:t>
            </a:r>
          </a:p>
          <a:p>
            <a:pPr lvl="1"/>
            <a:r>
              <a:rPr lang="en-US" altLang="zh-CN" dirty="0" smtClean="0"/>
              <a:t>13% (Baidu)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Example</a:t>
            </a:r>
          </a:p>
          <a:p>
            <a:r>
              <a:rPr lang="en-US" altLang="zh-CN" dirty="0" smtClean="0"/>
              <a:t>Truth</a:t>
            </a:r>
          </a:p>
          <a:p>
            <a:pPr lvl="1"/>
            <a:r>
              <a:rPr lang="en-US" altLang="zh-CN" dirty="0" smtClean="0"/>
              <a:t>he is recovering from a sprained</a:t>
            </a:r>
          </a:p>
          <a:p>
            <a:r>
              <a:rPr lang="en-US" altLang="zh-CN" dirty="0" smtClean="0"/>
              <a:t>Good hypotheses</a:t>
            </a:r>
          </a:p>
          <a:p>
            <a:pPr lvl="1"/>
            <a:r>
              <a:rPr lang="en-US" altLang="zh-CN" dirty="0" smtClean="0"/>
              <a:t>he is recovering from a sprained he is recovering from a strained</a:t>
            </a:r>
          </a:p>
          <a:p>
            <a:r>
              <a:rPr lang="en-US" altLang="zh-CN" dirty="0" smtClean="0"/>
              <a:t>Bad hypotheses</a:t>
            </a:r>
          </a:p>
          <a:p>
            <a:pPr lvl="1"/>
            <a:r>
              <a:rPr lang="en-US" altLang="zh-CN" dirty="0" smtClean="0"/>
              <a:t>to be president from a position is to learn from such a position</a:t>
            </a:r>
          </a:p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C2DE-40F6-4BA0-95E2-95BB29A5D07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8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Conclusions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fontAlgn="base">
              <a:lnSpc>
                <a:spcPct val="107000"/>
              </a:lnSpc>
              <a:buClr>
                <a:srgbClr val="000000"/>
              </a:buClr>
              <a:buSzPts val="2800"/>
            </a:pPr>
            <a:r>
              <a:rPr lang="en-US" altLang="zh-CN" sz="3200" u="none" strike="noStrike" kern="100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This attack has many of moving parts…</a:t>
            </a:r>
            <a:endParaRPr lang="zh-CN" altLang="zh-CN" sz="1200" u="none" strike="noStrike" kern="100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lnSpc>
                <a:spcPct val="107000"/>
              </a:lnSpc>
              <a:spcAft>
                <a:spcPts val="3840"/>
              </a:spcAft>
              <a:buClr>
                <a:srgbClr val="000000"/>
              </a:buClr>
              <a:buSzPts val="2800"/>
            </a:pPr>
            <a:r>
              <a:rPr lang="en-US" altLang="zh-CN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Several independent weak side channels combine to create a strong one</a:t>
            </a:r>
            <a:endParaRPr lang="zh-CN" altLang="zh-CN" sz="800" u="none" strike="noStrike" kern="100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buClr>
                <a:srgbClr val="000000"/>
              </a:buClr>
              <a:buSzPts val="2800"/>
            </a:pPr>
            <a:r>
              <a:rPr lang="en-US" altLang="zh-CN" sz="3200" u="none" strike="noStrike" kern="100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Language modeling is key</a:t>
            </a:r>
            <a:endParaRPr lang="zh-CN" altLang="zh-CN" sz="1200" u="none" strike="noStrike" kern="100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lnSpc>
                <a:spcPct val="107000"/>
              </a:lnSpc>
              <a:spcAft>
                <a:spcPts val="3840"/>
              </a:spcAft>
              <a:buClr>
                <a:srgbClr val="000000"/>
              </a:buClr>
              <a:buSzPts val="2800"/>
            </a:pPr>
            <a:r>
              <a:rPr lang="en-US" altLang="zh-CN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predictability of human behavior is difficult to mask</a:t>
            </a:r>
            <a:endParaRPr lang="zh-CN" altLang="zh-CN" sz="800" u="none" strike="noStrike" kern="100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buClr>
                <a:srgbClr val="000000"/>
              </a:buClr>
              <a:buSzPts val="2800"/>
            </a:pPr>
            <a:r>
              <a:rPr lang="en-US" altLang="zh-CN" sz="3200" u="none" strike="noStrike" kern="100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Where else does incremental compression occur?</a:t>
            </a:r>
            <a:endParaRPr lang="zh-CN" altLang="zh-CN" sz="1200" u="none" strike="noStrike" kern="100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lnSpc>
                <a:spcPct val="107000"/>
              </a:lnSpc>
              <a:spcAft>
                <a:spcPts val="15"/>
              </a:spcAft>
              <a:buClr>
                <a:srgbClr val="000000"/>
              </a:buClr>
              <a:buSzPts val="2800"/>
            </a:pPr>
            <a:r>
              <a:rPr lang="en-US" altLang="zh-CN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Thin clients/websites with </a:t>
            </a:r>
            <a:r>
              <a:rPr lang="en-US" altLang="zh-CN" kern="1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autosave</a:t>
            </a:r>
            <a:r>
              <a:rPr lang="en-US" altLang="zh-CN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feature?</a:t>
            </a:r>
            <a:endParaRPr lang="zh-CN" altLang="zh-CN" sz="800" u="none" strike="noStrike" kern="100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lnSpc>
                <a:spcPct val="107000"/>
              </a:lnSpc>
              <a:spcAft>
                <a:spcPts val="15"/>
              </a:spcAft>
              <a:buClr>
                <a:srgbClr val="000000"/>
              </a:buClr>
              <a:buSzPts val="2800"/>
            </a:pPr>
            <a:r>
              <a:rPr lang="en-US" altLang="zh-CN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Mapping services (latitude/longitude changes incrementally)?</a:t>
            </a:r>
            <a:endParaRPr lang="zh-CN" altLang="zh-CN" sz="800" u="none" strike="noStrike" kern="100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C2DE-40F6-4BA0-95E2-95BB29A5D07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68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Thank </a:t>
            </a:r>
            <a:r>
              <a:rPr lang="en-US" altLang="zh-CN" dirty="0" smtClean="0"/>
              <a:t>you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15"/>
              </a:spcAft>
              <a:buClr>
                <a:srgbClr val="000000"/>
              </a:buClr>
              <a:buSzPts val="2800"/>
            </a:pPr>
            <a:r>
              <a:rPr lang="en-US" altLang="zh-CN" sz="3200" u="none" strike="noStrike" kern="100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Source code</a:t>
            </a:r>
            <a:endParaRPr lang="zh-CN" altLang="zh-CN" sz="1200" u="none" strike="noStrike" kern="100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spcAft>
                <a:spcPts val="5240"/>
              </a:spcAft>
            </a:pPr>
            <a:r>
              <a:rPr lang="en-US" altLang="zh-CN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kreep</a:t>
            </a:r>
            <a:r>
              <a:rPr lang="en-US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(keystroke recognition and entropy elimination program) </a:t>
            </a:r>
            <a:r>
              <a:rPr lang="en-US" altLang="zh-CN" u="sng" kern="100" dirty="0">
                <a:solidFill>
                  <a:srgbClr val="04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https://github.com/vmonaco/kreep</a:t>
            </a:r>
            <a:endParaRPr lang="zh-CN" altLang="zh-CN" sz="1200" kern="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15"/>
              </a:spcAft>
              <a:buClr>
                <a:srgbClr val="000000"/>
              </a:buClr>
              <a:buSzPts val="2800"/>
            </a:pPr>
            <a:r>
              <a:rPr lang="en-US" altLang="zh-CN" sz="3200" u="none" strike="noStrike" kern="100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Contact the author</a:t>
            </a:r>
            <a:endParaRPr lang="zh-CN" altLang="zh-CN" sz="1200" u="none" strike="noStrike" kern="100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4845"/>
              </a:spcAft>
            </a:pPr>
            <a:r>
              <a:rPr lang="en-US" altLang="zh-CN" u="sng" kern="100" dirty="0">
                <a:solidFill>
                  <a:srgbClr val="04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https://vmonaco.com</a:t>
            </a:r>
            <a:endParaRPr lang="zh-CN" altLang="zh-CN" sz="1200" kern="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C2DE-40F6-4BA0-95E2-95BB29A5D07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6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Search engine autocomplete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Search query:				Packet capture:</a:t>
            </a:r>
          </a:p>
        </p:txBody>
      </p:sp>
      <p:pic>
        <p:nvPicPr>
          <p:cNvPr id="11" name="Picture 27"/>
          <p:cNvPicPr/>
          <p:nvPr/>
        </p:nvPicPr>
        <p:blipFill>
          <a:blip r:embed="rId2"/>
          <a:stretch>
            <a:fillRect/>
          </a:stretch>
        </p:blipFill>
        <p:spPr>
          <a:xfrm>
            <a:off x="1230047" y="2372183"/>
            <a:ext cx="8732100" cy="2632954"/>
          </a:xfrm>
          <a:prstGeom prst="rect">
            <a:avLst/>
          </a:prstGeom>
        </p:spPr>
      </p:pic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C2DE-40F6-4BA0-95E2-95BB29A5D07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6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Attack 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Predict search queries using </a:t>
            </a:r>
            <a:r>
              <a:rPr lang="en-US" altLang="zh-CN" u="sng" dirty="0" smtClean="0"/>
              <a:t>only</a:t>
            </a:r>
            <a:r>
              <a:rPr lang="en-US" altLang="zh-CN" dirty="0" smtClean="0"/>
              <a:t> client traffic</a:t>
            </a:r>
          </a:p>
          <a:p>
            <a:endParaRPr lang="en-US" altLang="zh-CN" dirty="0"/>
          </a:p>
          <a:p>
            <a:r>
              <a:rPr lang="en-US" altLang="zh-CN" dirty="0" smtClean="0"/>
              <a:t>Combine multiple independent </a:t>
            </a:r>
            <a:r>
              <a:rPr lang="en-US" altLang="zh-CN" u="sng" dirty="0" smtClean="0"/>
              <a:t>weak predictors</a:t>
            </a:r>
          </a:p>
          <a:p>
            <a:pPr lvl="1"/>
            <a:r>
              <a:rPr lang="en-US" altLang="zh-CN" dirty="0" smtClean="0"/>
              <a:t>Escaped URL characters</a:t>
            </a:r>
          </a:p>
          <a:p>
            <a:pPr lvl="1"/>
            <a:r>
              <a:rPr lang="en-US" altLang="zh-CN" dirty="0" smtClean="0"/>
              <a:t>HTTP2 header compression</a:t>
            </a:r>
          </a:p>
          <a:p>
            <a:pPr lvl="1"/>
            <a:r>
              <a:rPr lang="en-US" altLang="zh-CN" dirty="0" smtClean="0"/>
              <a:t>Key-press time intervals</a:t>
            </a:r>
          </a:p>
          <a:p>
            <a:pPr lvl="1"/>
            <a:r>
              <a:rPr lang="en-US" altLang="zh-CN" dirty="0" smtClean="0"/>
              <a:t>Natural language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C2DE-40F6-4BA0-95E2-95BB29A5D07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1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Threat model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Capture encrypted traffic at the NIC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Victim types lowercase English letters + Space</a:t>
            </a:r>
          </a:p>
          <a:p>
            <a:pPr lvl="1"/>
            <a:r>
              <a:rPr lang="en-US" altLang="zh-CN" dirty="0" smtClean="0"/>
              <a:t>No typos/backspace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Autocomplete requests triggered by </a:t>
            </a:r>
            <a:r>
              <a:rPr lang="en-US" altLang="zh-CN" dirty="0" err="1" smtClean="0"/>
              <a:t>keydown</a:t>
            </a:r>
            <a:r>
              <a:rPr lang="en-US" altLang="zh-CN" dirty="0" smtClean="0"/>
              <a:t> events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C2DE-40F6-4BA0-95E2-95BB29A5D07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8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Attack workflow</a:t>
            </a:r>
            <a:endParaRPr lang="zh-CN" altLang="en-US" dirty="0"/>
          </a:p>
        </p:txBody>
      </p:sp>
      <p:grpSp>
        <p:nvGrpSpPr>
          <p:cNvPr id="5" name="Group 8501"/>
          <p:cNvGrpSpPr/>
          <p:nvPr/>
        </p:nvGrpSpPr>
        <p:grpSpPr>
          <a:xfrm>
            <a:off x="2971164" y="1348104"/>
            <a:ext cx="6860786" cy="4240764"/>
            <a:chOff x="0" y="0"/>
            <a:chExt cx="6861100" cy="4241035"/>
          </a:xfrm>
        </p:grpSpPr>
        <p:sp>
          <p:nvSpPr>
            <p:cNvPr id="6" name="Shape 98"/>
            <p:cNvSpPr/>
            <p:nvPr/>
          </p:nvSpPr>
          <p:spPr>
            <a:xfrm>
              <a:off x="182533" y="2311358"/>
              <a:ext cx="1066800" cy="795336"/>
            </a:xfrm>
            <a:custGeom>
              <a:avLst/>
              <a:gdLst/>
              <a:ahLst/>
              <a:cxnLst/>
              <a:rect l="0" t="0" r="0" b="0"/>
              <a:pathLst>
                <a:path w="1066800" h="795336">
                  <a:moveTo>
                    <a:pt x="0" y="0"/>
                  </a:moveTo>
                  <a:lnTo>
                    <a:pt x="1066800" y="0"/>
                  </a:lnTo>
                  <a:lnTo>
                    <a:pt x="1066800" y="795336"/>
                  </a:lnTo>
                  <a:lnTo>
                    <a:pt x="0" y="795336"/>
                  </a:lnTo>
                  <a:close/>
                </a:path>
              </a:pathLst>
            </a:custGeom>
            <a:noFill/>
            <a:ln w="18360" cap="flat" cmpd="sng" algn="ctr">
              <a:solidFill>
                <a:srgbClr val="999999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Shape 100"/>
            <p:cNvSpPr/>
            <p:nvPr/>
          </p:nvSpPr>
          <p:spPr>
            <a:xfrm>
              <a:off x="1477935" y="2311357"/>
              <a:ext cx="1189038" cy="795337"/>
            </a:xfrm>
            <a:custGeom>
              <a:avLst/>
              <a:gdLst/>
              <a:ahLst/>
              <a:cxnLst/>
              <a:rect l="0" t="0" r="0" b="0"/>
              <a:pathLst>
                <a:path w="1189038" h="795337">
                  <a:moveTo>
                    <a:pt x="0" y="0"/>
                  </a:moveTo>
                  <a:lnTo>
                    <a:pt x="1189038" y="0"/>
                  </a:lnTo>
                  <a:lnTo>
                    <a:pt x="1189038" y="795337"/>
                  </a:lnTo>
                  <a:lnTo>
                    <a:pt x="0" y="795337"/>
                  </a:lnTo>
                  <a:close/>
                </a:path>
              </a:pathLst>
            </a:custGeom>
            <a:noFill/>
            <a:ln w="18360" cap="flat" cmpd="sng" algn="ctr">
              <a:solidFill>
                <a:srgbClr val="999999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Shape 102"/>
            <p:cNvSpPr/>
            <p:nvPr/>
          </p:nvSpPr>
          <p:spPr>
            <a:xfrm>
              <a:off x="2941610" y="2311357"/>
              <a:ext cx="1047750" cy="795337"/>
            </a:xfrm>
            <a:custGeom>
              <a:avLst/>
              <a:gdLst/>
              <a:ahLst/>
              <a:cxnLst/>
              <a:rect l="0" t="0" r="0" b="0"/>
              <a:pathLst>
                <a:path w="1047750" h="795337">
                  <a:moveTo>
                    <a:pt x="0" y="0"/>
                  </a:moveTo>
                  <a:lnTo>
                    <a:pt x="1047750" y="0"/>
                  </a:lnTo>
                  <a:lnTo>
                    <a:pt x="1047750" y="795337"/>
                  </a:lnTo>
                  <a:lnTo>
                    <a:pt x="0" y="795337"/>
                  </a:lnTo>
                  <a:close/>
                </a:path>
              </a:pathLst>
            </a:custGeom>
            <a:noFill/>
            <a:ln w="18360" cap="flat" cmpd="sng" algn="ctr">
              <a:solidFill>
                <a:srgbClr val="999999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Shape 104"/>
            <p:cNvSpPr/>
            <p:nvPr/>
          </p:nvSpPr>
          <p:spPr>
            <a:xfrm>
              <a:off x="182533" y="1677619"/>
              <a:ext cx="665163" cy="365125"/>
            </a:xfrm>
            <a:custGeom>
              <a:avLst/>
              <a:gdLst/>
              <a:ahLst/>
              <a:cxnLst/>
              <a:rect l="0" t="0" r="0" b="0"/>
              <a:pathLst>
                <a:path w="665163" h="365125">
                  <a:moveTo>
                    <a:pt x="0" y="0"/>
                  </a:moveTo>
                  <a:lnTo>
                    <a:pt x="665163" y="0"/>
                  </a:lnTo>
                  <a:lnTo>
                    <a:pt x="665163" y="365125"/>
                  </a:lnTo>
                  <a:lnTo>
                    <a:pt x="0" y="365125"/>
                  </a:lnTo>
                  <a:close/>
                </a:path>
              </a:pathLst>
            </a:custGeom>
            <a:noFill/>
            <a:ln w="18360" cap="flat" cmpd="sng" algn="ctr">
              <a:solidFill>
                <a:srgbClr val="999999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Shape 106"/>
            <p:cNvSpPr/>
            <p:nvPr/>
          </p:nvSpPr>
          <p:spPr>
            <a:xfrm>
              <a:off x="1268385" y="1677619"/>
              <a:ext cx="1285875" cy="365125"/>
            </a:xfrm>
            <a:custGeom>
              <a:avLst/>
              <a:gdLst/>
              <a:ahLst/>
              <a:cxnLst/>
              <a:rect l="0" t="0" r="0" b="0"/>
              <a:pathLst>
                <a:path w="1285875" h="365125">
                  <a:moveTo>
                    <a:pt x="0" y="0"/>
                  </a:moveTo>
                  <a:lnTo>
                    <a:pt x="1285875" y="0"/>
                  </a:lnTo>
                  <a:lnTo>
                    <a:pt x="1285875" y="365125"/>
                  </a:lnTo>
                  <a:lnTo>
                    <a:pt x="0" y="365125"/>
                  </a:lnTo>
                  <a:close/>
                </a:path>
              </a:pathLst>
            </a:custGeom>
            <a:noFill/>
            <a:ln w="18360" cap="flat" cmpd="sng" algn="ctr">
              <a:solidFill>
                <a:srgbClr val="999999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Shape 108"/>
            <p:cNvSpPr/>
            <p:nvPr/>
          </p:nvSpPr>
          <p:spPr>
            <a:xfrm>
              <a:off x="3151160" y="1677619"/>
              <a:ext cx="836613" cy="365125"/>
            </a:xfrm>
            <a:custGeom>
              <a:avLst/>
              <a:gdLst/>
              <a:ahLst/>
              <a:cxnLst/>
              <a:rect l="0" t="0" r="0" b="0"/>
              <a:pathLst>
                <a:path w="836613" h="365125">
                  <a:moveTo>
                    <a:pt x="0" y="0"/>
                  </a:moveTo>
                  <a:lnTo>
                    <a:pt x="836613" y="0"/>
                  </a:lnTo>
                  <a:lnTo>
                    <a:pt x="836613" y="365125"/>
                  </a:lnTo>
                  <a:lnTo>
                    <a:pt x="0" y="365125"/>
                  </a:lnTo>
                  <a:close/>
                </a:path>
              </a:pathLst>
            </a:custGeom>
            <a:noFill/>
            <a:ln w="18360" cap="flat" cmpd="sng" algn="ctr">
              <a:solidFill>
                <a:srgbClr val="999999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Rectangle 109"/>
            <p:cNvSpPr/>
            <p:nvPr/>
          </p:nvSpPr>
          <p:spPr>
            <a:xfrm>
              <a:off x="4192072" y="1272249"/>
              <a:ext cx="2669028" cy="339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Keystroke detection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7479"/>
            <p:cNvSpPr/>
            <p:nvPr/>
          </p:nvSpPr>
          <p:spPr>
            <a:xfrm>
              <a:off x="4192072" y="738849"/>
              <a:ext cx="101245" cy="339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(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7481"/>
            <p:cNvSpPr/>
            <p:nvPr/>
          </p:nvSpPr>
          <p:spPr>
            <a:xfrm>
              <a:off x="4268265" y="738849"/>
              <a:ext cx="1689296" cy="339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Packet trace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7480"/>
            <p:cNvSpPr/>
            <p:nvPr/>
          </p:nvSpPr>
          <p:spPr>
            <a:xfrm>
              <a:off x="5538320" y="738849"/>
              <a:ext cx="101245" cy="339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)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11"/>
            <p:cNvSpPr/>
            <p:nvPr/>
          </p:nvSpPr>
          <p:spPr>
            <a:xfrm>
              <a:off x="4192072" y="1763316"/>
              <a:ext cx="1689387" cy="339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Tokenization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112"/>
            <p:cNvSpPr/>
            <p:nvPr/>
          </p:nvSpPr>
          <p:spPr>
            <a:xfrm>
              <a:off x="4192072" y="2330582"/>
              <a:ext cx="2449391" cy="339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Dictionary pruning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13"/>
            <p:cNvSpPr/>
            <p:nvPr/>
          </p:nvSpPr>
          <p:spPr>
            <a:xfrm>
              <a:off x="4192072" y="2897849"/>
              <a:ext cx="2494602" cy="339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Word identification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14"/>
            <p:cNvSpPr/>
            <p:nvPr/>
          </p:nvSpPr>
          <p:spPr>
            <a:xfrm>
              <a:off x="4192072" y="3651382"/>
              <a:ext cx="1790632" cy="339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Beam search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Shape 9066"/>
            <p:cNvSpPr/>
            <p:nvPr/>
          </p:nvSpPr>
          <p:spPr>
            <a:xfrm>
              <a:off x="714347" y="672732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Shape 116"/>
            <p:cNvSpPr/>
            <p:nvPr/>
          </p:nvSpPr>
          <p:spPr>
            <a:xfrm>
              <a:off x="714347" y="672732"/>
              <a:ext cx="71437" cy="274637"/>
            </a:xfrm>
            <a:custGeom>
              <a:avLst/>
              <a:gdLst/>
              <a:ahLst/>
              <a:cxnLst/>
              <a:rect l="0" t="0" r="0" b="0"/>
              <a:pathLst>
                <a:path w="71437" h="274637">
                  <a:moveTo>
                    <a:pt x="0" y="0"/>
                  </a:moveTo>
                  <a:lnTo>
                    <a:pt x="71437" y="0"/>
                  </a:lnTo>
                  <a:lnTo>
                    <a:pt x="71437" y="274637"/>
                  </a:lnTo>
                  <a:lnTo>
                    <a:pt x="0" y="274637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Shape 9067"/>
            <p:cNvSpPr/>
            <p:nvPr/>
          </p:nvSpPr>
          <p:spPr>
            <a:xfrm>
              <a:off x="1349347" y="672732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Shape 118"/>
            <p:cNvSpPr/>
            <p:nvPr/>
          </p:nvSpPr>
          <p:spPr>
            <a:xfrm>
              <a:off x="1349347" y="672732"/>
              <a:ext cx="71437" cy="274637"/>
            </a:xfrm>
            <a:custGeom>
              <a:avLst/>
              <a:gdLst/>
              <a:ahLst/>
              <a:cxnLst/>
              <a:rect l="0" t="0" r="0" b="0"/>
              <a:pathLst>
                <a:path w="71437" h="274637">
                  <a:moveTo>
                    <a:pt x="0" y="0"/>
                  </a:moveTo>
                  <a:lnTo>
                    <a:pt x="71437" y="0"/>
                  </a:lnTo>
                  <a:lnTo>
                    <a:pt x="71437" y="274637"/>
                  </a:lnTo>
                  <a:lnTo>
                    <a:pt x="0" y="274637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Shape 9068"/>
            <p:cNvSpPr/>
            <p:nvPr/>
          </p:nvSpPr>
          <p:spPr>
            <a:xfrm>
              <a:off x="1587472" y="672732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Shape 120"/>
            <p:cNvSpPr/>
            <p:nvPr/>
          </p:nvSpPr>
          <p:spPr>
            <a:xfrm>
              <a:off x="1587472" y="672732"/>
              <a:ext cx="71437" cy="274637"/>
            </a:xfrm>
            <a:custGeom>
              <a:avLst/>
              <a:gdLst/>
              <a:ahLst/>
              <a:cxnLst/>
              <a:rect l="0" t="0" r="0" b="0"/>
              <a:pathLst>
                <a:path w="71437" h="274637">
                  <a:moveTo>
                    <a:pt x="0" y="0"/>
                  </a:moveTo>
                  <a:lnTo>
                    <a:pt x="71437" y="0"/>
                  </a:lnTo>
                  <a:lnTo>
                    <a:pt x="71437" y="274637"/>
                  </a:lnTo>
                  <a:lnTo>
                    <a:pt x="0" y="274637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Shape 9069"/>
            <p:cNvSpPr/>
            <p:nvPr/>
          </p:nvSpPr>
          <p:spPr>
            <a:xfrm>
              <a:off x="2414560" y="672732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Shape 122"/>
            <p:cNvSpPr/>
            <p:nvPr/>
          </p:nvSpPr>
          <p:spPr>
            <a:xfrm>
              <a:off x="2414560" y="672732"/>
              <a:ext cx="71438" cy="274637"/>
            </a:xfrm>
            <a:custGeom>
              <a:avLst/>
              <a:gdLst/>
              <a:ahLst/>
              <a:cxnLst/>
              <a:rect l="0" t="0" r="0" b="0"/>
              <a:pathLst>
                <a:path w="71438" h="274637">
                  <a:moveTo>
                    <a:pt x="0" y="0"/>
                  </a:moveTo>
                  <a:lnTo>
                    <a:pt x="71438" y="0"/>
                  </a:lnTo>
                  <a:lnTo>
                    <a:pt x="71438" y="274637"/>
                  </a:lnTo>
                  <a:lnTo>
                    <a:pt x="0" y="274637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Shape 9070"/>
            <p:cNvSpPr/>
            <p:nvPr/>
          </p:nvSpPr>
          <p:spPr>
            <a:xfrm>
              <a:off x="2624110" y="672732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Shape 124"/>
            <p:cNvSpPr/>
            <p:nvPr/>
          </p:nvSpPr>
          <p:spPr>
            <a:xfrm>
              <a:off x="2624110" y="672732"/>
              <a:ext cx="71438" cy="274637"/>
            </a:xfrm>
            <a:custGeom>
              <a:avLst/>
              <a:gdLst/>
              <a:ahLst/>
              <a:cxnLst/>
              <a:rect l="0" t="0" r="0" b="0"/>
              <a:pathLst>
                <a:path w="71438" h="274637">
                  <a:moveTo>
                    <a:pt x="0" y="0"/>
                  </a:moveTo>
                  <a:lnTo>
                    <a:pt x="71438" y="0"/>
                  </a:lnTo>
                  <a:lnTo>
                    <a:pt x="71438" y="274637"/>
                  </a:lnTo>
                  <a:lnTo>
                    <a:pt x="0" y="274637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9071"/>
            <p:cNvSpPr/>
            <p:nvPr/>
          </p:nvSpPr>
          <p:spPr>
            <a:xfrm>
              <a:off x="2940022" y="672732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126"/>
            <p:cNvSpPr/>
            <p:nvPr/>
          </p:nvSpPr>
          <p:spPr>
            <a:xfrm>
              <a:off x="2940022" y="672732"/>
              <a:ext cx="71437" cy="274637"/>
            </a:xfrm>
            <a:custGeom>
              <a:avLst/>
              <a:gdLst/>
              <a:ahLst/>
              <a:cxnLst/>
              <a:rect l="0" t="0" r="0" b="0"/>
              <a:pathLst>
                <a:path w="71437" h="274637">
                  <a:moveTo>
                    <a:pt x="0" y="0"/>
                  </a:moveTo>
                  <a:lnTo>
                    <a:pt x="71437" y="0"/>
                  </a:lnTo>
                  <a:lnTo>
                    <a:pt x="71437" y="274637"/>
                  </a:lnTo>
                  <a:lnTo>
                    <a:pt x="0" y="274637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Shape 9072"/>
            <p:cNvSpPr/>
            <p:nvPr/>
          </p:nvSpPr>
          <p:spPr>
            <a:xfrm>
              <a:off x="3365472" y="672732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Shape 128"/>
            <p:cNvSpPr/>
            <p:nvPr/>
          </p:nvSpPr>
          <p:spPr>
            <a:xfrm>
              <a:off x="3365472" y="672732"/>
              <a:ext cx="71437" cy="274637"/>
            </a:xfrm>
            <a:custGeom>
              <a:avLst/>
              <a:gdLst/>
              <a:ahLst/>
              <a:cxnLst/>
              <a:rect l="0" t="0" r="0" b="0"/>
              <a:pathLst>
                <a:path w="71437" h="274637">
                  <a:moveTo>
                    <a:pt x="0" y="0"/>
                  </a:moveTo>
                  <a:lnTo>
                    <a:pt x="71437" y="0"/>
                  </a:lnTo>
                  <a:lnTo>
                    <a:pt x="71437" y="274637"/>
                  </a:lnTo>
                  <a:lnTo>
                    <a:pt x="0" y="274637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9073"/>
            <p:cNvSpPr/>
            <p:nvPr/>
          </p:nvSpPr>
          <p:spPr>
            <a:xfrm>
              <a:off x="3555972" y="672732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130"/>
            <p:cNvSpPr/>
            <p:nvPr/>
          </p:nvSpPr>
          <p:spPr>
            <a:xfrm>
              <a:off x="3555972" y="672732"/>
              <a:ext cx="71437" cy="274637"/>
            </a:xfrm>
            <a:custGeom>
              <a:avLst/>
              <a:gdLst/>
              <a:ahLst/>
              <a:cxnLst/>
              <a:rect l="0" t="0" r="0" b="0"/>
              <a:pathLst>
                <a:path w="71437" h="274637">
                  <a:moveTo>
                    <a:pt x="0" y="0"/>
                  </a:moveTo>
                  <a:lnTo>
                    <a:pt x="71437" y="0"/>
                  </a:lnTo>
                  <a:lnTo>
                    <a:pt x="71437" y="274637"/>
                  </a:lnTo>
                  <a:lnTo>
                    <a:pt x="0" y="274637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Shape 9074"/>
            <p:cNvSpPr/>
            <p:nvPr/>
          </p:nvSpPr>
          <p:spPr>
            <a:xfrm>
              <a:off x="260322" y="672732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Shape 132"/>
            <p:cNvSpPr/>
            <p:nvPr/>
          </p:nvSpPr>
          <p:spPr>
            <a:xfrm>
              <a:off x="260322" y="672732"/>
              <a:ext cx="71437" cy="274637"/>
            </a:xfrm>
            <a:custGeom>
              <a:avLst/>
              <a:gdLst/>
              <a:ahLst/>
              <a:cxnLst/>
              <a:rect l="0" t="0" r="0" b="0"/>
              <a:pathLst>
                <a:path w="71437" h="274637">
                  <a:moveTo>
                    <a:pt x="0" y="0"/>
                  </a:moveTo>
                  <a:lnTo>
                    <a:pt x="71437" y="0"/>
                  </a:lnTo>
                  <a:lnTo>
                    <a:pt x="71437" y="274637"/>
                  </a:lnTo>
                  <a:lnTo>
                    <a:pt x="0" y="274637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Shape 9075"/>
            <p:cNvSpPr/>
            <p:nvPr/>
          </p:nvSpPr>
          <p:spPr>
            <a:xfrm>
              <a:off x="509558" y="672732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Shape 134"/>
            <p:cNvSpPr/>
            <p:nvPr/>
          </p:nvSpPr>
          <p:spPr>
            <a:xfrm>
              <a:off x="509558" y="672732"/>
              <a:ext cx="71438" cy="274637"/>
            </a:xfrm>
            <a:custGeom>
              <a:avLst/>
              <a:gdLst/>
              <a:ahLst/>
              <a:cxnLst/>
              <a:rect l="0" t="0" r="0" b="0"/>
              <a:pathLst>
                <a:path w="71438" h="274637">
                  <a:moveTo>
                    <a:pt x="0" y="0"/>
                  </a:moveTo>
                  <a:lnTo>
                    <a:pt x="71438" y="0"/>
                  </a:lnTo>
                  <a:lnTo>
                    <a:pt x="71438" y="274637"/>
                  </a:lnTo>
                  <a:lnTo>
                    <a:pt x="0" y="274637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Shape 9076"/>
            <p:cNvSpPr/>
            <p:nvPr/>
          </p:nvSpPr>
          <p:spPr>
            <a:xfrm>
              <a:off x="3841722" y="672732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Shape 136"/>
            <p:cNvSpPr/>
            <p:nvPr/>
          </p:nvSpPr>
          <p:spPr>
            <a:xfrm>
              <a:off x="3841722" y="672732"/>
              <a:ext cx="71437" cy="274637"/>
            </a:xfrm>
            <a:custGeom>
              <a:avLst/>
              <a:gdLst/>
              <a:ahLst/>
              <a:cxnLst/>
              <a:rect l="0" t="0" r="0" b="0"/>
              <a:pathLst>
                <a:path w="71437" h="274637">
                  <a:moveTo>
                    <a:pt x="0" y="0"/>
                  </a:moveTo>
                  <a:lnTo>
                    <a:pt x="71437" y="0"/>
                  </a:lnTo>
                  <a:lnTo>
                    <a:pt x="71437" y="274637"/>
                  </a:lnTo>
                  <a:lnTo>
                    <a:pt x="0" y="274637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Shape 9077"/>
            <p:cNvSpPr/>
            <p:nvPr/>
          </p:nvSpPr>
          <p:spPr>
            <a:xfrm>
              <a:off x="85697" y="672732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Shape 138"/>
            <p:cNvSpPr/>
            <p:nvPr/>
          </p:nvSpPr>
          <p:spPr>
            <a:xfrm>
              <a:off x="85697" y="672732"/>
              <a:ext cx="71437" cy="274637"/>
            </a:xfrm>
            <a:custGeom>
              <a:avLst/>
              <a:gdLst/>
              <a:ahLst/>
              <a:cxnLst/>
              <a:rect l="0" t="0" r="0" b="0"/>
              <a:pathLst>
                <a:path w="71437" h="274637">
                  <a:moveTo>
                    <a:pt x="0" y="0"/>
                  </a:moveTo>
                  <a:lnTo>
                    <a:pt x="71437" y="0"/>
                  </a:lnTo>
                  <a:lnTo>
                    <a:pt x="71437" y="274637"/>
                  </a:lnTo>
                  <a:lnTo>
                    <a:pt x="0" y="274637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Shape 9078"/>
            <p:cNvSpPr/>
            <p:nvPr/>
          </p:nvSpPr>
          <p:spPr>
            <a:xfrm>
              <a:off x="1947835" y="672732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Shape 140"/>
            <p:cNvSpPr/>
            <p:nvPr/>
          </p:nvSpPr>
          <p:spPr>
            <a:xfrm>
              <a:off x="1947835" y="672732"/>
              <a:ext cx="71438" cy="274637"/>
            </a:xfrm>
            <a:custGeom>
              <a:avLst/>
              <a:gdLst/>
              <a:ahLst/>
              <a:cxnLst/>
              <a:rect l="0" t="0" r="0" b="0"/>
              <a:pathLst>
                <a:path w="71438" h="274637">
                  <a:moveTo>
                    <a:pt x="0" y="0"/>
                  </a:moveTo>
                  <a:lnTo>
                    <a:pt x="71438" y="0"/>
                  </a:lnTo>
                  <a:lnTo>
                    <a:pt x="71438" y="274637"/>
                  </a:lnTo>
                  <a:lnTo>
                    <a:pt x="0" y="274637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Shape 9079"/>
            <p:cNvSpPr/>
            <p:nvPr/>
          </p:nvSpPr>
          <p:spPr>
            <a:xfrm>
              <a:off x="1088997" y="672732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Shape 142"/>
            <p:cNvSpPr/>
            <p:nvPr/>
          </p:nvSpPr>
          <p:spPr>
            <a:xfrm>
              <a:off x="1088997" y="672732"/>
              <a:ext cx="71437" cy="274637"/>
            </a:xfrm>
            <a:custGeom>
              <a:avLst/>
              <a:gdLst/>
              <a:ahLst/>
              <a:cxnLst/>
              <a:rect l="0" t="0" r="0" b="0"/>
              <a:pathLst>
                <a:path w="71437" h="274637">
                  <a:moveTo>
                    <a:pt x="0" y="0"/>
                  </a:moveTo>
                  <a:lnTo>
                    <a:pt x="71437" y="0"/>
                  </a:lnTo>
                  <a:lnTo>
                    <a:pt x="71437" y="274637"/>
                  </a:lnTo>
                  <a:lnTo>
                    <a:pt x="0" y="274637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Shape 9080"/>
            <p:cNvSpPr/>
            <p:nvPr/>
          </p:nvSpPr>
          <p:spPr>
            <a:xfrm>
              <a:off x="3235297" y="672732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Shape 144"/>
            <p:cNvSpPr/>
            <p:nvPr/>
          </p:nvSpPr>
          <p:spPr>
            <a:xfrm>
              <a:off x="3235297" y="672732"/>
              <a:ext cx="71437" cy="274637"/>
            </a:xfrm>
            <a:custGeom>
              <a:avLst/>
              <a:gdLst/>
              <a:ahLst/>
              <a:cxnLst/>
              <a:rect l="0" t="0" r="0" b="0"/>
              <a:pathLst>
                <a:path w="71437" h="274637">
                  <a:moveTo>
                    <a:pt x="0" y="0"/>
                  </a:moveTo>
                  <a:lnTo>
                    <a:pt x="71437" y="0"/>
                  </a:lnTo>
                  <a:lnTo>
                    <a:pt x="71437" y="274637"/>
                  </a:lnTo>
                  <a:lnTo>
                    <a:pt x="0" y="274637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Shape 9081"/>
            <p:cNvSpPr/>
            <p:nvPr/>
          </p:nvSpPr>
          <p:spPr>
            <a:xfrm>
              <a:off x="2800322" y="672732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Shape 146"/>
            <p:cNvSpPr/>
            <p:nvPr/>
          </p:nvSpPr>
          <p:spPr>
            <a:xfrm>
              <a:off x="2800322" y="672732"/>
              <a:ext cx="71437" cy="274637"/>
            </a:xfrm>
            <a:custGeom>
              <a:avLst/>
              <a:gdLst/>
              <a:ahLst/>
              <a:cxnLst/>
              <a:rect l="0" t="0" r="0" b="0"/>
              <a:pathLst>
                <a:path w="71437" h="274637">
                  <a:moveTo>
                    <a:pt x="0" y="0"/>
                  </a:moveTo>
                  <a:lnTo>
                    <a:pt x="71437" y="0"/>
                  </a:lnTo>
                  <a:lnTo>
                    <a:pt x="71437" y="274637"/>
                  </a:lnTo>
                  <a:lnTo>
                    <a:pt x="0" y="274637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Rectangle 147"/>
            <p:cNvSpPr/>
            <p:nvPr/>
          </p:nvSpPr>
          <p:spPr>
            <a:xfrm>
              <a:off x="266184" y="2330280"/>
              <a:ext cx="545566" cy="34441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Courier New" panose="02070309020205020404" pitchFamily="49" charset="0"/>
                </a:rPr>
                <a:t>and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3" name="Rectangle 148"/>
            <p:cNvSpPr/>
            <p:nvPr/>
          </p:nvSpPr>
          <p:spPr>
            <a:xfrm>
              <a:off x="266184" y="2584280"/>
              <a:ext cx="545566" cy="34441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Courier New" panose="02070309020205020404" pitchFamily="49" charset="0"/>
                </a:rPr>
                <a:t>are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4" name="Rectangle 149"/>
            <p:cNvSpPr/>
            <p:nvPr/>
          </p:nvSpPr>
          <p:spPr>
            <a:xfrm>
              <a:off x="266184" y="2855214"/>
              <a:ext cx="545566" cy="34441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Courier New" panose="02070309020205020404" pitchFamily="49" charset="0"/>
                </a:rPr>
                <a:t>the</a:t>
              </a:r>
              <a:endParaRPr kumimoji="0" lang="zh-CN" alt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5" name="Rectangle 150"/>
            <p:cNvSpPr/>
            <p:nvPr/>
          </p:nvSpPr>
          <p:spPr>
            <a:xfrm>
              <a:off x="1531422" y="2330280"/>
              <a:ext cx="727137" cy="34441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Courier New" panose="02070309020205020404" pitchFamily="49" charset="0"/>
                </a:rPr>
                <a:t>lazy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6" name="Rectangle 7631"/>
            <p:cNvSpPr/>
            <p:nvPr/>
          </p:nvSpPr>
          <p:spPr>
            <a:xfrm>
              <a:off x="1531422" y="2584281"/>
              <a:ext cx="727137" cy="34441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sng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Courier New" panose="02070309020205020404" pitchFamily="49" charset="0"/>
                </a:rPr>
                <a:t>onto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7" name="Rectangle 153"/>
            <p:cNvSpPr/>
            <p:nvPr/>
          </p:nvSpPr>
          <p:spPr>
            <a:xfrm>
              <a:off x="1531422" y="2855214"/>
              <a:ext cx="727137" cy="34441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Courier New" panose="02070309020205020404" pitchFamily="49" charset="0"/>
                </a:rPr>
                <a:t>that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8" name="Rectangle 7627"/>
            <p:cNvSpPr/>
            <p:nvPr/>
          </p:nvSpPr>
          <p:spPr>
            <a:xfrm>
              <a:off x="3020497" y="2330281"/>
              <a:ext cx="545566" cy="34441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sng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Courier New" panose="02070309020205020404" pitchFamily="49" charset="0"/>
                </a:rPr>
                <a:t>cat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9" name="Rectangle 156"/>
            <p:cNvSpPr/>
            <p:nvPr/>
          </p:nvSpPr>
          <p:spPr>
            <a:xfrm>
              <a:off x="3020497" y="2584280"/>
              <a:ext cx="545566" cy="34441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Courier New" panose="02070309020205020404" pitchFamily="49" charset="0"/>
                </a:rPr>
                <a:t>dog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0" name="Rectangle 157"/>
            <p:cNvSpPr/>
            <p:nvPr/>
          </p:nvSpPr>
          <p:spPr>
            <a:xfrm>
              <a:off x="3020497" y="2855214"/>
              <a:ext cx="545566" cy="34441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Courier New" panose="02070309020205020404" pitchFamily="49" charset="0"/>
                </a:rPr>
                <a:t>fox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1" name="Rectangle 158"/>
            <p:cNvSpPr/>
            <p:nvPr/>
          </p:nvSpPr>
          <p:spPr>
            <a:xfrm>
              <a:off x="1152010" y="3371680"/>
              <a:ext cx="2179709" cy="34441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Courier New" panose="02070309020205020404" pitchFamily="49" charset="0"/>
                </a:rPr>
                <a:t>the lazy dog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2" name="Rectangle 159"/>
            <p:cNvSpPr/>
            <p:nvPr/>
          </p:nvSpPr>
          <p:spPr>
            <a:xfrm>
              <a:off x="1152010" y="3625680"/>
              <a:ext cx="2179709" cy="34441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Courier New" panose="02070309020205020404" pitchFamily="49" charset="0"/>
                </a:rPr>
                <a:t>the lazy fox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3" name="Rectangle 160"/>
            <p:cNvSpPr/>
            <p:nvPr/>
          </p:nvSpPr>
          <p:spPr>
            <a:xfrm>
              <a:off x="1152010" y="3896617"/>
              <a:ext cx="2179709" cy="34441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Courier New" panose="02070309020205020404" pitchFamily="49" charset="0"/>
                </a:rPr>
                <a:t>and that dog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4" name="Shape 9082"/>
            <p:cNvSpPr/>
            <p:nvPr/>
          </p:nvSpPr>
          <p:spPr>
            <a:xfrm>
              <a:off x="714347" y="1234707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Shape 162"/>
            <p:cNvSpPr/>
            <p:nvPr/>
          </p:nvSpPr>
          <p:spPr>
            <a:xfrm>
              <a:off x="714347" y="1234707"/>
              <a:ext cx="71437" cy="274637"/>
            </a:xfrm>
            <a:custGeom>
              <a:avLst/>
              <a:gdLst/>
              <a:ahLst/>
              <a:cxnLst/>
              <a:rect l="0" t="0" r="0" b="0"/>
              <a:pathLst>
                <a:path w="71437" h="274637">
                  <a:moveTo>
                    <a:pt x="0" y="0"/>
                  </a:moveTo>
                  <a:lnTo>
                    <a:pt x="71437" y="0"/>
                  </a:lnTo>
                  <a:lnTo>
                    <a:pt x="71437" y="274637"/>
                  </a:lnTo>
                  <a:lnTo>
                    <a:pt x="0" y="274637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Shape 9083"/>
            <p:cNvSpPr/>
            <p:nvPr/>
          </p:nvSpPr>
          <p:spPr>
            <a:xfrm>
              <a:off x="1349347" y="1234707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Shape 164"/>
            <p:cNvSpPr/>
            <p:nvPr/>
          </p:nvSpPr>
          <p:spPr>
            <a:xfrm>
              <a:off x="1349347" y="1234707"/>
              <a:ext cx="71437" cy="274637"/>
            </a:xfrm>
            <a:custGeom>
              <a:avLst/>
              <a:gdLst/>
              <a:ahLst/>
              <a:cxnLst/>
              <a:rect l="0" t="0" r="0" b="0"/>
              <a:pathLst>
                <a:path w="71437" h="274637">
                  <a:moveTo>
                    <a:pt x="0" y="0"/>
                  </a:moveTo>
                  <a:lnTo>
                    <a:pt x="71437" y="0"/>
                  </a:lnTo>
                  <a:lnTo>
                    <a:pt x="71437" y="274637"/>
                  </a:lnTo>
                  <a:lnTo>
                    <a:pt x="0" y="274637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Shape 9084"/>
            <p:cNvSpPr/>
            <p:nvPr/>
          </p:nvSpPr>
          <p:spPr>
            <a:xfrm>
              <a:off x="1587472" y="1234707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Shape 166"/>
            <p:cNvSpPr/>
            <p:nvPr/>
          </p:nvSpPr>
          <p:spPr>
            <a:xfrm>
              <a:off x="1587472" y="1234707"/>
              <a:ext cx="71437" cy="274637"/>
            </a:xfrm>
            <a:custGeom>
              <a:avLst/>
              <a:gdLst/>
              <a:ahLst/>
              <a:cxnLst/>
              <a:rect l="0" t="0" r="0" b="0"/>
              <a:pathLst>
                <a:path w="71437" h="274637">
                  <a:moveTo>
                    <a:pt x="0" y="0"/>
                  </a:moveTo>
                  <a:lnTo>
                    <a:pt x="71437" y="0"/>
                  </a:lnTo>
                  <a:lnTo>
                    <a:pt x="71437" y="274637"/>
                  </a:lnTo>
                  <a:lnTo>
                    <a:pt x="0" y="274637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Shape 9085"/>
            <p:cNvSpPr/>
            <p:nvPr/>
          </p:nvSpPr>
          <p:spPr>
            <a:xfrm>
              <a:off x="2414560" y="1234707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Shape 168"/>
            <p:cNvSpPr/>
            <p:nvPr/>
          </p:nvSpPr>
          <p:spPr>
            <a:xfrm>
              <a:off x="2414560" y="1234707"/>
              <a:ext cx="71438" cy="274637"/>
            </a:xfrm>
            <a:custGeom>
              <a:avLst/>
              <a:gdLst/>
              <a:ahLst/>
              <a:cxnLst/>
              <a:rect l="0" t="0" r="0" b="0"/>
              <a:pathLst>
                <a:path w="71438" h="274637">
                  <a:moveTo>
                    <a:pt x="0" y="0"/>
                  </a:moveTo>
                  <a:lnTo>
                    <a:pt x="71438" y="0"/>
                  </a:lnTo>
                  <a:lnTo>
                    <a:pt x="71438" y="274637"/>
                  </a:lnTo>
                  <a:lnTo>
                    <a:pt x="0" y="274637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Shape 9086"/>
            <p:cNvSpPr/>
            <p:nvPr/>
          </p:nvSpPr>
          <p:spPr>
            <a:xfrm>
              <a:off x="3555972" y="1234707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Shape 170"/>
            <p:cNvSpPr/>
            <p:nvPr/>
          </p:nvSpPr>
          <p:spPr>
            <a:xfrm>
              <a:off x="3555972" y="1234707"/>
              <a:ext cx="71437" cy="274637"/>
            </a:xfrm>
            <a:custGeom>
              <a:avLst/>
              <a:gdLst/>
              <a:ahLst/>
              <a:cxnLst/>
              <a:rect l="0" t="0" r="0" b="0"/>
              <a:pathLst>
                <a:path w="71437" h="274637">
                  <a:moveTo>
                    <a:pt x="0" y="0"/>
                  </a:moveTo>
                  <a:lnTo>
                    <a:pt x="71437" y="0"/>
                  </a:lnTo>
                  <a:lnTo>
                    <a:pt x="71437" y="274637"/>
                  </a:lnTo>
                  <a:lnTo>
                    <a:pt x="0" y="274637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Shape 9087"/>
            <p:cNvSpPr/>
            <p:nvPr/>
          </p:nvSpPr>
          <p:spPr>
            <a:xfrm>
              <a:off x="260322" y="1234707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Shape 172"/>
            <p:cNvSpPr/>
            <p:nvPr/>
          </p:nvSpPr>
          <p:spPr>
            <a:xfrm>
              <a:off x="260322" y="1234707"/>
              <a:ext cx="71437" cy="274637"/>
            </a:xfrm>
            <a:custGeom>
              <a:avLst/>
              <a:gdLst/>
              <a:ahLst/>
              <a:cxnLst/>
              <a:rect l="0" t="0" r="0" b="0"/>
              <a:pathLst>
                <a:path w="71437" h="274637">
                  <a:moveTo>
                    <a:pt x="0" y="0"/>
                  </a:moveTo>
                  <a:lnTo>
                    <a:pt x="71437" y="0"/>
                  </a:lnTo>
                  <a:lnTo>
                    <a:pt x="71437" y="274637"/>
                  </a:lnTo>
                  <a:lnTo>
                    <a:pt x="0" y="274637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Shape 9088"/>
            <p:cNvSpPr/>
            <p:nvPr/>
          </p:nvSpPr>
          <p:spPr>
            <a:xfrm>
              <a:off x="509558" y="1234707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Shape 174"/>
            <p:cNvSpPr/>
            <p:nvPr/>
          </p:nvSpPr>
          <p:spPr>
            <a:xfrm>
              <a:off x="509558" y="1234707"/>
              <a:ext cx="71438" cy="274637"/>
            </a:xfrm>
            <a:custGeom>
              <a:avLst/>
              <a:gdLst/>
              <a:ahLst/>
              <a:cxnLst/>
              <a:rect l="0" t="0" r="0" b="0"/>
              <a:pathLst>
                <a:path w="71438" h="274637">
                  <a:moveTo>
                    <a:pt x="0" y="0"/>
                  </a:moveTo>
                  <a:lnTo>
                    <a:pt x="71438" y="0"/>
                  </a:lnTo>
                  <a:lnTo>
                    <a:pt x="71438" y="274637"/>
                  </a:lnTo>
                  <a:lnTo>
                    <a:pt x="0" y="274637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Shape 9089"/>
            <p:cNvSpPr/>
            <p:nvPr/>
          </p:nvSpPr>
          <p:spPr>
            <a:xfrm>
              <a:off x="3841722" y="1234707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Shape 176"/>
            <p:cNvSpPr/>
            <p:nvPr/>
          </p:nvSpPr>
          <p:spPr>
            <a:xfrm>
              <a:off x="3841722" y="1234707"/>
              <a:ext cx="71437" cy="274637"/>
            </a:xfrm>
            <a:custGeom>
              <a:avLst/>
              <a:gdLst/>
              <a:ahLst/>
              <a:cxnLst/>
              <a:rect l="0" t="0" r="0" b="0"/>
              <a:pathLst>
                <a:path w="71437" h="274637">
                  <a:moveTo>
                    <a:pt x="0" y="0"/>
                  </a:moveTo>
                  <a:lnTo>
                    <a:pt x="71437" y="0"/>
                  </a:lnTo>
                  <a:lnTo>
                    <a:pt x="71437" y="274637"/>
                  </a:lnTo>
                  <a:lnTo>
                    <a:pt x="0" y="274637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Shape 9090"/>
            <p:cNvSpPr/>
            <p:nvPr/>
          </p:nvSpPr>
          <p:spPr>
            <a:xfrm>
              <a:off x="1947835" y="1234707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Shape 178"/>
            <p:cNvSpPr/>
            <p:nvPr/>
          </p:nvSpPr>
          <p:spPr>
            <a:xfrm>
              <a:off x="1947835" y="1234707"/>
              <a:ext cx="71438" cy="274637"/>
            </a:xfrm>
            <a:custGeom>
              <a:avLst/>
              <a:gdLst/>
              <a:ahLst/>
              <a:cxnLst/>
              <a:rect l="0" t="0" r="0" b="0"/>
              <a:pathLst>
                <a:path w="71438" h="274637">
                  <a:moveTo>
                    <a:pt x="0" y="0"/>
                  </a:moveTo>
                  <a:lnTo>
                    <a:pt x="71438" y="0"/>
                  </a:lnTo>
                  <a:lnTo>
                    <a:pt x="71438" y="274637"/>
                  </a:lnTo>
                  <a:lnTo>
                    <a:pt x="0" y="274637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Shape 9091"/>
            <p:cNvSpPr/>
            <p:nvPr/>
          </p:nvSpPr>
          <p:spPr>
            <a:xfrm>
              <a:off x="1088997" y="1234707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Shape 180"/>
            <p:cNvSpPr/>
            <p:nvPr/>
          </p:nvSpPr>
          <p:spPr>
            <a:xfrm>
              <a:off x="1088997" y="1234707"/>
              <a:ext cx="71437" cy="274637"/>
            </a:xfrm>
            <a:custGeom>
              <a:avLst/>
              <a:gdLst/>
              <a:ahLst/>
              <a:cxnLst/>
              <a:rect l="0" t="0" r="0" b="0"/>
              <a:pathLst>
                <a:path w="71437" h="274637">
                  <a:moveTo>
                    <a:pt x="0" y="0"/>
                  </a:moveTo>
                  <a:lnTo>
                    <a:pt x="71437" y="0"/>
                  </a:lnTo>
                  <a:lnTo>
                    <a:pt x="71437" y="274637"/>
                  </a:lnTo>
                  <a:lnTo>
                    <a:pt x="0" y="274637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Shape 9092"/>
            <p:cNvSpPr/>
            <p:nvPr/>
          </p:nvSpPr>
          <p:spPr>
            <a:xfrm>
              <a:off x="3235297" y="1234707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Shape 182"/>
            <p:cNvSpPr/>
            <p:nvPr/>
          </p:nvSpPr>
          <p:spPr>
            <a:xfrm>
              <a:off x="3235297" y="1234707"/>
              <a:ext cx="71437" cy="274637"/>
            </a:xfrm>
            <a:custGeom>
              <a:avLst/>
              <a:gdLst/>
              <a:ahLst/>
              <a:cxnLst/>
              <a:rect l="0" t="0" r="0" b="0"/>
              <a:pathLst>
                <a:path w="71437" h="274637">
                  <a:moveTo>
                    <a:pt x="0" y="0"/>
                  </a:moveTo>
                  <a:lnTo>
                    <a:pt x="71437" y="0"/>
                  </a:lnTo>
                  <a:lnTo>
                    <a:pt x="71437" y="274637"/>
                  </a:lnTo>
                  <a:lnTo>
                    <a:pt x="0" y="274637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Shape 9093"/>
            <p:cNvSpPr/>
            <p:nvPr/>
          </p:nvSpPr>
          <p:spPr>
            <a:xfrm>
              <a:off x="2800322" y="1234707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Shape 184"/>
            <p:cNvSpPr/>
            <p:nvPr/>
          </p:nvSpPr>
          <p:spPr>
            <a:xfrm>
              <a:off x="2800322" y="1234707"/>
              <a:ext cx="71437" cy="274637"/>
            </a:xfrm>
            <a:custGeom>
              <a:avLst/>
              <a:gdLst/>
              <a:ahLst/>
              <a:cxnLst/>
              <a:rect l="0" t="0" r="0" b="0"/>
              <a:pathLst>
                <a:path w="71437" h="274637">
                  <a:moveTo>
                    <a:pt x="0" y="0"/>
                  </a:moveTo>
                  <a:lnTo>
                    <a:pt x="71437" y="0"/>
                  </a:lnTo>
                  <a:lnTo>
                    <a:pt x="71437" y="274637"/>
                  </a:lnTo>
                  <a:lnTo>
                    <a:pt x="0" y="274637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Shape 9094"/>
            <p:cNvSpPr/>
            <p:nvPr/>
          </p:nvSpPr>
          <p:spPr>
            <a:xfrm>
              <a:off x="714347" y="1725244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Shape 186"/>
            <p:cNvSpPr/>
            <p:nvPr/>
          </p:nvSpPr>
          <p:spPr>
            <a:xfrm>
              <a:off x="714347" y="1725244"/>
              <a:ext cx="71437" cy="274638"/>
            </a:xfrm>
            <a:custGeom>
              <a:avLst/>
              <a:gdLst/>
              <a:ahLst/>
              <a:cxnLst/>
              <a:rect l="0" t="0" r="0" b="0"/>
              <a:pathLst>
                <a:path w="71437" h="274638">
                  <a:moveTo>
                    <a:pt x="0" y="0"/>
                  </a:moveTo>
                  <a:lnTo>
                    <a:pt x="71437" y="0"/>
                  </a:lnTo>
                  <a:lnTo>
                    <a:pt x="71437" y="274638"/>
                  </a:lnTo>
                  <a:lnTo>
                    <a:pt x="0" y="274638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Shape 9095"/>
            <p:cNvSpPr/>
            <p:nvPr/>
          </p:nvSpPr>
          <p:spPr>
            <a:xfrm>
              <a:off x="1349347" y="1725244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Shape 188"/>
            <p:cNvSpPr/>
            <p:nvPr/>
          </p:nvSpPr>
          <p:spPr>
            <a:xfrm>
              <a:off x="1349347" y="1725244"/>
              <a:ext cx="71437" cy="274638"/>
            </a:xfrm>
            <a:custGeom>
              <a:avLst/>
              <a:gdLst/>
              <a:ahLst/>
              <a:cxnLst/>
              <a:rect l="0" t="0" r="0" b="0"/>
              <a:pathLst>
                <a:path w="71437" h="274638">
                  <a:moveTo>
                    <a:pt x="0" y="0"/>
                  </a:moveTo>
                  <a:lnTo>
                    <a:pt x="71437" y="0"/>
                  </a:lnTo>
                  <a:lnTo>
                    <a:pt x="71437" y="274638"/>
                  </a:lnTo>
                  <a:lnTo>
                    <a:pt x="0" y="274638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Shape 9096"/>
            <p:cNvSpPr/>
            <p:nvPr/>
          </p:nvSpPr>
          <p:spPr>
            <a:xfrm>
              <a:off x="1587472" y="1725244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Shape 190"/>
            <p:cNvSpPr/>
            <p:nvPr/>
          </p:nvSpPr>
          <p:spPr>
            <a:xfrm>
              <a:off x="1587472" y="1725244"/>
              <a:ext cx="71437" cy="274638"/>
            </a:xfrm>
            <a:custGeom>
              <a:avLst/>
              <a:gdLst/>
              <a:ahLst/>
              <a:cxnLst/>
              <a:rect l="0" t="0" r="0" b="0"/>
              <a:pathLst>
                <a:path w="71437" h="274638">
                  <a:moveTo>
                    <a:pt x="0" y="0"/>
                  </a:moveTo>
                  <a:lnTo>
                    <a:pt x="71437" y="0"/>
                  </a:lnTo>
                  <a:lnTo>
                    <a:pt x="71437" y="274638"/>
                  </a:lnTo>
                  <a:lnTo>
                    <a:pt x="0" y="274638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Shape 9097"/>
            <p:cNvSpPr/>
            <p:nvPr/>
          </p:nvSpPr>
          <p:spPr>
            <a:xfrm>
              <a:off x="2414560" y="1725244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Shape 192"/>
            <p:cNvSpPr/>
            <p:nvPr/>
          </p:nvSpPr>
          <p:spPr>
            <a:xfrm>
              <a:off x="2414560" y="1725244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Shape 9098"/>
            <p:cNvSpPr/>
            <p:nvPr/>
          </p:nvSpPr>
          <p:spPr>
            <a:xfrm>
              <a:off x="3555972" y="1725244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Shape 194"/>
            <p:cNvSpPr/>
            <p:nvPr/>
          </p:nvSpPr>
          <p:spPr>
            <a:xfrm>
              <a:off x="3555972" y="1725244"/>
              <a:ext cx="71437" cy="274638"/>
            </a:xfrm>
            <a:custGeom>
              <a:avLst/>
              <a:gdLst/>
              <a:ahLst/>
              <a:cxnLst/>
              <a:rect l="0" t="0" r="0" b="0"/>
              <a:pathLst>
                <a:path w="71437" h="274638">
                  <a:moveTo>
                    <a:pt x="0" y="0"/>
                  </a:moveTo>
                  <a:lnTo>
                    <a:pt x="71437" y="0"/>
                  </a:lnTo>
                  <a:lnTo>
                    <a:pt x="71437" y="274638"/>
                  </a:lnTo>
                  <a:lnTo>
                    <a:pt x="0" y="274638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Shape 9099"/>
            <p:cNvSpPr/>
            <p:nvPr/>
          </p:nvSpPr>
          <p:spPr>
            <a:xfrm>
              <a:off x="260322" y="1725244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Shape 196"/>
            <p:cNvSpPr/>
            <p:nvPr/>
          </p:nvSpPr>
          <p:spPr>
            <a:xfrm>
              <a:off x="260322" y="1725244"/>
              <a:ext cx="71437" cy="274638"/>
            </a:xfrm>
            <a:custGeom>
              <a:avLst/>
              <a:gdLst/>
              <a:ahLst/>
              <a:cxnLst/>
              <a:rect l="0" t="0" r="0" b="0"/>
              <a:pathLst>
                <a:path w="71437" h="274638">
                  <a:moveTo>
                    <a:pt x="0" y="0"/>
                  </a:moveTo>
                  <a:lnTo>
                    <a:pt x="71437" y="0"/>
                  </a:lnTo>
                  <a:lnTo>
                    <a:pt x="71437" y="274638"/>
                  </a:lnTo>
                  <a:lnTo>
                    <a:pt x="0" y="274638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Shape 9100"/>
            <p:cNvSpPr/>
            <p:nvPr/>
          </p:nvSpPr>
          <p:spPr>
            <a:xfrm>
              <a:off x="509558" y="1725244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Shape 198"/>
            <p:cNvSpPr/>
            <p:nvPr/>
          </p:nvSpPr>
          <p:spPr>
            <a:xfrm>
              <a:off x="509558" y="1725244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Shape 9101"/>
            <p:cNvSpPr/>
            <p:nvPr/>
          </p:nvSpPr>
          <p:spPr>
            <a:xfrm>
              <a:off x="3841722" y="1725244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Shape 200"/>
            <p:cNvSpPr/>
            <p:nvPr/>
          </p:nvSpPr>
          <p:spPr>
            <a:xfrm>
              <a:off x="3841722" y="1725244"/>
              <a:ext cx="71437" cy="274638"/>
            </a:xfrm>
            <a:custGeom>
              <a:avLst/>
              <a:gdLst/>
              <a:ahLst/>
              <a:cxnLst/>
              <a:rect l="0" t="0" r="0" b="0"/>
              <a:pathLst>
                <a:path w="71437" h="274638">
                  <a:moveTo>
                    <a:pt x="0" y="0"/>
                  </a:moveTo>
                  <a:lnTo>
                    <a:pt x="71437" y="0"/>
                  </a:lnTo>
                  <a:lnTo>
                    <a:pt x="71437" y="274638"/>
                  </a:lnTo>
                  <a:lnTo>
                    <a:pt x="0" y="274638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Shape 9102"/>
            <p:cNvSpPr/>
            <p:nvPr/>
          </p:nvSpPr>
          <p:spPr>
            <a:xfrm>
              <a:off x="1947835" y="1725244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Shape 202"/>
            <p:cNvSpPr/>
            <p:nvPr/>
          </p:nvSpPr>
          <p:spPr>
            <a:xfrm>
              <a:off x="1947835" y="1725244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Shape 9103"/>
            <p:cNvSpPr/>
            <p:nvPr/>
          </p:nvSpPr>
          <p:spPr>
            <a:xfrm>
              <a:off x="3235297" y="1725244"/>
              <a:ext cx="71438" cy="274638"/>
            </a:xfrm>
            <a:custGeom>
              <a:avLst/>
              <a:gdLst/>
              <a:ahLst/>
              <a:cxnLst/>
              <a:rect l="0" t="0" r="0" b="0"/>
              <a:pathLst>
                <a:path w="71438" h="274638">
                  <a:moveTo>
                    <a:pt x="0" y="0"/>
                  </a:moveTo>
                  <a:lnTo>
                    <a:pt x="71438" y="0"/>
                  </a:lnTo>
                  <a:lnTo>
                    <a:pt x="71438" y="274638"/>
                  </a:lnTo>
                  <a:lnTo>
                    <a:pt x="0" y="27463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Shape 204"/>
            <p:cNvSpPr/>
            <p:nvPr/>
          </p:nvSpPr>
          <p:spPr>
            <a:xfrm>
              <a:off x="3235297" y="1725244"/>
              <a:ext cx="71437" cy="274638"/>
            </a:xfrm>
            <a:custGeom>
              <a:avLst/>
              <a:gdLst/>
              <a:ahLst/>
              <a:cxnLst/>
              <a:rect l="0" t="0" r="0" b="0"/>
              <a:pathLst>
                <a:path w="71437" h="274638">
                  <a:moveTo>
                    <a:pt x="0" y="0"/>
                  </a:moveTo>
                  <a:lnTo>
                    <a:pt x="71437" y="0"/>
                  </a:lnTo>
                  <a:lnTo>
                    <a:pt x="71437" y="274638"/>
                  </a:lnTo>
                  <a:lnTo>
                    <a:pt x="0" y="274638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Shape 205"/>
            <p:cNvSpPr/>
            <p:nvPr/>
          </p:nvSpPr>
          <p:spPr>
            <a:xfrm>
              <a:off x="31722" y="1093419"/>
              <a:ext cx="6218237" cy="1588"/>
            </a:xfrm>
            <a:custGeom>
              <a:avLst/>
              <a:gdLst/>
              <a:ahLst/>
              <a:cxnLst/>
              <a:rect l="0" t="0" r="0" b="0"/>
              <a:pathLst>
                <a:path w="6218237" h="1588">
                  <a:moveTo>
                    <a:pt x="0" y="0"/>
                  </a:moveTo>
                  <a:lnTo>
                    <a:pt x="6218237" y="1588"/>
                  </a:lnTo>
                </a:path>
              </a:pathLst>
            </a:custGeom>
            <a:noFill/>
            <a:ln w="18360" cap="flat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Shape 206"/>
            <p:cNvSpPr/>
            <p:nvPr/>
          </p:nvSpPr>
          <p:spPr>
            <a:xfrm>
              <a:off x="4081435" y="655269"/>
              <a:ext cx="1588" cy="3506788"/>
            </a:xfrm>
            <a:custGeom>
              <a:avLst/>
              <a:gdLst/>
              <a:ahLst/>
              <a:cxnLst/>
              <a:rect l="0" t="0" r="0" b="0"/>
              <a:pathLst>
                <a:path w="1588" h="3506788">
                  <a:moveTo>
                    <a:pt x="0" y="0"/>
                  </a:moveTo>
                  <a:lnTo>
                    <a:pt x="1588" y="3506788"/>
                  </a:lnTo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custDash>
                <a:ds d="100000" sp="100000"/>
              </a:custDash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Shape 207"/>
            <p:cNvSpPr/>
            <p:nvPr/>
          </p:nvSpPr>
          <p:spPr>
            <a:xfrm>
              <a:off x="31722" y="1593482"/>
              <a:ext cx="6218237" cy="1587"/>
            </a:xfrm>
            <a:custGeom>
              <a:avLst/>
              <a:gdLst/>
              <a:ahLst/>
              <a:cxnLst/>
              <a:rect l="0" t="0" r="0" b="0"/>
              <a:pathLst>
                <a:path w="6218237" h="1587">
                  <a:moveTo>
                    <a:pt x="0" y="0"/>
                  </a:moveTo>
                  <a:lnTo>
                    <a:pt x="6218237" y="1587"/>
                  </a:lnTo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custDash>
                <a:ds d="100000" sp="100000"/>
              </a:custDash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Shape 208"/>
            <p:cNvSpPr/>
            <p:nvPr/>
          </p:nvSpPr>
          <p:spPr>
            <a:xfrm>
              <a:off x="31722" y="2130057"/>
              <a:ext cx="6218237" cy="1587"/>
            </a:xfrm>
            <a:custGeom>
              <a:avLst/>
              <a:gdLst/>
              <a:ahLst/>
              <a:cxnLst/>
              <a:rect l="0" t="0" r="0" b="0"/>
              <a:pathLst>
                <a:path w="6218237" h="1587">
                  <a:moveTo>
                    <a:pt x="0" y="0"/>
                  </a:moveTo>
                  <a:lnTo>
                    <a:pt x="6218237" y="1587"/>
                  </a:lnTo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custDash>
                <a:ds d="100000" sp="100000"/>
              </a:custDash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Shape 209"/>
            <p:cNvSpPr/>
            <p:nvPr/>
          </p:nvSpPr>
          <p:spPr>
            <a:xfrm>
              <a:off x="31722" y="3273058"/>
              <a:ext cx="6218237" cy="1587"/>
            </a:xfrm>
            <a:custGeom>
              <a:avLst/>
              <a:gdLst/>
              <a:ahLst/>
              <a:cxnLst/>
              <a:rect l="0" t="0" r="0" b="0"/>
              <a:pathLst>
                <a:path w="6218237" h="1587">
                  <a:moveTo>
                    <a:pt x="0" y="0"/>
                  </a:moveTo>
                  <a:lnTo>
                    <a:pt x="6218237" y="1587"/>
                  </a:lnTo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custDash>
                <a:ds d="100000" sp="100000"/>
              </a:custDash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Shape 210"/>
            <p:cNvSpPr/>
            <p:nvPr/>
          </p:nvSpPr>
          <p:spPr>
            <a:xfrm>
              <a:off x="4081435" y="2711082"/>
              <a:ext cx="2166938" cy="1587"/>
            </a:xfrm>
            <a:custGeom>
              <a:avLst/>
              <a:gdLst/>
              <a:ahLst/>
              <a:cxnLst/>
              <a:rect l="0" t="0" r="0" b="0"/>
              <a:pathLst>
                <a:path w="2166938" h="1587">
                  <a:moveTo>
                    <a:pt x="0" y="0"/>
                  </a:moveTo>
                  <a:lnTo>
                    <a:pt x="2166938" y="1587"/>
                  </a:lnTo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custDash>
                <a:ds d="100000" sp="100000"/>
              </a:custDash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Rectangle 211"/>
            <p:cNvSpPr/>
            <p:nvPr/>
          </p:nvSpPr>
          <p:spPr>
            <a:xfrm>
              <a:off x="828160" y="2386364"/>
              <a:ext cx="191088" cy="185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0.2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5" name="Rectangle 212"/>
            <p:cNvSpPr/>
            <p:nvPr/>
          </p:nvSpPr>
          <p:spPr>
            <a:xfrm>
              <a:off x="828160" y="2665764"/>
              <a:ext cx="191088" cy="185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0.1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6" name="Rectangle 213"/>
            <p:cNvSpPr/>
            <p:nvPr/>
          </p:nvSpPr>
          <p:spPr>
            <a:xfrm>
              <a:off x="828160" y="2911297"/>
              <a:ext cx="191088" cy="185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0.4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7" name="Shape 214"/>
            <p:cNvSpPr/>
            <p:nvPr/>
          </p:nvSpPr>
          <p:spPr>
            <a:xfrm>
              <a:off x="733398" y="2311357"/>
              <a:ext cx="1" cy="795337"/>
            </a:xfrm>
            <a:custGeom>
              <a:avLst/>
              <a:gdLst/>
              <a:ahLst/>
              <a:cxnLst/>
              <a:rect l="0" t="0" r="0" b="0"/>
              <a:pathLst>
                <a:path w="1" h="795337">
                  <a:moveTo>
                    <a:pt x="0" y="0"/>
                  </a:moveTo>
                  <a:lnTo>
                    <a:pt x="1" y="795337"/>
                  </a:lnTo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custDash>
                <a:ds d="100000" sp="100000"/>
              </a:custDash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Shape 215"/>
            <p:cNvSpPr/>
            <p:nvPr/>
          </p:nvSpPr>
          <p:spPr>
            <a:xfrm>
              <a:off x="2143098" y="2311358"/>
              <a:ext cx="1" cy="768350"/>
            </a:xfrm>
            <a:custGeom>
              <a:avLst/>
              <a:gdLst/>
              <a:ahLst/>
              <a:cxnLst/>
              <a:rect l="0" t="0" r="0" b="0"/>
              <a:pathLst>
                <a:path w="1" h="768350">
                  <a:moveTo>
                    <a:pt x="0" y="0"/>
                  </a:moveTo>
                  <a:lnTo>
                    <a:pt x="1" y="768350"/>
                  </a:lnTo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custDash>
                <a:ds d="100000" sp="100000"/>
              </a:custDash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Shape 216"/>
            <p:cNvSpPr/>
            <p:nvPr/>
          </p:nvSpPr>
          <p:spPr>
            <a:xfrm>
              <a:off x="3484535" y="2311358"/>
              <a:ext cx="1" cy="768350"/>
            </a:xfrm>
            <a:custGeom>
              <a:avLst/>
              <a:gdLst/>
              <a:ahLst/>
              <a:cxnLst/>
              <a:rect l="0" t="0" r="0" b="0"/>
              <a:pathLst>
                <a:path w="1" h="768350">
                  <a:moveTo>
                    <a:pt x="0" y="0"/>
                  </a:moveTo>
                  <a:lnTo>
                    <a:pt x="1" y="768350"/>
                  </a:lnTo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custDash>
                <a:ds d="100000" sp="100000"/>
              </a:custDash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Rectangle 217"/>
            <p:cNvSpPr/>
            <p:nvPr/>
          </p:nvSpPr>
          <p:spPr>
            <a:xfrm>
              <a:off x="2239447" y="2386364"/>
              <a:ext cx="191088" cy="185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0.1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1" name="Rectangle 218"/>
            <p:cNvSpPr/>
            <p:nvPr/>
          </p:nvSpPr>
          <p:spPr>
            <a:xfrm>
              <a:off x="2239447" y="2911297"/>
              <a:ext cx="191088" cy="185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0.3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2" name="Rectangle 219"/>
            <p:cNvSpPr/>
            <p:nvPr/>
          </p:nvSpPr>
          <p:spPr>
            <a:xfrm>
              <a:off x="3566597" y="2665764"/>
              <a:ext cx="191088" cy="185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0.3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3" name="Rectangle 220"/>
            <p:cNvSpPr/>
            <p:nvPr/>
          </p:nvSpPr>
          <p:spPr>
            <a:xfrm>
              <a:off x="3566597" y="2911297"/>
              <a:ext cx="191088" cy="185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0.2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4" name="Shape 221"/>
            <p:cNvSpPr/>
            <p:nvPr/>
          </p:nvSpPr>
          <p:spPr>
            <a:xfrm>
              <a:off x="4684685" y="1537919"/>
              <a:ext cx="330200" cy="182563"/>
            </a:xfrm>
            <a:custGeom>
              <a:avLst/>
              <a:gdLst/>
              <a:ahLst/>
              <a:cxnLst/>
              <a:rect l="0" t="0" r="0" b="0"/>
              <a:pathLst>
                <a:path w="330200" h="182563">
                  <a:moveTo>
                    <a:pt x="103112" y="0"/>
                  </a:moveTo>
                  <a:lnTo>
                    <a:pt x="227088" y="0"/>
                  </a:lnTo>
                  <a:lnTo>
                    <a:pt x="227088" y="97916"/>
                  </a:lnTo>
                  <a:lnTo>
                    <a:pt x="330200" y="97916"/>
                  </a:lnTo>
                  <a:lnTo>
                    <a:pt x="165100" y="182563"/>
                  </a:lnTo>
                  <a:lnTo>
                    <a:pt x="0" y="97916"/>
                  </a:lnTo>
                  <a:lnTo>
                    <a:pt x="103112" y="97916"/>
                  </a:lnTo>
                  <a:lnTo>
                    <a:pt x="103112" y="0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custDash>
                <a:ds d="1270000000" sp="1270000000"/>
              </a:custDash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Shape 222"/>
            <p:cNvSpPr/>
            <p:nvPr/>
          </p:nvSpPr>
          <p:spPr>
            <a:xfrm>
              <a:off x="4684685" y="1537919"/>
              <a:ext cx="330200" cy="182563"/>
            </a:xfrm>
            <a:custGeom>
              <a:avLst/>
              <a:gdLst/>
              <a:ahLst/>
              <a:cxnLst/>
              <a:rect l="0" t="0" r="0" b="0"/>
              <a:pathLst>
                <a:path w="330200" h="182563">
                  <a:moveTo>
                    <a:pt x="0" y="97916"/>
                  </a:moveTo>
                  <a:lnTo>
                    <a:pt x="103112" y="97916"/>
                  </a:lnTo>
                  <a:lnTo>
                    <a:pt x="103112" y="0"/>
                  </a:lnTo>
                  <a:lnTo>
                    <a:pt x="227088" y="0"/>
                  </a:lnTo>
                  <a:lnTo>
                    <a:pt x="227088" y="97916"/>
                  </a:lnTo>
                  <a:lnTo>
                    <a:pt x="330200" y="97916"/>
                  </a:lnTo>
                  <a:lnTo>
                    <a:pt x="165100" y="182563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Shape 223"/>
            <p:cNvSpPr/>
            <p:nvPr/>
          </p:nvSpPr>
          <p:spPr>
            <a:xfrm>
              <a:off x="4684685" y="3230194"/>
              <a:ext cx="330200" cy="182563"/>
            </a:xfrm>
            <a:custGeom>
              <a:avLst/>
              <a:gdLst/>
              <a:ahLst/>
              <a:cxnLst/>
              <a:rect l="0" t="0" r="0" b="0"/>
              <a:pathLst>
                <a:path w="330200" h="182563">
                  <a:moveTo>
                    <a:pt x="103112" y="0"/>
                  </a:moveTo>
                  <a:lnTo>
                    <a:pt x="227088" y="0"/>
                  </a:lnTo>
                  <a:lnTo>
                    <a:pt x="227088" y="97916"/>
                  </a:lnTo>
                  <a:lnTo>
                    <a:pt x="330200" y="97916"/>
                  </a:lnTo>
                  <a:lnTo>
                    <a:pt x="165100" y="182563"/>
                  </a:lnTo>
                  <a:lnTo>
                    <a:pt x="0" y="97916"/>
                  </a:lnTo>
                  <a:lnTo>
                    <a:pt x="103112" y="97916"/>
                  </a:lnTo>
                  <a:lnTo>
                    <a:pt x="103112" y="0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Shape 224"/>
            <p:cNvSpPr/>
            <p:nvPr/>
          </p:nvSpPr>
          <p:spPr>
            <a:xfrm>
              <a:off x="4684685" y="3230194"/>
              <a:ext cx="330200" cy="182563"/>
            </a:xfrm>
            <a:custGeom>
              <a:avLst/>
              <a:gdLst/>
              <a:ahLst/>
              <a:cxnLst/>
              <a:rect l="0" t="0" r="0" b="0"/>
              <a:pathLst>
                <a:path w="330200" h="182563">
                  <a:moveTo>
                    <a:pt x="0" y="97916"/>
                  </a:moveTo>
                  <a:lnTo>
                    <a:pt x="103112" y="97916"/>
                  </a:lnTo>
                  <a:lnTo>
                    <a:pt x="103112" y="0"/>
                  </a:lnTo>
                  <a:lnTo>
                    <a:pt x="227088" y="0"/>
                  </a:lnTo>
                  <a:lnTo>
                    <a:pt x="227088" y="97916"/>
                  </a:lnTo>
                  <a:lnTo>
                    <a:pt x="330200" y="97916"/>
                  </a:lnTo>
                  <a:lnTo>
                    <a:pt x="165100" y="182563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Shape 225"/>
            <p:cNvSpPr/>
            <p:nvPr/>
          </p:nvSpPr>
          <p:spPr>
            <a:xfrm>
              <a:off x="4684685" y="2645994"/>
              <a:ext cx="330200" cy="182563"/>
            </a:xfrm>
            <a:custGeom>
              <a:avLst/>
              <a:gdLst/>
              <a:ahLst/>
              <a:cxnLst/>
              <a:rect l="0" t="0" r="0" b="0"/>
              <a:pathLst>
                <a:path w="330200" h="182563">
                  <a:moveTo>
                    <a:pt x="103112" y="0"/>
                  </a:moveTo>
                  <a:lnTo>
                    <a:pt x="227088" y="0"/>
                  </a:lnTo>
                  <a:lnTo>
                    <a:pt x="227088" y="97916"/>
                  </a:lnTo>
                  <a:lnTo>
                    <a:pt x="330200" y="97916"/>
                  </a:lnTo>
                  <a:lnTo>
                    <a:pt x="165100" y="182563"/>
                  </a:lnTo>
                  <a:lnTo>
                    <a:pt x="0" y="97916"/>
                  </a:lnTo>
                  <a:lnTo>
                    <a:pt x="103112" y="97916"/>
                  </a:lnTo>
                  <a:lnTo>
                    <a:pt x="103112" y="0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Shape 226"/>
            <p:cNvSpPr/>
            <p:nvPr/>
          </p:nvSpPr>
          <p:spPr>
            <a:xfrm>
              <a:off x="4684685" y="2645994"/>
              <a:ext cx="330200" cy="182563"/>
            </a:xfrm>
            <a:custGeom>
              <a:avLst/>
              <a:gdLst/>
              <a:ahLst/>
              <a:cxnLst/>
              <a:rect l="0" t="0" r="0" b="0"/>
              <a:pathLst>
                <a:path w="330200" h="182563">
                  <a:moveTo>
                    <a:pt x="0" y="97916"/>
                  </a:moveTo>
                  <a:lnTo>
                    <a:pt x="103112" y="97916"/>
                  </a:lnTo>
                  <a:lnTo>
                    <a:pt x="103112" y="0"/>
                  </a:lnTo>
                  <a:lnTo>
                    <a:pt x="227088" y="0"/>
                  </a:lnTo>
                  <a:lnTo>
                    <a:pt x="227088" y="97916"/>
                  </a:lnTo>
                  <a:lnTo>
                    <a:pt x="330200" y="97916"/>
                  </a:lnTo>
                  <a:lnTo>
                    <a:pt x="165100" y="182563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Shape 227"/>
            <p:cNvSpPr/>
            <p:nvPr/>
          </p:nvSpPr>
          <p:spPr>
            <a:xfrm>
              <a:off x="4684685" y="2069732"/>
              <a:ext cx="330200" cy="182563"/>
            </a:xfrm>
            <a:custGeom>
              <a:avLst/>
              <a:gdLst/>
              <a:ahLst/>
              <a:cxnLst/>
              <a:rect l="0" t="0" r="0" b="0"/>
              <a:pathLst>
                <a:path w="330200" h="182563">
                  <a:moveTo>
                    <a:pt x="103112" y="0"/>
                  </a:moveTo>
                  <a:lnTo>
                    <a:pt x="227088" y="0"/>
                  </a:lnTo>
                  <a:lnTo>
                    <a:pt x="227088" y="97916"/>
                  </a:lnTo>
                  <a:lnTo>
                    <a:pt x="330200" y="97916"/>
                  </a:lnTo>
                  <a:lnTo>
                    <a:pt x="165100" y="182563"/>
                  </a:lnTo>
                  <a:lnTo>
                    <a:pt x="0" y="97916"/>
                  </a:lnTo>
                  <a:lnTo>
                    <a:pt x="103112" y="97916"/>
                  </a:lnTo>
                  <a:lnTo>
                    <a:pt x="103112" y="0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Shape 228"/>
            <p:cNvSpPr/>
            <p:nvPr/>
          </p:nvSpPr>
          <p:spPr>
            <a:xfrm>
              <a:off x="4684685" y="2069732"/>
              <a:ext cx="330200" cy="182562"/>
            </a:xfrm>
            <a:custGeom>
              <a:avLst/>
              <a:gdLst/>
              <a:ahLst/>
              <a:cxnLst/>
              <a:rect l="0" t="0" r="0" b="0"/>
              <a:pathLst>
                <a:path w="330200" h="182562">
                  <a:moveTo>
                    <a:pt x="0" y="97915"/>
                  </a:moveTo>
                  <a:lnTo>
                    <a:pt x="103112" y="97915"/>
                  </a:lnTo>
                  <a:lnTo>
                    <a:pt x="103112" y="0"/>
                  </a:lnTo>
                  <a:lnTo>
                    <a:pt x="227088" y="0"/>
                  </a:lnTo>
                  <a:lnTo>
                    <a:pt x="227088" y="97915"/>
                  </a:lnTo>
                  <a:lnTo>
                    <a:pt x="330200" y="97915"/>
                  </a:lnTo>
                  <a:lnTo>
                    <a:pt x="165100" y="182562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Shape 229"/>
            <p:cNvSpPr/>
            <p:nvPr/>
          </p:nvSpPr>
          <p:spPr>
            <a:xfrm>
              <a:off x="32449" y="742964"/>
              <a:ext cx="189735" cy="189736"/>
            </a:xfrm>
            <a:custGeom>
              <a:avLst/>
              <a:gdLst/>
              <a:ahLst/>
              <a:cxnLst/>
              <a:rect l="0" t="0" r="0" b="0"/>
              <a:pathLst>
                <a:path w="189735" h="189736">
                  <a:moveTo>
                    <a:pt x="25766" y="0"/>
                  </a:moveTo>
                  <a:lnTo>
                    <a:pt x="94868" y="69102"/>
                  </a:lnTo>
                  <a:lnTo>
                    <a:pt x="163970" y="0"/>
                  </a:lnTo>
                  <a:lnTo>
                    <a:pt x="189735" y="25766"/>
                  </a:lnTo>
                  <a:lnTo>
                    <a:pt x="120633" y="94868"/>
                  </a:lnTo>
                  <a:lnTo>
                    <a:pt x="189735" y="163970"/>
                  </a:lnTo>
                  <a:lnTo>
                    <a:pt x="163970" y="189736"/>
                  </a:lnTo>
                  <a:lnTo>
                    <a:pt x="94868" y="120634"/>
                  </a:lnTo>
                  <a:lnTo>
                    <a:pt x="25766" y="189736"/>
                  </a:lnTo>
                  <a:lnTo>
                    <a:pt x="0" y="163970"/>
                  </a:lnTo>
                  <a:lnTo>
                    <a:pt x="69102" y="94868"/>
                  </a:lnTo>
                  <a:lnTo>
                    <a:pt x="0" y="25766"/>
                  </a:lnTo>
                  <a:lnTo>
                    <a:pt x="25766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noFill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Shape 230"/>
            <p:cNvSpPr/>
            <p:nvPr/>
          </p:nvSpPr>
          <p:spPr>
            <a:xfrm>
              <a:off x="2889941" y="748675"/>
              <a:ext cx="189735" cy="189736"/>
            </a:xfrm>
            <a:custGeom>
              <a:avLst/>
              <a:gdLst/>
              <a:ahLst/>
              <a:cxnLst/>
              <a:rect l="0" t="0" r="0" b="0"/>
              <a:pathLst>
                <a:path w="189735" h="189736">
                  <a:moveTo>
                    <a:pt x="25765" y="0"/>
                  </a:moveTo>
                  <a:lnTo>
                    <a:pt x="94867" y="69102"/>
                  </a:lnTo>
                  <a:lnTo>
                    <a:pt x="163968" y="0"/>
                  </a:lnTo>
                  <a:lnTo>
                    <a:pt x="189735" y="25766"/>
                  </a:lnTo>
                  <a:lnTo>
                    <a:pt x="120633" y="94868"/>
                  </a:lnTo>
                  <a:lnTo>
                    <a:pt x="189735" y="163970"/>
                  </a:lnTo>
                  <a:lnTo>
                    <a:pt x="163968" y="189736"/>
                  </a:lnTo>
                  <a:lnTo>
                    <a:pt x="94867" y="120634"/>
                  </a:lnTo>
                  <a:lnTo>
                    <a:pt x="25765" y="189736"/>
                  </a:lnTo>
                  <a:lnTo>
                    <a:pt x="0" y="163970"/>
                  </a:lnTo>
                  <a:lnTo>
                    <a:pt x="69102" y="94868"/>
                  </a:lnTo>
                  <a:lnTo>
                    <a:pt x="0" y="25766"/>
                  </a:lnTo>
                  <a:lnTo>
                    <a:pt x="25765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noFill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Shape 231"/>
            <p:cNvSpPr/>
            <p:nvPr/>
          </p:nvSpPr>
          <p:spPr>
            <a:xfrm>
              <a:off x="3308406" y="733439"/>
              <a:ext cx="189736" cy="189736"/>
            </a:xfrm>
            <a:custGeom>
              <a:avLst/>
              <a:gdLst/>
              <a:ahLst/>
              <a:cxnLst/>
              <a:rect l="0" t="0" r="0" b="0"/>
              <a:pathLst>
                <a:path w="189736" h="189736">
                  <a:moveTo>
                    <a:pt x="25766" y="0"/>
                  </a:moveTo>
                  <a:lnTo>
                    <a:pt x="94868" y="69102"/>
                  </a:lnTo>
                  <a:lnTo>
                    <a:pt x="163969" y="0"/>
                  </a:lnTo>
                  <a:lnTo>
                    <a:pt x="189736" y="25766"/>
                  </a:lnTo>
                  <a:lnTo>
                    <a:pt x="120634" y="94868"/>
                  </a:lnTo>
                  <a:lnTo>
                    <a:pt x="189736" y="163970"/>
                  </a:lnTo>
                  <a:lnTo>
                    <a:pt x="163969" y="189736"/>
                  </a:lnTo>
                  <a:lnTo>
                    <a:pt x="94868" y="120634"/>
                  </a:lnTo>
                  <a:lnTo>
                    <a:pt x="25766" y="189736"/>
                  </a:lnTo>
                  <a:lnTo>
                    <a:pt x="0" y="163970"/>
                  </a:lnTo>
                  <a:lnTo>
                    <a:pt x="69102" y="94868"/>
                  </a:lnTo>
                  <a:lnTo>
                    <a:pt x="0" y="25766"/>
                  </a:lnTo>
                  <a:lnTo>
                    <a:pt x="25766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noFill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Shape 232"/>
            <p:cNvSpPr/>
            <p:nvPr/>
          </p:nvSpPr>
          <p:spPr>
            <a:xfrm>
              <a:off x="2569750" y="742964"/>
              <a:ext cx="189735" cy="189736"/>
            </a:xfrm>
            <a:custGeom>
              <a:avLst/>
              <a:gdLst/>
              <a:ahLst/>
              <a:cxnLst/>
              <a:rect l="0" t="0" r="0" b="0"/>
              <a:pathLst>
                <a:path w="189735" h="189736">
                  <a:moveTo>
                    <a:pt x="25766" y="0"/>
                  </a:moveTo>
                  <a:lnTo>
                    <a:pt x="94868" y="69102"/>
                  </a:lnTo>
                  <a:lnTo>
                    <a:pt x="163970" y="0"/>
                  </a:lnTo>
                  <a:lnTo>
                    <a:pt x="189735" y="25766"/>
                  </a:lnTo>
                  <a:lnTo>
                    <a:pt x="120633" y="94868"/>
                  </a:lnTo>
                  <a:lnTo>
                    <a:pt x="189735" y="163970"/>
                  </a:lnTo>
                  <a:lnTo>
                    <a:pt x="163970" y="189736"/>
                  </a:lnTo>
                  <a:lnTo>
                    <a:pt x="94868" y="120634"/>
                  </a:lnTo>
                  <a:lnTo>
                    <a:pt x="25766" y="189736"/>
                  </a:lnTo>
                  <a:lnTo>
                    <a:pt x="0" y="163970"/>
                  </a:lnTo>
                  <a:lnTo>
                    <a:pt x="69102" y="94868"/>
                  </a:lnTo>
                  <a:lnTo>
                    <a:pt x="0" y="25766"/>
                  </a:lnTo>
                  <a:lnTo>
                    <a:pt x="25766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noFill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Shape 234"/>
            <p:cNvSpPr/>
            <p:nvPr/>
          </p:nvSpPr>
          <p:spPr>
            <a:xfrm>
              <a:off x="0" y="344480"/>
              <a:ext cx="3987772" cy="114300"/>
            </a:xfrm>
            <a:custGeom>
              <a:avLst/>
              <a:gdLst/>
              <a:ahLst/>
              <a:cxnLst/>
              <a:rect l="0" t="0" r="0" b="0"/>
              <a:pathLst>
                <a:path w="3987772" h="114300">
                  <a:moveTo>
                    <a:pt x="3873472" y="0"/>
                  </a:moveTo>
                  <a:lnTo>
                    <a:pt x="3987772" y="57150"/>
                  </a:lnTo>
                  <a:lnTo>
                    <a:pt x="3873472" y="114300"/>
                  </a:lnTo>
                  <a:lnTo>
                    <a:pt x="3873472" y="76200"/>
                  </a:lnTo>
                  <a:lnTo>
                    <a:pt x="0" y="76198"/>
                  </a:lnTo>
                  <a:lnTo>
                    <a:pt x="0" y="38098"/>
                  </a:lnTo>
                  <a:lnTo>
                    <a:pt x="3873472" y="38100"/>
                  </a:lnTo>
                  <a:lnTo>
                    <a:pt x="3873472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Rectangle 235"/>
            <p:cNvSpPr/>
            <p:nvPr/>
          </p:nvSpPr>
          <p:spPr>
            <a:xfrm>
              <a:off x="1668621" y="0"/>
              <a:ext cx="611816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Time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138" name="灯片编号占位符 1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C2DE-40F6-4BA0-95E2-95BB29A5D07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37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Autocomplete GET requests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3767"/>
            <a:ext cx="10515600" cy="4195054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C2DE-40F6-4BA0-95E2-95BB29A5D07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9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Keystroke detection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Find </a:t>
            </a:r>
            <a:r>
              <a:rPr lang="en-US" altLang="zh-CN" dirty="0"/>
              <a:t>the longest increasing subsequence (LIS) of packet sizes</a:t>
            </a:r>
            <a:endParaRPr lang="zh-CN" altLang="zh-CN" dirty="0"/>
          </a:p>
          <a:p>
            <a:endParaRPr lang="zh-CN" altLang="en-US" dirty="0"/>
          </a:p>
        </p:txBody>
      </p:sp>
      <p:pic>
        <p:nvPicPr>
          <p:cNvPr id="6" name="Picture 8783"/>
          <p:cNvPicPr/>
          <p:nvPr/>
        </p:nvPicPr>
        <p:blipFill>
          <a:blip r:embed="rId2"/>
          <a:stretch>
            <a:fillRect/>
          </a:stretch>
        </p:blipFill>
        <p:spPr>
          <a:xfrm>
            <a:off x="1345882" y="1327467"/>
            <a:ext cx="9500235" cy="4203065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C2DE-40F6-4BA0-95E2-95BB29A5D07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Tokenization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 							</a:t>
            </a:r>
            <a:r>
              <a:rPr lang="en-US" altLang="zh-CN" u="sng" dirty="0" smtClean="0"/>
              <a:t>Packet size difference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GET /complete/</a:t>
            </a:r>
            <a:r>
              <a:rPr lang="en-US" altLang="zh-CN" dirty="0" err="1" smtClean="0">
                <a:solidFill>
                  <a:schemeClr val="bg1">
                    <a:lumMod val="75000"/>
                  </a:schemeClr>
                </a:solidFill>
              </a:rPr>
              <a:t>search?q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=</a:t>
            </a:r>
            <a:r>
              <a:rPr lang="en-US" altLang="zh-CN" dirty="0" err="1" smtClean="0">
                <a:solidFill>
                  <a:schemeClr val="bg1">
                    <a:lumMod val="75000"/>
                  </a:schemeClr>
                </a:solidFill>
              </a:rPr>
              <a:t>t&amp;cp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=1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GET /complete/</a:t>
            </a:r>
            <a:r>
              <a:rPr lang="en-US" altLang="zh-CN" dirty="0" err="1" smtClean="0">
                <a:solidFill>
                  <a:schemeClr val="bg1">
                    <a:lumMod val="75000"/>
                  </a:schemeClr>
                </a:solidFill>
              </a:rPr>
              <a:t>search?q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=</a:t>
            </a:r>
            <a:r>
              <a:rPr lang="en-US" altLang="zh-CN" dirty="0" err="1" smtClean="0">
                <a:solidFill>
                  <a:schemeClr val="bg1">
                    <a:lumMod val="75000"/>
                  </a:schemeClr>
                </a:solidFill>
              </a:rPr>
              <a:t>th&amp;cp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=2		</a:t>
            </a:r>
            <a:r>
              <a:rPr lang="en-US" altLang="zh-CN" dirty="0" smtClean="0"/>
              <a:t>+1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GET /complete/</a:t>
            </a:r>
            <a:r>
              <a:rPr lang="en-US" altLang="zh-CN" dirty="0" err="1" smtClean="0">
                <a:solidFill>
                  <a:schemeClr val="bg1">
                    <a:lumMod val="75000"/>
                  </a:schemeClr>
                </a:solidFill>
              </a:rPr>
              <a:t>search?q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=</a:t>
            </a:r>
            <a:r>
              <a:rPr lang="en-US" altLang="zh-CN" dirty="0" err="1" smtClean="0">
                <a:solidFill>
                  <a:schemeClr val="bg1">
                    <a:lumMod val="75000"/>
                  </a:schemeClr>
                </a:solidFill>
              </a:rPr>
              <a:t>the&amp;cp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=3		</a:t>
            </a:r>
            <a:r>
              <a:rPr lang="en-US" altLang="zh-CN" dirty="0" smtClean="0"/>
              <a:t>+1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GET /complete/</a:t>
            </a:r>
            <a:r>
              <a:rPr lang="en-US" altLang="zh-CN" dirty="0" err="1" smtClean="0">
                <a:solidFill>
                  <a:schemeClr val="bg1">
                    <a:lumMod val="75000"/>
                  </a:schemeClr>
                </a:solidFill>
              </a:rPr>
              <a:t>search?q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=the</a:t>
            </a:r>
            <a:r>
              <a:rPr lang="en-US" altLang="zh-CN" dirty="0" smtClean="0"/>
              <a:t>%20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&amp;cp=4		</a:t>
            </a:r>
            <a:r>
              <a:rPr lang="en-US" altLang="zh-CN" b="1" dirty="0" smtClean="0"/>
              <a:t>+3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GET /complete/</a:t>
            </a:r>
            <a:r>
              <a:rPr lang="en-US" altLang="zh-CN" dirty="0" err="1" smtClean="0">
                <a:solidFill>
                  <a:schemeClr val="bg1">
                    <a:lumMod val="75000"/>
                  </a:schemeClr>
                </a:solidFill>
              </a:rPr>
              <a:t>search?q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=the%20l&amp;cp=5		</a:t>
            </a:r>
            <a:r>
              <a:rPr lang="en-US" altLang="zh-CN" dirty="0" smtClean="0"/>
              <a:t>+1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GET /complete/</a:t>
            </a:r>
            <a:r>
              <a:rPr lang="en-US" altLang="zh-CN" dirty="0" err="1" smtClean="0">
                <a:solidFill>
                  <a:schemeClr val="bg1">
                    <a:lumMod val="75000"/>
                  </a:schemeClr>
                </a:solidFill>
              </a:rPr>
              <a:t>search?q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=the%20la&amp;cp=6	</a:t>
            </a:r>
            <a:r>
              <a:rPr lang="en-US" altLang="zh-CN" dirty="0" smtClean="0"/>
              <a:t>+1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GET /complete/</a:t>
            </a:r>
            <a:r>
              <a:rPr lang="en-US" altLang="zh-CN" dirty="0" err="1" smtClean="0">
                <a:solidFill>
                  <a:schemeClr val="bg1">
                    <a:lumMod val="75000"/>
                  </a:schemeClr>
                </a:solidFill>
              </a:rPr>
              <a:t>search?q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=the%20laz&amp;cp=7	</a:t>
            </a:r>
            <a:r>
              <a:rPr lang="en-US" altLang="zh-CN" dirty="0" smtClean="0"/>
              <a:t>+1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GET /complete/</a:t>
            </a:r>
            <a:r>
              <a:rPr lang="en-US" altLang="zh-CN" dirty="0" err="1" smtClean="0">
                <a:solidFill>
                  <a:schemeClr val="bg1">
                    <a:lumMod val="75000"/>
                  </a:schemeClr>
                </a:solidFill>
              </a:rPr>
              <a:t>search?q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=the%20lazy&amp;cp=8	</a:t>
            </a:r>
            <a:r>
              <a:rPr lang="en-US" altLang="zh-CN" dirty="0" smtClean="0"/>
              <a:t>+1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C2DE-40F6-4BA0-95E2-95BB29A5D07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1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HPACK (HTTP2 header compression)</a:t>
            </a:r>
            <a:endParaRPr lang="zh-CN" altLang="en-US" dirty="0"/>
          </a:p>
        </p:txBody>
      </p:sp>
      <p:grpSp>
        <p:nvGrpSpPr>
          <p:cNvPr id="4" name="Group 7977"/>
          <p:cNvGrpSpPr/>
          <p:nvPr/>
        </p:nvGrpSpPr>
        <p:grpSpPr>
          <a:xfrm>
            <a:off x="1880034" y="1439590"/>
            <a:ext cx="9028597" cy="4737373"/>
            <a:chOff x="0" y="0"/>
            <a:chExt cx="10100734" cy="5300133"/>
          </a:xfrm>
        </p:grpSpPr>
        <p:pic>
          <p:nvPicPr>
            <p:cNvPr id="5" name="Picture 65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136467" y="0"/>
              <a:ext cx="1964267" cy="5300133"/>
            </a:xfrm>
            <a:prstGeom prst="rect">
              <a:avLst/>
            </a:prstGeom>
          </p:spPr>
        </p:pic>
        <p:pic>
          <p:nvPicPr>
            <p:cNvPr id="6" name="Picture 65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2209800"/>
              <a:ext cx="5393267" cy="2082800"/>
            </a:xfrm>
            <a:prstGeom prst="rect">
              <a:avLst/>
            </a:prstGeom>
          </p:spPr>
        </p:pic>
        <p:sp>
          <p:nvSpPr>
            <p:cNvPr id="7" name="Rectangle 659"/>
            <p:cNvSpPr/>
            <p:nvPr/>
          </p:nvSpPr>
          <p:spPr>
            <a:xfrm>
              <a:off x="401013" y="1351145"/>
              <a:ext cx="6044641" cy="7422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Static Huffman Encoding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Shape 660"/>
            <p:cNvSpPr/>
            <p:nvPr/>
          </p:nvSpPr>
          <p:spPr>
            <a:xfrm>
              <a:off x="5450786" y="2156149"/>
              <a:ext cx="2144025" cy="1370878"/>
            </a:xfrm>
            <a:custGeom>
              <a:avLst/>
              <a:gdLst/>
              <a:ahLst/>
              <a:cxnLst/>
              <a:rect l="0" t="0" r="0" b="0"/>
              <a:pathLst>
                <a:path w="2144025" h="1370878">
                  <a:moveTo>
                    <a:pt x="2082726" y="0"/>
                  </a:moveTo>
                  <a:lnTo>
                    <a:pt x="2144025" y="98006"/>
                  </a:lnTo>
                  <a:lnTo>
                    <a:pt x="249504" y="1282991"/>
                  </a:lnTo>
                  <a:lnTo>
                    <a:pt x="280154" y="1331994"/>
                  </a:lnTo>
                  <a:lnTo>
                    <a:pt x="0" y="1370878"/>
                  </a:lnTo>
                  <a:lnTo>
                    <a:pt x="157553" y="1135985"/>
                  </a:lnTo>
                  <a:lnTo>
                    <a:pt x="188203" y="1184986"/>
                  </a:lnTo>
                  <a:lnTo>
                    <a:pt x="20827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E7E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9" name="Shape 661"/>
            <p:cNvSpPr/>
            <p:nvPr/>
          </p:nvSpPr>
          <p:spPr>
            <a:xfrm>
              <a:off x="5493365" y="2994817"/>
              <a:ext cx="2421855" cy="749055"/>
            </a:xfrm>
            <a:custGeom>
              <a:avLst/>
              <a:gdLst/>
              <a:ahLst/>
              <a:cxnLst/>
              <a:rect l="0" t="0" r="0" b="0"/>
              <a:pathLst>
                <a:path w="2421855" h="749055">
                  <a:moveTo>
                    <a:pt x="2391766" y="0"/>
                  </a:moveTo>
                  <a:lnTo>
                    <a:pt x="2421855" y="111613"/>
                  </a:lnTo>
                  <a:lnTo>
                    <a:pt x="264286" y="693248"/>
                  </a:lnTo>
                  <a:lnTo>
                    <a:pt x="279329" y="749055"/>
                  </a:lnTo>
                  <a:lnTo>
                    <a:pt x="0" y="704633"/>
                  </a:lnTo>
                  <a:lnTo>
                    <a:pt x="219153" y="525831"/>
                  </a:lnTo>
                  <a:lnTo>
                    <a:pt x="234197" y="581636"/>
                  </a:lnTo>
                  <a:lnTo>
                    <a:pt x="239176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E7E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0" name="Shape 662"/>
            <p:cNvSpPr/>
            <p:nvPr/>
          </p:nvSpPr>
          <p:spPr>
            <a:xfrm>
              <a:off x="5481296" y="3807030"/>
              <a:ext cx="2489353" cy="351803"/>
            </a:xfrm>
            <a:custGeom>
              <a:avLst/>
              <a:gdLst/>
              <a:ahLst/>
              <a:cxnLst/>
              <a:rect l="0" t="0" r="0" b="0"/>
              <a:pathLst>
                <a:path w="2489353" h="351803">
                  <a:moveTo>
                    <a:pt x="266567" y="0"/>
                  </a:moveTo>
                  <a:lnTo>
                    <a:pt x="261938" y="57614"/>
                  </a:lnTo>
                  <a:lnTo>
                    <a:pt x="2489353" y="236577"/>
                  </a:lnTo>
                  <a:lnTo>
                    <a:pt x="2480096" y="351803"/>
                  </a:lnTo>
                  <a:lnTo>
                    <a:pt x="252681" y="172839"/>
                  </a:lnTo>
                  <a:lnTo>
                    <a:pt x="248052" y="230452"/>
                  </a:lnTo>
                  <a:lnTo>
                    <a:pt x="0" y="94553"/>
                  </a:lnTo>
                  <a:lnTo>
                    <a:pt x="26656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E7E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1" name="Shape 663"/>
            <p:cNvSpPr/>
            <p:nvPr/>
          </p:nvSpPr>
          <p:spPr>
            <a:xfrm>
              <a:off x="5495535" y="4085604"/>
              <a:ext cx="2409838" cy="790079"/>
            </a:xfrm>
            <a:custGeom>
              <a:avLst/>
              <a:gdLst/>
              <a:ahLst/>
              <a:cxnLst/>
              <a:rect l="0" t="0" r="0" b="0"/>
              <a:pathLst>
                <a:path w="2409838" h="790079">
                  <a:moveTo>
                    <a:pt x="280141" y="0"/>
                  </a:moveTo>
                  <a:lnTo>
                    <a:pt x="264013" y="55503"/>
                  </a:lnTo>
                  <a:lnTo>
                    <a:pt x="2409838" y="679073"/>
                  </a:lnTo>
                  <a:lnTo>
                    <a:pt x="2377581" y="790079"/>
                  </a:lnTo>
                  <a:lnTo>
                    <a:pt x="231756" y="166507"/>
                  </a:lnTo>
                  <a:lnTo>
                    <a:pt x="215626" y="222010"/>
                  </a:lnTo>
                  <a:lnTo>
                    <a:pt x="0" y="38971"/>
                  </a:lnTo>
                  <a:lnTo>
                    <a:pt x="28014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E7E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C2DE-40F6-4BA0-95E2-95BB29A5D07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408</Words>
  <Application>Microsoft Office PowerPoint</Application>
  <PresentationFormat>宽屏</PresentationFormat>
  <Paragraphs>156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等线</vt:lpstr>
      <vt:lpstr>等线 Light</vt:lpstr>
      <vt:lpstr>Arial</vt:lpstr>
      <vt:lpstr>Calibri</vt:lpstr>
      <vt:lpstr>Courier New</vt:lpstr>
      <vt:lpstr>Office 主题​​</vt:lpstr>
      <vt:lpstr>What Are You Searching For? A Remote Keylogging Attack on Search Engine Autocomplete</vt:lpstr>
      <vt:lpstr>Search engine autocomplete</vt:lpstr>
      <vt:lpstr>Attack overview</vt:lpstr>
      <vt:lpstr>Threat model</vt:lpstr>
      <vt:lpstr>Attack workflow</vt:lpstr>
      <vt:lpstr>Autocomplete GET requests</vt:lpstr>
      <vt:lpstr>Keystroke detection</vt:lpstr>
      <vt:lpstr>Tokenization</vt:lpstr>
      <vt:lpstr>HPACK (HTTP2 header compression)</vt:lpstr>
      <vt:lpstr>PETAL  (Preset Encoding Table Information Leakage)</vt:lpstr>
      <vt:lpstr>Incremental compression</vt:lpstr>
      <vt:lpstr>Dictionary pruning</vt:lpstr>
      <vt:lpstr>Word identification</vt:lpstr>
      <vt:lpstr>Language model and beam search</vt:lpstr>
      <vt:lpstr>Data collection and results</vt:lpstr>
      <vt:lpstr>Conclusions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You Searching For? A Remote Keylogging Attack on Search Engine Autocomplete</dc:title>
  <dc:creator>Tang Ke</dc:creator>
  <cp:lastModifiedBy>Tang Ke</cp:lastModifiedBy>
  <cp:revision>13</cp:revision>
  <dcterms:created xsi:type="dcterms:W3CDTF">2020-02-27T12:03:39Z</dcterms:created>
  <dcterms:modified xsi:type="dcterms:W3CDTF">2020-02-28T03:48:57Z</dcterms:modified>
</cp:coreProperties>
</file>