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300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302" r:id="rId19"/>
    <p:sldId id="260" r:id="rId20"/>
    <p:sldId id="261" r:id="rId21"/>
    <p:sldId id="262" r:id="rId22"/>
    <p:sldId id="263" r:id="rId23"/>
    <p:sldId id="293" r:id="rId24"/>
    <p:sldId id="294" r:id="rId25"/>
    <p:sldId id="295" r:id="rId26"/>
    <p:sldId id="265" r:id="rId27"/>
    <p:sldId id="303" r:id="rId28"/>
    <p:sldId id="266" r:id="rId29"/>
    <p:sldId id="267" r:id="rId30"/>
    <p:sldId id="268" r:id="rId31"/>
    <p:sldId id="297" r:id="rId32"/>
    <p:sldId id="304" r:id="rId33"/>
    <p:sldId id="269" r:id="rId34"/>
    <p:sldId id="306" r:id="rId35"/>
    <p:sldId id="305" r:id="rId36"/>
    <p:sldId id="270" r:id="rId37"/>
    <p:sldId id="298" r:id="rId38"/>
    <p:sldId id="299" r:id="rId39"/>
    <p:sldId id="272" r:id="rId40"/>
    <p:sldId id="273" r:id="rId41"/>
    <p:sldId id="274" r:id="rId42"/>
    <p:sldId id="275" r:id="rId43"/>
  </p:sldIdLst>
  <p:sldSz cx="12192000" cy="6858000"/>
  <p:notesSz cx="12192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4" autoAdjust="0"/>
    <p:restoredTop sz="94660"/>
  </p:normalViewPr>
  <p:slideViewPr>
    <p:cSldViewPr>
      <p:cViewPr varScale="1">
        <p:scale>
          <a:sx n="109" d="100"/>
          <a:sy n="109" d="100"/>
        </p:scale>
        <p:origin x="106" y="28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741B5-0E49-495B-A853-11C3E7B77458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49EB4-67C8-45EB-A2E1-0202378585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47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3301A-BA9E-47BE-8C07-C7385A5B4AAB}" type="datetime1">
              <a:rPr lang="en-US" altLang="zh-CN" smtClean="0"/>
              <a:t>3/26/2021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3FE7C-926F-4FBC-A80A-090C3B02C4E2}" type="datetime1">
              <a:rPr lang="en-US" altLang="zh-CN" smtClean="0"/>
              <a:t>3/26/2021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6600" y="381000"/>
            <a:ext cx="609600" cy="304800"/>
          </a:xfrm>
        </p:spPr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34E-AC22-4DA4-971C-7D08254ED416}" type="datetime1">
              <a:rPr lang="en-US" altLang="zh-CN" smtClean="0"/>
              <a:t>3/26/2021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84624-CEC6-421E-8E01-C0D1EA3EEA62}" type="datetime1">
              <a:rPr lang="en-US" altLang="zh-CN" smtClean="0"/>
              <a:t>3/26/2021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5C759-83A9-46BA-BC17-02B423EA994E}" type="datetime1">
              <a:rPr lang="en-US" altLang="zh-CN" smtClean="0"/>
              <a:t>3/26/2021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55085" y="1678051"/>
            <a:ext cx="4481829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69948" y="2680970"/>
            <a:ext cx="8458835" cy="1496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D6D96-397A-427E-8ECF-AD402AD3B89C}" type="datetime1">
              <a:rPr lang="en-US" altLang="zh-CN" smtClean="0"/>
              <a:t>3/26/2021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557" y="646521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bank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bank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k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k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k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nk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374" y="1382979"/>
            <a:ext cx="10419080" cy="159004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010285" marR="5080" indent="-998219">
              <a:lnSpc>
                <a:spcPts val="5830"/>
              </a:lnSpc>
              <a:spcBef>
                <a:spcPts val="835"/>
              </a:spcBef>
            </a:pPr>
            <a:r>
              <a:rPr sz="5400" spc="-35" dirty="0"/>
              <a:t>DNS Cache </a:t>
            </a:r>
            <a:r>
              <a:rPr sz="5400" spc="-50" dirty="0"/>
              <a:t>Poisoning </a:t>
            </a:r>
            <a:r>
              <a:rPr sz="5400" spc="-80" dirty="0"/>
              <a:t>Attack</a:t>
            </a:r>
            <a:r>
              <a:rPr sz="5400" spc="-355" dirty="0"/>
              <a:t> </a:t>
            </a:r>
            <a:r>
              <a:rPr sz="5400" spc="-55" dirty="0"/>
              <a:t>Reloaded:  </a:t>
            </a:r>
            <a:r>
              <a:rPr sz="5400" spc="-60" dirty="0"/>
              <a:t>Revolutions </a:t>
            </a:r>
            <a:r>
              <a:rPr sz="5400" spc="-25" dirty="0"/>
              <a:t>with Side</a:t>
            </a:r>
            <a:r>
              <a:rPr sz="5400" spc="-250" dirty="0"/>
              <a:t> </a:t>
            </a:r>
            <a:r>
              <a:rPr sz="5400" spc="-40" dirty="0"/>
              <a:t>Channels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3681272" y="5201805"/>
            <a:ext cx="464820" cy="415290"/>
          </a:xfrm>
          <a:custGeom>
            <a:avLst/>
            <a:gdLst/>
            <a:ahLst/>
            <a:cxnLst/>
            <a:rect l="l" t="t" r="r" b="b"/>
            <a:pathLst>
              <a:path w="464820" h="415289">
                <a:moveTo>
                  <a:pt x="219697" y="410362"/>
                </a:moveTo>
                <a:lnTo>
                  <a:pt x="165328" y="248488"/>
                </a:lnTo>
                <a:lnTo>
                  <a:pt x="161823" y="238074"/>
                </a:lnTo>
                <a:lnTo>
                  <a:pt x="180378" y="226783"/>
                </a:lnTo>
                <a:lnTo>
                  <a:pt x="194119" y="210566"/>
                </a:lnTo>
                <a:lnTo>
                  <a:pt x="202069" y="190741"/>
                </a:lnTo>
                <a:lnTo>
                  <a:pt x="202653" y="189280"/>
                </a:lnTo>
                <a:lnTo>
                  <a:pt x="205587" y="162814"/>
                </a:lnTo>
                <a:lnTo>
                  <a:pt x="205587" y="90398"/>
                </a:lnTo>
                <a:lnTo>
                  <a:pt x="200647" y="63385"/>
                </a:lnTo>
                <a:lnTo>
                  <a:pt x="198386" y="50977"/>
                </a:lnTo>
                <a:lnTo>
                  <a:pt x="177952" y="24244"/>
                </a:lnTo>
                <a:lnTo>
                  <a:pt x="146050" y="9042"/>
                </a:lnTo>
                <a:lnTo>
                  <a:pt x="138747" y="8204"/>
                </a:lnTo>
                <a:lnTo>
                  <a:pt x="138747" y="100812"/>
                </a:lnTo>
                <a:lnTo>
                  <a:pt x="138747" y="153352"/>
                </a:lnTo>
                <a:lnTo>
                  <a:pt x="136067" y="171577"/>
                </a:lnTo>
                <a:lnTo>
                  <a:pt x="128524" y="183057"/>
                </a:lnTo>
                <a:lnTo>
                  <a:pt x="116928" y="189026"/>
                </a:lnTo>
                <a:lnTo>
                  <a:pt x="102069" y="190741"/>
                </a:lnTo>
                <a:lnTo>
                  <a:pt x="66840" y="190741"/>
                </a:lnTo>
                <a:lnTo>
                  <a:pt x="66840" y="63385"/>
                </a:lnTo>
                <a:lnTo>
                  <a:pt x="102069" y="63385"/>
                </a:lnTo>
                <a:lnTo>
                  <a:pt x="116928" y="65176"/>
                </a:lnTo>
                <a:lnTo>
                  <a:pt x="128524" y="71285"/>
                </a:lnTo>
                <a:lnTo>
                  <a:pt x="136067" y="82791"/>
                </a:lnTo>
                <a:lnTo>
                  <a:pt x="138747" y="100812"/>
                </a:lnTo>
                <a:lnTo>
                  <a:pt x="138747" y="8204"/>
                </a:lnTo>
                <a:lnTo>
                  <a:pt x="104457" y="4229"/>
                </a:lnTo>
                <a:lnTo>
                  <a:pt x="0" y="4229"/>
                </a:lnTo>
                <a:lnTo>
                  <a:pt x="0" y="410362"/>
                </a:lnTo>
                <a:lnTo>
                  <a:pt x="66840" y="410362"/>
                </a:lnTo>
                <a:lnTo>
                  <a:pt x="66840" y="248488"/>
                </a:lnTo>
                <a:lnTo>
                  <a:pt x="100190" y="248488"/>
                </a:lnTo>
                <a:lnTo>
                  <a:pt x="151485" y="410362"/>
                </a:lnTo>
                <a:lnTo>
                  <a:pt x="219697" y="410362"/>
                </a:lnTo>
                <a:close/>
              </a:path>
              <a:path w="464820" h="415289">
                <a:moveTo>
                  <a:pt x="464223" y="271678"/>
                </a:moveTo>
                <a:lnTo>
                  <a:pt x="447890" y="221869"/>
                </a:lnTo>
                <a:lnTo>
                  <a:pt x="402653" y="188366"/>
                </a:lnTo>
                <a:lnTo>
                  <a:pt x="355625" y="161874"/>
                </a:lnTo>
                <a:lnTo>
                  <a:pt x="343433" y="153568"/>
                </a:lnTo>
                <a:lnTo>
                  <a:pt x="335432" y="144830"/>
                </a:lnTo>
                <a:lnTo>
                  <a:pt x="331063" y="134315"/>
                </a:lnTo>
                <a:lnTo>
                  <a:pt x="329730" y="120688"/>
                </a:lnTo>
                <a:lnTo>
                  <a:pt x="329730" y="92760"/>
                </a:lnTo>
                <a:lnTo>
                  <a:pt x="332244" y="76492"/>
                </a:lnTo>
                <a:lnTo>
                  <a:pt x="339255" y="65646"/>
                </a:lnTo>
                <a:lnTo>
                  <a:pt x="349961" y="59588"/>
                </a:lnTo>
                <a:lnTo>
                  <a:pt x="363588" y="57708"/>
                </a:lnTo>
                <a:lnTo>
                  <a:pt x="377215" y="59588"/>
                </a:lnTo>
                <a:lnTo>
                  <a:pt x="387921" y="65646"/>
                </a:lnTo>
                <a:lnTo>
                  <a:pt x="394931" y="76492"/>
                </a:lnTo>
                <a:lnTo>
                  <a:pt x="397446" y="92760"/>
                </a:lnTo>
                <a:lnTo>
                  <a:pt x="397446" y="149555"/>
                </a:lnTo>
                <a:lnTo>
                  <a:pt x="463283" y="149555"/>
                </a:lnTo>
                <a:lnTo>
                  <a:pt x="463283" y="83312"/>
                </a:lnTo>
                <a:lnTo>
                  <a:pt x="455587" y="44945"/>
                </a:lnTo>
                <a:lnTo>
                  <a:pt x="434492" y="19126"/>
                </a:lnTo>
                <a:lnTo>
                  <a:pt x="402996" y="4572"/>
                </a:lnTo>
                <a:lnTo>
                  <a:pt x="364096" y="0"/>
                </a:lnTo>
                <a:lnTo>
                  <a:pt x="363143" y="0"/>
                </a:lnTo>
                <a:lnTo>
                  <a:pt x="324205" y="4572"/>
                </a:lnTo>
                <a:lnTo>
                  <a:pt x="292696" y="19126"/>
                </a:lnTo>
                <a:lnTo>
                  <a:pt x="271589" y="44945"/>
                </a:lnTo>
                <a:lnTo>
                  <a:pt x="263893" y="83312"/>
                </a:lnTo>
                <a:lnTo>
                  <a:pt x="263893" y="136779"/>
                </a:lnTo>
                <a:lnTo>
                  <a:pt x="280060" y="185889"/>
                </a:lnTo>
                <a:lnTo>
                  <a:pt x="325462" y="220091"/>
                </a:lnTo>
                <a:lnTo>
                  <a:pt x="372046" y="247065"/>
                </a:lnTo>
                <a:lnTo>
                  <a:pt x="384784" y="255308"/>
                </a:lnTo>
                <a:lnTo>
                  <a:pt x="393065" y="264401"/>
                </a:lnTo>
                <a:lnTo>
                  <a:pt x="397548" y="275361"/>
                </a:lnTo>
                <a:lnTo>
                  <a:pt x="398881" y="289191"/>
                </a:lnTo>
                <a:lnTo>
                  <a:pt x="398881" y="321373"/>
                </a:lnTo>
                <a:lnTo>
                  <a:pt x="396290" y="337312"/>
                </a:lnTo>
                <a:lnTo>
                  <a:pt x="389064" y="348361"/>
                </a:lnTo>
                <a:lnTo>
                  <a:pt x="378040" y="354799"/>
                </a:lnTo>
                <a:lnTo>
                  <a:pt x="364096" y="356882"/>
                </a:lnTo>
                <a:lnTo>
                  <a:pt x="350177" y="354799"/>
                </a:lnTo>
                <a:lnTo>
                  <a:pt x="339318" y="348361"/>
                </a:lnTo>
                <a:lnTo>
                  <a:pt x="332257" y="337312"/>
                </a:lnTo>
                <a:lnTo>
                  <a:pt x="329730" y="321373"/>
                </a:lnTo>
                <a:lnTo>
                  <a:pt x="329730" y="259854"/>
                </a:lnTo>
                <a:lnTo>
                  <a:pt x="263893" y="259854"/>
                </a:lnTo>
                <a:lnTo>
                  <a:pt x="263893" y="330377"/>
                </a:lnTo>
                <a:lnTo>
                  <a:pt x="270878" y="370370"/>
                </a:lnTo>
                <a:lnTo>
                  <a:pt x="290817" y="396519"/>
                </a:lnTo>
                <a:lnTo>
                  <a:pt x="322224" y="410781"/>
                </a:lnTo>
                <a:lnTo>
                  <a:pt x="363588" y="415099"/>
                </a:lnTo>
                <a:lnTo>
                  <a:pt x="364528" y="415099"/>
                </a:lnTo>
                <a:lnTo>
                  <a:pt x="405892" y="410654"/>
                </a:lnTo>
                <a:lnTo>
                  <a:pt x="437299" y="396163"/>
                </a:lnTo>
                <a:lnTo>
                  <a:pt x="457238" y="369976"/>
                </a:lnTo>
                <a:lnTo>
                  <a:pt x="464223" y="330377"/>
                </a:lnTo>
                <a:lnTo>
                  <a:pt x="464223" y="271678"/>
                </a:lnTo>
                <a:close/>
              </a:path>
            </a:pathLst>
          </a:custGeom>
          <a:solidFill>
            <a:srgbClr val="003C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10892" y="5206028"/>
            <a:ext cx="67310" cy="406400"/>
          </a:xfrm>
          <a:custGeom>
            <a:avLst/>
            <a:gdLst/>
            <a:ahLst/>
            <a:cxnLst/>
            <a:rect l="l" t="t" r="r" b="b"/>
            <a:pathLst>
              <a:path w="67310" h="406400">
                <a:moveTo>
                  <a:pt x="66773" y="0"/>
                </a:moveTo>
                <a:lnTo>
                  <a:pt x="0" y="0"/>
                </a:lnTo>
                <a:lnTo>
                  <a:pt x="0" y="406134"/>
                </a:lnTo>
                <a:lnTo>
                  <a:pt x="66773" y="406134"/>
                </a:lnTo>
                <a:lnTo>
                  <a:pt x="66773" y="0"/>
                </a:lnTo>
                <a:close/>
              </a:path>
            </a:pathLst>
          </a:custGeom>
          <a:solidFill>
            <a:srgbClr val="003C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52026" y="5206028"/>
            <a:ext cx="205104" cy="406400"/>
          </a:xfrm>
          <a:custGeom>
            <a:avLst/>
            <a:gdLst/>
            <a:ahLst/>
            <a:cxnLst/>
            <a:rect l="l" t="t" r="r" b="b"/>
            <a:pathLst>
              <a:path w="205104" h="406400">
                <a:moveTo>
                  <a:pt x="102950" y="0"/>
                </a:moveTo>
                <a:lnTo>
                  <a:pt x="0" y="0"/>
                </a:lnTo>
                <a:lnTo>
                  <a:pt x="0" y="406134"/>
                </a:lnTo>
                <a:lnTo>
                  <a:pt x="102950" y="406134"/>
                </a:lnTo>
                <a:lnTo>
                  <a:pt x="144646" y="401401"/>
                </a:lnTo>
                <a:lnTo>
                  <a:pt x="176715" y="386374"/>
                </a:lnTo>
                <a:lnTo>
                  <a:pt x="197309" y="359808"/>
                </a:lnTo>
                <a:lnTo>
                  <a:pt x="199683" y="346969"/>
                </a:lnTo>
                <a:lnTo>
                  <a:pt x="66773" y="346969"/>
                </a:lnTo>
                <a:lnTo>
                  <a:pt x="66773" y="59159"/>
                </a:lnTo>
                <a:lnTo>
                  <a:pt x="199599" y="59159"/>
                </a:lnTo>
                <a:lnTo>
                  <a:pt x="197309" y="46754"/>
                </a:lnTo>
                <a:lnTo>
                  <a:pt x="176715" y="20018"/>
                </a:lnTo>
                <a:lnTo>
                  <a:pt x="144646" y="4814"/>
                </a:lnTo>
                <a:lnTo>
                  <a:pt x="102950" y="0"/>
                </a:lnTo>
                <a:close/>
              </a:path>
              <a:path w="205104" h="406400">
                <a:moveTo>
                  <a:pt x="199599" y="59159"/>
                </a:moveTo>
                <a:lnTo>
                  <a:pt x="100630" y="59159"/>
                </a:lnTo>
                <a:lnTo>
                  <a:pt x="115750" y="60949"/>
                </a:lnTo>
                <a:lnTo>
                  <a:pt x="127497" y="67052"/>
                </a:lnTo>
                <a:lnTo>
                  <a:pt x="135105" y="78563"/>
                </a:lnTo>
                <a:lnTo>
                  <a:pt x="137810" y="96578"/>
                </a:lnTo>
                <a:lnTo>
                  <a:pt x="137810" y="310048"/>
                </a:lnTo>
                <a:lnTo>
                  <a:pt x="135105" y="327998"/>
                </a:lnTo>
                <a:lnTo>
                  <a:pt x="127497" y="339336"/>
                </a:lnTo>
                <a:lnTo>
                  <a:pt x="115750" y="345260"/>
                </a:lnTo>
                <a:lnTo>
                  <a:pt x="100630" y="346969"/>
                </a:lnTo>
                <a:lnTo>
                  <a:pt x="199683" y="346969"/>
                </a:lnTo>
                <a:lnTo>
                  <a:pt x="204584" y="320461"/>
                </a:lnTo>
                <a:lnTo>
                  <a:pt x="204584" y="86165"/>
                </a:lnTo>
                <a:lnTo>
                  <a:pt x="199599" y="59159"/>
                </a:lnTo>
                <a:close/>
              </a:path>
            </a:pathLst>
          </a:custGeom>
          <a:solidFill>
            <a:srgbClr val="003C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26203" y="5205920"/>
            <a:ext cx="179070" cy="406400"/>
          </a:xfrm>
          <a:custGeom>
            <a:avLst/>
            <a:gdLst/>
            <a:ahLst/>
            <a:cxnLst/>
            <a:rect l="l" t="t" r="r" b="b"/>
            <a:pathLst>
              <a:path w="179070" h="406400">
                <a:moveTo>
                  <a:pt x="178752" y="346468"/>
                </a:moveTo>
                <a:lnTo>
                  <a:pt x="66763" y="346468"/>
                </a:lnTo>
                <a:lnTo>
                  <a:pt x="66763" y="230555"/>
                </a:lnTo>
                <a:lnTo>
                  <a:pt x="158940" y="230555"/>
                </a:lnTo>
                <a:lnTo>
                  <a:pt x="158940" y="170688"/>
                </a:lnTo>
                <a:lnTo>
                  <a:pt x="66763" y="170688"/>
                </a:lnTo>
                <a:lnTo>
                  <a:pt x="66763" y="59867"/>
                </a:lnTo>
                <a:lnTo>
                  <a:pt x="176809" y="59867"/>
                </a:lnTo>
                <a:lnTo>
                  <a:pt x="176809" y="0"/>
                </a:lnTo>
                <a:lnTo>
                  <a:pt x="0" y="0"/>
                </a:lnTo>
                <a:lnTo>
                  <a:pt x="0" y="59867"/>
                </a:lnTo>
                <a:lnTo>
                  <a:pt x="0" y="170688"/>
                </a:lnTo>
                <a:lnTo>
                  <a:pt x="0" y="230555"/>
                </a:lnTo>
                <a:lnTo>
                  <a:pt x="0" y="346468"/>
                </a:lnTo>
                <a:lnTo>
                  <a:pt x="0" y="406323"/>
                </a:lnTo>
                <a:lnTo>
                  <a:pt x="178752" y="406323"/>
                </a:lnTo>
                <a:lnTo>
                  <a:pt x="178752" y="346468"/>
                </a:lnTo>
                <a:close/>
              </a:path>
            </a:pathLst>
          </a:custGeom>
          <a:solidFill>
            <a:srgbClr val="003C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73596" y="5206028"/>
            <a:ext cx="219710" cy="406400"/>
          </a:xfrm>
          <a:custGeom>
            <a:avLst/>
            <a:gdLst/>
            <a:ahLst/>
            <a:cxnLst/>
            <a:rect l="l" t="t" r="r" b="b"/>
            <a:pathLst>
              <a:path w="219710" h="406400">
                <a:moveTo>
                  <a:pt x="104392" y="0"/>
                </a:moveTo>
                <a:lnTo>
                  <a:pt x="0" y="0"/>
                </a:lnTo>
                <a:lnTo>
                  <a:pt x="0" y="406134"/>
                </a:lnTo>
                <a:lnTo>
                  <a:pt x="66773" y="406134"/>
                </a:lnTo>
                <a:lnTo>
                  <a:pt x="66773" y="244261"/>
                </a:lnTo>
                <a:lnTo>
                  <a:pt x="165259" y="244261"/>
                </a:lnTo>
                <a:lnTo>
                  <a:pt x="161761" y="233848"/>
                </a:lnTo>
                <a:lnTo>
                  <a:pt x="180385" y="222552"/>
                </a:lnTo>
                <a:lnTo>
                  <a:pt x="194278" y="206333"/>
                </a:lnTo>
                <a:lnTo>
                  <a:pt x="202368" y="186514"/>
                </a:lnTo>
                <a:lnTo>
                  <a:pt x="66773" y="186514"/>
                </a:lnTo>
                <a:lnTo>
                  <a:pt x="66773" y="59159"/>
                </a:lnTo>
                <a:lnTo>
                  <a:pt x="200979" y="59159"/>
                </a:lnTo>
                <a:lnTo>
                  <a:pt x="198689" y="46754"/>
                </a:lnTo>
                <a:lnTo>
                  <a:pt x="178102" y="20018"/>
                </a:lnTo>
                <a:lnTo>
                  <a:pt x="146052" y="4814"/>
                </a:lnTo>
                <a:lnTo>
                  <a:pt x="104392" y="0"/>
                </a:lnTo>
                <a:close/>
              </a:path>
              <a:path w="219710" h="406400">
                <a:moveTo>
                  <a:pt x="165259" y="244261"/>
                </a:moveTo>
                <a:lnTo>
                  <a:pt x="100129" y="244261"/>
                </a:lnTo>
                <a:lnTo>
                  <a:pt x="151416" y="406134"/>
                </a:lnTo>
                <a:lnTo>
                  <a:pt x="219632" y="406134"/>
                </a:lnTo>
                <a:lnTo>
                  <a:pt x="165259" y="244261"/>
                </a:lnTo>
                <a:close/>
              </a:path>
              <a:path w="219710" h="406400">
                <a:moveTo>
                  <a:pt x="200979" y="59159"/>
                </a:moveTo>
                <a:lnTo>
                  <a:pt x="102010" y="59159"/>
                </a:lnTo>
                <a:lnTo>
                  <a:pt x="117088" y="60949"/>
                </a:lnTo>
                <a:lnTo>
                  <a:pt x="128680" y="67052"/>
                </a:lnTo>
                <a:lnTo>
                  <a:pt x="136122" y="78563"/>
                </a:lnTo>
                <a:lnTo>
                  <a:pt x="138751" y="96578"/>
                </a:lnTo>
                <a:lnTo>
                  <a:pt x="138751" y="149121"/>
                </a:lnTo>
                <a:lnTo>
                  <a:pt x="136122" y="167344"/>
                </a:lnTo>
                <a:lnTo>
                  <a:pt x="128680" y="178822"/>
                </a:lnTo>
                <a:lnTo>
                  <a:pt x="117088" y="184798"/>
                </a:lnTo>
                <a:lnTo>
                  <a:pt x="102010" y="186514"/>
                </a:lnTo>
                <a:lnTo>
                  <a:pt x="202368" y="186514"/>
                </a:lnTo>
                <a:lnTo>
                  <a:pt x="202963" y="185056"/>
                </a:lnTo>
                <a:lnTo>
                  <a:pt x="205963" y="158587"/>
                </a:lnTo>
                <a:lnTo>
                  <a:pt x="205963" y="86165"/>
                </a:lnTo>
                <a:lnTo>
                  <a:pt x="200979" y="59159"/>
                </a:lnTo>
                <a:close/>
              </a:path>
            </a:pathLst>
          </a:custGeom>
          <a:solidFill>
            <a:srgbClr val="003C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50096" y="5206028"/>
            <a:ext cx="67310" cy="406400"/>
          </a:xfrm>
          <a:custGeom>
            <a:avLst/>
            <a:gdLst/>
            <a:ahLst/>
            <a:cxnLst/>
            <a:rect l="l" t="t" r="r" b="b"/>
            <a:pathLst>
              <a:path w="67310" h="406400">
                <a:moveTo>
                  <a:pt x="66836" y="0"/>
                </a:moveTo>
                <a:lnTo>
                  <a:pt x="0" y="0"/>
                </a:lnTo>
                <a:lnTo>
                  <a:pt x="0" y="406134"/>
                </a:lnTo>
                <a:lnTo>
                  <a:pt x="66836" y="406134"/>
                </a:lnTo>
                <a:lnTo>
                  <a:pt x="66836" y="0"/>
                </a:lnTo>
                <a:close/>
              </a:path>
            </a:pathLst>
          </a:custGeom>
          <a:solidFill>
            <a:srgbClr val="003C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67216" y="5206028"/>
            <a:ext cx="226060" cy="406400"/>
          </a:xfrm>
          <a:custGeom>
            <a:avLst/>
            <a:gdLst/>
            <a:ahLst/>
            <a:cxnLst/>
            <a:rect l="l" t="t" r="r" b="b"/>
            <a:pathLst>
              <a:path w="226060" h="406400">
                <a:moveTo>
                  <a:pt x="225776" y="0"/>
                </a:moveTo>
                <a:lnTo>
                  <a:pt x="161322" y="0"/>
                </a:lnTo>
                <a:lnTo>
                  <a:pt x="114800" y="301054"/>
                </a:lnTo>
                <a:lnTo>
                  <a:pt x="68215" y="0"/>
                </a:lnTo>
                <a:lnTo>
                  <a:pt x="0" y="0"/>
                </a:lnTo>
                <a:lnTo>
                  <a:pt x="76241" y="406134"/>
                </a:lnTo>
                <a:lnTo>
                  <a:pt x="150037" y="406134"/>
                </a:lnTo>
                <a:lnTo>
                  <a:pt x="225776" y="0"/>
                </a:lnTo>
                <a:close/>
              </a:path>
            </a:pathLst>
          </a:custGeom>
          <a:solidFill>
            <a:srgbClr val="003C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40950" y="5205920"/>
            <a:ext cx="179070" cy="406400"/>
          </a:xfrm>
          <a:custGeom>
            <a:avLst/>
            <a:gdLst/>
            <a:ahLst/>
            <a:cxnLst/>
            <a:rect l="l" t="t" r="r" b="b"/>
            <a:pathLst>
              <a:path w="179070" h="406400">
                <a:moveTo>
                  <a:pt x="178752" y="346468"/>
                </a:moveTo>
                <a:lnTo>
                  <a:pt x="66776" y="346468"/>
                </a:lnTo>
                <a:lnTo>
                  <a:pt x="66776" y="230555"/>
                </a:lnTo>
                <a:lnTo>
                  <a:pt x="159004" y="230555"/>
                </a:lnTo>
                <a:lnTo>
                  <a:pt x="159004" y="170688"/>
                </a:lnTo>
                <a:lnTo>
                  <a:pt x="66776" y="170688"/>
                </a:lnTo>
                <a:lnTo>
                  <a:pt x="66776" y="59867"/>
                </a:lnTo>
                <a:lnTo>
                  <a:pt x="176872" y="59867"/>
                </a:lnTo>
                <a:lnTo>
                  <a:pt x="176872" y="0"/>
                </a:lnTo>
                <a:lnTo>
                  <a:pt x="0" y="0"/>
                </a:lnTo>
                <a:lnTo>
                  <a:pt x="0" y="59867"/>
                </a:lnTo>
                <a:lnTo>
                  <a:pt x="0" y="170688"/>
                </a:lnTo>
                <a:lnTo>
                  <a:pt x="0" y="230555"/>
                </a:lnTo>
                <a:lnTo>
                  <a:pt x="0" y="346468"/>
                </a:lnTo>
                <a:lnTo>
                  <a:pt x="0" y="406323"/>
                </a:lnTo>
                <a:lnTo>
                  <a:pt x="178752" y="406323"/>
                </a:lnTo>
                <a:lnTo>
                  <a:pt x="178752" y="346468"/>
                </a:lnTo>
                <a:close/>
              </a:path>
            </a:pathLst>
          </a:custGeom>
          <a:solidFill>
            <a:srgbClr val="003CA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947672" y="5047488"/>
            <a:ext cx="707390" cy="872490"/>
            <a:chOff x="1947672" y="5047488"/>
            <a:chExt cx="707390" cy="872490"/>
          </a:xfrm>
        </p:grpSpPr>
        <p:sp>
          <p:nvSpPr>
            <p:cNvPr id="12" name="object 12"/>
            <p:cNvSpPr/>
            <p:nvPr/>
          </p:nvSpPr>
          <p:spPr>
            <a:xfrm>
              <a:off x="2132512" y="5646245"/>
              <a:ext cx="522605" cy="273685"/>
            </a:xfrm>
            <a:custGeom>
              <a:avLst/>
              <a:gdLst/>
              <a:ahLst/>
              <a:cxnLst/>
              <a:rect l="l" t="t" r="r" b="b"/>
              <a:pathLst>
                <a:path w="522605" h="273685">
                  <a:moveTo>
                    <a:pt x="522082" y="0"/>
                  </a:moveTo>
                  <a:lnTo>
                    <a:pt x="0" y="119276"/>
                  </a:lnTo>
                  <a:lnTo>
                    <a:pt x="0" y="273109"/>
                  </a:lnTo>
                  <a:lnTo>
                    <a:pt x="522082" y="24609"/>
                  </a:lnTo>
                  <a:lnTo>
                    <a:pt x="522082" y="0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47672" y="5047488"/>
              <a:ext cx="707390" cy="760730"/>
            </a:xfrm>
            <a:custGeom>
              <a:avLst/>
              <a:gdLst/>
              <a:ahLst/>
              <a:cxnLst/>
              <a:rect l="l" t="t" r="r" b="b"/>
              <a:pathLst>
                <a:path w="707389" h="760729">
                  <a:moveTo>
                    <a:pt x="706923" y="0"/>
                  </a:moveTo>
                  <a:lnTo>
                    <a:pt x="680402" y="0"/>
                  </a:lnTo>
                  <a:lnTo>
                    <a:pt x="0" y="97489"/>
                  </a:lnTo>
                  <a:lnTo>
                    <a:pt x="0" y="760637"/>
                  </a:lnTo>
                  <a:lnTo>
                    <a:pt x="706923" y="598757"/>
                  </a:lnTo>
                  <a:lnTo>
                    <a:pt x="706923" y="0"/>
                  </a:lnTo>
                  <a:close/>
                </a:path>
              </a:pathLst>
            </a:custGeom>
            <a:solidFill>
              <a:srgbClr val="003C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65248" y="5201805"/>
              <a:ext cx="471805" cy="415925"/>
            </a:xfrm>
            <a:custGeom>
              <a:avLst/>
              <a:gdLst/>
              <a:ahLst/>
              <a:cxnLst/>
              <a:rect l="l" t="t" r="r" b="b"/>
              <a:pathLst>
                <a:path w="471805" h="415925">
                  <a:moveTo>
                    <a:pt x="203187" y="4229"/>
                  </a:moveTo>
                  <a:lnTo>
                    <a:pt x="136398" y="4229"/>
                  </a:lnTo>
                  <a:lnTo>
                    <a:pt x="136398" y="319011"/>
                  </a:lnTo>
                  <a:lnTo>
                    <a:pt x="134061" y="337235"/>
                  </a:lnTo>
                  <a:lnTo>
                    <a:pt x="127279" y="348716"/>
                  </a:lnTo>
                  <a:lnTo>
                    <a:pt x="116357" y="354698"/>
                  </a:lnTo>
                  <a:lnTo>
                    <a:pt x="101587" y="356412"/>
                  </a:lnTo>
                  <a:lnTo>
                    <a:pt x="87096" y="354698"/>
                  </a:lnTo>
                  <a:lnTo>
                    <a:pt x="76314" y="348716"/>
                  </a:lnTo>
                  <a:lnTo>
                    <a:pt x="69583" y="337235"/>
                  </a:lnTo>
                  <a:lnTo>
                    <a:pt x="67259" y="319011"/>
                  </a:lnTo>
                  <a:lnTo>
                    <a:pt x="67259" y="4229"/>
                  </a:lnTo>
                  <a:lnTo>
                    <a:pt x="0" y="4229"/>
                  </a:lnTo>
                  <a:lnTo>
                    <a:pt x="0" y="329425"/>
                  </a:lnTo>
                  <a:lnTo>
                    <a:pt x="7124" y="369646"/>
                  </a:lnTo>
                  <a:lnTo>
                    <a:pt x="27393" y="396290"/>
                  </a:lnTo>
                  <a:lnTo>
                    <a:pt x="59131" y="411035"/>
                  </a:lnTo>
                  <a:lnTo>
                    <a:pt x="100647" y="415569"/>
                  </a:lnTo>
                  <a:lnTo>
                    <a:pt x="102997" y="415569"/>
                  </a:lnTo>
                  <a:lnTo>
                    <a:pt x="144449" y="410959"/>
                  </a:lnTo>
                  <a:lnTo>
                    <a:pt x="176022" y="396100"/>
                  </a:lnTo>
                  <a:lnTo>
                    <a:pt x="196126" y="369443"/>
                  </a:lnTo>
                  <a:lnTo>
                    <a:pt x="203187" y="329425"/>
                  </a:lnTo>
                  <a:lnTo>
                    <a:pt x="203187" y="4229"/>
                  </a:lnTo>
                  <a:close/>
                </a:path>
                <a:path w="471805" h="415925">
                  <a:moveTo>
                    <a:pt x="471271" y="85648"/>
                  </a:moveTo>
                  <a:lnTo>
                    <a:pt x="463994" y="46913"/>
                  </a:lnTo>
                  <a:lnTo>
                    <a:pt x="443407" y="20281"/>
                  </a:lnTo>
                  <a:lnTo>
                    <a:pt x="411340" y="4927"/>
                  </a:lnTo>
                  <a:lnTo>
                    <a:pt x="369671" y="0"/>
                  </a:lnTo>
                  <a:lnTo>
                    <a:pt x="368731" y="0"/>
                  </a:lnTo>
                  <a:lnTo>
                    <a:pt x="327063" y="4927"/>
                  </a:lnTo>
                  <a:lnTo>
                    <a:pt x="295008" y="20281"/>
                  </a:lnTo>
                  <a:lnTo>
                    <a:pt x="274421" y="46913"/>
                  </a:lnTo>
                  <a:lnTo>
                    <a:pt x="267144" y="85648"/>
                  </a:lnTo>
                  <a:lnTo>
                    <a:pt x="267144" y="329425"/>
                  </a:lnTo>
                  <a:lnTo>
                    <a:pt x="274421" y="369646"/>
                  </a:lnTo>
                  <a:lnTo>
                    <a:pt x="295008" y="396290"/>
                  </a:lnTo>
                  <a:lnTo>
                    <a:pt x="327063" y="411035"/>
                  </a:lnTo>
                  <a:lnTo>
                    <a:pt x="368731" y="415569"/>
                  </a:lnTo>
                  <a:lnTo>
                    <a:pt x="369671" y="415569"/>
                  </a:lnTo>
                  <a:lnTo>
                    <a:pt x="411340" y="410959"/>
                  </a:lnTo>
                  <a:lnTo>
                    <a:pt x="443407" y="396100"/>
                  </a:lnTo>
                  <a:lnTo>
                    <a:pt x="463994" y="369443"/>
                  </a:lnTo>
                  <a:lnTo>
                    <a:pt x="471271" y="329425"/>
                  </a:lnTo>
                  <a:lnTo>
                    <a:pt x="471271" y="245173"/>
                  </a:lnTo>
                  <a:lnTo>
                    <a:pt x="404482" y="245173"/>
                  </a:lnTo>
                  <a:lnTo>
                    <a:pt x="404482" y="319011"/>
                  </a:lnTo>
                  <a:lnTo>
                    <a:pt x="401942" y="336842"/>
                  </a:lnTo>
                  <a:lnTo>
                    <a:pt x="394779" y="348361"/>
                  </a:lnTo>
                  <a:lnTo>
                    <a:pt x="383654" y="354558"/>
                  </a:lnTo>
                  <a:lnTo>
                    <a:pt x="369201" y="356412"/>
                  </a:lnTo>
                  <a:lnTo>
                    <a:pt x="354571" y="354558"/>
                  </a:lnTo>
                  <a:lnTo>
                    <a:pt x="343458" y="348361"/>
                  </a:lnTo>
                  <a:lnTo>
                    <a:pt x="336397" y="336842"/>
                  </a:lnTo>
                  <a:lnTo>
                    <a:pt x="333933" y="319011"/>
                  </a:lnTo>
                  <a:lnTo>
                    <a:pt x="333933" y="96075"/>
                  </a:lnTo>
                  <a:lnTo>
                    <a:pt x="336397" y="78333"/>
                  </a:lnTo>
                  <a:lnTo>
                    <a:pt x="343458" y="66967"/>
                  </a:lnTo>
                  <a:lnTo>
                    <a:pt x="354571" y="60934"/>
                  </a:lnTo>
                  <a:lnTo>
                    <a:pt x="369201" y="59156"/>
                  </a:lnTo>
                  <a:lnTo>
                    <a:pt x="383654" y="60934"/>
                  </a:lnTo>
                  <a:lnTo>
                    <a:pt x="394779" y="66967"/>
                  </a:lnTo>
                  <a:lnTo>
                    <a:pt x="401942" y="78333"/>
                  </a:lnTo>
                  <a:lnTo>
                    <a:pt x="404482" y="96075"/>
                  </a:lnTo>
                  <a:lnTo>
                    <a:pt x="404482" y="159969"/>
                  </a:lnTo>
                  <a:lnTo>
                    <a:pt x="471271" y="159969"/>
                  </a:lnTo>
                  <a:lnTo>
                    <a:pt x="471271" y="856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6044" y="4713509"/>
            <a:ext cx="1476130" cy="147320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158108" y="3571507"/>
            <a:ext cx="5875655" cy="136271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805"/>
              </a:spcBef>
            </a:pPr>
            <a:r>
              <a:rPr sz="24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Keyu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Man</a:t>
            </a:r>
            <a:r>
              <a:rPr sz="2400" dirty="0">
                <a:latin typeface="Calibri"/>
                <a:cs typeface="Calibri"/>
              </a:rPr>
              <a:t>, </a:t>
            </a:r>
            <a:r>
              <a:rPr sz="2400" spc="-5" dirty="0">
                <a:latin typeface="Calibri"/>
                <a:cs typeface="Calibri"/>
              </a:rPr>
              <a:t>Zhiyun </a:t>
            </a:r>
            <a:r>
              <a:rPr sz="2400" dirty="0">
                <a:latin typeface="Calibri"/>
                <a:cs typeface="Calibri"/>
              </a:rPr>
              <a:t>Qian, </a:t>
            </a:r>
            <a:r>
              <a:rPr sz="2400" spc="-5" dirty="0">
                <a:latin typeface="Calibri"/>
                <a:cs typeface="Calibri"/>
              </a:rPr>
              <a:t>Zhongjie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Wang,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sz="2400" spc="-10" dirty="0">
                <a:latin typeface="Calibri"/>
                <a:cs typeface="Calibri"/>
              </a:rPr>
              <a:t>Xiaofeng </a:t>
            </a:r>
            <a:r>
              <a:rPr sz="2400" dirty="0">
                <a:latin typeface="Calibri"/>
                <a:cs typeface="Calibri"/>
              </a:rPr>
              <a:t>Zheng†, </a:t>
            </a:r>
            <a:r>
              <a:rPr sz="2400" spc="-35" dirty="0">
                <a:latin typeface="Calibri"/>
                <a:cs typeface="Calibri"/>
              </a:rPr>
              <a:t>Youjun </a:t>
            </a:r>
            <a:r>
              <a:rPr sz="2400" spc="-5" dirty="0">
                <a:latin typeface="Calibri"/>
                <a:cs typeface="Calibri"/>
              </a:rPr>
              <a:t>Huang†, Haixin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Duan†</a:t>
            </a:r>
            <a:endParaRPr sz="2400" dirty="0">
              <a:latin typeface="Calibri"/>
              <a:cs typeface="Calibri"/>
            </a:endParaRPr>
          </a:p>
          <a:p>
            <a:pPr marR="419100" algn="r">
              <a:lnSpc>
                <a:spcPct val="100000"/>
              </a:lnSpc>
              <a:spcBef>
                <a:spcPts val="1195"/>
              </a:spcBef>
            </a:pPr>
            <a:r>
              <a:rPr sz="1800" dirty="0">
                <a:latin typeface="Calibri"/>
                <a:cs typeface="Calibri"/>
              </a:rPr>
              <a:t>†</a:t>
            </a:r>
          </a:p>
        </p:txBody>
      </p:sp>
      <p:sp>
        <p:nvSpPr>
          <p:cNvPr id="18" name="灯片编号占位符 17">
            <a:extLst>
              <a:ext uri="{FF2B5EF4-FFF2-40B4-BE49-F238E27FC236}">
                <a16:creationId xmlns:a16="http://schemas.microsoft.com/office/drawing/2014/main" id="{6B7F6EC9-4956-4244-945C-1CB5A5F7685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1</a:t>
            </a:fld>
            <a:endParaRPr lang="en-US" altLang="zh-CN" dirty="0"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AF96B12B-423E-4FD8-9C81-9CEC8E5979F4}"/>
              </a:ext>
            </a:extLst>
          </p:cNvPr>
          <p:cNvSpPr txBox="1"/>
          <p:nvPr/>
        </p:nvSpPr>
        <p:spPr>
          <a:xfrm>
            <a:off x="76200" y="6400800"/>
            <a:ext cx="4069892" cy="380232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805"/>
              </a:spcBef>
            </a:pPr>
            <a:r>
              <a:rPr lang="en-US" altLang="zh-CN" sz="1800" dirty="0">
                <a:latin typeface="Calibri"/>
                <a:cs typeface="Calibri"/>
              </a:rPr>
              <a:t>CCS 2020 Best Paper Award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B25C1C4-32DD-4947-8F90-782D53D64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"/>
            <a:ext cx="12192000" cy="685764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F668DFC-DB6C-4452-8551-E6D925E25FA9}"/>
              </a:ext>
            </a:extLst>
          </p:cNvPr>
          <p:cNvSpPr/>
          <p:nvPr/>
        </p:nvSpPr>
        <p:spPr>
          <a:xfrm>
            <a:off x="838200" y="2555878"/>
            <a:ext cx="3657600" cy="1635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C808584-5D49-477C-BF8D-6A6102DC02B5}"/>
              </a:ext>
            </a:extLst>
          </p:cNvPr>
          <p:cNvSpPr/>
          <p:nvPr/>
        </p:nvSpPr>
        <p:spPr>
          <a:xfrm>
            <a:off x="838200" y="4191000"/>
            <a:ext cx="4191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B4B801-77C6-44CF-B432-2F6704136927}"/>
              </a:ext>
            </a:extLst>
          </p:cNvPr>
          <p:cNvSpPr/>
          <p:nvPr/>
        </p:nvSpPr>
        <p:spPr>
          <a:xfrm>
            <a:off x="2438400" y="5715000"/>
            <a:ext cx="2590800" cy="60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65BA5BA-D4BD-4C66-8BEE-28443F0F4575}"/>
              </a:ext>
            </a:extLst>
          </p:cNvPr>
          <p:cNvSpPr/>
          <p:nvPr/>
        </p:nvSpPr>
        <p:spPr>
          <a:xfrm>
            <a:off x="2667000" y="2286000"/>
            <a:ext cx="1828800" cy="1489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F3C9163-2695-4DD6-ABC2-5D3359B0EA21}"/>
              </a:ext>
            </a:extLst>
          </p:cNvPr>
          <p:cNvSpPr/>
          <p:nvPr/>
        </p:nvSpPr>
        <p:spPr>
          <a:xfrm>
            <a:off x="11116560" y="6295768"/>
            <a:ext cx="231775" cy="347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51248E76-D30E-47F4-BC4E-B5D433453C0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60954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B25C1C4-32DD-4947-8F90-782D53D64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"/>
            <a:ext cx="12192000" cy="685764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AB4B801-77C6-44CF-B432-2F6704136927}"/>
              </a:ext>
            </a:extLst>
          </p:cNvPr>
          <p:cNvSpPr/>
          <p:nvPr/>
        </p:nvSpPr>
        <p:spPr>
          <a:xfrm>
            <a:off x="2438400" y="5715000"/>
            <a:ext cx="2590800" cy="60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193082A-50A4-44FE-9CB8-E07CE4C90682}"/>
              </a:ext>
            </a:extLst>
          </p:cNvPr>
          <p:cNvSpPr/>
          <p:nvPr/>
        </p:nvSpPr>
        <p:spPr>
          <a:xfrm>
            <a:off x="6248400" y="5105400"/>
            <a:ext cx="609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FAF27BD4-F0FD-4074-AC66-479AA137A300}"/>
              </a:ext>
            </a:extLst>
          </p:cNvPr>
          <p:cNvCxnSpPr/>
          <p:nvPr/>
        </p:nvCxnSpPr>
        <p:spPr>
          <a:xfrm flipH="1">
            <a:off x="6553200" y="5257800"/>
            <a:ext cx="304800" cy="0"/>
          </a:xfrm>
          <a:prstGeom prst="straightConnector1">
            <a:avLst/>
          </a:prstGeom>
          <a:ln w="12700" cap="flat" cmpd="sng" algn="ctr">
            <a:solidFill>
              <a:schemeClr val="dk1"/>
            </a:solidFill>
            <a:prstDash val="lg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1DAF3860-17F3-4B4F-A3C3-B61F8C71C36F}"/>
              </a:ext>
            </a:extLst>
          </p:cNvPr>
          <p:cNvSpPr/>
          <p:nvPr/>
        </p:nvSpPr>
        <p:spPr>
          <a:xfrm>
            <a:off x="11116560" y="6295768"/>
            <a:ext cx="231775" cy="347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B25DD2AD-B6DB-4F61-B970-EF966020E8A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96242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508" y="247599"/>
            <a:ext cx="46704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30" dirty="0"/>
              <a:t>DNS Cache</a:t>
            </a:r>
            <a:r>
              <a:rPr sz="4400" b="1" spc="-215" dirty="0"/>
              <a:t> </a:t>
            </a:r>
            <a:r>
              <a:rPr sz="4400" b="1" spc="-45" dirty="0"/>
              <a:t>Poisoning</a:t>
            </a:r>
            <a:endParaRPr sz="44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7133335" y="650874"/>
            <a:ext cx="17735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5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www.bank.com</a:t>
            </a:r>
            <a:r>
              <a:rPr sz="1300" spc="10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300" spc="-5" dirty="0">
                <a:latin typeface="Calibri"/>
                <a:cs typeface="Calibri"/>
              </a:rPr>
              <a:t>IP=</a:t>
            </a:r>
            <a:r>
              <a:rPr sz="1300" spc="-5" dirty="0">
                <a:solidFill>
                  <a:srgbClr val="FF0000"/>
                </a:solidFill>
                <a:latin typeface="Calibri"/>
                <a:cs typeface="Calibri"/>
              </a:rPr>
              <a:t>6.6.6.6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6782" y="1012952"/>
            <a:ext cx="59690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Calibri"/>
                <a:cs typeface="Calibri"/>
              </a:rPr>
              <a:t>Resolver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33840" y="958828"/>
            <a:ext cx="29845" cy="28575"/>
          </a:xfrm>
          <a:custGeom>
            <a:avLst/>
            <a:gdLst/>
            <a:ahLst/>
            <a:cxnLst/>
            <a:rect l="l" t="t" r="r" b="b"/>
            <a:pathLst>
              <a:path w="29845" h="28575">
                <a:moveTo>
                  <a:pt x="29530" y="0"/>
                </a:moveTo>
                <a:lnTo>
                  <a:pt x="0" y="0"/>
                </a:lnTo>
                <a:lnTo>
                  <a:pt x="0" y="28045"/>
                </a:lnTo>
                <a:lnTo>
                  <a:pt x="295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30211" y="882396"/>
            <a:ext cx="1911985" cy="76200"/>
          </a:xfrm>
          <a:custGeom>
            <a:avLst/>
            <a:gdLst/>
            <a:ahLst/>
            <a:cxnLst/>
            <a:rect l="l" t="t" r="r" b="b"/>
            <a:pathLst>
              <a:path w="1911984" h="76200">
                <a:moveTo>
                  <a:pt x="1911477" y="31750"/>
                </a:moveTo>
                <a:lnTo>
                  <a:pt x="1809877" y="31750"/>
                </a:lnTo>
                <a:lnTo>
                  <a:pt x="1809877" y="44450"/>
                </a:lnTo>
                <a:lnTo>
                  <a:pt x="1911477" y="44450"/>
                </a:lnTo>
                <a:lnTo>
                  <a:pt x="1911477" y="31750"/>
                </a:lnTo>
                <a:close/>
              </a:path>
              <a:path w="1911984" h="76200">
                <a:moveTo>
                  <a:pt x="1771777" y="31750"/>
                </a:moveTo>
                <a:lnTo>
                  <a:pt x="1670177" y="31750"/>
                </a:lnTo>
                <a:lnTo>
                  <a:pt x="1670177" y="44450"/>
                </a:lnTo>
                <a:lnTo>
                  <a:pt x="1771777" y="44450"/>
                </a:lnTo>
                <a:lnTo>
                  <a:pt x="1771777" y="31750"/>
                </a:lnTo>
                <a:close/>
              </a:path>
              <a:path w="1911984" h="76200">
                <a:moveTo>
                  <a:pt x="1632077" y="31750"/>
                </a:moveTo>
                <a:lnTo>
                  <a:pt x="1530477" y="31750"/>
                </a:lnTo>
                <a:lnTo>
                  <a:pt x="1530477" y="44450"/>
                </a:lnTo>
                <a:lnTo>
                  <a:pt x="1632077" y="44450"/>
                </a:lnTo>
                <a:lnTo>
                  <a:pt x="1632077" y="31750"/>
                </a:lnTo>
                <a:close/>
              </a:path>
              <a:path w="1911984" h="76200">
                <a:moveTo>
                  <a:pt x="1492377" y="31750"/>
                </a:moveTo>
                <a:lnTo>
                  <a:pt x="1390777" y="31750"/>
                </a:lnTo>
                <a:lnTo>
                  <a:pt x="1390777" y="44450"/>
                </a:lnTo>
                <a:lnTo>
                  <a:pt x="1492377" y="44450"/>
                </a:lnTo>
                <a:lnTo>
                  <a:pt x="1492377" y="31750"/>
                </a:lnTo>
                <a:close/>
              </a:path>
              <a:path w="1911984" h="76200">
                <a:moveTo>
                  <a:pt x="1352677" y="31750"/>
                </a:moveTo>
                <a:lnTo>
                  <a:pt x="1251077" y="31750"/>
                </a:lnTo>
                <a:lnTo>
                  <a:pt x="1251077" y="44450"/>
                </a:lnTo>
                <a:lnTo>
                  <a:pt x="1352677" y="44450"/>
                </a:lnTo>
                <a:lnTo>
                  <a:pt x="1352677" y="31750"/>
                </a:lnTo>
                <a:close/>
              </a:path>
              <a:path w="1911984" h="76200">
                <a:moveTo>
                  <a:pt x="1212977" y="31750"/>
                </a:moveTo>
                <a:lnTo>
                  <a:pt x="1111377" y="31750"/>
                </a:lnTo>
                <a:lnTo>
                  <a:pt x="1111377" y="44450"/>
                </a:lnTo>
                <a:lnTo>
                  <a:pt x="1212977" y="44450"/>
                </a:lnTo>
                <a:lnTo>
                  <a:pt x="1212977" y="31750"/>
                </a:lnTo>
                <a:close/>
              </a:path>
              <a:path w="1911984" h="76200">
                <a:moveTo>
                  <a:pt x="1073277" y="31750"/>
                </a:moveTo>
                <a:lnTo>
                  <a:pt x="971677" y="31750"/>
                </a:lnTo>
                <a:lnTo>
                  <a:pt x="971677" y="44450"/>
                </a:lnTo>
                <a:lnTo>
                  <a:pt x="1073277" y="44450"/>
                </a:lnTo>
                <a:lnTo>
                  <a:pt x="1073277" y="31750"/>
                </a:lnTo>
                <a:close/>
              </a:path>
              <a:path w="1911984" h="76200">
                <a:moveTo>
                  <a:pt x="933577" y="31750"/>
                </a:moveTo>
                <a:lnTo>
                  <a:pt x="831977" y="31750"/>
                </a:lnTo>
                <a:lnTo>
                  <a:pt x="831977" y="44450"/>
                </a:lnTo>
                <a:lnTo>
                  <a:pt x="933577" y="44450"/>
                </a:lnTo>
                <a:lnTo>
                  <a:pt x="933577" y="31750"/>
                </a:lnTo>
                <a:close/>
              </a:path>
              <a:path w="1911984" h="76200">
                <a:moveTo>
                  <a:pt x="793877" y="31750"/>
                </a:moveTo>
                <a:lnTo>
                  <a:pt x="692277" y="31750"/>
                </a:lnTo>
                <a:lnTo>
                  <a:pt x="692277" y="44450"/>
                </a:lnTo>
                <a:lnTo>
                  <a:pt x="793877" y="44450"/>
                </a:lnTo>
                <a:lnTo>
                  <a:pt x="793877" y="31750"/>
                </a:lnTo>
                <a:close/>
              </a:path>
              <a:path w="1911984" h="76200">
                <a:moveTo>
                  <a:pt x="654177" y="31750"/>
                </a:moveTo>
                <a:lnTo>
                  <a:pt x="552577" y="31750"/>
                </a:lnTo>
                <a:lnTo>
                  <a:pt x="552577" y="44450"/>
                </a:lnTo>
                <a:lnTo>
                  <a:pt x="654177" y="44450"/>
                </a:lnTo>
                <a:lnTo>
                  <a:pt x="654177" y="31750"/>
                </a:lnTo>
                <a:close/>
              </a:path>
              <a:path w="1911984" h="76200">
                <a:moveTo>
                  <a:pt x="514477" y="31750"/>
                </a:moveTo>
                <a:lnTo>
                  <a:pt x="412877" y="31750"/>
                </a:lnTo>
                <a:lnTo>
                  <a:pt x="412877" y="44450"/>
                </a:lnTo>
                <a:lnTo>
                  <a:pt x="514477" y="44450"/>
                </a:lnTo>
                <a:lnTo>
                  <a:pt x="514477" y="31750"/>
                </a:lnTo>
                <a:close/>
              </a:path>
              <a:path w="1911984" h="76200">
                <a:moveTo>
                  <a:pt x="374777" y="31750"/>
                </a:moveTo>
                <a:lnTo>
                  <a:pt x="273177" y="31750"/>
                </a:lnTo>
                <a:lnTo>
                  <a:pt x="273177" y="44450"/>
                </a:lnTo>
                <a:lnTo>
                  <a:pt x="374777" y="44450"/>
                </a:lnTo>
                <a:lnTo>
                  <a:pt x="374777" y="31750"/>
                </a:lnTo>
                <a:close/>
              </a:path>
              <a:path w="1911984" h="76200">
                <a:moveTo>
                  <a:pt x="235077" y="31750"/>
                </a:moveTo>
                <a:lnTo>
                  <a:pt x="133477" y="31750"/>
                </a:lnTo>
                <a:lnTo>
                  <a:pt x="133477" y="44450"/>
                </a:lnTo>
                <a:lnTo>
                  <a:pt x="235077" y="44450"/>
                </a:lnTo>
                <a:lnTo>
                  <a:pt x="235077" y="31750"/>
                </a:lnTo>
                <a:close/>
              </a:path>
              <a:path w="191198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91198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911984" h="76200">
                <a:moveTo>
                  <a:pt x="95377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95377" y="44450"/>
                </a:lnTo>
                <a:lnTo>
                  <a:pt x="95377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797543" y="908049"/>
            <a:ext cx="1106170" cy="393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algn="ctr">
              <a:lnSpc>
                <a:spcPts val="1450"/>
              </a:lnSpc>
              <a:spcBef>
                <a:spcPts val="95"/>
              </a:spcBef>
            </a:pPr>
            <a:r>
              <a:rPr sz="1300" b="1" i="1" spc="-5" dirty="0">
                <a:latin typeface="Calibri"/>
                <a:cs typeface="Calibri"/>
              </a:rPr>
              <a:t>5.6.7.8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ts val="1450"/>
              </a:lnSpc>
            </a:pPr>
            <a:r>
              <a:rPr sz="1300" spc="-20" dirty="0">
                <a:latin typeface="Calibri"/>
                <a:cs typeface="Calibri"/>
              </a:rPr>
              <a:t>Trudy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(Off-path)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8738738E-3E31-470E-8BA6-C27E6A253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630" y="299674"/>
            <a:ext cx="516886" cy="59936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7566BC7-35C3-4309-B5A7-CA377760D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287" y="407796"/>
            <a:ext cx="624889" cy="605156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04F40EA0-0C6D-44C7-8155-44FFAB4BBD40}"/>
              </a:ext>
            </a:extLst>
          </p:cNvPr>
          <p:cNvSpPr/>
          <p:nvPr/>
        </p:nvSpPr>
        <p:spPr>
          <a:xfrm>
            <a:off x="11116560" y="6295768"/>
            <a:ext cx="231775" cy="48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灯片编号占位符 34">
            <a:extLst>
              <a:ext uri="{FF2B5EF4-FFF2-40B4-BE49-F238E27FC236}">
                <a16:creationId xmlns:a16="http://schemas.microsoft.com/office/drawing/2014/main" id="{66638EDA-6B38-444A-978C-30254BC0924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12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4707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508" y="247599"/>
            <a:ext cx="46704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30" dirty="0"/>
              <a:t>DNS Cache</a:t>
            </a:r>
            <a:r>
              <a:rPr sz="4400" b="1" spc="-215" dirty="0"/>
              <a:t> </a:t>
            </a:r>
            <a:r>
              <a:rPr sz="4400" b="1" spc="-45" dirty="0"/>
              <a:t>Poisoning</a:t>
            </a:r>
            <a:endParaRPr sz="44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7133335" y="650874"/>
            <a:ext cx="17735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5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www.bank.com</a:t>
            </a:r>
            <a:r>
              <a:rPr sz="1300" spc="10" dirty="0">
                <a:solidFill>
                  <a:srgbClr val="00AFEF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300" spc="-5" dirty="0">
                <a:latin typeface="Calibri"/>
                <a:cs typeface="Calibri"/>
              </a:rPr>
              <a:t>IP=</a:t>
            </a:r>
            <a:r>
              <a:rPr sz="1300" spc="-5" dirty="0">
                <a:solidFill>
                  <a:srgbClr val="FF0000"/>
                </a:solidFill>
                <a:latin typeface="Calibri"/>
                <a:cs typeface="Calibri"/>
              </a:rPr>
              <a:t>6.6.6.6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6782" y="1012952"/>
            <a:ext cx="59690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Calibri"/>
                <a:cs typeface="Calibri"/>
              </a:rPr>
              <a:t>Resolver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33840" y="958828"/>
            <a:ext cx="29845" cy="28575"/>
          </a:xfrm>
          <a:custGeom>
            <a:avLst/>
            <a:gdLst/>
            <a:ahLst/>
            <a:cxnLst/>
            <a:rect l="l" t="t" r="r" b="b"/>
            <a:pathLst>
              <a:path w="29845" h="28575">
                <a:moveTo>
                  <a:pt x="29530" y="0"/>
                </a:moveTo>
                <a:lnTo>
                  <a:pt x="0" y="0"/>
                </a:lnTo>
                <a:lnTo>
                  <a:pt x="0" y="28045"/>
                </a:lnTo>
                <a:lnTo>
                  <a:pt x="295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30211" y="882396"/>
            <a:ext cx="1911985" cy="76200"/>
          </a:xfrm>
          <a:custGeom>
            <a:avLst/>
            <a:gdLst/>
            <a:ahLst/>
            <a:cxnLst/>
            <a:rect l="l" t="t" r="r" b="b"/>
            <a:pathLst>
              <a:path w="1911984" h="76200">
                <a:moveTo>
                  <a:pt x="1911477" y="31750"/>
                </a:moveTo>
                <a:lnTo>
                  <a:pt x="1809877" y="31750"/>
                </a:lnTo>
                <a:lnTo>
                  <a:pt x="1809877" y="44450"/>
                </a:lnTo>
                <a:lnTo>
                  <a:pt x="1911477" y="44450"/>
                </a:lnTo>
                <a:lnTo>
                  <a:pt x="1911477" y="31750"/>
                </a:lnTo>
                <a:close/>
              </a:path>
              <a:path w="1911984" h="76200">
                <a:moveTo>
                  <a:pt x="1771777" y="31750"/>
                </a:moveTo>
                <a:lnTo>
                  <a:pt x="1670177" y="31750"/>
                </a:lnTo>
                <a:lnTo>
                  <a:pt x="1670177" y="44450"/>
                </a:lnTo>
                <a:lnTo>
                  <a:pt x="1771777" y="44450"/>
                </a:lnTo>
                <a:lnTo>
                  <a:pt x="1771777" y="31750"/>
                </a:lnTo>
                <a:close/>
              </a:path>
              <a:path w="1911984" h="76200">
                <a:moveTo>
                  <a:pt x="1632077" y="31750"/>
                </a:moveTo>
                <a:lnTo>
                  <a:pt x="1530477" y="31750"/>
                </a:lnTo>
                <a:lnTo>
                  <a:pt x="1530477" y="44450"/>
                </a:lnTo>
                <a:lnTo>
                  <a:pt x="1632077" y="44450"/>
                </a:lnTo>
                <a:lnTo>
                  <a:pt x="1632077" y="31750"/>
                </a:lnTo>
                <a:close/>
              </a:path>
              <a:path w="1911984" h="76200">
                <a:moveTo>
                  <a:pt x="1492377" y="31750"/>
                </a:moveTo>
                <a:lnTo>
                  <a:pt x="1390777" y="31750"/>
                </a:lnTo>
                <a:lnTo>
                  <a:pt x="1390777" y="44450"/>
                </a:lnTo>
                <a:lnTo>
                  <a:pt x="1492377" y="44450"/>
                </a:lnTo>
                <a:lnTo>
                  <a:pt x="1492377" y="31750"/>
                </a:lnTo>
                <a:close/>
              </a:path>
              <a:path w="1911984" h="76200">
                <a:moveTo>
                  <a:pt x="1352677" y="31750"/>
                </a:moveTo>
                <a:lnTo>
                  <a:pt x="1251077" y="31750"/>
                </a:lnTo>
                <a:lnTo>
                  <a:pt x="1251077" y="44450"/>
                </a:lnTo>
                <a:lnTo>
                  <a:pt x="1352677" y="44450"/>
                </a:lnTo>
                <a:lnTo>
                  <a:pt x="1352677" y="31750"/>
                </a:lnTo>
                <a:close/>
              </a:path>
              <a:path w="1911984" h="76200">
                <a:moveTo>
                  <a:pt x="1212977" y="31750"/>
                </a:moveTo>
                <a:lnTo>
                  <a:pt x="1111377" y="31750"/>
                </a:lnTo>
                <a:lnTo>
                  <a:pt x="1111377" y="44450"/>
                </a:lnTo>
                <a:lnTo>
                  <a:pt x="1212977" y="44450"/>
                </a:lnTo>
                <a:lnTo>
                  <a:pt x="1212977" y="31750"/>
                </a:lnTo>
                <a:close/>
              </a:path>
              <a:path w="1911984" h="76200">
                <a:moveTo>
                  <a:pt x="1073277" y="31750"/>
                </a:moveTo>
                <a:lnTo>
                  <a:pt x="971677" y="31750"/>
                </a:lnTo>
                <a:lnTo>
                  <a:pt x="971677" y="44450"/>
                </a:lnTo>
                <a:lnTo>
                  <a:pt x="1073277" y="44450"/>
                </a:lnTo>
                <a:lnTo>
                  <a:pt x="1073277" y="31750"/>
                </a:lnTo>
                <a:close/>
              </a:path>
              <a:path w="1911984" h="76200">
                <a:moveTo>
                  <a:pt x="933577" y="31750"/>
                </a:moveTo>
                <a:lnTo>
                  <a:pt x="831977" y="31750"/>
                </a:lnTo>
                <a:lnTo>
                  <a:pt x="831977" y="44450"/>
                </a:lnTo>
                <a:lnTo>
                  <a:pt x="933577" y="44450"/>
                </a:lnTo>
                <a:lnTo>
                  <a:pt x="933577" y="31750"/>
                </a:lnTo>
                <a:close/>
              </a:path>
              <a:path w="1911984" h="76200">
                <a:moveTo>
                  <a:pt x="793877" y="31750"/>
                </a:moveTo>
                <a:lnTo>
                  <a:pt x="692277" y="31750"/>
                </a:lnTo>
                <a:lnTo>
                  <a:pt x="692277" y="44450"/>
                </a:lnTo>
                <a:lnTo>
                  <a:pt x="793877" y="44450"/>
                </a:lnTo>
                <a:lnTo>
                  <a:pt x="793877" y="31750"/>
                </a:lnTo>
                <a:close/>
              </a:path>
              <a:path w="1911984" h="76200">
                <a:moveTo>
                  <a:pt x="654177" y="31750"/>
                </a:moveTo>
                <a:lnTo>
                  <a:pt x="552577" y="31750"/>
                </a:lnTo>
                <a:lnTo>
                  <a:pt x="552577" y="44450"/>
                </a:lnTo>
                <a:lnTo>
                  <a:pt x="654177" y="44450"/>
                </a:lnTo>
                <a:lnTo>
                  <a:pt x="654177" y="31750"/>
                </a:lnTo>
                <a:close/>
              </a:path>
              <a:path w="1911984" h="76200">
                <a:moveTo>
                  <a:pt x="514477" y="31750"/>
                </a:moveTo>
                <a:lnTo>
                  <a:pt x="412877" y="31750"/>
                </a:lnTo>
                <a:lnTo>
                  <a:pt x="412877" y="44450"/>
                </a:lnTo>
                <a:lnTo>
                  <a:pt x="514477" y="44450"/>
                </a:lnTo>
                <a:lnTo>
                  <a:pt x="514477" y="31750"/>
                </a:lnTo>
                <a:close/>
              </a:path>
              <a:path w="1911984" h="76200">
                <a:moveTo>
                  <a:pt x="374777" y="31750"/>
                </a:moveTo>
                <a:lnTo>
                  <a:pt x="273177" y="31750"/>
                </a:lnTo>
                <a:lnTo>
                  <a:pt x="273177" y="44450"/>
                </a:lnTo>
                <a:lnTo>
                  <a:pt x="374777" y="44450"/>
                </a:lnTo>
                <a:lnTo>
                  <a:pt x="374777" y="31750"/>
                </a:lnTo>
                <a:close/>
              </a:path>
              <a:path w="1911984" h="76200">
                <a:moveTo>
                  <a:pt x="235077" y="31750"/>
                </a:moveTo>
                <a:lnTo>
                  <a:pt x="133477" y="31750"/>
                </a:lnTo>
                <a:lnTo>
                  <a:pt x="133477" y="44450"/>
                </a:lnTo>
                <a:lnTo>
                  <a:pt x="235077" y="44450"/>
                </a:lnTo>
                <a:lnTo>
                  <a:pt x="235077" y="31750"/>
                </a:lnTo>
                <a:close/>
              </a:path>
              <a:path w="191198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91198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911984" h="76200">
                <a:moveTo>
                  <a:pt x="95377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95377" y="44450"/>
                </a:lnTo>
                <a:lnTo>
                  <a:pt x="95377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853551" y="3322192"/>
            <a:ext cx="8305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?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(16</a:t>
            </a:r>
            <a:r>
              <a:rPr sz="1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bit)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23455" y="3693159"/>
            <a:ext cx="8293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?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(16</a:t>
            </a:r>
            <a:r>
              <a:rPr sz="18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bit)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047875" y="2483230"/>
          <a:ext cx="8128634" cy="22250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IP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Layer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Src: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5.6.7.8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Dst: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(resolver)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782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UDP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Layer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34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Src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Port: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53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97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Dst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Port: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8265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DNS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Layer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87249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TxID: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Question: </a:t>
                      </a:r>
                      <a:r>
                        <a:rPr sz="1800" spc="-15" dirty="0">
                          <a:latin typeface="Calibri"/>
                          <a:cs typeface="Calibri"/>
                          <a:hlinkClick r:id="rId2"/>
                        </a:rPr>
                        <a:t>www.bank.com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753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Answer: </a:t>
                      </a:r>
                      <a:r>
                        <a:rPr sz="1800" spc="-15" dirty="0">
                          <a:latin typeface="Calibri"/>
                          <a:cs typeface="Calibri"/>
                          <a:hlinkClick r:id="rId2"/>
                        </a:rPr>
                        <a:t>www.bank.com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6.6.6.6,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TTL=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99999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2054351" y="559308"/>
            <a:ext cx="8128634" cy="1930908"/>
            <a:chOff x="2054351" y="559308"/>
            <a:chExt cx="8128634" cy="1930908"/>
          </a:xfrm>
        </p:grpSpPr>
        <p:sp>
          <p:nvSpPr>
            <p:cNvPr id="16" name="object 16"/>
            <p:cNvSpPr/>
            <p:nvPr/>
          </p:nvSpPr>
          <p:spPr>
            <a:xfrm>
              <a:off x="6972299" y="559308"/>
              <a:ext cx="2037714" cy="605155"/>
            </a:xfrm>
            <a:custGeom>
              <a:avLst/>
              <a:gdLst/>
              <a:ahLst/>
              <a:cxnLst/>
              <a:rect l="l" t="t" r="r" b="b"/>
              <a:pathLst>
                <a:path w="2037715" h="605155">
                  <a:moveTo>
                    <a:pt x="0" y="302513"/>
                  </a:moveTo>
                  <a:lnTo>
                    <a:pt x="9301" y="261452"/>
                  </a:lnTo>
                  <a:lnTo>
                    <a:pt x="36396" y="222073"/>
                  </a:lnTo>
                  <a:lnTo>
                    <a:pt x="80069" y="184737"/>
                  </a:lnTo>
                  <a:lnTo>
                    <a:pt x="139107" y="149803"/>
                  </a:lnTo>
                  <a:lnTo>
                    <a:pt x="174008" y="133350"/>
                  </a:lnTo>
                  <a:lnTo>
                    <a:pt x="212295" y="117631"/>
                  </a:lnTo>
                  <a:lnTo>
                    <a:pt x="253815" y="102694"/>
                  </a:lnTo>
                  <a:lnTo>
                    <a:pt x="298418" y="88582"/>
                  </a:lnTo>
                  <a:lnTo>
                    <a:pt x="345951" y="75340"/>
                  </a:lnTo>
                  <a:lnTo>
                    <a:pt x="396262" y="63014"/>
                  </a:lnTo>
                  <a:lnTo>
                    <a:pt x="449200" y="51649"/>
                  </a:lnTo>
                  <a:lnTo>
                    <a:pt x="504613" y="41289"/>
                  </a:lnTo>
                  <a:lnTo>
                    <a:pt x="562349" y="31979"/>
                  </a:lnTo>
                  <a:lnTo>
                    <a:pt x="622256" y="23764"/>
                  </a:lnTo>
                  <a:lnTo>
                    <a:pt x="684182" y="16690"/>
                  </a:lnTo>
                  <a:lnTo>
                    <a:pt x="747977" y="10802"/>
                  </a:lnTo>
                  <a:lnTo>
                    <a:pt x="813487" y="6143"/>
                  </a:lnTo>
                  <a:lnTo>
                    <a:pt x="880561" y="2760"/>
                  </a:lnTo>
                  <a:lnTo>
                    <a:pt x="949047" y="697"/>
                  </a:lnTo>
                  <a:lnTo>
                    <a:pt x="1018794" y="0"/>
                  </a:lnTo>
                  <a:lnTo>
                    <a:pt x="1088540" y="697"/>
                  </a:lnTo>
                  <a:lnTo>
                    <a:pt x="1157026" y="2760"/>
                  </a:lnTo>
                  <a:lnTo>
                    <a:pt x="1224100" y="6143"/>
                  </a:lnTo>
                  <a:lnTo>
                    <a:pt x="1289610" y="10802"/>
                  </a:lnTo>
                  <a:lnTo>
                    <a:pt x="1353405" y="16690"/>
                  </a:lnTo>
                  <a:lnTo>
                    <a:pt x="1415331" y="23764"/>
                  </a:lnTo>
                  <a:lnTo>
                    <a:pt x="1475238" y="31979"/>
                  </a:lnTo>
                  <a:lnTo>
                    <a:pt x="1532974" y="41289"/>
                  </a:lnTo>
                  <a:lnTo>
                    <a:pt x="1588387" y="51649"/>
                  </a:lnTo>
                  <a:lnTo>
                    <a:pt x="1641325" y="63014"/>
                  </a:lnTo>
                  <a:lnTo>
                    <a:pt x="1691636" y="75340"/>
                  </a:lnTo>
                  <a:lnTo>
                    <a:pt x="1739169" y="88582"/>
                  </a:lnTo>
                  <a:lnTo>
                    <a:pt x="1783772" y="102694"/>
                  </a:lnTo>
                  <a:lnTo>
                    <a:pt x="1825292" y="117631"/>
                  </a:lnTo>
                  <a:lnTo>
                    <a:pt x="1863579" y="133350"/>
                  </a:lnTo>
                  <a:lnTo>
                    <a:pt x="1898480" y="149803"/>
                  </a:lnTo>
                  <a:lnTo>
                    <a:pt x="1957518" y="184737"/>
                  </a:lnTo>
                  <a:lnTo>
                    <a:pt x="2001191" y="222073"/>
                  </a:lnTo>
                  <a:lnTo>
                    <a:pt x="2028286" y="261452"/>
                  </a:lnTo>
                  <a:lnTo>
                    <a:pt x="2037588" y="302513"/>
                  </a:lnTo>
                  <a:lnTo>
                    <a:pt x="2035237" y="323232"/>
                  </a:lnTo>
                  <a:lnTo>
                    <a:pt x="2016887" y="363497"/>
                  </a:lnTo>
                  <a:lnTo>
                    <a:pt x="1981351" y="401900"/>
                  </a:lnTo>
                  <a:lnTo>
                    <a:pt x="1929844" y="438080"/>
                  </a:lnTo>
                  <a:lnTo>
                    <a:pt x="1863579" y="471677"/>
                  </a:lnTo>
                  <a:lnTo>
                    <a:pt x="1825292" y="487396"/>
                  </a:lnTo>
                  <a:lnTo>
                    <a:pt x="1783772" y="502333"/>
                  </a:lnTo>
                  <a:lnTo>
                    <a:pt x="1739169" y="516445"/>
                  </a:lnTo>
                  <a:lnTo>
                    <a:pt x="1691636" y="529687"/>
                  </a:lnTo>
                  <a:lnTo>
                    <a:pt x="1641325" y="542013"/>
                  </a:lnTo>
                  <a:lnTo>
                    <a:pt x="1588387" y="553378"/>
                  </a:lnTo>
                  <a:lnTo>
                    <a:pt x="1532974" y="563738"/>
                  </a:lnTo>
                  <a:lnTo>
                    <a:pt x="1475238" y="573048"/>
                  </a:lnTo>
                  <a:lnTo>
                    <a:pt x="1415331" y="581263"/>
                  </a:lnTo>
                  <a:lnTo>
                    <a:pt x="1353405" y="588337"/>
                  </a:lnTo>
                  <a:lnTo>
                    <a:pt x="1289610" y="594225"/>
                  </a:lnTo>
                  <a:lnTo>
                    <a:pt x="1224100" y="598884"/>
                  </a:lnTo>
                  <a:lnTo>
                    <a:pt x="1157026" y="602267"/>
                  </a:lnTo>
                  <a:lnTo>
                    <a:pt x="1088540" y="604330"/>
                  </a:lnTo>
                  <a:lnTo>
                    <a:pt x="1018794" y="605027"/>
                  </a:lnTo>
                  <a:lnTo>
                    <a:pt x="949047" y="604330"/>
                  </a:lnTo>
                  <a:lnTo>
                    <a:pt x="880561" y="602267"/>
                  </a:lnTo>
                  <a:lnTo>
                    <a:pt x="813487" y="598884"/>
                  </a:lnTo>
                  <a:lnTo>
                    <a:pt x="747977" y="594225"/>
                  </a:lnTo>
                  <a:lnTo>
                    <a:pt x="684182" y="588337"/>
                  </a:lnTo>
                  <a:lnTo>
                    <a:pt x="622256" y="581263"/>
                  </a:lnTo>
                  <a:lnTo>
                    <a:pt x="562349" y="573048"/>
                  </a:lnTo>
                  <a:lnTo>
                    <a:pt x="504613" y="563738"/>
                  </a:lnTo>
                  <a:lnTo>
                    <a:pt x="449200" y="553378"/>
                  </a:lnTo>
                  <a:lnTo>
                    <a:pt x="396262" y="542013"/>
                  </a:lnTo>
                  <a:lnTo>
                    <a:pt x="345951" y="529687"/>
                  </a:lnTo>
                  <a:lnTo>
                    <a:pt x="298418" y="516445"/>
                  </a:lnTo>
                  <a:lnTo>
                    <a:pt x="253815" y="502333"/>
                  </a:lnTo>
                  <a:lnTo>
                    <a:pt x="212295" y="487396"/>
                  </a:lnTo>
                  <a:lnTo>
                    <a:pt x="174008" y="471677"/>
                  </a:lnTo>
                  <a:lnTo>
                    <a:pt x="139107" y="455224"/>
                  </a:lnTo>
                  <a:lnTo>
                    <a:pt x="80069" y="420290"/>
                  </a:lnTo>
                  <a:lnTo>
                    <a:pt x="36396" y="382954"/>
                  </a:lnTo>
                  <a:lnTo>
                    <a:pt x="9301" y="343575"/>
                  </a:lnTo>
                  <a:lnTo>
                    <a:pt x="0" y="302513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54351" y="1141476"/>
              <a:ext cx="8128634" cy="1348740"/>
            </a:xfrm>
            <a:custGeom>
              <a:avLst/>
              <a:gdLst/>
              <a:ahLst/>
              <a:cxnLst/>
              <a:rect l="l" t="t" r="r" b="b"/>
              <a:pathLst>
                <a:path w="8128634" h="1348739">
                  <a:moveTo>
                    <a:pt x="0" y="1348739"/>
                  </a:moveTo>
                  <a:lnTo>
                    <a:pt x="5477129" y="0"/>
                  </a:lnTo>
                </a:path>
                <a:path w="8128634" h="1348739">
                  <a:moveTo>
                    <a:pt x="8128634" y="1348359"/>
                  </a:moveTo>
                  <a:lnTo>
                    <a:pt x="5937504" y="2286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797543" y="908049"/>
            <a:ext cx="1106170" cy="393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algn="ctr">
              <a:lnSpc>
                <a:spcPts val="1450"/>
              </a:lnSpc>
              <a:spcBef>
                <a:spcPts val="95"/>
              </a:spcBef>
            </a:pPr>
            <a:r>
              <a:rPr sz="1300" b="1" i="1" spc="-5" dirty="0">
                <a:latin typeface="Calibri"/>
                <a:cs typeface="Calibri"/>
              </a:rPr>
              <a:t>5.6.7.8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ts val="1450"/>
              </a:lnSpc>
            </a:pPr>
            <a:r>
              <a:rPr sz="1300" spc="-20" dirty="0">
                <a:latin typeface="Calibri"/>
                <a:cs typeface="Calibri"/>
              </a:rPr>
              <a:t>Trudy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(Off-path)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831580" y="3282696"/>
            <a:ext cx="861060" cy="268605"/>
          </a:xfrm>
          <a:custGeom>
            <a:avLst/>
            <a:gdLst/>
            <a:ahLst/>
            <a:cxnLst/>
            <a:rect l="l" t="t" r="r" b="b"/>
            <a:pathLst>
              <a:path w="861059" h="268604">
                <a:moveTo>
                  <a:pt x="861059" y="0"/>
                </a:moveTo>
                <a:lnTo>
                  <a:pt x="0" y="0"/>
                </a:lnTo>
                <a:lnTo>
                  <a:pt x="0" y="268224"/>
                </a:lnTo>
                <a:lnTo>
                  <a:pt x="861059" y="268224"/>
                </a:lnTo>
                <a:lnTo>
                  <a:pt x="8610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80147" y="3649979"/>
            <a:ext cx="859790" cy="268605"/>
          </a:xfrm>
          <a:custGeom>
            <a:avLst/>
            <a:gdLst/>
            <a:ahLst/>
            <a:cxnLst/>
            <a:rect l="l" t="t" r="r" b="b"/>
            <a:pathLst>
              <a:path w="859790" h="268604">
                <a:moveTo>
                  <a:pt x="859536" y="0"/>
                </a:moveTo>
                <a:lnTo>
                  <a:pt x="0" y="0"/>
                </a:lnTo>
                <a:lnTo>
                  <a:pt x="0" y="268224"/>
                </a:lnTo>
                <a:lnTo>
                  <a:pt x="859536" y="268224"/>
                </a:lnTo>
                <a:lnTo>
                  <a:pt x="8595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8738738E-3E31-470E-8BA6-C27E6A253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630" y="299674"/>
            <a:ext cx="516886" cy="59936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7566BC7-35C3-4309-B5A7-CA377760D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287" y="407796"/>
            <a:ext cx="624889" cy="605156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D4548193-ED08-4697-9861-C96B2CBBDF2C}"/>
              </a:ext>
            </a:extLst>
          </p:cNvPr>
          <p:cNvSpPr/>
          <p:nvPr/>
        </p:nvSpPr>
        <p:spPr>
          <a:xfrm>
            <a:off x="11116560" y="6295768"/>
            <a:ext cx="231775" cy="48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CB09C6-0118-4A89-88A4-58B719AAB33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13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56100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1921FE1C-0EE5-40EE-B4DB-FD2FA9027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44" y="5972207"/>
            <a:ext cx="475975" cy="46094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508" y="247599"/>
            <a:ext cx="46704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30" dirty="0"/>
              <a:t>DNS Cache</a:t>
            </a:r>
            <a:r>
              <a:rPr sz="4400" b="1" spc="-215" dirty="0"/>
              <a:t> </a:t>
            </a:r>
            <a:r>
              <a:rPr sz="4400" b="1" spc="-45" dirty="0"/>
              <a:t>Poisoning</a:t>
            </a:r>
            <a:endParaRPr sz="44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7133335" y="650874"/>
            <a:ext cx="17735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5" dirty="0">
                <a:solidFill>
                  <a:srgbClr val="00AFEF"/>
                </a:solidFill>
                <a:latin typeface="Calibri"/>
                <a:cs typeface="Calibri"/>
                <a:hlinkClick r:id="rId3"/>
              </a:rPr>
              <a:t>www.bank.com</a:t>
            </a:r>
            <a:r>
              <a:rPr sz="1300" spc="10" dirty="0">
                <a:solidFill>
                  <a:srgbClr val="00AFE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300" spc="-5" dirty="0">
                <a:latin typeface="Calibri"/>
                <a:cs typeface="Calibri"/>
              </a:rPr>
              <a:t>IP=</a:t>
            </a:r>
            <a:r>
              <a:rPr sz="1300" spc="-5" dirty="0">
                <a:solidFill>
                  <a:srgbClr val="FF0000"/>
                </a:solidFill>
                <a:latin typeface="Calibri"/>
                <a:cs typeface="Calibri"/>
              </a:rPr>
              <a:t>6.6.6.6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6782" y="1012952"/>
            <a:ext cx="59690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Calibri"/>
                <a:cs typeface="Calibri"/>
              </a:rPr>
              <a:t>Resolver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33840" y="958828"/>
            <a:ext cx="29845" cy="28575"/>
          </a:xfrm>
          <a:custGeom>
            <a:avLst/>
            <a:gdLst/>
            <a:ahLst/>
            <a:cxnLst/>
            <a:rect l="l" t="t" r="r" b="b"/>
            <a:pathLst>
              <a:path w="29845" h="28575">
                <a:moveTo>
                  <a:pt x="29530" y="0"/>
                </a:moveTo>
                <a:lnTo>
                  <a:pt x="0" y="0"/>
                </a:lnTo>
                <a:lnTo>
                  <a:pt x="0" y="28045"/>
                </a:lnTo>
                <a:lnTo>
                  <a:pt x="295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30211" y="882396"/>
            <a:ext cx="1911985" cy="76200"/>
          </a:xfrm>
          <a:custGeom>
            <a:avLst/>
            <a:gdLst/>
            <a:ahLst/>
            <a:cxnLst/>
            <a:rect l="l" t="t" r="r" b="b"/>
            <a:pathLst>
              <a:path w="1911984" h="76200">
                <a:moveTo>
                  <a:pt x="1911477" y="31750"/>
                </a:moveTo>
                <a:lnTo>
                  <a:pt x="1809877" y="31750"/>
                </a:lnTo>
                <a:lnTo>
                  <a:pt x="1809877" y="44450"/>
                </a:lnTo>
                <a:lnTo>
                  <a:pt x="1911477" y="44450"/>
                </a:lnTo>
                <a:lnTo>
                  <a:pt x="1911477" y="31750"/>
                </a:lnTo>
                <a:close/>
              </a:path>
              <a:path w="1911984" h="76200">
                <a:moveTo>
                  <a:pt x="1771777" y="31750"/>
                </a:moveTo>
                <a:lnTo>
                  <a:pt x="1670177" y="31750"/>
                </a:lnTo>
                <a:lnTo>
                  <a:pt x="1670177" y="44450"/>
                </a:lnTo>
                <a:lnTo>
                  <a:pt x="1771777" y="44450"/>
                </a:lnTo>
                <a:lnTo>
                  <a:pt x="1771777" y="31750"/>
                </a:lnTo>
                <a:close/>
              </a:path>
              <a:path w="1911984" h="76200">
                <a:moveTo>
                  <a:pt x="1632077" y="31750"/>
                </a:moveTo>
                <a:lnTo>
                  <a:pt x="1530477" y="31750"/>
                </a:lnTo>
                <a:lnTo>
                  <a:pt x="1530477" y="44450"/>
                </a:lnTo>
                <a:lnTo>
                  <a:pt x="1632077" y="44450"/>
                </a:lnTo>
                <a:lnTo>
                  <a:pt x="1632077" y="31750"/>
                </a:lnTo>
                <a:close/>
              </a:path>
              <a:path w="1911984" h="76200">
                <a:moveTo>
                  <a:pt x="1492377" y="31750"/>
                </a:moveTo>
                <a:lnTo>
                  <a:pt x="1390777" y="31750"/>
                </a:lnTo>
                <a:lnTo>
                  <a:pt x="1390777" y="44450"/>
                </a:lnTo>
                <a:lnTo>
                  <a:pt x="1492377" y="44450"/>
                </a:lnTo>
                <a:lnTo>
                  <a:pt x="1492377" y="31750"/>
                </a:lnTo>
                <a:close/>
              </a:path>
              <a:path w="1911984" h="76200">
                <a:moveTo>
                  <a:pt x="1352677" y="31750"/>
                </a:moveTo>
                <a:lnTo>
                  <a:pt x="1251077" y="31750"/>
                </a:lnTo>
                <a:lnTo>
                  <a:pt x="1251077" y="44450"/>
                </a:lnTo>
                <a:lnTo>
                  <a:pt x="1352677" y="44450"/>
                </a:lnTo>
                <a:lnTo>
                  <a:pt x="1352677" y="31750"/>
                </a:lnTo>
                <a:close/>
              </a:path>
              <a:path w="1911984" h="76200">
                <a:moveTo>
                  <a:pt x="1212977" y="31750"/>
                </a:moveTo>
                <a:lnTo>
                  <a:pt x="1111377" y="31750"/>
                </a:lnTo>
                <a:lnTo>
                  <a:pt x="1111377" y="44450"/>
                </a:lnTo>
                <a:lnTo>
                  <a:pt x="1212977" y="44450"/>
                </a:lnTo>
                <a:lnTo>
                  <a:pt x="1212977" y="31750"/>
                </a:lnTo>
                <a:close/>
              </a:path>
              <a:path w="1911984" h="76200">
                <a:moveTo>
                  <a:pt x="1073277" y="31750"/>
                </a:moveTo>
                <a:lnTo>
                  <a:pt x="971677" y="31750"/>
                </a:lnTo>
                <a:lnTo>
                  <a:pt x="971677" y="44450"/>
                </a:lnTo>
                <a:lnTo>
                  <a:pt x="1073277" y="44450"/>
                </a:lnTo>
                <a:lnTo>
                  <a:pt x="1073277" y="31750"/>
                </a:lnTo>
                <a:close/>
              </a:path>
              <a:path w="1911984" h="76200">
                <a:moveTo>
                  <a:pt x="933577" y="31750"/>
                </a:moveTo>
                <a:lnTo>
                  <a:pt x="831977" y="31750"/>
                </a:lnTo>
                <a:lnTo>
                  <a:pt x="831977" y="44450"/>
                </a:lnTo>
                <a:lnTo>
                  <a:pt x="933577" y="44450"/>
                </a:lnTo>
                <a:lnTo>
                  <a:pt x="933577" y="31750"/>
                </a:lnTo>
                <a:close/>
              </a:path>
              <a:path w="1911984" h="76200">
                <a:moveTo>
                  <a:pt x="793877" y="31750"/>
                </a:moveTo>
                <a:lnTo>
                  <a:pt x="692277" y="31750"/>
                </a:lnTo>
                <a:lnTo>
                  <a:pt x="692277" y="44450"/>
                </a:lnTo>
                <a:lnTo>
                  <a:pt x="793877" y="44450"/>
                </a:lnTo>
                <a:lnTo>
                  <a:pt x="793877" y="31750"/>
                </a:lnTo>
                <a:close/>
              </a:path>
              <a:path w="1911984" h="76200">
                <a:moveTo>
                  <a:pt x="654177" y="31750"/>
                </a:moveTo>
                <a:lnTo>
                  <a:pt x="552577" y="31750"/>
                </a:lnTo>
                <a:lnTo>
                  <a:pt x="552577" y="44450"/>
                </a:lnTo>
                <a:lnTo>
                  <a:pt x="654177" y="44450"/>
                </a:lnTo>
                <a:lnTo>
                  <a:pt x="654177" y="31750"/>
                </a:lnTo>
                <a:close/>
              </a:path>
              <a:path w="1911984" h="76200">
                <a:moveTo>
                  <a:pt x="514477" y="31750"/>
                </a:moveTo>
                <a:lnTo>
                  <a:pt x="412877" y="31750"/>
                </a:lnTo>
                <a:lnTo>
                  <a:pt x="412877" y="44450"/>
                </a:lnTo>
                <a:lnTo>
                  <a:pt x="514477" y="44450"/>
                </a:lnTo>
                <a:lnTo>
                  <a:pt x="514477" y="31750"/>
                </a:lnTo>
                <a:close/>
              </a:path>
              <a:path w="1911984" h="76200">
                <a:moveTo>
                  <a:pt x="374777" y="31750"/>
                </a:moveTo>
                <a:lnTo>
                  <a:pt x="273177" y="31750"/>
                </a:lnTo>
                <a:lnTo>
                  <a:pt x="273177" y="44450"/>
                </a:lnTo>
                <a:lnTo>
                  <a:pt x="374777" y="44450"/>
                </a:lnTo>
                <a:lnTo>
                  <a:pt x="374777" y="31750"/>
                </a:lnTo>
                <a:close/>
              </a:path>
              <a:path w="1911984" h="76200">
                <a:moveTo>
                  <a:pt x="235077" y="31750"/>
                </a:moveTo>
                <a:lnTo>
                  <a:pt x="133477" y="31750"/>
                </a:lnTo>
                <a:lnTo>
                  <a:pt x="133477" y="44450"/>
                </a:lnTo>
                <a:lnTo>
                  <a:pt x="235077" y="44450"/>
                </a:lnTo>
                <a:lnTo>
                  <a:pt x="235077" y="31750"/>
                </a:lnTo>
                <a:close/>
              </a:path>
              <a:path w="191198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91198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911984" h="76200">
                <a:moveTo>
                  <a:pt x="95377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95377" y="44450"/>
                </a:lnTo>
                <a:lnTo>
                  <a:pt x="95377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853551" y="3322192"/>
            <a:ext cx="8305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?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(16</a:t>
            </a:r>
            <a:r>
              <a:rPr sz="1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bit)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23455" y="3693159"/>
            <a:ext cx="8293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?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(16</a:t>
            </a:r>
            <a:r>
              <a:rPr sz="18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bit)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047875" y="2483230"/>
          <a:ext cx="8128634" cy="22250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IP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Layer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Src: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5.6.7.8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Dst: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(resolver)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782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UDP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Layer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34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Src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Port: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53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97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Dst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Port: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8265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DNS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Layer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87249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TxID: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Question: </a:t>
                      </a:r>
                      <a:r>
                        <a:rPr sz="1800" spc="-15" dirty="0">
                          <a:latin typeface="Calibri"/>
                          <a:cs typeface="Calibri"/>
                          <a:hlinkClick r:id="rId3"/>
                        </a:rPr>
                        <a:t>www.bank.com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753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Answer: </a:t>
                      </a:r>
                      <a:r>
                        <a:rPr sz="1800" spc="-15" dirty="0">
                          <a:latin typeface="Calibri"/>
                          <a:cs typeface="Calibri"/>
                          <a:hlinkClick r:id="rId3"/>
                        </a:rPr>
                        <a:t>www.bank.com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6.6.6.6,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TTL=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99999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2054351" y="559308"/>
            <a:ext cx="8128634" cy="1930908"/>
            <a:chOff x="2054351" y="559308"/>
            <a:chExt cx="8128634" cy="1930908"/>
          </a:xfrm>
        </p:grpSpPr>
        <p:sp>
          <p:nvSpPr>
            <p:cNvPr id="16" name="object 16"/>
            <p:cNvSpPr/>
            <p:nvPr/>
          </p:nvSpPr>
          <p:spPr>
            <a:xfrm>
              <a:off x="6972299" y="559308"/>
              <a:ext cx="2037714" cy="605155"/>
            </a:xfrm>
            <a:custGeom>
              <a:avLst/>
              <a:gdLst/>
              <a:ahLst/>
              <a:cxnLst/>
              <a:rect l="l" t="t" r="r" b="b"/>
              <a:pathLst>
                <a:path w="2037715" h="605155">
                  <a:moveTo>
                    <a:pt x="0" y="302513"/>
                  </a:moveTo>
                  <a:lnTo>
                    <a:pt x="9301" y="261452"/>
                  </a:lnTo>
                  <a:lnTo>
                    <a:pt x="36396" y="222073"/>
                  </a:lnTo>
                  <a:lnTo>
                    <a:pt x="80069" y="184737"/>
                  </a:lnTo>
                  <a:lnTo>
                    <a:pt x="139107" y="149803"/>
                  </a:lnTo>
                  <a:lnTo>
                    <a:pt x="174008" y="133350"/>
                  </a:lnTo>
                  <a:lnTo>
                    <a:pt x="212295" y="117631"/>
                  </a:lnTo>
                  <a:lnTo>
                    <a:pt x="253815" y="102694"/>
                  </a:lnTo>
                  <a:lnTo>
                    <a:pt x="298418" y="88582"/>
                  </a:lnTo>
                  <a:lnTo>
                    <a:pt x="345951" y="75340"/>
                  </a:lnTo>
                  <a:lnTo>
                    <a:pt x="396262" y="63014"/>
                  </a:lnTo>
                  <a:lnTo>
                    <a:pt x="449200" y="51649"/>
                  </a:lnTo>
                  <a:lnTo>
                    <a:pt x="504613" y="41289"/>
                  </a:lnTo>
                  <a:lnTo>
                    <a:pt x="562349" y="31979"/>
                  </a:lnTo>
                  <a:lnTo>
                    <a:pt x="622256" y="23764"/>
                  </a:lnTo>
                  <a:lnTo>
                    <a:pt x="684182" y="16690"/>
                  </a:lnTo>
                  <a:lnTo>
                    <a:pt x="747977" y="10802"/>
                  </a:lnTo>
                  <a:lnTo>
                    <a:pt x="813487" y="6143"/>
                  </a:lnTo>
                  <a:lnTo>
                    <a:pt x="880561" y="2760"/>
                  </a:lnTo>
                  <a:lnTo>
                    <a:pt x="949047" y="697"/>
                  </a:lnTo>
                  <a:lnTo>
                    <a:pt x="1018794" y="0"/>
                  </a:lnTo>
                  <a:lnTo>
                    <a:pt x="1088540" y="697"/>
                  </a:lnTo>
                  <a:lnTo>
                    <a:pt x="1157026" y="2760"/>
                  </a:lnTo>
                  <a:lnTo>
                    <a:pt x="1224100" y="6143"/>
                  </a:lnTo>
                  <a:lnTo>
                    <a:pt x="1289610" y="10802"/>
                  </a:lnTo>
                  <a:lnTo>
                    <a:pt x="1353405" y="16690"/>
                  </a:lnTo>
                  <a:lnTo>
                    <a:pt x="1415331" y="23764"/>
                  </a:lnTo>
                  <a:lnTo>
                    <a:pt x="1475238" y="31979"/>
                  </a:lnTo>
                  <a:lnTo>
                    <a:pt x="1532974" y="41289"/>
                  </a:lnTo>
                  <a:lnTo>
                    <a:pt x="1588387" y="51649"/>
                  </a:lnTo>
                  <a:lnTo>
                    <a:pt x="1641325" y="63014"/>
                  </a:lnTo>
                  <a:lnTo>
                    <a:pt x="1691636" y="75340"/>
                  </a:lnTo>
                  <a:lnTo>
                    <a:pt x="1739169" y="88582"/>
                  </a:lnTo>
                  <a:lnTo>
                    <a:pt x="1783772" y="102694"/>
                  </a:lnTo>
                  <a:lnTo>
                    <a:pt x="1825292" y="117631"/>
                  </a:lnTo>
                  <a:lnTo>
                    <a:pt x="1863579" y="133350"/>
                  </a:lnTo>
                  <a:lnTo>
                    <a:pt x="1898480" y="149803"/>
                  </a:lnTo>
                  <a:lnTo>
                    <a:pt x="1957518" y="184737"/>
                  </a:lnTo>
                  <a:lnTo>
                    <a:pt x="2001191" y="222073"/>
                  </a:lnTo>
                  <a:lnTo>
                    <a:pt x="2028286" y="261452"/>
                  </a:lnTo>
                  <a:lnTo>
                    <a:pt x="2037588" y="302513"/>
                  </a:lnTo>
                  <a:lnTo>
                    <a:pt x="2035237" y="323232"/>
                  </a:lnTo>
                  <a:lnTo>
                    <a:pt x="2016887" y="363497"/>
                  </a:lnTo>
                  <a:lnTo>
                    <a:pt x="1981351" y="401900"/>
                  </a:lnTo>
                  <a:lnTo>
                    <a:pt x="1929844" y="438080"/>
                  </a:lnTo>
                  <a:lnTo>
                    <a:pt x="1863579" y="471677"/>
                  </a:lnTo>
                  <a:lnTo>
                    <a:pt x="1825292" y="487396"/>
                  </a:lnTo>
                  <a:lnTo>
                    <a:pt x="1783772" y="502333"/>
                  </a:lnTo>
                  <a:lnTo>
                    <a:pt x="1739169" y="516445"/>
                  </a:lnTo>
                  <a:lnTo>
                    <a:pt x="1691636" y="529687"/>
                  </a:lnTo>
                  <a:lnTo>
                    <a:pt x="1641325" y="542013"/>
                  </a:lnTo>
                  <a:lnTo>
                    <a:pt x="1588387" y="553378"/>
                  </a:lnTo>
                  <a:lnTo>
                    <a:pt x="1532974" y="563738"/>
                  </a:lnTo>
                  <a:lnTo>
                    <a:pt x="1475238" y="573048"/>
                  </a:lnTo>
                  <a:lnTo>
                    <a:pt x="1415331" y="581263"/>
                  </a:lnTo>
                  <a:lnTo>
                    <a:pt x="1353405" y="588337"/>
                  </a:lnTo>
                  <a:lnTo>
                    <a:pt x="1289610" y="594225"/>
                  </a:lnTo>
                  <a:lnTo>
                    <a:pt x="1224100" y="598884"/>
                  </a:lnTo>
                  <a:lnTo>
                    <a:pt x="1157026" y="602267"/>
                  </a:lnTo>
                  <a:lnTo>
                    <a:pt x="1088540" y="604330"/>
                  </a:lnTo>
                  <a:lnTo>
                    <a:pt x="1018794" y="605027"/>
                  </a:lnTo>
                  <a:lnTo>
                    <a:pt x="949047" y="604330"/>
                  </a:lnTo>
                  <a:lnTo>
                    <a:pt x="880561" y="602267"/>
                  </a:lnTo>
                  <a:lnTo>
                    <a:pt x="813487" y="598884"/>
                  </a:lnTo>
                  <a:lnTo>
                    <a:pt x="747977" y="594225"/>
                  </a:lnTo>
                  <a:lnTo>
                    <a:pt x="684182" y="588337"/>
                  </a:lnTo>
                  <a:lnTo>
                    <a:pt x="622256" y="581263"/>
                  </a:lnTo>
                  <a:lnTo>
                    <a:pt x="562349" y="573048"/>
                  </a:lnTo>
                  <a:lnTo>
                    <a:pt x="504613" y="563738"/>
                  </a:lnTo>
                  <a:lnTo>
                    <a:pt x="449200" y="553378"/>
                  </a:lnTo>
                  <a:lnTo>
                    <a:pt x="396262" y="542013"/>
                  </a:lnTo>
                  <a:lnTo>
                    <a:pt x="345951" y="529687"/>
                  </a:lnTo>
                  <a:lnTo>
                    <a:pt x="298418" y="516445"/>
                  </a:lnTo>
                  <a:lnTo>
                    <a:pt x="253815" y="502333"/>
                  </a:lnTo>
                  <a:lnTo>
                    <a:pt x="212295" y="487396"/>
                  </a:lnTo>
                  <a:lnTo>
                    <a:pt x="174008" y="471677"/>
                  </a:lnTo>
                  <a:lnTo>
                    <a:pt x="139107" y="455224"/>
                  </a:lnTo>
                  <a:lnTo>
                    <a:pt x="80069" y="420290"/>
                  </a:lnTo>
                  <a:lnTo>
                    <a:pt x="36396" y="382954"/>
                  </a:lnTo>
                  <a:lnTo>
                    <a:pt x="9301" y="343575"/>
                  </a:lnTo>
                  <a:lnTo>
                    <a:pt x="0" y="302513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54351" y="1141476"/>
              <a:ext cx="8128634" cy="1348740"/>
            </a:xfrm>
            <a:custGeom>
              <a:avLst/>
              <a:gdLst/>
              <a:ahLst/>
              <a:cxnLst/>
              <a:rect l="l" t="t" r="r" b="b"/>
              <a:pathLst>
                <a:path w="8128634" h="1348739">
                  <a:moveTo>
                    <a:pt x="0" y="1348739"/>
                  </a:moveTo>
                  <a:lnTo>
                    <a:pt x="5477129" y="0"/>
                  </a:lnTo>
                </a:path>
                <a:path w="8128634" h="1348739">
                  <a:moveTo>
                    <a:pt x="8128634" y="1348359"/>
                  </a:moveTo>
                  <a:lnTo>
                    <a:pt x="5937504" y="2286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797543" y="908049"/>
            <a:ext cx="1106170" cy="393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algn="ctr">
              <a:lnSpc>
                <a:spcPts val="1450"/>
              </a:lnSpc>
              <a:spcBef>
                <a:spcPts val="95"/>
              </a:spcBef>
            </a:pPr>
            <a:r>
              <a:rPr sz="1300" b="1" i="1" spc="-5" dirty="0">
                <a:latin typeface="Calibri"/>
                <a:cs typeface="Calibri"/>
              </a:rPr>
              <a:t>5.6.7.8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ts val="1450"/>
              </a:lnSpc>
            </a:pPr>
            <a:r>
              <a:rPr sz="1300" spc="-20" dirty="0">
                <a:latin typeface="Calibri"/>
                <a:cs typeface="Calibri"/>
              </a:rPr>
              <a:t>Trudy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(Off-path)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280147" y="3649979"/>
            <a:ext cx="859790" cy="268605"/>
          </a:xfrm>
          <a:custGeom>
            <a:avLst/>
            <a:gdLst/>
            <a:ahLst/>
            <a:cxnLst/>
            <a:rect l="l" t="t" r="r" b="b"/>
            <a:pathLst>
              <a:path w="859790" h="268604">
                <a:moveTo>
                  <a:pt x="859536" y="0"/>
                </a:moveTo>
                <a:lnTo>
                  <a:pt x="0" y="0"/>
                </a:lnTo>
                <a:lnTo>
                  <a:pt x="0" y="268224"/>
                </a:lnTo>
                <a:lnTo>
                  <a:pt x="859536" y="268224"/>
                </a:lnTo>
                <a:lnTo>
                  <a:pt x="8595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2113" y="5984100"/>
            <a:ext cx="400050" cy="379730"/>
          </a:xfrm>
          <a:custGeom>
            <a:avLst/>
            <a:gdLst/>
            <a:ahLst/>
            <a:cxnLst/>
            <a:rect l="l" t="t" r="r" b="b"/>
            <a:pathLst>
              <a:path w="400050" h="379729">
                <a:moveTo>
                  <a:pt x="399580" y="258406"/>
                </a:moveTo>
                <a:lnTo>
                  <a:pt x="397827" y="250151"/>
                </a:lnTo>
                <a:lnTo>
                  <a:pt x="393039" y="243408"/>
                </a:lnTo>
                <a:lnTo>
                  <a:pt x="385927" y="238848"/>
                </a:lnTo>
                <a:lnTo>
                  <a:pt x="377228" y="237185"/>
                </a:lnTo>
                <a:lnTo>
                  <a:pt x="199783" y="237185"/>
                </a:lnTo>
                <a:lnTo>
                  <a:pt x="199783" y="278079"/>
                </a:lnTo>
                <a:lnTo>
                  <a:pt x="199783" y="291172"/>
                </a:lnTo>
                <a:lnTo>
                  <a:pt x="194195" y="296481"/>
                </a:lnTo>
                <a:lnTo>
                  <a:pt x="180403" y="296481"/>
                </a:lnTo>
                <a:lnTo>
                  <a:pt x="174815" y="291172"/>
                </a:lnTo>
                <a:lnTo>
                  <a:pt x="174815" y="278079"/>
                </a:lnTo>
                <a:lnTo>
                  <a:pt x="180403" y="272757"/>
                </a:lnTo>
                <a:lnTo>
                  <a:pt x="194195" y="272757"/>
                </a:lnTo>
                <a:lnTo>
                  <a:pt x="199783" y="278079"/>
                </a:lnTo>
                <a:lnTo>
                  <a:pt x="199783" y="237185"/>
                </a:lnTo>
                <a:lnTo>
                  <a:pt x="137350" y="237185"/>
                </a:lnTo>
                <a:lnTo>
                  <a:pt x="137350" y="278079"/>
                </a:lnTo>
                <a:lnTo>
                  <a:pt x="137350" y="291172"/>
                </a:lnTo>
                <a:lnTo>
                  <a:pt x="131762" y="296481"/>
                </a:lnTo>
                <a:lnTo>
                  <a:pt x="117970" y="296481"/>
                </a:lnTo>
                <a:lnTo>
                  <a:pt x="112382" y="291172"/>
                </a:lnTo>
                <a:lnTo>
                  <a:pt x="112382" y="278079"/>
                </a:lnTo>
                <a:lnTo>
                  <a:pt x="117970" y="272757"/>
                </a:lnTo>
                <a:lnTo>
                  <a:pt x="131762" y="272757"/>
                </a:lnTo>
                <a:lnTo>
                  <a:pt x="137350" y="278079"/>
                </a:lnTo>
                <a:lnTo>
                  <a:pt x="137350" y="237185"/>
                </a:lnTo>
                <a:lnTo>
                  <a:pt x="74917" y="237185"/>
                </a:lnTo>
                <a:lnTo>
                  <a:pt x="74917" y="278079"/>
                </a:lnTo>
                <a:lnTo>
                  <a:pt x="74917" y="291172"/>
                </a:lnTo>
                <a:lnTo>
                  <a:pt x="69329" y="296481"/>
                </a:lnTo>
                <a:lnTo>
                  <a:pt x="55537" y="296481"/>
                </a:lnTo>
                <a:lnTo>
                  <a:pt x="49936" y="291172"/>
                </a:lnTo>
                <a:lnTo>
                  <a:pt x="49936" y="278079"/>
                </a:lnTo>
                <a:lnTo>
                  <a:pt x="55537" y="272757"/>
                </a:lnTo>
                <a:lnTo>
                  <a:pt x="69329" y="272757"/>
                </a:lnTo>
                <a:lnTo>
                  <a:pt x="74917" y="278079"/>
                </a:lnTo>
                <a:lnTo>
                  <a:pt x="74917" y="237185"/>
                </a:lnTo>
                <a:lnTo>
                  <a:pt x="22352" y="237185"/>
                </a:lnTo>
                <a:lnTo>
                  <a:pt x="13652" y="238848"/>
                </a:lnTo>
                <a:lnTo>
                  <a:pt x="6540" y="243408"/>
                </a:lnTo>
                <a:lnTo>
                  <a:pt x="1752" y="250151"/>
                </a:lnTo>
                <a:lnTo>
                  <a:pt x="0" y="258406"/>
                </a:lnTo>
                <a:lnTo>
                  <a:pt x="0" y="310832"/>
                </a:lnTo>
                <a:lnTo>
                  <a:pt x="1752" y="319100"/>
                </a:lnTo>
                <a:lnTo>
                  <a:pt x="6540" y="325843"/>
                </a:lnTo>
                <a:lnTo>
                  <a:pt x="13652" y="330390"/>
                </a:lnTo>
                <a:lnTo>
                  <a:pt x="22352" y="332066"/>
                </a:lnTo>
                <a:lnTo>
                  <a:pt x="181051" y="332066"/>
                </a:lnTo>
                <a:lnTo>
                  <a:pt x="181051" y="379501"/>
                </a:lnTo>
                <a:lnTo>
                  <a:pt x="218516" y="379501"/>
                </a:lnTo>
                <a:lnTo>
                  <a:pt x="218516" y="332066"/>
                </a:lnTo>
                <a:lnTo>
                  <a:pt x="377228" y="332066"/>
                </a:lnTo>
                <a:lnTo>
                  <a:pt x="385927" y="330390"/>
                </a:lnTo>
                <a:lnTo>
                  <a:pt x="393039" y="325843"/>
                </a:lnTo>
                <a:lnTo>
                  <a:pt x="397827" y="319100"/>
                </a:lnTo>
                <a:lnTo>
                  <a:pt x="399580" y="310832"/>
                </a:lnTo>
                <a:lnTo>
                  <a:pt x="399580" y="296481"/>
                </a:lnTo>
                <a:lnTo>
                  <a:pt x="399580" y="272757"/>
                </a:lnTo>
                <a:lnTo>
                  <a:pt x="399580" y="258406"/>
                </a:lnTo>
                <a:close/>
              </a:path>
              <a:path w="400050" h="379729">
                <a:moveTo>
                  <a:pt x="399580" y="139814"/>
                </a:moveTo>
                <a:lnTo>
                  <a:pt x="397827" y="131546"/>
                </a:lnTo>
                <a:lnTo>
                  <a:pt x="393039" y="124802"/>
                </a:lnTo>
                <a:lnTo>
                  <a:pt x="385927" y="120256"/>
                </a:lnTo>
                <a:lnTo>
                  <a:pt x="377228" y="118579"/>
                </a:lnTo>
                <a:lnTo>
                  <a:pt x="199783" y="118579"/>
                </a:lnTo>
                <a:lnTo>
                  <a:pt x="199783" y="159473"/>
                </a:lnTo>
                <a:lnTo>
                  <a:pt x="199783" y="172580"/>
                </a:lnTo>
                <a:lnTo>
                  <a:pt x="194195" y="177888"/>
                </a:lnTo>
                <a:lnTo>
                  <a:pt x="180403" y="177888"/>
                </a:lnTo>
                <a:lnTo>
                  <a:pt x="174815" y="172580"/>
                </a:lnTo>
                <a:lnTo>
                  <a:pt x="174815" y="159473"/>
                </a:lnTo>
                <a:lnTo>
                  <a:pt x="180403" y="154165"/>
                </a:lnTo>
                <a:lnTo>
                  <a:pt x="194195" y="154165"/>
                </a:lnTo>
                <a:lnTo>
                  <a:pt x="199783" y="159473"/>
                </a:lnTo>
                <a:lnTo>
                  <a:pt x="199783" y="118579"/>
                </a:lnTo>
                <a:lnTo>
                  <a:pt x="137350" y="118579"/>
                </a:lnTo>
                <a:lnTo>
                  <a:pt x="137350" y="159473"/>
                </a:lnTo>
                <a:lnTo>
                  <a:pt x="137350" y="172580"/>
                </a:lnTo>
                <a:lnTo>
                  <a:pt x="131762" y="177888"/>
                </a:lnTo>
                <a:lnTo>
                  <a:pt x="117970" y="177888"/>
                </a:lnTo>
                <a:lnTo>
                  <a:pt x="112382" y="172580"/>
                </a:lnTo>
                <a:lnTo>
                  <a:pt x="112382" y="159473"/>
                </a:lnTo>
                <a:lnTo>
                  <a:pt x="117970" y="154165"/>
                </a:lnTo>
                <a:lnTo>
                  <a:pt x="131762" y="154165"/>
                </a:lnTo>
                <a:lnTo>
                  <a:pt x="137350" y="159473"/>
                </a:lnTo>
                <a:lnTo>
                  <a:pt x="137350" y="118579"/>
                </a:lnTo>
                <a:lnTo>
                  <a:pt x="74917" y="118579"/>
                </a:lnTo>
                <a:lnTo>
                  <a:pt x="74917" y="159473"/>
                </a:lnTo>
                <a:lnTo>
                  <a:pt x="74917" y="172580"/>
                </a:lnTo>
                <a:lnTo>
                  <a:pt x="69329" y="177888"/>
                </a:lnTo>
                <a:lnTo>
                  <a:pt x="55537" y="177888"/>
                </a:lnTo>
                <a:lnTo>
                  <a:pt x="49936" y="172580"/>
                </a:lnTo>
                <a:lnTo>
                  <a:pt x="49936" y="159473"/>
                </a:lnTo>
                <a:lnTo>
                  <a:pt x="55537" y="154165"/>
                </a:lnTo>
                <a:lnTo>
                  <a:pt x="69329" y="154165"/>
                </a:lnTo>
                <a:lnTo>
                  <a:pt x="74917" y="159473"/>
                </a:lnTo>
                <a:lnTo>
                  <a:pt x="74917" y="118579"/>
                </a:lnTo>
                <a:lnTo>
                  <a:pt x="22352" y="118579"/>
                </a:lnTo>
                <a:lnTo>
                  <a:pt x="13652" y="120256"/>
                </a:lnTo>
                <a:lnTo>
                  <a:pt x="6540" y="124802"/>
                </a:lnTo>
                <a:lnTo>
                  <a:pt x="1752" y="131546"/>
                </a:lnTo>
                <a:lnTo>
                  <a:pt x="0" y="139814"/>
                </a:lnTo>
                <a:lnTo>
                  <a:pt x="0" y="192239"/>
                </a:lnTo>
                <a:lnTo>
                  <a:pt x="1752" y="200494"/>
                </a:lnTo>
                <a:lnTo>
                  <a:pt x="6540" y="207251"/>
                </a:lnTo>
                <a:lnTo>
                  <a:pt x="13652" y="211797"/>
                </a:lnTo>
                <a:lnTo>
                  <a:pt x="22352" y="213461"/>
                </a:lnTo>
                <a:lnTo>
                  <a:pt x="377228" y="213461"/>
                </a:lnTo>
                <a:lnTo>
                  <a:pt x="385927" y="211797"/>
                </a:lnTo>
                <a:lnTo>
                  <a:pt x="393039" y="207251"/>
                </a:lnTo>
                <a:lnTo>
                  <a:pt x="397827" y="200494"/>
                </a:lnTo>
                <a:lnTo>
                  <a:pt x="399580" y="192239"/>
                </a:lnTo>
                <a:lnTo>
                  <a:pt x="399580" y="177888"/>
                </a:lnTo>
                <a:lnTo>
                  <a:pt x="399580" y="154165"/>
                </a:lnTo>
                <a:lnTo>
                  <a:pt x="399580" y="139814"/>
                </a:lnTo>
                <a:close/>
              </a:path>
              <a:path w="400050" h="379729">
                <a:moveTo>
                  <a:pt x="399580" y="21209"/>
                </a:moveTo>
                <a:lnTo>
                  <a:pt x="397827" y="12954"/>
                </a:lnTo>
                <a:lnTo>
                  <a:pt x="393039" y="6210"/>
                </a:lnTo>
                <a:lnTo>
                  <a:pt x="385927" y="1663"/>
                </a:lnTo>
                <a:lnTo>
                  <a:pt x="377228" y="0"/>
                </a:lnTo>
                <a:lnTo>
                  <a:pt x="199783" y="0"/>
                </a:lnTo>
                <a:lnTo>
                  <a:pt x="199783" y="40881"/>
                </a:lnTo>
                <a:lnTo>
                  <a:pt x="199783" y="53975"/>
                </a:lnTo>
                <a:lnTo>
                  <a:pt x="194195" y="59283"/>
                </a:lnTo>
                <a:lnTo>
                  <a:pt x="180403" y="59283"/>
                </a:lnTo>
                <a:lnTo>
                  <a:pt x="174815" y="53975"/>
                </a:lnTo>
                <a:lnTo>
                  <a:pt x="174815" y="40881"/>
                </a:lnTo>
                <a:lnTo>
                  <a:pt x="180403" y="35560"/>
                </a:lnTo>
                <a:lnTo>
                  <a:pt x="194195" y="35560"/>
                </a:lnTo>
                <a:lnTo>
                  <a:pt x="199783" y="40881"/>
                </a:lnTo>
                <a:lnTo>
                  <a:pt x="199783" y="0"/>
                </a:lnTo>
                <a:lnTo>
                  <a:pt x="137350" y="0"/>
                </a:lnTo>
                <a:lnTo>
                  <a:pt x="137350" y="40881"/>
                </a:lnTo>
                <a:lnTo>
                  <a:pt x="137350" y="53975"/>
                </a:lnTo>
                <a:lnTo>
                  <a:pt x="131762" y="59283"/>
                </a:lnTo>
                <a:lnTo>
                  <a:pt x="117970" y="59283"/>
                </a:lnTo>
                <a:lnTo>
                  <a:pt x="112382" y="53975"/>
                </a:lnTo>
                <a:lnTo>
                  <a:pt x="112382" y="40881"/>
                </a:lnTo>
                <a:lnTo>
                  <a:pt x="117970" y="35560"/>
                </a:lnTo>
                <a:lnTo>
                  <a:pt x="131762" y="35560"/>
                </a:lnTo>
                <a:lnTo>
                  <a:pt x="137350" y="40881"/>
                </a:lnTo>
                <a:lnTo>
                  <a:pt x="137350" y="0"/>
                </a:lnTo>
                <a:lnTo>
                  <a:pt x="74917" y="0"/>
                </a:lnTo>
                <a:lnTo>
                  <a:pt x="74917" y="40881"/>
                </a:lnTo>
                <a:lnTo>
                  <a:pt x="74917" y="53975"/>
                </a:lnTo>
                <a:lnTo>
                  <a:pt x="69329" y="59283"/>
                </a:lnTo>
                <a:lnTo>
                  <a:pt x="55537" y="59283"/>
                </a:lnTo>
                <a:lnTo>
                  <a:pt x="49936" y="53975"/>
                </a:lnTo>
                <a:lnTo>
                  <a:pt x="49936" y="40881"/>
                </a:lnTo>
                <a:lnTo>
                  <a:pt x="55537" y="35560"/>
                </a:lnTo>
                <a:lnTo>
                  <a:pt x="69329" y="35560"/>
                </a:lnTo>
                <a:lnTo>
                  <a:pt x="74917" y="40881"/>
                </a:lnTo>
                <a:lnTo>
                  <a:pt x="74917" y="0"/>
                </a:lnTo>
                <a:lnTo>
                  <a:pt x="22352" y="0"/>
                </a:lnTo>
                <a:lnTo>
                  <a:pt x="13652" y="1663"/>
                </a:lnTo>
                <a:lnTo>
                  <a:pt x="6540" y="6210"/>
                </a:lnTo>
                <a:lnTo>
                  <a:pt x="1752" y="12954"/>
                </a:lnTo>
                <a:lnTo>
                  <a:pt x="0" y="21209"/>
                </a:lnTo>
                <a:lnTo>
                  <a:pt x="0" y="73634"/>
                </a:lnTo>
                <a:lnTo>
                  <a:pt x="1752" y="81902"/>
                </a:lnTo>
                <a:lnTo>
                  <a:pt x="6540" y="88646"/>
                </a:lnTo>
                <a:lnTo>
                  <a:pt x="13652" y="93192"/>
                </a:lnTo>
                <a:lnTo>
                  <a:pt x="22352" y="94869"/>
                </a:lnTo>
                <a:lnTo>
                  <a:pt x="377228" y="94869"/>
                </a:lnTo>
                <a:lnTo>
                  <a:pt x="385927" y="93192"/>
                </a:lnTo>
                <a:lnTo>
                  <a:pt x="393039" y="88646"/>
                </a:lnTo>
                <a:lnTo>
                  <a:pt x="397827" y="81902"/>
                </a:lnTo>
                <a:lnTo>
                  <a:pt x="399580" y="73634"/>
                </a:lnTo>
                <a:lnTo>
                  <a:pt x="399580" y="59283"/>
                </a:lnTo>
                <a:lnTo>
                  <a:pt x="399580" y="35560"/>
                </a:lnTo>
                <a:lnTo>
                  <a:pt x="399580" y="21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8491" y="6164579"/>
            <a:ext cx="1289685" cy="76200"/>
          </a:xfrm>
          <a:custGeom>
            <a:avLst/>
            <a:gdLst/>
            <a:ahLst/>
            <a:cxnLst/>
            <a:rect l="l" t="t" r="r" b="b"/>
            <a:pathLst>
              <a:path w="1289685" h="76200">
                <a:moveTo>
                  <a:pt x="1213104" y="0"/>
                </a:moveTo>
                <a:lnTo>
                  <a:pt x="1213104" y="76200"/>
                </a:lnTo>
                <a:lnTo>
                  <a:pt x="1276604" y="44450"/>
                </a:lnTo>
                <a:lnTo>
                  <a:pt x="1225804" y="44450"/>
                </a:lnTo>
                <a:lnTo>
                  <a:pt x="1225804" y="31750"/>
                </a:lnTo>
                <a:lnTo>
                  <a:pt x="1276604" y="31750"/>
                </a:lnTo>
                <a:lnTo>
                  <a:pt x="1213104" y="0"/>
                </a:lnTo>
                <a:close/>
              </a:path>
              <a:path w="1289685" h="76200">
                <a:moveTo>
                  <a:pt x="1213104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213104" y="44450"/>
                </a:lnTo>
                <a:lnTo>
                  <a:pt x="1213104" y="31750"/>
                </a:lnTo>
                <a:close/>
              </a:path>
              <a:path w="1289685" h="76200">
                <a:moveTo>
                  <a:pt x="1276604" y="31750"/>
                </a:moveTo>
                <a:lnTo>
                  <a:pt x="1225804" y="31750"/>
                </a:lnTo>
                <a:lnTo>
                  <a:pt x="1225804" y="44450"/>
                </a:lnTo>
                <a:lnTo>
                  <a:pt x="1276604" y="44450"/>
                </a:lnTo>
                <a:lnTo>
                  <a:pt x="1289304" y="38100"/>
                </a:lnTo>
                <a:lnTo>
                  <a:pt x="1276604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888491" y="5943409"/>
            <a:ext cx="1240790" cy="412115"/>
            <a:chOff x="888491" y="5943409"/>
            <a:chExt cx="1240790" cy="412115"/>
          </a:xfrm>
        </p:grpSpPr>
        <p:sp>
          <p:nvSpPr>
            <p:cNvPr id="27" name="object 27"/>
            <p:cNvSpPr/>
            <p:nvPr/>
          </p:nvSpPr>
          <p:spPr>
            <a:xfrm>
              <a:off x="888491" y="6278879"/>
              <a:ext cx="1240790" cy="76200"/>
            </a:xfrm>
            <a:custGeom>
              <a:avLst/>
              <a:gdLst/>
              <a:ahLst/>
              <a:cxnLst/>
              <a:rect l="l" t="t" r="r" b="b"/>
              <a:pathLst>
                <a:path w="124078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124078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1240789" h="76200">
                  <a:moveTo>
                    <a:pt x="1240409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1240409" y="44450"/>
                  </a:lnTo>
                  <a:lnTo>
                    <a:pt x="1240409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35963" y="5948171"/>
              <a:ext cx="421005" cy="193675"/>
            </a:xfrm>
            <a:custGeom>
              <a:avLst/>
              <a:gdLst/>
              <a:ahLst/>
              <a:cxnLst/>
              <a:rect l="l" t="t" r="r" b="b"/>
              <a:pathLst>
                <a:path w="421005" h="193675">
                  <a:moveTo>
                    <a:pt x="0" y="193547"/>
                  </a:moveTo>
                  <a:lnTo>
                    <a:pt x="420624" y="193547"/>
                  </a:lnTo>
                  <a:lnTo>
                    <a:pt x="420624" y="0"/>
                  </a:lnTo>
                  <a:lnTo>
                    <a:pt x="0" y="0"/>
                  </a:lnTo>
                  <a:lnTo>
                    <a:pt x="0" y="193547"/>
                  </a:lnTo>
                  <a:close/>
                </a:path>
              </a:pathLst>
            </a:custGeom>
            <a:ln w="952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228600" y="5597461"/>
          <a:ext cx="2499675" cy="10530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0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2882">
                <a:tc gridSpan="2"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00" spc="-10" dirty="0">
                          <a:solidFill>
                            <a:srgbClr val="5B9BD4"/>
                          </a:solidFill>
                          <a:latin typeface="Arial"/>
                          <a:cs typeface="Arial"/>
                        </a:rPr>
                        <a:t>Ephemeral </a:t>
                      </a:r>
                      <a:r>
                        <a:rPr sz="1300" spc="-5" dirty="0">
                          <a:solidFill>
                            <a:srgbClr val="5B9BD4"/>
                          </a:solidFill>
                          <a:latin typeface="Arial"/>
                          <a:cs typeface="Arial"/>
                        </a:rPr>
                        <a:t>Port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=Client</a:t>
                      </a:r>
                      <a:r>
                        <a:rPr sz="13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Port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 marL="5461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Q:12345-&gt;53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201">
                <a:tc>
                  <a:txBody>
                    <a:bodyPr/>
                    <a:lstStyle/>
                    <a:p>
                      <a:pPr marL="13970">
                        <a:lnSpc>
                          <a:spcPts val="1185"/>
                        </a:lnSpc>
                        <a:tabLst>
                          <a:tab pos="850900" algn="l"/>
                        </a:tabLst>
                      </a:pPr>
                      <a:r>
                        <a:rPr sz="1950" spc="-15" baseline="-29914" dirty="0">
                          <a:latin typeface="Calibri"/>
                          <a:cs typeface="Calibri"/>
                        </a:rPr>
                        <a:t>Resolver	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R:53-&gt;12345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ts val="1480"/>
                        </a:lnSpc>
                        <a:spcBef>
                          <a:spcPts val="39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NS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1" name="图片 30">
            <a:extLst>
              <a:ext uri="{FF2B5EF4-FFF2-40B4-BE49-F238E27FC236}">
                <a16:creationId xmlns:a16="http://schemas.microsoft.com/office/drawing/2014/main" id="{8738738E-3E31-470E-8BA6-C27E6A253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8630" y="299674"/>
            <a:ext cx="516886" cy="59936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7566BC7-35C3-4309-B5A7-CA377760D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287" y="407796"/>
            <a:ext cx="624889" cy="605156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FA1F0326-C003-4826-A331-D043CDC3DADB}"/>
              </a:ext>
            </a:extLst>
          </p:cNvPr>
          <p:cNvSpPr/>
          <p:nvPr/>
        </p:nvSpPr>
        <p:spPr>
          <a:xfrm>
            <a:off x="11116560" y="6295768"/>
            <a:ext cx="231775" cy="48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F1FAAF-91FE-4EC2-9655-9F2C268B6C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14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00372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1921FE1C-0EE5-40EE-B4DB-FD2FA9027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44" y="5972207"/>
            <a:ext cx="475975" cy="46094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508" y="247599"/>
            <a:ext cx="46704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30" dirty="0"/>
              <a:t>DNS Cache</a:t>
            </a:r>
            <a:r>
              <a:rPr sz="4400" b="1" spc="-215" dirty="0"/>
              <a:t> </a:t>
            </a:r>
            <a:r>
              <a:rPr sz="4400" b="1" spc="-45" dirty="0"/>
              <a:t>Poisoning</a:t>
            </a:r>
            <a:endParaRPr sz="44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7133335" y="650874"/>
            <a:ext cx="17735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5" dirty="0">
                <a:solidFill>
                  <a:srgbClr val="00AFEF"/>
                </a:solidFill>
                <a:latin typeface="Calibri"/>
                <a:cs typeface="Calibri"/>
                <a:hlinkClick r:id="rId3"/>
              </a:rPr>
              <a:t>www.bank.com</a:t>
            </a:r>
            <a:r>
              <a:rPr sz="1300" spc="10" dirty="0">
                <a:solidFill>
                  <a:srgbClr val="00AFE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300" spc="-5" dirty="0">
                <a:latin typeface="Calibri"/>
                <a:cs typeface="Calibri"/>
              </a:rPr>
              <a:t>IP=</a:t>
            </a:r>
            <a:r>
              <a:rPr sz="1300" spc="-5" dirty="0">
                <a:solidFill>
                  <a:srgbClr val="FF0000"/>
                </a:solidFill>
                <a:latin typeface="Calibri"/>
                <a:cs typeface="Calibri"/>
              </a:rPr>
              <a:t>6.6.6.6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6782" y="1012952"/>
            <a:ext cx="59690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Calibri"/>
                <a:cs typeface="Calibri"/>
              </a:rPr>
              <a:t>Resolver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33840" y="958828"/>
            <a:ext cx="29845" cy="28575"/>
          </a:xfrm>
          <a:custGeom>
            <a:avLst/>
            <a:gdLst/>
            <a:ahLst/>
            <a:cxnLst/>
            <a:rect l="l" t="t" r="r" b="b"/>
            <a:pathLst>
              <a:path w="29845" h="28575">
                <a:moveTo>
                  <a:pt x="29530" y="0"/>
                </a:moveTo>
                <a:lnTo>
                  <a:pt x="0" y="0"/>
                </a:lnTo>
                <a:lnTo>
                  <a:pt x="0" y="28045"/>
                </a:lnTo>
                <a:lnTo>
                  <a:pt x="295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30211" y="882396"/>
            <a:ext cx="1911985" cy="76200"/>
          </a:xfrm>
          <a:custGeom>
            <a:avLst/>
            <a:gdLst/>
            <a:ahLst/>
            <a:cxnLst/>
            <a:rect l="l" t="t" r="r" b="b"/>
            <a:pathLst>
              <a:path w="1911984" h="76200">
                <a:moveTo>
                  <a:pt x="1911477" y="31750"/>
                </a:moveTo>
                <a:lnTo>
                  <a:pt x="1809877" y="31750"/>
                </a:lnTo>
                <a:lnTo>
                  <a:pt x="1809877" y="44450"/>
                </a:lnTo>
                <a:lnTo>
                  <a:pt x="1911477" y="44450"/>
                </a:lnTo>
                <a:lnTo>
                  <a:pt x="1911477" y="31750"/>
                </a:lnTo>
                <a:close/>
              </a:path>
              <a:path w="1911984" h="76200">
                <a:moveTo>
                  <a:pt x="1771777" y="31750"/>
                </a:moveTo>
                <a:lnTo>
                  <a:pt x="1670177" y="31750"/>
                </a:lnTo>
                <a:lnTo>
                  <a:pt x="1670177" y="44450"/>
                </a:lnTo>
                <a:lnTo>
                  <a:pt x="1771777" y="44450"/>
                </a:lnTo>
                <a:lnTo>
                  <a:pt x="1771777" y="31750"/>
                </a:lnTo>
                <a:close/>
              </a:path>
              <a:path w="1911984" h="76200">
                <a:moveTo>
                  <a:pt x="1632077" y="31750"/>
                </a:moveTo>
                <a:lnTo>
                  <a:pt x="1530477" y="31750"/>
                </a:lnTo>
                <a:lnTo>
                  <a:pt x="1530477" y="44450"/>
                </a:lnTo>
                <a:lnTo>
                  <a:pt x="1632077" y="44450"/>
                </a:lnTo>
                <a:lnTo>
                  <a:pt x="1632077" y="31750"/>
                </a:lnTo>
                <a:close/>
              </a:path>
              <a:path w="1911984" h="76200">
                <a:moveTo>
                  <a:pt x="1492377" y="31750"/>
                </a:moveTo>
                <a:lnTo>
                  <a:pt x="1390777" y="31750"/>
                </a:lnTo>
                <a:lnTo>
                  <a:pt x="1390777" y="44450"/>
                </a:lnTo>
                <a:lnTo>
                  <a:pt x="1492377" y="44450"/>
                </a:lnTo>
                <a:lnTo>
                  <a:pt x="1492377" y="31750"/>
                </a:lnTo>
                <a:close/>
              </a:path>
              <a:path w="1911984" h="76200">
                <a:moveTo>
                  <a:pt x="1352677" y="31750"/>
                </a:moveTo>
                <a:lnTo>
                  <a:pt x="1251077" y="31750"/>
                </a:lnTo>
                <a:lnTo>
                  <a:pt x="1251077" y="44450"/>
                </a:lnTo>
                <a:lnTo>
                  <a:pt x="1352677" y="44450"/>
                </a:lnTo>
                <a:lnTo>
                  <a:pt x="1352677" y="31750"/>
                </a:lnTo>
                <a:close/>
              </a:path>
              <a:path w="1911984" h="76200">
                <a:moveTo>
                  <a:pt x="1212977" y="31750"/>
                </a:moveTo>
                <a:lnTo>
                  <a:pt x="1111377" y="31750"/>
                </a:lnTo>
                <a:lnTo>
                  <a:pt x="1111377" y="44450"/>
                </a:lnTo>
                <a:lnTo>
                  <a:pt x="1212977" y="44450"/>
                </a:lnTo>
                <a:lnTo>
                  <a:pt x="1212977" y="31750"/>
                </a:lnTo>
                <a:close/>
              </a:path>
              <a:path w="1911984" h="76200">
                <a:moveTo>
                  <a:pt x="1073277" y="31750"/>
                </a:moveTo>
                <a:lnTo>
                  <a:pt x="971677" y="31750"/>
                </a:lnTo>
                <a:lnTo>
                  <a:pt x="971677" y="44450"/>
                </a:lnTo>
                <a:lnTo>
                  <a:pt x="1073277" y="44450"/>
                </a:lnTo>
                <a:lnTo>
                  <a:pt x="1073277" y="31750"/>
                </a:lnTo>
                <a:close/>
              </a:path>
              <a:path w="1911984" h="76200">
                <a:moveTo>
                  <a:pt x="933577" y="31750"/>
                </a:moveTo>
                <a:lnTo>
                  <a:pt x="831977" y="31750"/>
                </a:lnTo>
                <a:lnTo>
                  <a:pt x="831977" y="44450"/>
                </a:lnTo>
                <a:lnTo>
                  <a:pt x="933577" y="44450"/>
                </a:lnTo>
                <a:lnTo>
                  <a:pt x="933577" y="31750"/>
                </a:lnTo>
                <a:close/>
              </a:path>
              <a:path w="1911984" h="76200">
                <a:moveTo>
                  <a:pt x="793877" y="31750"/>
                </a:moveTo>
                <a:lnTo>
                  <a:pt x="692277" y="31750"/>
                </a:lnTo>
                <a:lnTo>
                  <a:pt x="692277" y="44450"/>
                </a:lnTo>
                <a:lnTo>
                  <a:pt x="793877" y="44450"/>
                </a:lnTo>
                <a:lnTo>
                  <a:pt x="793877" y="31750"/>
                </a:lnTo>
                <a:close/>
              </a:path>
              <a:path w="1911984" h="76200">
                <a:moveTo>
                  <a:pt x="654177" y="31750"/>
                </a:moveTo>
                <a:lnTo>
                  <a:pt x="552577" y="31750"/>
                </a:lnTo>
                <a:lnTo>
                  <a:pt x="552577" y="44450"/>
                </a:lnTo>
                <a:lnTo>
                  <a:pt x="654177" y="44450"/>
                </a:lnTo>
                <a:lnTo>
                  <a:pt x="654177" y="31750"/>
                </a:lnTo>
                <a:close/>
              </a:path>
              <a:path w="1911984" h="76200">
                <a:moveTo>
                  <a:pt x="514477" y="31750"/>
                </a:moveTo>
                <a:lnTo>
                  <a:pt x="412877" y="31750"/>
                </a:lnTo>
                <a:lnTo>
                  <a:pt x="412877" y="44450"/>
                </a:lnTo>
                <a:lnTo>
                  <a:pt x="514477" y="44450"/>
                </a:lnTo>
                <a:lnTo>
                  <a:pt x="514477" y="31750"/>
                </a:lnTo>
                <a:close/>
              </a:path>
              <a:path w="1911984" h="76200">
                <a:moveTo>
                  <a:pt x="374777" y="31750"/>
                </a:moveTo>
                <a:lnTo>
                  <a:pt x="273177" y="31750"/>
                </a:lnTo>
                <a:lnTo>
                  <a:pt x="273177" y="44450"/>
                </a:lnTo>
                <a:lnTo>
                  <a:pt x="374777" y="44450"/>
                </a:lnTo>
                <a:lnTo>
                  <a:pt x="374777" y="31750"/>
                </a:lnTo>
                <a:close/>
              </a:path>
              <a:path w="1911984" h="76200">
                <a:moveTo>
                  <a:pt x="235077" y="31750"/>
                </a:moveTo>
                <a:lnTo>
                  <a:pt x="133477" y="31750"/>
                </a:lnTo>
                <a:lnTo>
                  <a:pt x="133477" y="44450"/>
                </a:lnTo>
                <a:lnTo>
                  <a:pt x="235077" y="44450"/>
                </a:lnTo>
                <a:lnTo>
                  <a:pt x="235077" y="31750"/>
                </a:lnTo>
                <a:close/>
              </a:path>
              <a:path w="191198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91198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911984" h="76200">
                <a:moveTo>
                  <a:pt x="95377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95377" y="44450"/>
                </a:lnTo>
                <a:lnTo>
                  <a:pt x="95377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853551" y="3322192"/>
            <a:ext cx="8305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?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(16</a:t>
            </a:r>
            <a:r>
              <a:rPr sz="1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bit)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23455" y="3693159"/>
            <a:ext cx="8293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?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(16</a:t>
            </a:r>
            <a:r>
              <a:rPr sz="18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bit)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047875" y="2483230"/>
          <a:ext cx="8128634" cy="22250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IP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Layer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Src: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5.6.7.8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Dst: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(resolver)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782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UDP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Layer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34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Src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Port: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53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97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Dst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Port: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8265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DNS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Layer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87249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TxID: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Question: </a:t>
                      </a:r>
                      <a:r>
                        <a:rPr sz="1800" spc="-15" dirty="0">
                          <a:latin typeface="Calibri"/>
                          <a:cs typeface="Calibri"/>
                          <a:hlinkClick r:id="rId3"/>
                        </a:rPr>
                        <a:t>www.bank.com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753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Answer: </a:t>
                      </a:r>
                      <a:r>
                        <a:rPr sz="1800" spc="-15" dirty="0">
                          <a:latin typeface="Calibri"/>
                          <a:cs typeface="Calibri"/>
                          <a:hlinkClick r:id="rId3"/>
                        </a:rPr>
                        <a:t>www.bank.com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6.6.6.6,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TTL=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99999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2054351" y="559308"/>
            <a:ext cx="8128634" cy="1930908"/>
            <a:chOff x="2054351" y="559308"/>
            <a:chExt cx="8128634" cy="1930908"/>
          </a:xfrm>
        </p:grpSpPr>
        <p:sp>
          <p:nvSpPr>
            <p:cNvPr id="16" name="object 16"/>
            <p:cNvSpPr/>
            <p:nvPr/>
          </p:nvSpPr>
          <p:spPr>
            <a:xfrm>
              <a:off x="6972299" y="559308"/>
              <a:ext cx="2037714" cy="605155"/>
            </a:xfrm>
            <a:custGeom>
              <a:avLst/>
              <a:gdLst/>
              <a:ahLst/>
              <a:cxnLst/>
              <a:rect l="l" t="t" r="r" b="b"/>
              <a:pathLst>
                <a:path w="2037715" h="605155">
                  <a:moveTo>
                    <a:pt x="0" y="302513"/>
                  </a:moveTo>
                  <a:lnTo>
                    <a:pt x="9301" y="261452"/>
                  </a:lnTo>
                  <a:lnTo>
                    <a:pt x="36396" y="222073"/>
                  </a:lnTo>
                  <a:lnTo>
                    <a:pt x="80069" y="184737"/>
                  </a:lnTo>
                  <a:lnTo>
                    <a:pt x="139107" y="149803"/>
                  </a:lnTo>
                  <a:lnTo>
                    <a:pt x="174008" y="133350"/>
                  </a:lnTo>
                  <a:lnTo>
                    <a:pt x="212295" y="117631"/>
                  </a:lnTo>
                  <a:lnTo>
                    <a:pt x="253815" y="102694"/>
                  </a:lnTo>
                  <a:lnTo>
                    <a:pt x="298418" y="88582"/>
                  </a:lnTo>
                  <a:lnTo>
                    <a:pt x="345951" y="75340"/>
                  </a:lnTo>
                  <a:lnTo>
                    <a:pt x="396262" y="63014"/>
                  </a:lnTo>
                  <a:lnTo>
                    <a:pt x="449200" y="51649"/>
                  </a:lnTo>
                  <a:lnTo>
                    <a:pt x="504613" y="41289"/>
                  </a:lnTo>
                  <a:lnTo>
                    <a:pt x="562349" y="31979"/>
                  </a:lnTo>
                  <a:lnTo>
                    <a:pt x="622256" y="23764"/>
                  </a:lnTo>
                  <a:lnTo>
                    <a:pt x="684182" y="16690"/>
                  </a:lnTo>
                  <a:lnTo>
                    <a:pt x="747977" y="10802"/>
                  </a:lnTo>
                  <a:lnTo>
                    <a:pt x="813487" y="6143"/>
                  </a:lnTo>
                  <a:lnTo>
                    <a:pt x="880561" y="2760"/>
                  </a:lnTo>
                  <a:lnTo>
                    <a:pt x="949047" y="697"/>
                  </a:lnTo>
                  <a:lnTo>
                    <a:pt x="1018794" y="0"/>
                  </a:lnTo>
                  <a:lnTo>
                    <a:pt x="1088540" y="697"/>
                  </a:lnTo>
                  <a:lnTo>
                    <a:pt x="1157026" y="2760"/>
                  </a:lnTo>
                  <a:lnTo>
                    <a:pt x="1224100" y="6143"/>
                  </a:lnTo>
                  <a:lnTo>
                    <a:pt x="1289610" y="10802"/>
                  </a:lnTo>
                  <a:lnTo>
                    <a:pt x="1353405" y="16690"/>
                  </a:lnTo>
                  <a:lnTo>
                    <a:pt x="1415331" y="23764"/>
                  </a:lnTo>
                  <a:lnTo>
                    <a:pt x="1475238" y="31979"/>
                  </a:lnTo>
                  <a:lnTo>
                    <a:pt x="1532974" y="41289"/>
                  </a:lnTo>
                  <a:lnTo>
                    <a:pt x="1588387" y="51649"/>
                  </a:lnTo>
                  <a:lnTo>
                    <a:pt x="1641325" y="63014"/>
                  </a:lnTo>
                  <a:lnTo>
                    <a:pt x="1691636" y="75340"/>
                  </a:lnTo>
                  <a:lnTo>
                    <a:pt x="1739169" y="88582"/>
                  </a:lnTo>
                  <a:lnTo>
                    <a:pt x="1783772" y="102694"/>
                  </a:lnTo>
                  <a:lnTo>
                    <a:pt x="1825292" y="117631"/>
                  </a:lnTo>
                  <a:lnTo>
                    <a:pt x="1863579" y="133350"/>
                  </a:lnTo>
                  <a:lnTo>
                    <a:pt x="1898480" y="149803"/>
                  </a:lnTo>
                  <a:lnTo>
                    <a:pt x="1957518" y="184737"/>
                  </a:lnTo>
                  <a:lnTo>
                    <a:pt x="2001191" y="222073"/>
                  </a:lnTo>
                  <a:lnTo>
                    <a:pt x="2028286" y="261452"/>
                  </a:lnTo>
                  <a:lnTo>
                    <a:pt x="2037588" y="302513"/>
                  </a:lnTo>
                  <a:lnTo>
                    <a:pt x="2035237" y="323232"/>
                  </a:lnTo>
                  <a:lnTo>
                    <a:pt x="2016887" y="363497"/>
                  </a:lnTo>
                  <a:lnTo>
                    <a:pt x="1981351" y="401900"/>
                  </a:lnTo>
                  <a:lnTo>
                    <a:pt x="1929844" y="438080"/>
                  </a:lnTo>
                  <a:lnTo>
                    <a:pt x="1863579" y="471677"/>
                  </a:lnTo>
                  <a:lnTo>
                    <a:pt x="1825292" y="487396"/>
                  </a:lnTo>
                  <a:lnTo>
                    <a:pt x="1783772" y="502333"/>
                  </a:lnTo>
                  <a:lnTo>
                    <a:pt x="1739169" y="516445"/>
                  </a:lnTo>
                  <a:lnTo>
                    <a:pt x="1691636" y="529687"/>
                  </a:lnTo>
                  <a:lnTo>
                    <a:pt x="1641325" y="542013"/>
                  </a:lnTo>
                  <a:lnTo>
                    <a:pt x="1588387" y="553378"/>
                  </a:lnTo>
                  <a:lnTo>
                    <a:pt x="1532974" y="563738"/>
                  </a:lnTo>
                  <a:lnTo>
                    <a:pt x="1475238" y="573048"/>
                  </a:lnTo>
                  <a:lnTo>
                    <a:pt x="1415331" y="581263"/>
                  </a:lnTo>
                  <a:lnTo>
                    <a:pt x="1353405" y="588337"/>
                  </a:lnTo>
                  <a:lnTo>
                    <a:pt x="1289610" y="594225"/>
                  </a:lnTo>
                  <a:lnTo>
                    <a:pt x="1224100" y="598884"/>
                  </a:lnTo>
                  <a:lnTo>
                    <a:pt x="1157026" y="602267"/>
                  </a:lnTo>
                  <a:lnTo>
                    <a:pt x="1088540" y="604330"/>
                  </a:lnTo>
                  <a:lnTo>
                    <a:pt x="1018794" y="605027"/>
                  </a:lnTo>
                  <a:lnTo>
                    <a:pt x="949047" y="604330"/>
                  </a:lnTo>
                  <a:lnTo>
                    <a:pt x="880561" y="602267"/>
                  </a:lnTo>
                  <a:lnTo>
                    <a:pt x="813487" y="598884"/>
                  </a:lnTo>
                  <a:lnTo>
                    <a:pt x="747977" y="594225"/>
                  </a:lnTo>
                  <a:lnTo>
                    <a:pt x="684182" y="588337"/>
                  </a:lnTo>
                  <a:lnTo>
                    <a:pt x="622256" y="581263"/>
                  </a:lnTo>
                  <a:lnTo>
                    <a:pt x="562349" y="573048"/>
                  </a:lnTo>
                  <a:lnTo>
                    <a:pt x="504613" y="563738"/>
                  </a:lnTo>
                  <a:lnTo>
                    <a:pt x="449200" y="553378"/>
                  </a:lnTo>
                  <a:lnTo>
                    <a:pt x="396262" y="542013"/>
                  </a:lnTo>
                  <a:lnTo>
                    <a:pt x="345951" y="529687"/>
                  </a:lnTo>
                  <a:lnTo>
                    <a:pt x="298418" y="516445"/>
                  </a:lnTo>
                  <a:lnTo>
                    <a:pt x="253815" y="502333"/>
                  </a:lnTo>
                  <a:lnTo>
                    <a:pt x="212295" y="487396"/>
                  </a:lnTo>
                  <a:lnTo>
                    <a:pt x="174008" y="471677"/>
                  </a:lnTo>
                  <a:lnTo>
                    <a:pt x="139107" y="455224"/>
                  </a:lnTo>
                  <a:lnTo>
                    <a:pt x="80069" y="420290"/>
                  </a:lnTo>
                  <a:lnTo>
                    <a:pt x="36396" y="382954"/>
                  </a:lnTo>
                  <a:lnTo>
                    <a:pt x="9301" y="343575"/>
                  </a:lnTo>
                  <a:lnTo>
                    <a:pt x="0" y="302513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54351" y="1141476"/>
              <a:ext cx="8128634" cy="1348740"/>
            </a:xfrm>
            <a:custGeom>
              <a:avLst/>
              <a:gdLst/>
              <a:ahLst/>
              <a:cxnLst/>
              <a:rect l="l" t="t" r="r" b="b"/>
              <a:pathLst>
                <a:path w="8128634" h="1348739">
                  <a:moveTo>
                    <a:pt x="0" y="1348739"/>
                  </a:moveTo>
                  <a:lnTo>
                    <a:pt x="5477129" y="0"/>
                  </a:lnTo>
                </a:path>
                <a:path w="8128634" h="1348739">
                  <a:moveTo>
                    <a:pt x="8128634" y="1348359"/>
                  </a:moveTo>
                  <a:lnTo>
                    <a:pt x="5937504" y="2286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797543" y="908049"/>
            <a:ext cx="1106170" cy="393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algn="ctr">
              <a:lnSpc>
                <a:spcPts val="1450"/>
              </a:lnSpc>
              <a:spcBef>
                <a:spcPts val="95"/>
              </a:spcBef>
            </a:pPr>
            <a:r>
              <a:rPr sz="1300" b="1" i="1" spc="-5" dirty="0">
                <a:latin typeface="Calibri"/>
                <a:cs typeface="Calibri"/>
              </a:rPr>
              <a:t>5.6.7.8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ts val="1450"/>
              </a:lnSpc>
            </a:pPr>
            <a:r>
              <a:rPr sz="1300" spc="-20" dirty="0">
                <a:latin typeface="Calibri"/>
                <a:cs typeface="Calibri"/>
              </a:rPr>
              <a:t>Trudy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(Off-path)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282113" y="5984100"/>
            <a:ext cx="400050" cy="379730"/>
          </a:xfrm>
          <a:custGeom>
            <a:avLst/>
            <a:gdLst/>
            <a:ahLst/>
            <a:cxnLst/>
            <a:rect l="l" t="t" r="r" b="b"/>
            <a:pathLst>
              <a:path w="400050" h="379729">
                <a:moveTo>
                  <a:pt x="399580" y="258406"/>
                </a:moveTo>
                <a:lnTo>
                  <a:pt x="397827" y="250151"/>
                </a:lnTo>
                <a:lnTo>
                  <a:pt x="393039" y="243408"/>
                </a:lnTo>
                <a:lnTo>
                  <a:pt x="385927" y="238848"/>
                </a:lnTo>
                <a:lnTo>
                  <a:pt x="377228" y="237185"/>
                </a:lnTo>
                <a:lnTo>
                  <a:pt x="199783" y="237185"/>
                </a:lnTo>
                <a:lnTo>
                  <a:pt x="199783" y="278079"/>
                </a:lnTo>
                <a:lnTo>
                  <a:pt x="199783" y="291172"/>
                </a:lnTo>
                <a:lnTo>
                  <a:pt x="194195" y="296481"/>
                </a:lnTo>
                <a:lnTo>
                  <a:pt x="180403" y="296481"/>
                </a:lnTo>
                <a:lnTo>
                  <a:pt x="174815" y="291172"/>
                </a:lnTo>
                <a:lnTo>
                  <a:pt x="174815" y="278079"/>
                </a:lnTo>
                <a:lnTo>
                  <a:pt x="180403" y="272757"/>
                </a:lnTo>
                <a:lnTo>
                  <a:pt x="194195" y="272757"/>
                </a:lnTo>
                <a:lnTo>
                  <a:pt x="199783" y="278079"/>
                </a:lnTo>
                <a:lnTo>
                  <a:pt x="199783" y="237185"/>
                </a:lnTo>
                <a:lnTo>
                  <a:pt x="137350" y="237185"/>
                </a:lnTo>
                <a:lnTo>
                  <a:pt x="137350" y="278079"/>
                </a:lnTo>
                <a:lnTo>
                  <a:pt x="137350" y="291172"/>
                </a:lnTo>
                <a:lnTo>
                  <a:pt x="131762" y="296481"/>
                </a:lnTo>
                <a:lnTo>
                  <a:pt x="117970" y="296481"/>
                </a:lnTo>
                <a:lnTo>
                  <a:pt x="112382" y="291172"/>
                </a:lnTo>
                <a:lnTo>
                  <a:pt x="112382" y="278079"/>
                </a:lnTo>
                <a:lnTo>
                  <a:pt x="117970" y="272757"/>
                </a:lnTo>
                <a:lnTo>
                  <a:pt x="131762" y="272757"/>
                </a:lnTo>
                <a:lnTo>
                  <a:pt x="137350" y="278079"/>
                </a:lnTo>
                <a:lnTo>
                  <a:pt x="137350" y="237185"/>
                </a:lnTo>
                <a:lnTo>
                  <a:pt x="74917" y="237185"/>
                </a:lnTo>
                <a:lnTo>
                  <a:pt x="74917" y="278079"/>
                </a:lnTo>
                <a:lnTo>
                  <a:pt x="74917" y="291172"/>
                </a:lnTo>
                <a:lnTo>
                  <a:pt x="69329" y="296481"/>
                </a:lnTo>
                <a:lnTo>
                  <a:pt x="55537" y="296481"/>
                </a:lnTo>
                <a:lnTo>
                  <a:pt x="49936" y="291172"/>
                </a:lnTo>
                <a:lnTo>
                  <a:pt x="49936" y="278079"/>
                </a:lnTo>
                <a:lnTo>
                  <a:pt x="55537" y="272757"/>
                </a:lnTo>
                <a:lnTo>
                  <a:pt x="69329" y="272757"/>
                </a:lnTo>
                <a:lnTo>
                  <a:pt x="74917" y="278079"/>
                </a:lnTo>
                <a:lnTo>
                  <a:pt x="74917" y="237185"/>
                </a:lnTo>
                <a:lnTo>
                  <a:pt x="22352" y="237185"/>
                </a:lnTo>
                <a:lnTo>
                  <a:pt x="13652" y="238848"/>
                </a:lnTo>
                <a:lnTo>
                  <a:pt x="6540" y="243408"/>
                </a:lnTo>
                <a:lnTo>
                  <a:pt x="1752" y="250151"/>
                </a:lnTo>
                <a:lnTo>
                  <a:pt x="0" y="258406"/>
                </a:lnTo>
                <a:lnTo>
                  <a:pt x="0" y="310832"/>
                </a:lnTo>
                <a:lnTo>
                  <a:pt x="1752" y="319100"/>
                </a:lnTo>
                <a:lnTo>
                  <a:pt x="6540" y="325843"/>
                </a:lnTo>
                <a:lnTo>
                  <a:pt x="13652" y="330390"/>
                </a:lnTo>
                <a:lnTo>
                  <a:pt x="22352" y="332066"/>
                </a:lnTo>
                <a:lnTo>
                  <a:pt x="181051" y="332066"/>
                </a:lnTo>
                <a:lnTo>
                  <a:pt x="181051" y="379501"/>
                </a:lnTo>
                <a:lnTo>
                  <a:pt x="218516" y="379501"/>
                </a:lnTo>
                <a:lnTo>
                  <a:pt x="218516" y="332066"/>
                </a:lnTo>
                <a:lnTo>
                  <a:pt x="377228" y="332066"/>
                </a:lnTo>
                <a:lnTo>
                  <a:pt x="385927" y="330390"/>
                </a:lnTo>
                <a:lnTo>
                  <a:pt x="393039" y="325843"/>
                </a:lnTo>
                <a:lnTo>
                  <a:pt x="397827" y="319100"/>
                </a:lnTo>
                <a:lnTo>
                  <a:pt x="399580" y="310832"/>
                </a:lnTo>
                <a:lnTo>
                  <a:pt x="399580" y="296481"/>
                </a:lnTo>
                <a:lnTo>
                  <a:pt x="399580" y="272757"/>
                </a:lnTo>
                <a:lnTo>
                  <a:pt x="399580" y="258406"/>
                </a:lnTo>
                <a:close/>
              </a:path>
              <a:path w="400050" h="379729">
                <a:moveTo>
                  <a:pt x="399580" y="139814"/>
                </a:moveTo>
                <a:lnTo>
                  <a:pt x="397827" y="131546"/>
                </a:lnTo>
                <a:lnTo>
                  <a:pt x="393039" y="124802"/>
                </a:lnTo>
                <a:lnTo>
                  <a:pt x="385927" y="120256"/>
                </a:lnTo>
                <a:lnTo>
                  <a:pt x="377228" y="118579"/>
                </a:lnTo>
                <a:lnTo>
                  <a:pt x="199783" y="118579"/>
                </a:lnTo>
                <a:lnTo>
                  <a:pt x="199783" y="159473"/>
                </a:lnTo>
                <a:lnTo>
                  <a:pt x="199783" y="172580"/>
                </a:lnTo>
                <a:lnTo>
                  <a:pt x="194195" y="177888"/>
                </a:lnTo>
                <a:lnTo>
                  <a:pt x="180403" y="177888"/>
                </a:lnTo>
                <a:lnTo>
                  <a:pt x="174815" y="172580"/>
                </a:lnTo>
                <a:lnTo>
                  <a:pt x="174815" y="159473"/>
                </a:lnTo>
                <a:lnTo>
                  <a:pt x="180403" y="154165"/>
                </a:lnTo>
                <a:lnTo>
                  <a:pt x="194195" y="154165"/>
                </a:lnTo>
                <a:lnTo>
                  <a:pt x="199783" y="159473"/>
                </a:lnTo>
                <a:lnTo>
                  <a:pt x="199783" y="118579"/>
                </a:lnTo>
                <a:lnTo>
                  <a:pt x="137350" y="118579"/>
                </a:lnTo>
                <a:lnTo>
                  <a:pt x="137350" y="159473"/>
                </a:lnTo>
                <a:lnTo>
                  <a:pt x="137350" y="172580"/>
                </a:lnTo>
                <a:lnTo>
                  <a:pt x="131762" y="177888"/>
                </a:lnTo>
                <a:lnTo>
                  <a:pt x="117970" y="177888"/>
                </a:lnTo>
                <a:lnTo>
                  <a:pt x="112382" y="172580"/>
                </a:lnTo>
                <a:lnTo>
                  <a:pt x="112382" y="159473"/>
                </a:lnTo>
                <a:lnTo>
                  <a:pt x="117970" y="154165"/>
                </a:lnTo>
                <a:lnTo>
                  <a:pt x="131762" y="154165"/>
                </a:lnTo>
                <a:lnTo>
                  <a:pt x="137350" y="159473"/>
                </a:lnTo>
                <a:lnTo>
                  <a:pt x="137350" y="118579"/>
                </a:lnTo>
                <a:lnTo>
                  <a:pt x="74917" y="118579"/>
                </a:lnTo>
                <a:lnTo>
                  <a:pt x="74917" y="159473"/>
                </a:lnTo>
                <a:lnTo>
                  <a:pt x="74917" y="172580"/>
                </a:lnTo>
                <a:lnTo>
                  <a:pt x="69329" y="177888"/>
                </a:lnTo>
                <a:lnTo>
                  <a:pt x="55537" y="177888"/>
                </a:lnTo>
                <a:lnTo>
                  <a:pt x="49936" y="172580"/>
                </a:lnTo>
                <a:lnTo>
                  <a:pt x="49936" y="159473"/>
                </a:lnTo>
                <a:lnTo>
                  <a:pt x="55537" y="154165"/>
                </a:lnTo>
                <a:lnTo>
                  <a:pt x="69329" y="154165"/>
                </a:lnTo>
                <a:lnTo>
                  <a:pt x="74917" y="159473"/>
                </a:lnTo>
                <a:lnTo>
                  <a:pt x="74917" y="118579"/>
                </a:lnTo>
                <a:lnTo>
                  <a:pt x="22352" y="118579"/>
                </a:lnTo>
                <a:lnTo>
                  <a:pt x="13652" y="120256"/>
                </a:lnTo>
                <a:lnTo>
                  <a:pt x="6540" y="124802"/>
                </a:lnTo>
                <a:lnTo>
                  <a:pt x="1752" y="131546"/>
                </a:lnTo>
                <a:lnTo>
                  <a:pt x="0" y="139814"/>
                </a:lnTo>
                <a:lnTo>
                  <a:pt x="0" y="192239"/>
                </a:lnTo>
                <a:lnTo>
                  <a:pt x="1752" y="200494"/>
                </a:lnTo>
                <a:lnTo>
                  <a:pt x="6540" y="207251"/>
                </a:lnTo>
                <a:lnTo>
                  <a:pt x="13652" y="211797"/>
                </a:lnTo>
                <a:lnTo>
                  <a:pt x="22352" y="213461"/>
                </a:lnTo>
                <a:lnTo>
                  <a:pt x="377228" y="213461"/>
                </a:lnTo>
                <a:lnTo>
                  <a:pt x="385927" y="211797"/>
                </a:lnTo>
                <a:lnTo>
                  <a:pt x="393039" y="207251"/>
                </a:lnTo>
                <a:lnTo>
                  <a:pt x="397827" y="200494"/>
                </a:lnTo>
                <a:lnTo>
                  <a:pt x="399580" y="192239"/>
                </a:lnTo>
                <a:lnTo>
                  <a:pt x="399580" y="177888"/>
                </a:lnTo>
                <a:lnTo>
                  <a:pt x="399580" y="154165"/>
                </a:lnTo>
                <a:lnTo>
                  <a:pt x="399580" y="139814"/>
                </a:lnTo>
                <a:close/>
              </a:path>
              <a:path w="400050" h="379729">
                <a:moveTo>
                  <a:pt x="399580" y="21209"/>
                </a:moveTo>
                <a:lnTo>
                  <a:pt x="397827" y="12954"/>
                </a:lnTo>
                <a:lnTo>
                  <a:pt x="393039" y="6210"/>
                </a:lnTo>
                <a:lnTo>
                  <a:pt x="385927" y="1663"/>
                </a:lnTo>
                <a:lnTo>
                  <a:pt x="377228" y="0"/>
                </a:lnTo>
                <a:lnTo>
                  <a:pt x="199783" y="0"/>
                </a:lnTo>
                <a:lnTo>
                  <a:pt x="199783" y="40881"/>
                </a:lnTo>
                <a:lnTo>
                  <a:pt x="199783" y="53975"/>
                </a:lnTo>
                <a:lnTo>
                  <a:pt x="194195" y="59283"/>
                </a:lnTo>
                <a:lnTo>
                  <a:pt x="180403" y="59283"/>
                </a:lnTo>
                <a:lnTo>
                  <a:pt x="174815" y="53975"/>
                </a:lnTo>
                <a:lnTo>
                  <a:pt x="174815" y="40881"/>
                </a:lnTo>
                <a:lnTo>
                  <a:pt x="180403" y="35560"/>
                </a:lnTo>
                <a:lnTo>
                  <a:pt x="194195" y="35560"/>
                </a:lnTo>
                <a:lnTo>
                  <a:pt x="199783" y="40881"/>
                </a:lnTo>
                <a:lnTo>
                  <a:pt x="199783" y="0"/>
                </a:lnTo>
                <a:lnTo>
                  <a:pt x="137350" y="0"/>
                </a:lnTo>
                <a:lnTo>
                  <a:pt x="137350" y="40881"/>
                </a:lnTo>
                <a:lnTo>
                  <a:pt x="137350" y="53975"/>
                </a:lnTo>
                <a:lnTo>
                  <a:pt x="131762" y="59283"/>
                </a:lnTo>
                <a:lnTo>
                  <a:pt x="117970" y="59283"/>
                </a:lnTo>
                <a:lnTo>
                  <a:pt x="112382" y="53975"/>
                </a:lnTo>
                <a:lnTo>
                  <a:pt x="112382" y="40881"/>
                </a:lnTo>
                <a:lnTo>
                  <a:pt x="117970" y="35560"/>
                </a:lnTo>
                <a:lnTo>
                  <a:pt x="131762" y="35560"/>
                </a:lnTo>
                <a:lnTo>
                  <a:pt x="137350" y="40881"/>
                </a:lnTo>
                <a:lnTo>
                  <a:pt x="137350" y="0"/>
                </a:lnTo>
                <a:lnTo>
                  <a:pt x="74917" y="0"/>
                </a:lnTo>
                <a:lnTo>
                  <a:pt x="74917" y="40881"/>
                </a:lnTo>
                <a:lnTo>
                  <a:pt x="74917" y="53975"/>
                </a:lnTo>
                <a:lnTo>
                  <a:pt x="69329" y="59283"/>
                </a:lnTo>
                <a:lnTo>
                  <a:pt x="55537" y="59283"/>
                </a:lnTo>
                <a:lnTo>
                  <a:pt x="49936" y="53975"/>
                </a:lnTo>
                <a:lnTo>
                  <a:pt x="49936" y="40881"/>
                </a:lnTo>
                <a:lnTo>
                  <a:pt x="55537" y="35560"/>
                </a:lnTo>
                <a:lnTo>
                  <a:pt x="69329" y="35560"/>
                </a:lnTo>
                <a:lnTo>
                  <a:pt x="74917" y="40881"/>
                </a:lnTo>
                <a:lnTo>
                  <a:pt x="74917" y="0"/>
                </a:lnTo>
                <a:lnTo>
                  <a:pt x="22352" y="0"/>
                </a:lnTo>
                <a:lnTo>
                  <a:pt x="13652" y="1663"/>
                </a:lnTo>
                <a:lnTo>
                  <a:pt x="6540" y="6210"/>
                </a:lnTo>
                <a:lnTo>
                  <a:pt x="1752" y="12954"/>
                </a:lnTo>
                <a:lnTo>
                  <a:pt x="0" y="21209"/>
                </a:lnTo>
                <a:lnTo>
                  <a:pt x="0" y="73634"/>
                </a:lnTo>
                <a:lnTo>
                  <a:pt x="1752" y="81902"/>
                </a:lnTo>
                <a:lnTo>
                  <a:pt x="6540" y="88646"/>
                </a:lnTo>
                <a:lnTo>
                  <a:pt x="13652" y="93192"/>
                </a:lnTo>
                <a:lnTo>
                  <a:pt x="22352" y="94869"/>
                </a:lnTo>
                <a:lnTo>
                  <a:pt x="377228" y="94869"/>
                </a:lnTo>
                <a:lnTo>
                  <a:pt x="385927" y="93192"/>
                </a:lnTo>
                <a:lnTo>
                  <a:pt x="393039" y="88646"/>
                </a:lnTo>
                <a:lnTo>
                  <a:pt x="397827" y="81902"/>
                </a:lnTo>
                <a:lnTo>
                  <a:pt x="399580" y="73634"/>
                </a:lnTo>
                <a:lnTo>
                  <a:pt x="399580" y="59283"/>
                </a:lnTo>
                <a:lnTo>
                  <a:pt x="399580" y="35560"/>
                </a:lnTo>
                <a:lnTo>
                  <a:pt x="399580" y="21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8491" y="6164579"/>
            <a:ext cx="1289685" cy="76200"/>
          </a:xfrm>
          <a:custGeom>
            <a:avLst/>
            <a:gdLst/>
            <a:ahLst/>
            <a:cxnLst/>
            <a:rect l="l" t="t" r="r" b="b"/>
            <a:pathLst>
              <a:path w="1289685" h="76200">
                <a:moveTo>
                  <a:pt x="1213104" y="0"/>
                </a:moveTo>
                <a:lnTo>
                  <a:pt x="1213104" y="76200"/>
                </a:lnTo>
                <a:lnTo>
                  <a:pt x="1276604" y="44450"/>
                </a:lnTo>
                <a:lnTo>
                  <a:pt x="1225804" y="44450"/>
                </a:lnTo>
                <a:lnTo>
                  <a:pt x="1225804" y="31750"/>
                </a:lnTo>
                <a:lnTo>
                  <a:pt x="1276604" y="31750"/>
                </a:lnTo>
                <a:lnTo>
                  <a:pt x="1213104" y="0"/>
                </a:lnTo>
                <a:close/>
              </a:path>
              <a:path w="1289685" h="76200">
                <a:moveTo>
                  <a:pt x="1213104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213104" y="44450"/>
                </a:lnTo>
                <a:lnTo>
                  <a:pt x="1213104" y="31750"/>
                </a:lnTo>
                <a:close/>
              </a:path>
              <a:path w="1289685" h="76200">
                <a:moveTo>
                  <a:pt x="1276604" y="31750"/>
                </a:moveTo>
                <a:lnTo>
                  <a:pt x="1225804" y="31750"/>
                </a:lnTo>
                <a:lnTo>
                  <a:pt x="1225804" y="44450"/>
                </a:lnTo>
                <a:lnTo>
                  <a:pt x="1276604" y="44450"/>
                </a:lnTo>
                <a:lnTo>
                  <a:pt x="1289304" y="38100"/>
                </a:lnTo>
                <a:lnTo>
                  <a:pt x="1276604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888491" y="5943409"/>
            <a:ext cx="1240790" cy="412115"/>
            <a:chOff x="888491" y="5943409"/>
            <a:chExt cx="1240790" cy="412115"/>
          </a:xfrm>
        </p:grpSpPr>
        <p:sp>
          <p:nvSpPr>
            <p:cNvPr id="27" name="object 27"/>
            <p:cNvSpPr/>
            <p:nvPr/>
          </p:nvSpPr>
          <p:spPr>
            <a:xfrm>
              <a:off x="888491" y="6278879"/>
              <a:ext cx="1240790" cy="76200"/>
            </a:xfrm>
            <a:custGeom>
              <a:avLst/>
              <a:gdLst/>
              <a:ahLst/>
              <a:cxnLst/>
              <a:rect l="l" t="t" r="r" b="b"/>
              <a:pathLst>
                <a:path w="124078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124078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1240789" h="76200">
                  <a:moveTo>
                    <a:pt x="1240409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1240409" y="44450"/>
                  </a:lnTo>
                  <a:lnTo>
                    <a:pt x="1240409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35963" y="5948171"/>
              <a:ext cx="421005" cy="193675"/>
            </a:xfrm>
            <a:custGeom>
              <a:avLst/>
              <a:gdLst/>
              <a:ahLst/>
              <a:cxnLst/>
              <a:rect l="l" t="t" r="r" b="b"/>
              <a:pathLst>
                <a:path w="421005" h="193675">
                  <a:moveTo>
                    <a:pt x="0" y="193547"/>
                  </a:moveTo>
                  <a:lnTo>
                    <a:pt x="420624" y="193547"/>
                  </a:lnTo>
                  <a:lnTo>
                    <a:pt x="420624" y="0"/>
                  </a:lnTo>
                  <a:lnTo>
                    <a:pt x="0" y="0"/>
                  </a:lnTo>
                  <a:lnTo>
                    <a:pt x="0" y="193547"/>
                  </a:lnTo>
                  <a:close/>
                </a:path>
              </a:pathLst>
            </a:custGeom>
            <a:ln w="952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228600" y="5597461"/>
          <a:ext cx="2499675" cy="10530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0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2882">
                <a:tc gridSpan="2"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00" spc="-10" dirty="0">
                          <a:solidFill>
                            <a:srgbClr val="5B9BD4"/>
                          </a:solidFill>
                          <a:latin typeface="Arial"/>
                          <a:cs typeface="Arial"/>
                        </a:rPr>
                        <a:t>Ephemeral </a:t>
                      </a:r>
                      <a:r>
                        <a:rPr sz="1300" spc="-5" dirty="0">
                          <a:solidFill>
                            <a:srgbClr val="5B9BD4"/>
                          </a:solidFill>
                          <a:latin typeface="Arial"/>
                          <a:cs typeface="Arial"/>
                        </a:rPr>
                        <a:t>Port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=Client</a:t>
                      </a:r>
                      <a:r>
                        <a:rPr sz="13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Port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 marL="5461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Q:12345-&gt;53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201">
                <a:tc>
                  <a:txBody>
                    <a:bodyPr/>
                    <a:lstStyle/>
                    <a:p>
                      <a:pPr marL="13970">
                        <a:lnSpc>
                          <a:spcPts val="1185"/>
                        </a:lnSpc>
                        <a:tabLst>
                          <a:tab pos="850900" algn="l"/>
                        </a:tabLst>
                      </a:pPr>
                      <a:r>
                        <a:rPr sz="1950" spc="-15" baseline="-29914" dirty="0">
                          <a:latin typeface="Calibri"/>
                          <a:cs typeface="Calibri"/>
                        </a:rPr>
                        <a:t>Resolver	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R:53-&gt;12345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ts val="1480"/>
                        </a:lnSpc>
                        <a:spcBef>
                          <a:spcPts val="39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NS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1" name="图片 30">
            <a:extLst>
              <a:ext uri="{FF2B5EF4-FFF2-40B4-BE49-F238E27FC236}">
                <a16:creationId xmlns:a16="http://schemas.microsoft.com/office/drawing/2014/main" id="{8738738E-3E31-470E-8BA6-C27E6A253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8630" y="299674"/>
            <a:ext cx="516886" cy="59936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7566BC7-35C3-4309-B5A7-CA377760D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287" y="407796"/>
            <a:ext cx="624889" cy="605156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77104649-63BA-49E6-AFDB-FBD664B50359}"/>
              </a:ext>
            </a:extLst>
          </p:cNvPr>
          <p:cNvSpPr/>
          <p:nvPr/>
        </p:nvSpPr>
        <p:spPr>
          <a:xfrm>
            <a:off x="11116560" y="6295768"/>
            <a:ext cx="231775" cy="48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63EB46-18D9-4DB4-8E57-17375FB0FD0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15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75058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1921FE1C-0EE5-40EE-B4DB-FD2FA9027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44" y="5972207"/>
            <a:ext cx="475975" cy="46094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508" y="247599"/>
            <a:ext cx="46704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30" dirty="0"/>
              <a:t>DNS Cache</a:t>
            </a:r>
            <a:r>
              <a:rPr sz="4400" b="1" spc="-215" dirty="0"/>
              <a:t> </a:t>
            </a:r>
            <a:r>
              <a:rPr sz="4400" b="1" spc="-45" dirty="0"/>
              <a:t>Poisoning</a:t>
            </a:r>
            <a:endParaRPr sz="44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7133335" y="650874"/>
            <a:ext cx="17735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5" dirty="0">
                <a:solidFill>
                  <a:srgbClr val="00AFEF"/>
                </a:solidFill>
                <a:latin typeface="Calibri"/>
                <a:cs typeface="Calibri"/>
                <a:hlinkClick r:id="rId3"/>
              </a:rPr>
              <a:t>www.bank.com</a:t>
            </a:r>
            <a:r>
              <a:rPr sz="1300" spc="10" dirty="0">
                <a:solidFill>
                  <a:srgbClr val="00AFE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300" spc="-5" dirty="0">
                <a:latin typeface="Calibri"/>
                <a:cs typeface="Calibri"/>
              </a:rPr>
              <a:t>IP=</a:t>
            </a:r>
            <a:r>
              <a:rPr sz="1300" spc="-5" dirty="0">
                <a:solidFill>
                  <a:srgbClr val="FF0000"/>
                </a:solidFill>
                <a:latin typeface="Calibri"/>
                <a:cs typeface="Calibri"/>
              </a:rPr>
              <a:t>6.6.6.6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6782" y="1012952"/>
            <a:ext cx="59690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Calibri"/>
                <a:cs typeface="Calibri"/>
              </a:rPr>
              <a:t>Resolver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33840" y="958828"/>
            <a:ext cx="29845" cy="28575"/>
          </a:xfrm>
          <a:custGeom>
            <a:avLst/>
            <a:gdLst/>
            <a:ahLst/>
            <a:cxnLst/>
            <a:rect l="l" t="t" r="r" b="b"/>
            <a:pathLst>
              <a:path w="29845" h="28575">
                <a:moveTo>
                  <a:pt x="29530" y="0"/>
                </a:moveTo>
                <a:lnTo>
                  <a:pt x="0" y="0"/>
                </a:lnTo>
                <a:lnTo>
                  <a:pt x="0" y="28045"/>
                </a:lnTo>
                <a:lnTo>
                  <a:pt x="295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30211" y="882396"/>
            <a:ext cx="1911985" cy="76200"/>
          </a:xfrm>
          <a:custGeom>
            <a:avLst/>
            <a:gdLst/>
            <a:ahLst/>
            <a:cxnLst/>
            <a:rect l="l" t="t" r="r" b="b"/>
            <a:pathLst>
              <a:path w="1911984" h="76200">
                <a:moveTo>
                  <a:pt x="1911477" y="31750"/>
                </a:moveTo>
                <a:lnTo>
                  <a:pt x="1809877" y="31750"/>
                </a:lnTo>
                <a:lnTo>
                  <a:pt x="1809877" y="44450"/>
                </a:lnTo>
                <a:lnTo>
                  <a:pt x="1911477" y="44450"/>
                </a:lnTo>
                <a:lnTo>
                  <a:pt x="1911477" y="31750"/>
                </a:lnTo>
                <a:close/>
              </a:path>
              <a:path w="1911984" h="76200">
                <a:moveTo>
                  <a:pt x="1771777" y="31750"/>
                </a:moveTo>
                <a:lnTo>
                  <a:pt x="1670177" y="31750"/>
                </a:lnTo>
                <a:lnTo>
                  <a:pt x="1670177" y="44450"/>
                </a:lnTo>
                <a:lnTo>
                  <a:pt x="1771777" y="44450"/>
                </a:lnTo>
                <a:lnTo>
                  <a:pt x="1771777" y="31750"/>
                </a:lnTo>
                <a:close/>
              </a:path>
              <a:path w="1911984" h="76200">
                <a:moveTo>
                  <a:pt x="1632077" y="31750"/>
                </a:moveTo>
                <a:lnTo>
                  <a:pt x="1530477" y="31750"/>
                </a:lnTo>
                <a:lnTo>
                  <a:pt x="1530477" y="44450"/>
                </a:lnTo>
                <a:lnTo>
                  <a:pt x="1632077" y="44450"/>
                </a:lnTo>
                <a:lnTo>
                  <a:pt x="1632077" y="31750"/>
                </a:lnTo>
                <a:close/>
              </a:path>
              <a:path w="1911984" h="76200">
                <a:moveTo>
                  <a:pt x="1492377" y="31750"/>
                </a:moveTo>
                <a:lnTo>
                  <a:pt x="1390777" y="31750"/>
                </a:lnTo>
                <a:lnTo>
                  <a:pt x="1390777" y="44450"/>
                </a:lnTo>
                <a:lnTo>
                  <a:pt x="1492377" y="44450"/>
                </a:lnTo>
                <a:lnTo>
                  <a:pt x="1492377" y="31750"/>
                </a:lnTo>
                <a:close/>
              </a:path>
              <a:path w="1911984" h="76200">
                <a:moveTo>
                  <a:pt x="1352677" y="31750"/>
                </a:moveTo>
                <a:lnTo>
                  <a:pt x="1251077" y="31750"/>
                </a:lnTo>
                <a:lnTo>
                  <a:pt x="1251077" y="44450"/>
                </a:lnTo>
                <a:lnTo>
                  <a:pt x="1352677" y="44450"/>
                </a:lnTo>
                <a:lnTo>
                  <a:pt x="1352677" y="31750"/>
                </a:lnTo>
                <a:close/>
              </a:path>
              <a:path w="1911984" h="76200">
                <a:moveTo>
                  <a:pt x="1212977" y="31750"/>
                </a:moveTo>
                <a:lnTo>
                  <a:pt x="1111377" y="31750"/>
                </a:lnTo>
                <a:lnTo>
                  <a:pt x="1111377" y="44450"/>
                </a:lnTo>
                <a:lnTo>
                  <a:pt x="1212977" y="44450"/>
                </a:lnTo>
                <a:lnTo>
                  <a:pt x="1212977" y="31750"/>
                </a:lnTo>
                <a:close/>
              </a:path>
              <a:path w="1911984" h="76200">
                <a:moveTo>
                  <a:pt x="1073277" y="31750"/>
                </a:moveTo>
                <a:lnTo>
                  <a:pt x="971677" y="31750"/>
                </a:lnTo>
                <a:lnTo>
                  <a:pt x="971677" y="44450"/>
                </a:lnTo>
                <a:lnTo>
                  <a:pt x="1073277" y="44450"/>
                </a:lnTo>
                <a:lnTo>
                  <a:pt x="1073277" y="31750"/>
                </a:lnTo>
                <a:close/>
              </a:path>
              <a:path w="1911984" h="76200">
                <a:moveTo>
                  <a:pt x="933577" y="31750"/>
                </a:moveTo>
                <a:lnTo>
                  <a:pt x="831977" y="31750"/>
                </a:lnTo>
                <a:lnTo>
                  <a:pt x="831977" y="44450"/>
                </a:lnTo>
                <a:lnTo>
                  <a:pt x="933577" y="44450"/>
                </a:lnTo>
                <a:lnTo>
                  <a:pt x="933577" y="31750"/>
                </a:lnTo>
                <a:close/>
              </a:path>
              <a:path w="1911984" h="76200">
                <a:moveTo>
                  <a:pt x="793877" y="31750"/>
                </a:moveTo>
                <a:lnTo>
                  <a:pt x="692277" y="31750"/>
                </a:lnTo>
                <a:lnTo>
                  <a:pt x="692277" y="44450"/>
                </a:lnTo>
                <a:lnTo>
                  <a:pt x="793877" y="44450"/>
                </a:lnTo>
                <a:lnTo>
                  <a:pt x="793877" y="31750"/>
                </a:lnTo>
                <a:close/>
              </a:path>
              <a:path w="1911984" h="76200">
                <a:moveTo>
                  <a:pt x="654177" y="31750"/>
                </a:moveTo>
                <a:lnTo>
                  <a:pt x="552577" y="31750"/>
                </a:lnTo>
                <a:lnTo>
                  <a:pt x="552577" y="44450"/>
                </a:lnTo>
                <a:lnTo>
                  <a:pt x="654177" y="44450"/>
                </a:lnTo>
                <a:lnTo>
                  <a:pt x="654177" y="31750"/>
                </a:lnTo>
                <a:close/>
              </a:path>
              <a:path w="1911984" h="76200">
                <a:moveTo>
                  <a:pt x="514477" y="31750"/>
                </a:moveTo>
                <a:lnTo>
                  <a:pt x="412877" y="31750"/>
                </a:lnTo>
                <a:lnTo>
                  <a:pt x="412877" y="44450"/>
                </a:lnTo>
                <a:lnTo>
                  <a:pt x="514477" y="44450"/>
                </a:lnTo>
                <a:lnTo>
                  <a:pt x="514477" y="31750"/>
                </a:lnTo>
                <a:close/>
              </a:path>
              <a:path w="1911984" h="76200">
                <a:moveTo>
                  <a:pt x="374777" y="31750"/>
                </a:moveTo>
                <a:lnTo>
                  <a:pt x="273177" y="31750"/>
                </a:lnTo>
                <a:lnTo>
                  <a:pt x="273177" y="44450"/>
                </a:lnTo>
                <a:lnTo>
                  <a:pt x="374777" y="44450"/>
                </a:lnTo>
                <a:lnTo>
                  <a:pt x="374777" y="31750"/>
                </a:lnTo>
                <a:close/>
              </a:path>
              <a:path w="1911984" h="76200">
                <a:moveTo>
                  <a:pt x="235077" y="31750"/>
                </a:moveTo>
                <a:lnTo>
                  <a:pt x="133477" y="31750"/>
                </a:lnTo>
                <a:lnTo>
                  <a:pt x="133477" y="44450"/>
                </a:lnTo>
                <a:lnTo>
                  <a:pt x="235077" y="44450"/>
                </a:lnTo>
                <a:lnTo>
                  <a:pt x="235077" y="31750"/>
                </a:lnTo>
                <a:close/>
              </a:path>
              <a:path w="191198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91198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911984" h="76200">
                <a:moveTo>
                  <a:pt x="95377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95377" y="44450"/>
                </a:lnTo>
                <a:lnTo>
                  <a:pt x="95377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99688" y="5478779"/>
            <a:ext cx="5311140" cy="64643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1800" spc="-20" dirty="0">
                <a:latin typeface="Calibri"/>
                <a:cs typeface="Calibri"/>
              </a:rPr>
              <a:t>Traditional: </a:t>
            </a:r>
            <a:r>
              <a:rPr sz="1800" spc="15" dirty="0">
                <a:latin typeface="Cambria Math"/>
                <a:cs typeface="Cambria Math"/>
              </a:rPr>
              <a:t>2</a:t>
            </a:r>
            <a:r>
              <a:rPr sz="1950" spc="22" baseline="27777" dirty="0">
                <a:latin typeface="Cambria Math"/>
                <a:cs typeface="Cambria Math"/>
              </a:rPr>
              <a:t>16 </a:t>
            </a:r>
            <a:r>
              <a:rPr sz="1800" dirty="0">
                <a:latin typeface="Cambria Math"/>
                <a:cs typeface="Cambria Math"/>
              </a:rPr>
              <a:t>× </a:t>
            </a:r>
            <a:r>
              <a:rPr sz="1800" spc="15" dirty="0">
                <a:latin typeface="Cambria Math"/>
                <a:cs typeface="Cambria Math"/>
              </a:rPr>
              <a:t>2</a:t>
            </a:r>
            <a:r>
              <a:rPr sz="1950" spc="22" baseline="27777" dirty="0">
                <a:latin typeface="Cambria Math"/>
                <a:cs typeface="Cambria Math"/>
              </a:rPr>
              <a:t>16 </a:t>
            </a:r>
            <a:r>
              <a:rPr sz="1800" dirty="0">
                <a:latin typeface="Cambria Math"/>
                <a:cs typeface="Cambria Math"/>
              </a:rPr>
              <a:t>= </a:t>
            </a:r>
            <a:r>
              <a:rPr sz="1800" spc="25" dirty="0">
                <a:solidFill>
                  <a:srgbClr val="FF0000"/>
                </a:solidFill>
                <a:latin typeface="Cambria Math"/>
                <a:cs typeface="Cambria Math"/>
              </a:rPr>
              <a:t>2</a:t>
            </a:r>
            <a:r>
              <a:rPr sz="1950" spc="37" baseline="27777" dirty="0">
                <a:solidFill>
                  <a:srgbClr val="FF0000"/>
                </a:solidFill>
                <a:latin typeface="Cambria Math"/>
                <a:cs typeface="Cambria Math"/>
              </a:rPr>
              <a:t>32 </a:t>
            </a:r>
            <a:r>
              <a:rPr sz="1800" spc="-5" dirty="0">
                <a:latin typeface="Calibri"/>
                <a:cs typeface="Calibri"/>
              </a:rPr>
              <a:t>(Impossible in short</a:t>
            </a:r>
            <a:r>
              <a:rPr sz="1800" spc="-1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time)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91382" y="5802067"/>
            <a:ext cx="3259454" cy="271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50"/>
              </a:lnSpc>
            </a:pPr>
            <a:r>
              <a:rPr sz="1800" spc="-5" dirty="0">
                <a:latin typeface="Calibri"/>
                <a:cs typeface="Calibri"/>
              </a:rPr>
              <a:t>Our Side </a:t>
            </a:r>
            <a:r>
              <a:rPr sz="1800" dirty="0">
                <a:latin typeface="Calibri"/>
                <a:cs typeface="Calibri"/>
              </a:rPr>
              <a:t>Channel: </a:t>
            </a:r>
            <a:r>
              <a:rPr sz="1800" spc="15" dirty="0">
                <a:latin typeface="Cambria Math"/>
                <a:cs typeface="Cambria Math"/>
              </a:rPr>
              <a:t>2</a:t>
            </a:r>
            <a:r>
              <a:rPr sz="1950" spc="22" baseline="27777" dirty="0">
                <a:latin typeface="Cambria Math"/>
                <a:cs typeface="Cambria Math"/>
              </a:rPr>
              <a:t>16 </a:t>
            </a:r>
            <a:r>
              <a:rPr sz="1800" dirty="0">
                <a:latin typeface="Cambria Math"/>
                <a:cs typeface="Cambria Math"/>
              </a:rPr>
              <a:t>+ </a:t>
            </a:r>
            <a:r>
              <a:rPr sz="1800" spc="15" dirty="0">
                <a:latin typeface="Cambria Math"/>
                <a:cs typeface="Cambria Math"/>
              </a:rPr>
              <a:t>2</a:t>
            </a:r>
            <a:r>
              <a:rPr sz="1950" spc="22" baseline="27777" dirty="0">
                <a:latin typeface="Cambria Math"/>
                <a:cs typeface="Cambria Math"/>
              </a:rPr>
              <a:t>16 </a:t>
            </a:r>
            <a:r>
              <a:rPr sz="1800" dirty="0">
                <a:latin typeface="Cambria Math"/>
                <a:cs typeface="Cambria Math"/>
              </a:rPr>
              <a:t>≈</a:t>
            </a:r>
            <a:r>
              <a:rPr sz="1800" spc="-85" dirty="0">
                <a:latin typeface="Cambria Math"/>
                <a:cs typeface="Cambria Math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Cambria Math"/>
                <a:cs typeface="Cambria Math"/>
              </a:rPr>
              <a:t>2</a:t>
            </a:r>
            <a:r>
              <a:rPr sz="1950" spc="22" baseline="27777" dirty="0">
                <a:solidFill>
                  <a:srgbClr val="FF0000"/>
                </a:solidFill>
                <a:latin typeface="Cambria Math"/>
                <a:cs typeface="Cambria Math"/>
              </a:rPr>
              <a:t>16</a:t>
            </a:r>
            <a:endParaRPr sz="1950" baseline="27777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53551" y="3322192"/>
            <a:ext cx="8305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?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(16</a:t>
            </a:r>
            <a:r>
              <a:rPr sz="1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bit)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23455" y="3693159"/>
            <a:ext cx="8293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?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(16</a:t>
            </a:r>
            <a:r>
              <a:rPr sz="18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bit)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047875" y="2483230"/>
          <a:ext cx="8128634" cy="22250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IP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Layer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Src: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5.6.7.8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Dst: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(resolver)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782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UDP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Layer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34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Src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Port: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53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97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Dst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Port: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8265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DNS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Layer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87249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TxID: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Question: </a:t>
                      </a:r>
                      <a:r>
                        <a:rPr sz="1800" spc="-15" dirty="0">
                          <a:latin typeface="Calibri"/>
                          <a:cs typeface="Calibri"/>
                          <a:hlinkClick r:id="rId3"/>
                        </a:rPr>
                        <a:t>www.bank.com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753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Answer: </a:t>
                      </a:r>
                      <a:r>
                        <a:rPr sz="1800" spc="-15" dirty="0">
                          <a:latin typeface="Calibri"/>
                          <a:cs typeface="Calibri"/>
                          <a:hlinkClick r:id="rId3"/>
                        </a:rPr>
                        <a:t>www.bank.com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6.6.6.6,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TTL=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99999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2054351" y="559308"/>
            <a:ext cx="8128634" cy="1930908"/>
            <a:chOff x="2054351" y="559308"/>
            <a:chExt cx="8128634" cy="1930908"/>
          </a:xfrm>
        </p:grpSpPr>
        <p:sp>
          <p:nvSpPr>
            <p:cNvPr id="16" name="object 16"/>
            <p:cNvSpPr/>
            <p:nvPr/>
          </p:nvSpPr>
          <p:spPr>
            <a:xfrm>
              <a:off x="6972299" y="559308"/>
              <a:ext cx="2037714" cy="605155"/>
            </a:xfrm>
            <a:custGeom>
              <a:avLst/>
              <a:gdLst/>
              <a:ahLst/>
              <a:cxnLst/>
              <a:rect l="l" t="t" r="r" b="b"/>
              <a:pathLst>
                <a:path w="2037715" h="605155">
                  <a:moveTo>
                    <a:pt x="0" y="302513"/>
                  </a:moveTo>
                  <a:lnTo>
                    <a:pt x="9301" y="261452"/>
                  </a:lnTo>
                  <a:lnTo>
                    <a:pt x="36396" y="222073"/>
                  </a:lnTo>
                  <a:lnTo>
                    <a:pt x="80069" y="184737"/>
                  </a:lnTo>
                  <a:lnTo>
                    <a:pt x="139107" y="149803"/>
                  </a:lnTo>
                  <a:lnTo>
                    <a:pt x="174008" y="133350"/>
                  </a:lnTo>
                  <a:lnTo>
                    <a:pt x="212295" y="117631"/>
                  </a:lnTo>
                  <a:lnTo>
                    <a:pt x="253815" y="102694"/>
                  </a:lnTo>
                  <a:lnTo>
                    <a:pt x="298418" y="88582"/>
                  </a:lnTo>
                  <a:lnTo>
                    <a:pt x="345951" y="75340"/>
                  </a:lnTo>
                  <a:lnTo>
                    <a:pt x="396262" y="63014"/>
                  </a:lnTo>
                  <a:lnTo>
                    <a:pt x="449200" y="51649"/>
                  </a:lnTo>
                  <a:lnTo>
                    <a:pt x="504613" y="41289"/>
                  </a:lnTo>
                  <a:lnTo>
                    <a:pt x="562349" y="31979"/>
                  </a:lnTo>
                  <a:lnTo>
                    <a:pt x="622256" y="23764"/>
                  </a:lnTo>
                  <a:lnTo>
                    <a:pt x="684182" y="16690"/>
                  </a:lnTo>
                  <a:lnTo>
                    <a:pt x="747977" y="10802"/>
                  </a:lnTo>
                  <a:lnTo>
                    <a:pt x="813487" y="6143"/>
                  </a:lnTo>
                  <a:lnTo>
                    <a:pt x="880561" y="2760"/>
                  </a:lnTo>
                  <a:lnTo>
                    <a:pt x="949047" y="697"/>
                  </a:lnTo>
                  <a:lnTo>
                    <a:pt x="1018794" y="0"/>
                  </a:lnTo>
                  <a:lnTo>
                    <a:pt x="1088540" y="697"/>
                  </a:lnTo>
                  <a:lnTo>
                    <a:pt x="1157026" y="2760"/>
                  </a:lnTo>
                  <a:lnTo>
                    <a:pt x="1224100" y="6143"/>
                  </a:lnTo>
                  <a:lnTo>
                    <a:pt x="1289610" y="10802"/>
                  </a:lnTo>
                  <a:lnTo>
                    <a:pt x="1353405" y="16690"/>
                  </a:lnTo>
                  <a:lnTo>
                    <a:pt x="1415331" y="23764"/>
                  </a:lnTo>
                  <a:lnTo>
                    <a:pt x="1475238" y="31979"/>
                  </a:lnTo>
                  <a:lnTo>
                    <a:pt x="1532974" y="41289"/>
                  </a:lnTo>
                  <a:lnTo>
                    <a:pt x="1588387" y="51649"/>
                  </a:lnTo>
                  <a:lnTo>
                    <a:pt x="1641325" y="63014"/>
                  </a:lnTo>
                  <a:lnTo>
                    <a:pt x="1691636" y="75340"/>
                  </a:lnTo>
                  <a:lnTo>
                    <a:pt x="1739169" y="88582"/>
                  </a:lnTo>
                  <a:lnTo>
                    <a:pt x="1783772" y="102694"/>
                  </a:lnTo>
                  <a:lnTo>
                    <a:pt x="1825292" y="117631"/>
                  </a:lnTo>
                  <a:lnTo>
                    <a:pt x="1863579" y="133350"/>
                  </a:lnTo>
                  <a:lnTo>
                    <a:pt x="1898480" y="149803"/>
                  </a:lnTo>
                  <a:lnTo>
                    <a:pt x="1957518" y="184737"/>
                  </a:lnTo>
                  <a:lnTo>
                    <a:pt x="2001191" y="222073"/>
                  </a:lnTo>
                  <a:lnTo>
                    <a:pt x="2028286" y="261452"/>
                  </a:lnTo>
                  <a:lnTo>
                    <a:pt x="2037588" y="302513"/>
                  </a:lnTo>
                  <a:lnTo>
                    <a:pt x="2035237" y="323232"/>
                  </a:lnTo>
                  <a:lnTo>
                    <a:pt x="2016887" y="363497"/>
                  </a:lnTo>
                  <a:lnTo>
                    <a:pt x="1981351" y="401900"/>
                  </a:lnTo>
                  <a:lnTo>
                    <a:pt x="1929844" y="438080"/>
                  </a:lnTo>
                  <a:lnTo>
                    <a:pt x="1863579" y="471677"/>
                  </a:lnTo>
                  <a:lnTo>
                    <a:pt x="1825292" y="487396"/>
                  </a:lnTo>
                  <a:lnTo>
                    <a:pt x="1783772" y="502333"/>
                  </a:lnTo>
                  <a:lnTo>
                    <a:pt x="1739169" y="516445"/>
                  </a:lnTo>
                  <a:lnTo>
                    <a:pt x="1691636" y="529687"/>
                  </a:lnTo>
                  <a:lnTo>
                    <a:pt x="1641325" y="542013"/>
                  </a:lnTo>
                  <a:lnTo>
                    <a:pt x="1588387" y="553378"/>
                  </a:lnTo>
                  <a:lnTo>
                    <a:pt x="1532974" y="563738"/>
                  </a:lnTo>
                  <a:lnTo>
                    <a:pt x="1475238" y="573048"/>
                  </a:lnTo>
                  <a:lnTo>
                    <a:pt x="1415331" y="581263"/>
                  </a:lnTo>
                  <a:lnTo>
                    <a:pt x="1353405" y="588337"/>
                  </a:lnTo>
                  <a:lnTo>
                    <a:pt x="1289610" y="594225"/>
                  </a:lnTo>
                  <a:lnTo>
                    <a:pt x="1224100" y="598884"/>
                  </a:lnTo>
                  <a:lnTo>
                    <a:pt x="1157026" y="602267"/>
                  </a:lnTo>
                  <a:lnTo>
                    <a:pt x="1088540" y="604330"/>
                  </a:lnTo>
                  <a:lnTo>
                    <a:pt x="1018794" y="605027"/>
                  </a:lnTo>
                  <a:lnTo>
                    <a:pt x="949047" y="604330"/>
                  </a:lnTo>
                  <a:lnTo>
                    <a:pt x="880561" y="602267"/>
                  </a:lnTo>
                  <a:lnTo>
                    <a:pt x="813487" y="598884"/>
                  </a:lnTo>
                  <a:lnTo>
                    <a:pt x="747977" y="594225"/>
                  </a:lnTo>
                  <a:lnTo>
                    <a:pt x="684182" y="588337"/>
                  </a:lnTo>
                  <a:lnTo>
                    <a:pt x="622256" y="581263"/>
                  </a:lnTo>
                  <a:lnTo>
                    <a:pt x="562349" y="573048"/>
                  </a:lnTo>
                  <a:lnTo>
                    <a:pt x="504613" y="563738"/>
                  </a:lnTo>
                  <a:lnTo>
                    <a:pt x="449200" y="553378"/>
                  </a:lnTo>
                  <a:lnTo>
                    <a:pt x="396262" y="542013"/>
                  </a:lnTo>
                  <a:lnTo>
                    <a:pt x="345951" y="529687"/>
                  </a:lnTo>
                  <a:lnTo>
                    <a:pt x="298418" y="516445"/>
                  </a:lnTo>
                  <a:lnTo>
                    <a:pt x="253815" y="502333"/>
                  </a:lnTo>
                  <a:lnTo>
                    <a:pt x="212295" y="487396"/>
                  </a:lnTo>
                  <a:lnTo>
                    <a:pt x="174008" y="471677"/>
                  </a:lnTo>
                  <a:lnTo>
                    <a:pt x="139107" y="455224"/>
                  </a:lnTo>
                  <a:lnTo>
                    <a:pt x="80069" y="420290"/>
                  </a:lnTo>
                  <a:lnTo>
                    <a:pt x="36396" y="382954"/>
                  </a:lnTo>
                  <a:lnTo>
                    <a:pt x="9301" y="343575"/>
                  </a:lnTo>
                  <a:lnTo>
                    <a:pt x="0" y="302513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54351" y="1141476"/>
              <a:ext cx="8128634" cy="1348740"/>
            </a:xfrm>
            <a:custGeom>
              <a:avLst/>
              <a:gdLst/>
              <a:ahLst/>
              <a:cxnLst/>
              <a:rect l="l" t="t" r="r" b="b"/>
              <a:pathLst>
                <a:path w="8128634" h="1348739">
                  <a:moveTo>
                    <a:pt x="0" y="1348739"/>
                  </a:moveTo>
                  <a:lnTo>
                    <a:pt x="5477129" y="0"/>
                  </a:lnTo>
                </a:path>
                <a:path w="8128634" h="1348739">
                  <a:moveTo>
                    <a:pt x="8128634" y="1348359"/>
                  </a:moveTo>
                  <a:lnTo>
                    <a:pt x="5937504" y="2286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797543" y="908049"/>
            <a:ext cx="1106170" cy="393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algn="ctr">
              <a:lnSpc>
                <a:spcPts val="1450"/>
              </a:lnSpc>
              <a:spcBef>
                <a:spcPts val="95"/>
              </a:spcBef>
            </a:pPr>
            <a:r>
              <a:rPr sz="1300" b="1" i="1" spc="-5" dirty="0">
                <a:latin typeface="Calibri"/>
                <a:cs typeface="Calibri"/>
              </a:rPr>
              <a:t>5.6.7.8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ts val="1450"/>
              </a:lnSpc>
            </a:pPr>
            <a:r>
              <a:rPr sz="1300" spc="-20" dirty="0">
                <a:latin typeface="Calibri"/>
                <a:cs typeface="Calibri"/>
              </a:rPr>
              <a:t>Trudy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(Off-path)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645408" y="5817108"/>
            <a:ext cx="3327400" cy="268605"/>
          </a:xfrm>
          <a:custGeom>
            <a:avLst/>
            <a:gdLst/>
            <a:ahLst/>
            <a:cxnLst/>
            <a:rect l="l" t="t" r="r" b="b"/>
            <a:pathLst>
              <a:path w="3327400" h="268604">
                <a:moveTo>
                  <a:pt x="3326891" y="0"/>
                </a:moveTo>
                <a:lnTo>
                  <a:pt x="0" y="0"/>
                </a:lnTo>
                <a:lnTo>
                  <a:pt x="0" y="268224"/>
                </a:lnTo>
                <a:lnTo>
                  <a:pt x="3326891" y="268224"/>
                </a:lnTo>
                <a:lnTo>
                  <a:pt x="33268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2113" y="5984100"/>
            <a:ext cx="400050" cy="379730"/>
          </a:xfrm>
          <a:custGeom>
            <a:avLst/>
            <a:gdLst/>
            <a:ahLst/>
            <a:cxnLst/>
            <a:rect l="l" t="t" r="r" b="b"/>
            <a:pathLst>
              <a:path w="400050" h="379729">
                <a:moveTo>
                  <a:pt x="399580" y="258406"/>
                </a:moveTo>
                <a:lnTo>
                  <a:pt x="397827" y="250151"/>
                </a:lnTo>
                <a:lnTo>
                  <a:pt x="393039" y="243408"/>
                </a:lnTo>
                <a:lnTo>
                  <a:pt x="385927" y="238848"/>
                </a:lnTo>
                <a:lnTo>
                  <a:pt x="377228" y="237185"/>
                </a:lnTo>
                <a:lnTo>
                  <a:pt x="199783" y="237185"/>
                </a:lnTo>
                <a:lnTo>
                  <a:pt x="199783" y="278079"/>
                </a:lnTo>
                <a:lnTo>
                  <a:pt x="199783" y="291172"/>
                </a:lnTo>
                <a:lnTo>
                  <a:pt x="194195" y="296481"/>
                </a:lnTo>
                <a:lnTo>
                  <a:pt x="180403" y="296481"/>
                </a:lnTo>
                <a:lnTo>
                  <a:pt x="174815" y="291172"/>
                </a:lnTo>
                <a:lnTo>
                  <a:pt x="174815" y="278079"/>
                </a:lnTo>
                <a:lnTo>
                  <a:pt x="180403" y="272757"/>
                </a:lnTo>
                <a:lnTo>
                  <a:pt x="194195" y="272757"/>
                </a:lnTo>
                <a:lnTo>
                  <a:pt x="199783" y="278079"/>
                </a:lnTo>
                <a:lnTo>
                  <a:pt x="199783" y="237185"/>
                </a:lnTo>
                <a:lnTo>
                  <a:pt x="137350" y="237185"/>
                </a:lnTo>
                <a:lnTo>
                  <a:pt x="137350" y="278079"/>
                </a:lnTo>
                <a:lnTo>
                  <a:pt x="137350" y="291172"/>
                </a:lnTo>
                <a:lnTo>
                  <a:pt x="131762" y="296481"/>
                </a:lnTo>
                <a:lnTo>
                  <a:pt x="117970" y="296481"/>
                </a:lnTo>
                <a:lnTo>
                  <a:pt x="112382" y="291172"/>
                </a:lnTo>
                <a:lnTo>
                  <a:pt x="112382" y="278079"/>
                </a:lnTo>
                <a:lnTo>
                  <a:pt x="117970" y="272757"/>
                </a:lnTo>
                <a:lnTo>
                  <a:pt x="131762" y="272757"/>
                </a:lnTo>
                <a:lnTo>
                  <a:pt x="137350" y="278079"/>
                </a:lnTo>
                <a:lnTo>
                  <a:pt x="137350" y="237185"/>
                </a:lnTo>
                <a:lnTo>
                  <a:pt x="74917" y="237185"/>
                </a:lnTo>
                <a:lnTo>
                  <a:pt x="74917" y="278079"/>
                </a:lnTo>
                <a:lnTo>
                  <a:pt x="74917" y="291172"/>
                </a:lnTo>
                <a:lnTo>
                  <a:pt x="69329" y="296481"/>
                </a:lnTo>
                <a:lnTo>
                  <a:pt x="55537" y="296481"/>
                </a:lnTo>
                <a:lnTo>
                  <a:pt x="49936" y="291172"/>
                </a:lnTo>
                <a:lnTo>
                  <a:pt x="49936" y="278079"/>
                </a:lnTo>
                <a:lnTo>
                  <a:pt x="55537" y="272757"/>
                </a:lnTo>
                <a:lnTo>
                  <a:pt x="69329" y="272757"/>
                </a:lnTo>
                <a:lnTo>
                  <a:pt x="74917" y="278079"/>
                </a:lnTo>
                <a:lnTo>
                  <a:pt x="74917" y="237185"/>
                </a:lnTo>
                <a:lnTo>
                  <a:pt x="22352" y="237185"/>
                </a:lnTo>
                <a:lnTo>
                  <a:pt x="13652" y="238848"/>
                </a:lnTo>
                <a:lnTo>
                  <a:pt x="6540" y="243408"/>
                </a:lnTo>
                <a:lnTo>
                  <a:pt x="1752" y="250151"/>
                </a:lnTo>
                <a:lnTo>
                  <a:pt x="0" y="258406"/>
                </a:lnTo>
                <a:lnTo>
                  <a:pt x="0" y="310832"/>
                </a:lnTo>
                <a:lnTo>
                  <a:pt x="1752" y="319100"/>
                </a:lnTo>
                <a:lnTo>
                  <a:pt x="6540" y="325843"/>
                </a:lnTo>
                <a:lnTo>
                  <a:pt x="13652" y="330390"/>
                </a:lnTo>
                <a:lnTo>
                  <a:pt x="22352" y="332066"/>
                </a:lnTo>
                <a:lnTo>
                  <a:pt x="181051" y="332066"/>
                </a:lnTo>
                <a:lnTo>
                  <a:pt x="181051" y="379501"/>
                </a:lnTo>
                <a:lnTo>
                  <a:pt x="218516" y="379501"/>
                </a:lnTo>
                <a:lnTo>
                  <a:pt x="218516" y="332066"/>
                </a:lnTo>
                <a:lnTo>
                  <a:pt x="377228" y="332066"/>
                </a:lnTo>
                <a:lnTo>
                  <a:pt x="385927" y="330390"/>
                </a:lnTo>
                <a:lnTo>
                  <a:pt x="393039" y="325843"/>
                </a:lnTo>
                <a:lnTo>
                  <a:pt x="397827" y="319100"/>
                </a:lnTo>
                <a:lnTo>
                  <a:pt x="399580" y="310832"/>
                </a:lnTo>
                <a:lnTo>
                  <a:pt x="399580" y="296481"/>
                </a:lnTo>
                <a:lnTo>
                  <a:pt x="399580" y="272757"/>
                </a:lnTo>
                <a:lnTo>
                  <a:pt x="399580" y="258406"/>
                </a:lnTo>
                <a:close/>
              </a:path>
              <a:path w="400050" h="379729">
                <a:moveTo>
                  <a:pt x="399580" y="139814"/>
                </a:moveTo>
                <a:lnTo>
                  <a:pt x="397827" y="131546"/>
                </a:lnTo>
                <a:lnTo>
                  <a:pt x="393039" y="124802"/>
                </a:lnTo>
                <a:lnTo>
                  <a:pt x="385927" y="120256"/>
                </a:lnTo>
                <a:lnTo>
                  <a:pt x="377228" y="118579"/>
                </a:lnTo>
                <a:lnTo>
                  <a:pt x="199783" y="118579"/>
                </a:lnTo>
                <a:lnTo>
                  <a:pt x="199783" y="159473"/>
                </a:lnTo>
                <a:lnTo>
                  <a:pt x="199783" y="172580"/>
                </a:lnTo>
                <a:lnTo>
                  <a:pt x="194195" y="177888"/>
                </a:lnTo>
                <a:lnTo>
                  <a:pt x="180403" y="177888"/>
                </a:lnTo>
                <a:lnTo>
                  <a:pt x="174815" y="172580"/>
                </a:lnTo>
                <a:lnTo>
                  <a:pt x="174815" y="159473"/>
                </a:lnTo>
                <a:lnTo>
                  <a:pt x="180403" y="154165"/>
                </a:lnTo>
                <a:lnTo>
                  <a:pt x="194195" y="154165"/>
                </a:lnTo>
                <a:lnTo>
                  <a:pt x="199783" y="159473"/>
                </a:lnTo>
                <a:lnTo>
                  <a:pt x="199783" y="118579"/>
                </a:lnTo>
                <a:lnTo>
                  <a:pt x="137350" y="118579"/>
                </a:lnTo>
                <a:lnTo>
                  <a:pt x="137350" y="159473"/>
                </a:lnTo>
                <a:lnTo>
                  <a:pt x="137350" y="172580"/>
                </a:lnTo>
                <a:lnTo>
                  <a:pt x="131762" y="177888"/>
                </a:lnTo>
                <a:lnTo>
                  <a:pt x="117970" y="177888"/>
                </a:lnTo>
                <a:lnTo>
                  <a:pt x="112382" y="172580"/>
                </a:lnTo>
                <a:lnTo>
                  <a:pt x="112382" y="159473"/>
                </a:lnTo>
                <a:lnTo>
                  <a:pt x="117970" y="154165"/>
                </a:lnTo>
                <a:lnTo>
                  <a:pt x="131762" y="154165"/>
                </a:lnTo>
                <a:lnTo>
                  <a:pt x="137350" y="159473"/>
                </a:lnTo>
                <a:lnTo>
                  <a:pt x="137350" y="118579"/>
                </a:lnTo>
                <a:lnTo>
                  <a:pt x="74917" y="118579"/>
                </a:lnTo>
                <a:lnTo>
                  <a:pt x="74917" y="159473"/>
                </a:lnTo>
                <a:lnTo>
                  <a:pt x="74917" y="172580"/>
                </a:lnTo>
                <a:lnTo>
                  <a:pt x="69329" y="177888"/>
                </a:lnTo>
                <a:lnTo>
                  <a:pt x="55537" y="177888"/>
                </a:lnTo>
                <a:lnTo>
                  <a:pt x="49936" y="172580"/>
                </a:lnTo>
                <a:lnTo>
                  <a:pt x="49936" y="159473"/>
                </a:lnTo>
                <a:lnTo>
                  <a:pt x="55537" y="154165"/>
                </a:lnTo>
                <a:lnTo>
                  <a:pt x="69329" y="154165"/>
                </a:lnTo>
                <a:lnTo>
                  <a:pt x="74917" y="159473"/>
                </a:lnTo>
                <a:lnTo>
                  <a:pt x="74917" y="118579"/>
                </a:lnTo>
                <a:lnTo>
                  <a:pt x="22352" y="118579"/>
                </a:lnTo>
                <a:lnTo>
                  <a:pt x="13652" y="120256"/>
                </a:lnTo>
                <a:lnTo>
                  <a:pt x="6540" y="124802"/>
                </a:lnTo>
                <a:lnTo>
                  <a:pt x="1752" y="131546"/>
                </a:lnTo>
                <a:lnTo>
                  <a:pt x="0" y="139814"/>
                </a:lnTo>
                <a:lnTo>
                  <a:pt x="0" y="192239"/>
                </a:lnTo>
                <a:lnTo>
                  <a:pt x="1752" y="200494"/>
                </a:lnTo>
                <a:lnTo>
                  <a:pt x="6540" y="207251"/>
                </a:lnTo>
                <a:lnTo>
                  <a:pt x="13652" y="211797"/>
                </a:lnTo>
                <a:lnTo>
                  <a:pt x="22352" y="213461"/>
                </a:lnTo>
                <a:lnTo>
                  <a:pt x="377228" y="213461"/>
                </a:lnTo>
                <a:lnTo>
                  <a:pt x="385927" y="211797"/>
                </a:lnTo>
                <a:lnTo>
                  <a:pt x="393039" y="207251"/>
                </a:lnTo>
                <a:lnTo>
                  <a:pt x="397827" y="200494"/>
                </a:lnTo>
                <a:lnTo>
                  <a:pt x="399580" y="192239"/>
                </a:lnTo>
                <a:lnTo>
                  <a:pt x="399580" y="177888"/>
                </a:lnTo>
                <a:lnTo>
                  <a:pt x="399580" y="154165"/>
                </a:lnTo>
                <a:lnTo>
                  <a:pt x="399580" y="139814"/>
                </a:lnTo>
                <a:close/>
              </a:path>
              <a:path w="400050" h="379729">
                <a:moveTo>
                  <a:pt x="399580" y="21209"/>
                </a:moveTo>
                <a:lnTo>
                  <a:pt x="397827" y="12954"/>
                </a:lnTo>
                <a:lnTo>
                  <a:pt x="393039" y="6210"/>
                </a:lnTo>
                <a:lnTo>
                  <a:pt x="385927" y="1663"/>
                </a:lnTo>
                <a:lnTo>
                  <a:pt x="377228" y="0"/>
                </a:lnTo>
                <a:lnTo>
                  <a:pt x="199783" y="0"/>
                </a:lnTo>
                <a:lnTo>
                  <a:pt x="199783" y="40881"/>
                </a:lnTo>
                <a:lnTo>
                  <a:pt x="199783" y="53975"/>
                </a:lnTo>
                <a:lnTo>
                  <a:pt x="194195" y="59283"/>
                </a:lnTo>
                <a:lnTo>
                  <a:pt x="180403" y="59283"/>
                </a:lnTo>
                <a:lnTo>
                  <a:pt x="174815" y="53975"/>
                </a:lnTo>
                <a:lnTo>
                  <a:pt x="174815" y="40881"/>
                </a:lnTo>
                <a:lnTo>
                  <a:pt x="180403" y="35560"/>
                </a:lnTo>
                <a:lnTo>
                  <a:pt x="194195" y="35560"/>
                </a:lnTo>
                <a:lnTo>
                  <a:pt x="199783" y="40881"/>
                </a:lnTo>
                <a:lnTo>
                  <a:pt x="199783" y="0"/>
                </a:lnTo>
                <a:lnTo>
                  <a:pt x="137350" y="0"/>
                </a:lnTo>
                <a:lnTo>
                  <a:pt x="137350" y="40881"/>
                </a:lnTo>
                <a:lnTo>
                  <a:pt x="137350" y="53975"/>
                </a:lnTo>
                <a:lnTo>
                  <a:pt x="131762" y="59283"/>
                </a:lnTo>
                <a:lnTo>
                  <a:pt x="117970" y="59283"/>
                </a:lnTo>
                <a:lnTo>
                  <a:pt x="112382" y="53975"/>
                </a:lnTo>
                <a:lnTo>
                  <a:pt x="112382" y="40881"/>
                </a:lnTo>
                <a:lnTo>
                  <a:pt x="117970" y="35560"/>
                </a:lnTo>
                <a:lnTo>
                  <a:pt x="131762" y="35560"/>
                </a:lnTo>
                <a:lnTo>
                  <a:pt x="137350" y="40881"/>
                </a:lnTo>
                <a:lnTo>
                  <a:pt x="137350" y="0"/>
                </a:lnTo>
                <a:lnTo>
                  <a:pt x="74917" y="0"/>
                </a:lnTo>
                <a:lnTo>
                  <a:pt x="74917" y="40881"/>
                </a:lnTo>
                <a:lnTo>
                  <a:pt x="74917" y="53975"/>
                </a:lnTo>
                <a:lnTo>
                  <a:pt x="69329" y="59283"/>
                </a:lnTo>
                <a:lnTo>
                  <a:pt x="55537" y="59283"/>
                </a:lnTo>
                <a:lnTo>
                  <a:pt x="49936" y="53975"/>
                </a:lnTo>
                <a:lnTo>
                  <a:pt x="49936" y="40881"/>
                </a:lnTo>
                <a:lnTo>
                  <a:pt x="55537" y="35560"/>
                </a:lnTo>
                <a:lnTo>
                  <a:pt x="69329" y="35560"/>
                </a:lnTo>
                <a:lnTo>
                  <a:pt x="74917" y="40881"/>
                </a:lnTo>
                <a:lnTo>
                  <a:pt x="74917" y="0"/>
                </a:lnTo>
                <a:lnTo>
                  <a:pt x="22352" y="0"/>
                </a:lnTo>
                <a:lnTo>
                  <a:pt x="13652" y="1663"/>
                </a:lnTo>
                <a:lnTo>
                  <a:pt x="6540" y="6210"/>
                </a:lnTo>
                <a:lnTo>
                  <a:pt x="1752" y="12954"/>
                </a:lnTo>
                <a:lnTo>
                  <a:pt x="0" y="21209"/>
                </a:lnTo>
                <a:lnTo>
                  <a:pt x="0" y="73634"/>
                </a:lnTo>
                <a:lnTo>
                  <a:pt x="1752" y="81902"/>
                </a:lnTo>
                <a:lnTo>
                  <a:pt x="6540" y="88646"/>
                </a:lnTo>
                <a:lnTo>
                  <a:pt x="13652" y="93192"/>
                </a:lnTo>
                <a:lnTo>
                  <a:pt x="22352" y="94869"/>
                </a:lnTo>
                <a:lnTo>
                  <a:pt x="377228" y="94869"/>
                </a:lnTo>
                <a:lnTo>
                  <a:pt x="385927" y="93192"/>
                </a:lnTo>
                <a:lnTo>
                  <a:pt x="393039" y="88646"/>
                </a:lnTo>
                <a:lnTo>
                  <a:pt x="397827" y="81902"/>
                </a:lnTo>
                <a:lnTo>
                  <a:pt x="399580" y="73634"/>
                </a:lnTo>
                <a:lnTo>
                  <a:pt x="399580" y="59283"/>
                </a:lnTo>
                <a:lnTo>
                  <a:pt x="399580" y="35560"/>
                </a:lnTo>
                <a:lnTo>
                  <a:pt x="399580" y="21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8491" y="6164579"/>
            <a:ext cx="1289685" cy="76200"/>
          </a:xfrm>
          <a:custGeom>
            <a:avLst/>
            <a:gdLst/>
            <a:ahLst/>
            <a:cxnLst/>
            <a:rect l="l" t="t" r="r" b="b"/>
            <a:pathLst>
              <a:path w="1289685" h="76200">
                <a:moveTo>
                  <a:pt x="1213104" y="0"/>
                </a:moveTo>
                <a:lnTo>
                  <a:pt x="1213104" y="76200"/>
                </a:lnTo>
                <a:lnTo>
                  <a:pt x="1276604" y="44450"/>
                </a:lnTo>
                <a:lnTo>
                  <a:pt x="1225804" y="44450"/>
                </a:lnTo>
                <a:lnTo>
                  <a:pt x="1225804" y="31750"/>
                </a:lnTo>
                <a:lnTo>
                  <a:pt x="1276604" y="31750"/>
                </a:lnTo>
                <a:lnTo>
                  <a:pt x="1213104" y="0"/>
                </a:lnTo>
                <a:close/>
              </a:path>
              <a:path w="1289685" h="76200">
                <a:moveTo>
                  <a:pt x="1213104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213104" y="44450"/>
                </a:lnTo>
                <a:lnTo>
                  <a:pt x="1213104" y="31750"/>
                </a:lnTo>
                <a:close/>
              </a:path>
              <a:path w="1289685" h="76200">
                <a:moveTo>
                  <a:pt x="1276604" y="31750"/>
                </a:moveTo>
                <a:lnTo>
                  <a:pt x="1225804" y="31750"/>
                </a:lnTo>
                <a:lnTo>
                  <a:pt x="1225804" y="44450"/>
                </a:lnTo>
                <a:lnTo>
                  <a:pt x="1276604" y="44450"/>
                </a:lnTo>
                <a:lnTo>
                  <a:pt x="1289304" y="38100"/>
                </a:lnTo>
                <a:lnTo>
                  <a:pt x="1276604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888491" y="5943409"/>
            <a:ext cx="1240790" cy="412115"/>
            <a:chOff x="888491" y="5943409"/>
            <a:chExt cx="1240790" cy="412115"/>
          </a:xfrm>
        </p:grpSpPr>
        <p:sp>
          <p:nvSpPr>
            <p:cNvPr id="27" name="object 27"/>
            <p:cNvSpPr/>
            <p:nvPr/>
          </p:nvSpPr>
          <p:spPr>
            <a:xfrm>
              <a:off x="888491" y="6278879"/>
              <a:ext cx="1240790" cy="76200"/>
            </a:xfrm>
            <a:custGeom>
              <a:avLst/>
              <a:gdLst/>
              <a:ahLst/>
              <a:cxnLst/>
              <a:rect l="l" t="t" r="r" b="b"/>
              <a:pathLst>
                <a:path w="124078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124078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1240789" h="76200">
                  <a:moveTo>
                    <a:pt x="1240409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1240409" y="44450"/>
                  </a:lnTo>
                  <a:lnTo>
                    <a:pt x="1240409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35963" y="5948171"/>
              <a:ext cx="421005" cy="193675"/>
            </a:xfrm>
            <a:custGeom>
              <a:avLst/>
              <a:gdLst/>
              <a:ahLst/>
              <a:cxnLst/>
              <a:rect l="l" t="t" r="r" b="b"/>
              <a:pathLst>
                <a:path w="421005" h="193675">
                  <a:moveTo>
                    <a:pt x="0" y="193547"/>
                  </a:moveTo>
                  <a:lnTo>
                    <a:pt x="420624" y="193547"/>
                  </a:lnTo>
                  <a:lnTo>
                    <a:pt x="420624" y="0"/>
                  </a:lnTo>
                  <a:lnTo>
                    <a:pt x="0" y="0"/>
                  </a:lnTo>
                  <a:lnTo>
                    <a:pt x="0" y="193547"/>
                  </a:lnTo>
                  <a:close/>
                </a:path>
              </a:pathLst>
            </a:custGeom>
            <a:ln w="952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228600" y="5597461"/>
          <a:ext cx="2499675" cy="10530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0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2882">
                <a:tc gridSpan="2"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00" spc="-10" dirty="0">
                          <a:solidFill>
                            <a:srgbClr val="5B9BD4"/>
                          </a:solidFill>
                          <a:latin typeface="Arial"/>
                          <a:cs typeface="Arial"/>
                        </a:rPr>
                        <a:t>Ephemeral </a:t>
                      </a:r>
                      <a:r>
                        <a:rPr sz="1300" spc="-5" dirty="0">
                          <a:solidFill>
                            <a:srgbClr val="5B9BD4"/>
                          </a:solidFill>
                          <a:latin typeface="Arial"/>
                          <a:cs typeface="Arial"/>
                        </a:rPr>
                        <a:t>Port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=Client</a:t>
                      </a:r>
                      <a:r>
                        <a:rPr sz="13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Port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 marL="5461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Q:12345-&gt;53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201">
                <a:tc>
                  <a:txBody>
                    <a:bodyPr/>
                    <a:lstStyle/>
                    <a:p>
                      <a:pPr marL="13970">
                        <a:lnSpc>
                          <a:spcPts val="1185"/>
                        </a:lnSpc>
                        <a:tabLst>
                          <a:tab pos="850900" algn="l"/>
                        </a:tabLst>
                      </a:pPr>
                      <a:r>
                        <a:rPr sz="1950" spc="-15" baseline="-29914" dirty="0">
                          <a:latin typeface="Calibri"/>
                          <a:cs typeface="Calibri"/>
                        </a:rPr>
                        <a:t>Resolver	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R:53-&gt;12345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ts val="1480"/>
                        </a:lnSpc>
                        <a:spcBef>
                          <a:spcPts val="39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NS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1" name="图片 30">
            <a:extLst>
              <a:ext uri="{FF2B5EF4-FFF2-40B4-BE49-F238E27FC236}">
                <a16:creationId xmlns:a16="http://schemas.microsoft.com/office/drawing/2014/main" id="{8738738E-3E31-470E-8BA6-C27E6A253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8630" y="299674"/>
            <a:ext cx="516886" cy="59936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7566BC7-35C3-4309-B5A7-CA377760D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287" y="407796"/>
            <a:ext cx="624889" cy="605156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B0A25372-2E3D-42A8-9E18-B206D9E3A72A}"/>
              </a:ext>
            </a:extLst>
          </p:cNvPr>
          <p:cNvSpPr/>
          <p:nvPr/>
        </p:nvSpPr>
        <p:spPr>
          <a:xfrm>
            <a:off x="11116560" y="6295768"/>
            <a:ext cx="231775" cy="48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5CD683-5229-48E8-91EC-FA81DC565F2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16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70316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id="{1921FE1C-0EE5-40EE-B4DB-FD2FA9027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44" y="5972207"/>
            <a:ext cx="475975" cy="46094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508" y="247599"/>
            <a:ext cx="46704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30" dirty="0"/>
              <a:t>DNS Cache</a:t>
            </a:r>
            <a:r>
              <a:rPr sz="4400" b="1" spc="-215" dirty="0"/>
              <a:t> </a:t>
            </a:r>
            <a:r>
              <a:rPr sz="4400" b="1" spc="-45" dirty="0"/>
              <a:t>Poisoning</a:t>
            </a:r>
            <a:endParaRPr sz="44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7133335" y="650874"/>
            <a:ext cx="17735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5" dirty="0">
                <a:solidFill>
                  <a:srgbClr val="00AFEF"/>
                </a:solidFill>
                <a:latin typeface="Calibri"/>
                <a:cs typeface="Calibri"/>
                <a:hlinkClick r:id="rId3"/>
              </a:rPr>
              <a:t>www.bank.com</a:t>
            </a:r>
            <a:r>
              <a:rPr sz="1300" spc="10" dirty="0">
                <a:solidFill>
                  <a:srgbClr val="00AFEF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1300" spc="-5" dirty="0">
                <a:latin typeface="Calibri"/>
                <a:cs typeface="Calibri"/>
              </a:rPr>
              <a:t>IP=</a:t>
            </a:r>
            <a:r>
              <a:rPr sz="1300" spc="-5" dirty="0">
                <a:solidFill>
                  <a:srgbClr val="FF0000"/>
                </a:solidFill>
                <a:latin typeface="Calibri"/>
                <a:cs typeface="Calibri"/>
              </a:rPr>
              <a:t>6.6.6.6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6782" y="1012952"/>
            <a:ext cx="59690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Calibri"/>
                <a:cs typeface="Calibri"/>
              </a:rPr>
              <a:t>Resolver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33840" y="958828"/>
            <a:ext cx="29845" cy="28575"/>
          </a:xfrm>
          <a:custGeom>
            <a:avLst/>
            <a:gdLst/>
            <a:ahLst/>
            <a:cxnLst/>
            <a:rect l="l" t="t" r="r" b="b"/>
            <a:pathLst>
              <a:path w="29845" h="28575">
                <a:moveTo>
                  <a:pt x="29530" y="0"/>
                </a:moveTo>
                <a:lnTo>
                  <a:pt x="0" y="0"/>
                </a:lnTo>
                <a:lnTo>
                  <a:pt x="0" y="28045"/>
                </a:lnTo>
                <a:lnTo>
                  <a:pt x="295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30211" y="882396"/>
            <a:ext cx="1911985" cy="76200"/>
          </a:xfrm>
          <a:custGeom>
            <a:avLst/>
            <a:gdLst/>
            <a:ahLst/>
            <a:cxnLst/>
            <a:rect l="l" t="t" r="r" b="b"/>
            <a:pathLst>
              <a:path w="1911984" h="76200">
                <a:moveTo>
                  <a:pt x="1911477" y="31750"/>
                </a:moveTo>
                <a:lnTo>
                  <a:pt x="1809877" y="31750"/>
                </a:lnTo>
                <a:lnTo>
                  <a:pt x="1809877" y="44450"/>
                </a:lnTo>
                <a:lnTo>
                  <a:pt x="1911477" y="44450"/>
                </a:lnTo>
                <a:lnTo>
                  <a:pt x="1911477" y="31750"/>
                </a:lnTo>
                <a:close/>
              </a:path>
              <a:path w="1911984" h="76200">
                <a:moveTo>
                  <a:pt x="1771777" y="31750"/>
                </a:moveTo>
                <a:lnTo>
                  <a:pt x="1670177" y="31750"/>
                </a:lnTo>
                <a:lnTo>
                  <a:pt x="1670177" y="44450"/>
                </a:lnTo>
                <a:lnTo>
                  <a:pt x="1771777" y="44450"/>
                </a:lnTo>
                <a:lnTo>
                  <a:pt x="1771777" y="31750"/>
                </a:lnTo>
                <a:close/>
              </a:path>
              <a:path w="1911984" h="76200">
                <a:moveTo>
                  <a:pt x="1632077" y="31750"/>
                </a:moveTo>
                <a:lnTo>
                  <a:pt x="1530477" y="31750"/>
                </a:lnTo>
                <a:lnTo>
                  <a:pt x="1530477" y="44450"/>
                </a:lnTo>
                <a:lnTo>
                  <a:pt x="1632077" y="44450"/>
                </a:lnTo>
                <a:lnTo>
                  <a:pt x="1632077" y="31750"/>
                </a:lnTo>
                <a:close/>
              </a:path>
              <a:path w="1911984" h="76200">
                <a:moveTo>
                  <a:pt x="1492377" y="31750"/>
                </a:moveTo>
                <a:lnTo>
                  <a:pt x="1390777" y="31750"/>
                </a:lnTo>
                <a:lnTo>
                  <a:pt x="1390777" y="44450"/>
                </a:lnTo>
                <a:lnTo>
                  <a:pt x="1492377" y="44450"/>
                </a:lnTo>
                <a:lnTo>
                  <a:pt x="1492377" y="31750"/>
                </a:lnTo>
                <a:close/>
              </a:path>
              <a:path w="1911984" h="76200">
                <a:moveTo>
                  <a:pt x="1352677" y="31750"/>
                </a:moveTo>
                <a:lnTo>
                  <a:pt x="1251077" y="31750"/>
                </a:lnTo>
                <a:lnTo>
                  <a:pt x="1251077" y="44450"/>
                </a:lnTo>
                <a:lnTo>
                  <a:pt x="1352677" y="44450"/>
                </a:lnTo>
                <a:lnTo>
                  <a:pt x="1352677" y="31750"/>
                </a:lnTo>
                <a:close/>
              </a:path>
              <a:path w="1911984" h="76200">
                <a:moveTo>
                  <a:pt x="1212977" y="31750"/>
                </a:moveTo>
                <a:lnTo>
                  <a:pt x="1111377" y="31750"/>
                </a:lnTo>
                <a:lnTo>
                  <a:pt x="1111377" y="44450"/>
                </a:lnTo>
                <a:lnTo>
                  <a:pt x="1212977" y="44450"/>
                </a:lnTo>
                <a:lnTo>
                  <a:pt x="1212977" y="31750"/>
                </a:lnTo>
                <a:close/>
              </a:path>
              <a:path w="1911984" h="76200">
                <a:moveTo>
                  <a:pt x="1073277" y="31750"/>
                </a:moveTo>
                <a:lnTo>
                  <a:pt x="971677" y="31750"/>
                </a:lnTo>
                <a:lnTo>
                  <a:pt x="971677" y="44450"/>
                </a:lnTo>
                <a:lnTo>
                  <a:pt x="1073277" y="44450"/>
                </a:lnTo>
                <a:lnTo>
                  <a:pt x="1073277" y="31750"/>
                </a:lnTo>
                <a:close/>
              </a:path>
              <a:path w="1911984" h="76200">
                <a:moveTo>
                  <a:pt x="933577" y="31750"/>
                </a:moveTo>
                <a:lnTo>
                  <a:pt x="831977" y="31750"/>
                </a:lnTo>
                <a:lnTo>
                  <a:pt x="831977" y="44450"/>
                </a:lnTo>
                <a:lnTo>
                  <a:pt x="933577" y="44450"/>
                </a:lnTo>
                <a:lnTo>
                  <a:pt x="933577" y="31750"/>
                </a:lnTo>
                <a:close/>
              </a:path>
              <a:path w="1911984" h="76200">
                <a:moveTo>
                  <a:pt x="793877" y="31750"/>
                </a:moveTo>
                <a:lnTo>
                  <a:pt x="692277" y="31750"/>
                </a:lnTo>
                <a:lnTo>
                  <a:pt x="692277" y="44450"/>
                </a:lnTo>
                <a:lnTo>
                  <a:pt x="793877" y="44450"/>
                </a:lnTo>
                <a:lnTo>
                  <a:pt x="793877" y="31750"/>
                </a:lnTo>
                <a:close/>
              </a:path>
              <a:path w="1911984" h="76200">
                <a:moveTo>
                  <a:pt x="654177" y="31750"/>
                </a:moveTo>
                <a:lnTo>
                  <a:pt x="552577" y="31750"/>
                </a:lnTo>
                <a:lnTo>
                  <a:pt x="552577" y="44450"/>
                </a:lnTo>
                <a:lnTo>
                  <a:pt x="654177" y="44450"/>
                </a:lnTo>
                <a:lnTo>
                  <a:pt x="654177" y="31750"/>
                </a:lnTo>
                <a:close/>
              </a:path>
              <a:path w="1911984" h="76200">
                <a:moveTo>
                  <a:pt x="514477" y="31750"/>
                </a:moveTo>
                <a:lnTo>
                  <a:pt x="412877" y="31750"/>
                </a:lnTo>
                <a:lnTo>
                  <a:pt x="412877" y="44450"/>
                </a:lnTo>
                <a:lnTo>
                  <a:pt x="514477" y="44450"/>
                </a:lnTo>
                <a:lnTo>
                  <a:pt x="514477" y="31750"/>
                </a:lnTo>
                <a:close/>
              </a:path>
              <a:path w="1911984" h="76200">
                <a:moveTo>
                  <a:pt x="374777" y="31750"/>
                </a:moveTo>
                <a:lnTo>
                  <a:pt x="273177" y="31750"/>
                </a:lnTo>
                <a:lnTo>
                  <a:pt x="273177" y="44450"/>
                </a:lnTo>
                <a:lnTo>
                  <a:pt x="374777" y="44450"/>
                </a:lnTo>
                <a:lnTo>
                  <a:pt x="374777" y="31750"/>
                </a:lnTo>
                <a:close/>
              </a:path>
              <a:path w="1911984" h="76200">
                <a:moveTo>
                  <a:pt x="235077" y="31750"/>
                </a:moveTo>
                <a:lnTo>
                  <a:pt x="133477" y="31750"/>
                </a:lnTo>
                <a:lnTo>
                  <a:pt x="133477" y="44450"/>
                </a:lnTo>
                <a:lnTo>
                  <a:pt x="235077" y="44450"/>
                </a:lnTo>
                <a:lnTo>
                  <a:pt x="235077" y="31750"/>
                </a:lnTo>
                <a:close/>
              </a:path>
              <a:path w="191198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91198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911984" h="76200">
                <a:moveTo>
                  <a:pt x="95377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95377" y="44450"/>
                </a:lnTo>
                <a:lnTo>
                  <a:pt x="95377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99688" y="5478779"/>
            <a:ext cx="5311140" cy="646430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1800" spc="-20" dirty="0">
                <a:latin typeface="Calibri"/>
                <a:cs typeface="Calibri"/>
              </a:rPr>
              <a:t>Traditional: </a:t>
            </a:r>
            <a:r>
              <a:rPr sz="1800" spc="15" dirty="0">
                <a:latin typeface="Cambria Math"/>
                <a:cs typeface="Cambria Math"/>
              </a:rPr>
              <a:t>2</a:t>
            </a:r>
            <a:r>
              <a:rPr sz="1950" spc="22" baseline="27777" dirty="0">
                <a:latin typeface="Cambria Math"/>
                <a:cs typeface="Cambria Math"/>
              </a:rPr>
              <a:t>16 </a:t>
            </a:r>
            <a:r>
              <a:rPr sz="1800" dirty="0">
                <a:latin typeface="Cambria Math"/>
                <a:cs typeface="Cambria Math"/>
              </a:rPr>
              <a:t>× </a:t>
            </a:r>
            <a:r>
              <a:rPr sz="1800" spc="15" dirty="0">
                <a:latin typeface="Cambria Math"/>
                <a:cs typeface="Cambria Math"/>
              </a:rPr>
              <a:t>2</a:t>
            </a:r>
            <a:r>
              <a:rPr sz="1950" spc="22" baseline="27777" dirty="0">
                <a:latin typeface="Cambria Math"/>
                <a:cs typeface="Cambria Math"/>
              </a:rPr>
              <a:t>16 </a:t>
            </a:r>
            <a:r>
              <a:rPr sz="1800" dirty="0">
                <a:latin typeface="Cambria Math"/>
                <a:cs typeface="Cambria Math"/>
              </a:rPr>
              <a:t>= </a:t>
            </a:r>
            <a:r>
              <a:rPr sz="1800" spc="25" dirty="0">
                <a:solidFill>
                  <a:srgbClr val="FF0000"/>
                </a:solidFill>
                <a:latin typeface="Cambria Math"/>
                <a:cs typeface="Cambria Math"/>
              </a:rPr>
              <a:t>2</a:t>
            </a:r>
            <a:r>
              <a:rPr sz="1950" spc="37" baseline="27777" dirty="0">
                <a:solidFill>
                  <a:srgbClr val="FF0000"/>
                </a:solidFill>
                <a:latin typeface="Cambria Math"/>
                <a:cs typeface="Cambria Math"/>
              </a:rPr>
              <a:t>32 </a:t>
            </a:r>
            <a:r>
              <a:rPr sz="1800" spc="-5" dirty="0">
                <a:latin typeface="Calibri"/>
                <a:cs typeface="Calibri"/>
              </a:rPr>
              <a:t>(Impossible in short</a:t>
            </a:r>
            <a:r>
              <a:rPr sz="1800" spc="-1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time)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91382" y="5802067"/>
            <a:ext cx="3259454" cy="271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50"/>
              </a:lnSpc>
            </a:pPr>
            <a:r>
              <a:rPr sz="1800" spc="-5" dirty="0">
                <a:latin typeface="Calibri"/>
                <a:cs typeface="Calibri"/>
              </a:rPr>
              <a:t>Our Side </a:t>
            </a:r>
            <a:r>
              <a:rPr sz="1800" dirty="0">
                <a:latin typeface="Calibri"/>
                <a:cs typeface="Calibri"/>
              </a:rPr>
              <a:t>Channel: </a:t>
            </a:r>
            <a:r>
              <a:rPr sz="1800" spc="15" dirty="0">
                <a:latin typeface="Cambria Math"/>
                <a:cs typeface="Cambria Math"/>
              </a:rPr>
              <a:t>2</a:t>
            </a:r>
            <a:r>
              <a:rPr sz="1950" spc="22" baseline="27777" dirty="0">
                <a:latin typeface="Cambria Math"/>
                <a:cs typeface="Cambria Math"/>
              </a:rPr>
              <a:t>16 </a:t>
            </a:r>
            <a:r>
              <a:rPr sz="1800" dirty="0">
                <a:latin typeface="Cambria Math"/>
                <a:cs typeface="Cambria Math"/>
              </a:rPr>
              <a:t>+ </a:t>
            </a:r>
            <a:r>
              <a:rPr sz="1800" spc="15" dirty="0">
                <a:latin typeface="Cambria Math"/>
                <a:cs typeface="Cambria Math"/>
              </a:rPr>
              <a:t>2</a:t>
            </a:r>
            <a:r>
              <a:rPr sz="1950" spc="22" baseline="27777" dirty="0">
                <a:latin typeface="Cambria Math"/>
                <a:cs typeface="Cambria Math"/>
              </a:rPr>
              <a:t>16 </a:t>
            </a:r>
            <a:r>
              <a:rPr sz="1800" dirty="0">
                <a:latin typeface="Cambria Math"/>
                <a:cs typeface="Cambria Math"/>
              </a:rPr>
              <a:t>≈</a:t>
            </a:r>
            <a:r>
              <a:rPr sz="1800" spc="-85" dirty="0">
                <a:latin typeface="Cambria Math"/>
                <a:cs typeface="Cambria Math"/>
              </a:rPr>
              <a:t> </a:t>
            </a:r>
            <a:r>
              <a:rPr sz="1800" spc="15" dirty="0">
                <a:solidFill>
                  <a:srgbClr val="FF0000"/>
                </a:solidFill>
                <a:latin typeface="Cambria Math"/>
                <a:cs typeface="Cambria Math"/>
              </a:rPr>
              <a:t>2</a:t>
            </a:r>
            <a:r>
              <a:rPr sz="1950" spc="22" baseline="27777" dirty="0">
                <a:solidFill>
                  <a:srgbClr val="FF0000"/>
                </a:solidFill>
                <a:latin typeface="Cambria Math"/>
                <a:cs typeface="Cambria Math"/>
              </a:rPr>
              <a:t>16</a:t>
            </a:r>
            <a:endParaRPr sz="1950" baseline="27777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53551" y="3322192"/>
            <a:ext cx="83058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?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(16</a:t>
            </a:r>
            <a:r>
              <a:rPr sz="1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bit)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23455" y="3693159"/>
            <a:ext cx="8293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?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(16</a:t>
            </a:r>
            <a:r>
              <a:rPr sz="18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bit)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047875" y="2483230"/>
          <a:ext cx="8128634" cy="22250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IP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Layer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Src: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5.6.7.8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Dst: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(resolver)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782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UDP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Layer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34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Src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Port: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53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97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Dst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 Port: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882650">
                        <a:lnSpc>
                          <a:spcPct val="100000"/>
                        </a:lnSpc>
                        <a:spcBef>
                          <a:spcPts val="111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DNS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Layer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87249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TxID: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Question: </a:t>
                      </a:r>
                      <a:r>
                        <a:rPr sz="1800" spc="-15" dirty="0">
                          <a:latin typeface="Calibri"/>
                          <a:cs typeface="Calibri"/>
                          <a:hlinkClick r:id="rId3"/>
                        </a:rPr>
                        <a:t>www.bank.com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753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Answer: </a:t>
                      </a:r>
                      <a:r>
                        <a:rPr sz="1800" spc="-15" dirty="0">
                          <a:latin typeface="Calibri"/>
                          <a:cs typeface="Calibri"/>
                          <a:hlinkClick r:id="rId3"/>
                        </a:rPr>
                        <a:t>www.bank.com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6.6.6.6,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TTL=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99999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2054351" y="559308"/>
            <a:ext cx="8128634" cy="1930908"/>
            <a:chOff x="2054351" y="559308"/>
            <a:chExt cx="8128634" cy="1930908"/>
          </a:xfrm>
        </p:grpSpPr>
        <p:sp>
          <p:nvSpPr>
            <p:cNvPr id="16" name="object 16"/>
            <p:cNvSpPr/>
            <p:nvPr/>
          </p:nvSpPr>
          <p:spPr>
            <a:xfrm>
              <a:off x="6972299" y="559308"/>
              <a:ext cx="2037714" cy="605155"/>
            </a:xfrm>
            <a:custGeom>
              <a:avLst/>
              <a:gdLst/>
              <a:ahLst/>
              <a:cxnLst/>
              <a:rect l="l" t="t" r="r" b="b"/>
              <a:pathLst>
                <a:path w="2037715" h="605155">
                  <a:moveTo>
                    <a:pt x="0" y="302513"/>
                  </a:moveTo>
                  <a:lnTo>
                    <a:pt x="9301" y="261452"/>
                  </a:lnTo>
                  <a:lnTo>
                    <a:pt x="36396" y="222073"/>
                  </a:lnTo>
                  <a:lnTo>
                    <a:pt x="80069" y="184737"/>
                  </a:lnTo>
                  <a:lnTo>
                    <a:pt x="139107" y="149803"/>
                  </a:lnTo>
                  <a:lnTo>
                    <a:pt x="174008" y="133350"/>
                  </a:lnTo>
                  <a:lnTo>
                    <a:pt x="212295" y="117631"/>
                  </a:lnTo>
                  <a:lnTo>
                    <a:pt x="253815" y="102694"/>
                  </a:lnTo>
                  <a:lnTo>
                    <a:pt x="298418" y="88582"/>
                  </a:lnTo>
                  <a:lnTo>
                    <a:pt x="345951" y="75340"/>
                  </a:lnTo>
                  <a:lnTo>
                    <a:pt x="396262" y="63014"/>
                  </a:lnTo>
                  <a:lnTo>
                    <a:pt x="449200" y="51649"/>
                  </a:lnTo>
                  <a:lnTo>
                    <a:pt x="504613" y="41289"/>
                  </a:lnTo>
                  <a:lnTo>
                    <a:pt x="562349" y="31979"/>
                  </a:lnTo>
                  <a:lnTo>
                    <a:pt x="622256" y="23764"/>
                  </a:lnTo>
                  <a:lnTo>
                    <a:pt x="684182" y="16690"/>
                  </a:lnTo>
                  <a:lnTo>
                    <a:pt x="747977" y="10802"/>
                  </a:lnTo>
                  <a:lnTo>
                    <a:pt x="813487" y="6143"/>
                  </a:lnTo>
                  <a:lnTo>
                    <a:pt x="880561" y="2760"/>
                  </a:lnTo>
                  <a:lnTo>
                    <a:pt x="949047" y="697"/>
                  </a:lnTo>
                  <a:lnTo>
                    <a:pt x="1018794" y="0"/>
                  </a:lnTo>
                  <a:lnTo>
                    <a:pt x="1088540" y="697"/>
                  </a:lnTo>
                  <a:lnTo>
                    <a:pt x="1157026" y="2760"/>
                  </a:lnTo>
                  <a:lnTo>
                    <a:pt x="1224100" y="6143"/>
                  </a:lnTo>
                  <a:lnTo>
                    <a:pt x="1289610" y="10802"/>
                  </a:lnTo>
                  <a:lnTo>
                    <a:pt x="1353405" y="16690"/>
                  </a:lnTo>
                  <a:lnTo>
                    <a:pt x="1415331" y="23764"/>
                  </a:lnTo>
                  <a:lnTo>
                    <a:pt x="1475238" y="31979"/>
                  </a:lnTo>
                  <a:lnTo>
                    <a:pt x="1532974" y="41289"/>
                  </a:lnTo>
                  <a:lnTo>
                    <a:pt x="1588387" y="51649"/>
                  </a:lnTo>
                  <a:lnTo>
                    <a:pt x="1641325" y="63014"/>
                  </a:lnTo>
                  <a:lnTo>
                    <a:pt x="1691636" y="75340"/>
                  </a:lnTo>
                  <a:lnTo>
                    <a:pt x="1739169" y="88582"/>
                  </a:lnTo>
                  <a:lnTo>
                    <a:pt x="1783772" y="102694"/>
                  </a:lnTo>
                  <a:lnTo>
                    <a:pt x="1825292" y="117631"/>
                  </a:lnTo>
                  <a:lnTo>
                    <a:pt x="1863579" y="133350"/>
                  </a:lnTo>
                  <a:lnTo>
                    <a:pt x="1898480" y="149803"/>
                  </a:lnTo>
                  <a:lnTo>
                    <a:pt x="1957518" y="184737"/>
                  </a:lnTo>
                  <a:lnTo>
                    <a:pt x="2001191" y="222073"/>
                  </a:lnTo>
                  <a:lnTo>
                    <a:pt x="2028286" y="261452"/>
                  </a:lnTo>
                  <a:lnTo>
                    <a:pt x="2037588" y="302513"/>
                  </a:lnTo>
                  <a:lnTo>
                    <a:pt x="2035237" y="323232"/>
                  </a:lnTo>
                  <a:lnTo>
                    <a:pt x="2016887" y="363497"/>
                  </a:lnTo>
                  <a:lnTo>
                    <a:pt x="1981351" y="401900"/>
                  </a:lnTo>
                  <a:lnTo>
                    <a:pt x="1929844" y="438080"/>
                  </a:lnTo>
                  <a:lnTo>
                    <a:pt x="1863579" y="471677"/>
                  </a:lnTo>
                  <a:lnTo>
                    <a:pt x="1825292" y="487396"/>
                  </a:lnTo>
                  <a:lnTo>
                    <a:pt x="1783772" y="502333"/>
                  </a:lnTo>
                  <a:lnTo>
                    <a:pt x="1739169" y="516445"/>
                  </a:lnTo>
                  <a:lnTo>
                    <a:pt x="1691636" y="529687"/>
                  </a:lnTo>
                  <a:lnTo>
                    <a:pt x="1641325" y="542013"/>
                  </a:lnTo>
                  <a:lnTo>
                    <a:pt x="1588387" y="553378"/>
                  </a:lnTo>
                  <a:lnTo>
                    <a:pt x="1532974" y="563738"/>
                  </a:lnTo>
                  <a:lnTo>
                    <a:pt x="1475238" y="573048"/>
                  </a:lnTo>
                  <a:lnTo>
                    <a:pt x="1415331" y="581263"/>
                  </a:lnTo>
                  <a:lnTo>
                    <a:pt x="1353405" y="588337"/>
                  </a:lnTo>
                  <a:lnTo>
                    <a:pt x="1289610" y="594225"/>
                  </a:lnTo>
                  <a:lnTo>
                    <a:pt x="1224100" y="598884"/>
                  </a:lnTo>
                  <a:lnTo>
                    <a:pt x="1157026" y="602267"/>
                  </a:lnTo>
                  <a:lnTo>
                    <a:pt x="1088540" y="604330"/>
                  </a:lnTo>
                  <a:lnTo>
                    <a:pt x="1018794" y="605027"/>
                  </a:lnTo>
                  <a:lnTo>
                    <a:pt x="949047" y="604330"/>
                  </a:lnTo>
                  <a:lnTo>
                    <a:pt x="880561" y="602267"/>
                  </a:lnTo>
                  <a:lnTo>
                    <a:pt x="813487" y="598884"/>
                  </a:lnTo>
                  <a:lnTo>
                    <a:pt x="747977" y="594225"/>
                  </a:lnTo>
                  <a:lnTo>
                    <a:pt x="684182" y="588337"/>
                  </a:lnTo>
                  <a:lnTo>
                    <a:pt x="622256" y="581263"/>
                  </a:lnTo>
                  <a:lnTo>
                    <a:pt x="562349" y="573048"/>
                  </a:lnTo>
                  <a:lnTo>
                    <a:pt x="504613" y="563738"/>
                  </a:lnTo>
                  <a:lnTo>
                    <a:pt x="449200" y="553378"/>
                  </a:lnTo>
                  <a:lnTo>
                    <a:pt x="396262" y="542013"/>
                  </a:lnTo>
                  <a:lnTo>
                    <a:pt x="345951" y="529687"/>
                  </a:lnTo>
                  <a:lnTo>
                    <a:pt x="298418" y="516445"/>
                  </a:lnTo>
                  <a:lnTo>
                    <a:pt x="253815" y="502333"/>
                  </a:lnTo>
                  <a:lnTo>
                    <a:pt x="212295" y="487396"/>
                  </a:lnTo>
                  <a:lnTo>
                    <a:pt x="174008" y="471677"/>
                  </a:lnTo>
                  <a:lnTo>
                    <a:pt x="139107" y="455224"/>
                  </a:lnTo>
                  <a:lnTo>
                    <a:pt x="80069" y="420290"/>
                  </a:lnTo>
                  <a:lnTo>
                    <a:pt x="36396" y="382954"/>
                  </a:lnTo>
                  <a:lnTo>
                    <a:pt x="9301" y="343575"/>
                  </a:lnTo>
                  <a:lnTo>
                    <a:pt x="0" y="302513"/>
                  </a:lnTo>
                  <a:close/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54351" y="1141476"/>
              <a:ext cx="8128634" cy="1348740"/>
            </a:xfrm>
            <a:custGeom>
              <a:avLst/>
              <a:gdLst/>
              <a:ahLst/>
              <a:cxnLst/>
              <a:rect l="l" t="t" r="r" b="b"/>
              <a:pathLst>
                <a:path w="8128634" h="1348739">
                  <a:moveTo>
                    <a:pt x="0" y="1348739"/>
                  </a:moveTo>
                  <a:lnTo>
                    <a:pt x="5477129" y="0"/>
                  </a:lnTo>
                </a:path>
                <a:path w="8128634" h="1348739">
                  <a:moveTo>
                    <a:pt x="8128634" y="1348359"/>
                  </a:moveTo>
                  <a:lnTo>
                    <a:pt x="5937504" y="22860"/>
                  </a:lnTo>
                </a:path>
              </a:pathLst>
            </a:custGeom>
            <a:ln w="63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797543" y="908049"/>
            <a:ext cx="1106170" cy="393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algn="ctr">
              <a:lnSpc>
                <a:spcPts val="1450"/>
              </a:lnSpc>
              <a:spcBef>
                <a:spcPts val="95"/>
              </a:spcBef>
            </a:pPr>
            <a:r>
              <a:rPr sz="1300" b="1" i="1" spc="-5" dirty="0">
                <a:latin typeface="Calibri"/>
                <a:cs typeface="Calibri"/>
              </a:rPr>
              <a:t>5.6.7.8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ts val="1450"/>
              </a:lnSpc>
            </a:pPr>
            <a:r>
              <a:rPr sz="1300" spc="-20" dirty="0">
                <a:latin typeface="Calibri"/>
                <a:cs typeface="Calibri"/>
              </a:rPr>
              <a:t>Trudy</a:t>
            </a:r>
            <a:r>
              <a:rPr sz="1300" spc="-4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(Off-path)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282113" y="5984100"/>
            <a:ext cx="400050" cy="379730"/>
          </a:xfrm>
          <a:custGeom>
            <a:avLst/>
            <a:gdLst/>
            <a:ahLst/>
            <a:cxnLst/>
            <a:rect l="l" t="t" r="r" b="b"/>
            <a:pathLst>
              <a:path w="400050" h="379729">
                <a:moveTo>
                  <a:pt x="399580" y="258406"/>
                </a:moveTo>
                <a:lnTo>
                  <a:pt x="397827" y="250151"/>
                </a:lnTo>
                <a:lnTo>
                  <a:pt x="393039" y="243408"/>
                </a:lnTo>
                <a:lnTo>
                  <a:pt x="385927" y="238848"/>
                </a:lnTo>
                <a:lnTo>
                  <a:pt x="377228" y="237185"/>
                </a:lnTo>
                <a:lnTo>
                  <a:pt x="199783" y="237185"/>
                </a:lnTo>
                <a:lnTo>
                  <a:pt x="199783" y="278079"/>
                </a:lnTo>
                <a:lnTo>
                  <a:pt x="199783" y="291172"/>
                </a:lnTo>
                <a:lnTo>
                  <a:pt x="194195" y="296481"/>
                </a:lnTo>
                <a:lnTo>
                  <a:pt x="180403" y="296481"/>
                </a:lnTo>
                <a:lnTo>
                  <a:pt x="174815" y="291172"/>
                </a:lnTo>
                <a:lnTo>
                  <a:pt x="174815" y="278079"/>
                </a:lnTo>
                <a:lnTo>
                  <a:pt x="180403" y="272757"/>
                </a:lnTo>
                <a:lnTo>
                  <a:pt x="194195" y="272757"/>
                </a:lnTo>
                <a:lnTo>
                  <a:pt x="199783" y="278079"/>
                </a:lnTo>
                <a:lnTo>
                  <a:pt x="199783" y="237185"/>
                </a:lnTo>
                <a:lnTo>
                  <a:pt x="137350" y="237185"/>
                </a:lnTo>
                <a:lnTo>
                  <a:pt x="137350" y="278079"/>
                </a:lnTo>
                <a:lnTo>
                  <a:pt x="137350" y="291172"/>
                </a:lnTo>
                <a:lnTo>
                  <a:pt x="131762" y="296481"/>
                </a:lnTo>
                <a:lnTo>
                  <a:pt x="117970" y="296481"/>
                </a:lnTo>
                <a:lnTo>
                  <a:pt x="112382" y="291172"/>
                </a:lnTo>
                <a:lnTo>
                  <a:pt x="112382" y="278079"/>
                </a:lnTo>
                <a:lnTo>
                  <a:pt x="117970" y="272757"/>
                </a:lnTo>
                <a:lnTo>
                  <a:pt x="131762" y="272757"/>
                </a:lnTo>
                <a:lnTo>
                  <a:pt x="137350" y="278079"/>
                </a:lnTo>
                <a:lnTo>
                  <a:pt x="137350" y="237185"/>
                </a:lnTo>
                <a:lnTo>
                  <a:pt x="74917" y="237185"/>
                </a:lnTo>
                <a:lnTo>
                  <a:pt x="74917" y="278079"/>
                </a:lnTo>
                <a:lnTo>
                  <a:pt x="74917" y="291172"/>
                </a:lnTo>
                <a:lnTo>
                  <a:pt x="69329" y="296481"/>
                </a:lnTo>
                <a:lnTo>
                  <a:pt x="55537" y="296481"/>
                </a:lnTo>
                <a:lnTo>
                  <a:pt x="49936" y="291172"/>
                </a:lnTo>
                <a:lnTo>
                  <a:pt x="49936" y="278079"/>
                </a:lnTo>
                <a:lnTo>
                  <a:pt x="55537" y="272757"/>
                </a:lnTo>
                <a:lnTo>
                  <a:pt x="69329" y="272757"/>
                </a:lnTo>
                <a:lnTo>
                  <a:pt x="74917" y="278079"/>
                </a:lnTo>
                <a:lnTo>
                  <a:pt x="74917" y="237185"/>
                </a:lnTo>
                <a:lnTo>
                  <a:pt x="22352" y="237185"/>
                </a:lnTo>
                <a:lnTo>
                  <a:pt x="13652" y="238848"/>
                </a:lnTo>
                <a:lnTo>
                  <a:pt x="6540" y="243408"/>
                </a:lnTo>
                <a:lnTo>
                  <a:pt x="1752" y="250151"/>
                </a:lnTo>
                <a:lnTo>
                  <a:pt x="0" y="258406"/>
                </a:lnTo>
                <a:lnTo>
                  <a:pt x="0" y="310832"/>
                </a:lnTo>
                <a:lnTo>
                  <a:pt x="1752" y="319100"/>
                </a:lnTo>
                <a:lnTo>
                  <a:pt x="6540" y="325843"/>
                </a:lnTo>
                <a:lnTo>
                  <a:pt x="13652" y="330390"/>
                </a:lnTo>
                <a:lnTo>
                  <a:pt x="22352" y="332066"/>
                </a:lnTo>
                <a:lnTo>
                  <a:pt x="181051" y="332066"/>
                </a:lnTo>
                <a:lnTo>
                  <a:pt x="181051" y="379501"/>
                </a:lnTo>
                <a:lnTo>
                  <a:pt x="218516" y="379501"/>
                </a:lnTo>
                <a:lnTo>
                  <a:pt x="218516" y="332066"/>
                </a:lnTo>
                <a:lnTo>
                  <a:pt x="377228" y="332066"/>
                </a:lnTo>
                <a:lnTo>
                  <a:pt x="385927" y="330390"/>
                </a:lnTo>
                <a:lnTo>
                  <a:pt x="393039" y="325843"/>
                </a:lnTo>
                <a:lnTo>
                  <a:pt x="397827" y="319100"/>
                </a:lnTo>
                <a:lnTo>
                  <a:pt x="399580" y="310832"/>
                </a:lnTo>
                <a:lnTo>
                  <a:pt x="399580" y="296481"/>
                </a:lnTo>
                <a:lnTo>
                  <a:pt x="399580" y="272757"/>
                </a:lnTo>
                <a:lnTo>
                  <a:pt x="399580" y="258406"/>
                </a:lnTo>
                <a:close/>
              </a:path>
              <a:path w="400050" h="379729">
                <a:moveTo>
                  <a:pt x="399580" y="139814"/>
                </a:moveTo>
                <a:lnTo>
                  <a:pt x="397827" y="131546"/>
                </a:lnTo>
                <a:lnTo>
                  <a:pt x="393039" y="124802"/>
                </a:lnTo>
                <a:lnTo>
                  <a:pt x="385927" y="120256"/>
                </a:lnTo>
                <a:lnTo>
                  <a:pt x="377228" y="118579"/>
                </a:lnTo>
                <a:lnTo>
                  <a:pt x="199783" y="118579"/>
                </a:lnTo>
                <a:lnTo>
                  <a:pt x="199783" y="159473"/>
                </a:lnTo>
                <a:lnTo>
                  <a:pt x="199783" y="172580"/>
                </a:lnTo>
                <a:lnTo>
                  <a:pt x="194195" y="177888"/>
                </a:lnTo>
                <a:lnTo>
                  <a:pt x="180403" y="177888"/>
                </a:lnTo>
                <a:lnTo>
                  <a:pt x="174815" y="172580"/>
                </a:lnTo>
                <a:lnTo>
                  <a:pt x="174815" y="159473"/>
                </a:lnTo>
                <a:lnTo>
                  <a:pt x="180403" y="154165"/>
                </a:lnTo>
                <a:lnTo>
                  <a:pt x="194195" y="154165"/>
                </a:lnTo>
                <a:lnTo>
                  <a:pt x="199783" y="159473"/>
                </a:lnTo>
                <a:lnTo>
                  <a:pt x="199783" y="118579"/>
                </a:lnTo>
                <a:lnTo>
                  <a:pt x="137350" y="118579"/>
                </a:lnTo>
                <a:lnTo>
                  <a:pt x="137350" y="159473"/>
                </a:lnTo>
                <a:lnTo>
                  <a:pt x="137350" y="172580"/>
                </a:lnTo>
                <a:lnTo>
                  <a:pt x="131762" y="177888"/>
                </a:lnTo>
                <a:lnTo>
                  <a:pt x="117970" y="177888"/>
                </a:lnTo>
                <a:lnTo>
                  <a:pt x="112382" y="172580"/>
                </a:lnTo>
                <a:lnTo>
                  <a:pt x="112382" y="159473"/>
                </a:lnTo>
                <a:lnTo>
                  <a:pt x="117970" y="154165"/>
                </a:lnTo>
                <a:lnTo>
                  <a:pt x="131762" y="154165"/>
                </a:lnTo>
                <a:lnTo>
                  <a:pt x="137350" y="159473"/>
                </a:lnTo>
                <a:lnTo>
                  <a:pt x="137350" y="118579"/>
                </a:lnTo>
                <a:lnTo>
                  <a:pt x="74917" y="118579"/>
                </a:lnTo>
                <a:lnTo>
                  <a:pt x="74917" y="159473"/>
                </a:lnTo>
                <a:lnTo>
                  <a:pt x="74917" y="172580"/>
                </a:lnTo>
                <a:lnTo>
                  <a:pt x="69329" y="177888"/>
                </a:lnTo>
                <a:lnTo>
                  <a:pt x="55537" y="177888"/>
                </a:lnTo>
                <a:lnTo>
                  <a:pt x="49936" y="172580"/>
                </a:lnTo>
                <a:lnTo>
                  <a:pt x="49936" y="159473"/>
                </a:lnTo>
                <a:lnTo>
                  <a:pt x="55537" y="154165"/>
                </a:lnTo>
                <a:lnTo>
                  <a:pt x="69329" y="154165"/>
                </a:lnTo>
                <a:lnTo>
                  <a:pt x="74917" y="159473"/>
                </a:lnTo>
                <a:lnTo>
                  <a:pt x="74917" y="118579"/>
                </a:lnTo>
                <a:lnTo>
                  <a:pt x="22352" y="118579"/>
                </a:lnTo>
                <a:lnTo>
                  <a:pt x="13652" y="120256"/>
                </a:lnTo>
                <a:lnTo>
                  <a:pt x="6540" y="124802"/>
                </a:lnTo>
                <a:lnTo>
                  <a:pt x="1752" y="131546"/>
                </a:lnTo>
                <a:lnTo>
                  <a:pt x="0" y="139814"/>
                </a:lnTo>
                <a:lnTo>
                  <a:pt x="0" y="192239"/>
                </a:lnTo>
                <a:lnTo>
                  <a:pt x="1752" y="200494"/>
                </a:lnTo>
                <a:lnTo>
                  <a:pt x="6540" y="207251"/>
                </a:lnTo>
                <a:lnTo>
                  <a:pt x="13652" y="211797"/>
                </a:lnTo>
                <a:lnTo>
                  <a:pt x="22352" y="213461"/>
                </a:lnTo>
                <a:lnTo>
                  <a:pt x="377228" y="213461"/>
                </a:lnTo>
                <a:lnTo>
                  <a:pt x="385927" y="211797"/>
                </a:lnTo>
                <a:lnTo>
                  <a:pt x="393039" y="207251"/>
                </a:lnTo>
                <a:lnTo>
                  <a:pt x="397827" y="200494"/>
                </a:lnTo>
                <a:lnTo>
                  <a:pt x="399580" y="192239"/>
                </a:lnTo>
                <a:lnTo>
                  <a:pt x="399580" y="177888"/>
                </a:lnTo>
                <a:lnTo>
                  <a:pt x="399580" y="154165"/>
                </a:lnTo>
                <a:lnTo>
                  <a:pt x="399580" y="139814"/>
                </a:lnTo>
                <a:close/>
              </a:path>
              <a:path w="400050" h="379729">
                <a:moveTo>
                  <a:pt x="399580" y="21209"/>
                </a:moveTo>
                <a:lnTo>
                  <a:pt x="397827" y="12954"/>
                </a:lnTo>
                <a:lnTo>
                  <a:pt x="393039" y="6210"/>
                </a:lnTo>
                <a:lnTo>
                  <a:pt x="385927" y="1663"/>
                </a:lnTo>
                <a:lnTo>
                  <a:pt x="377228" y="0"/>
                </a:lnTo>
                <a:lnTo>
                  <a:pt x="199783" y="0"/>
                </a:lnTo>
                <a:lnTo>
                  <a:pt x="199783" y="40881"/>
                </a:lnTo>
                <a:lnTo>
                  <a:pt x="199783" y="53975"/>
                </a:lnTo>
                <a:lnTo>
                  <a:pt x="194195" y="59283"/>
                </a:lnTo>
                <a:lnTo>
                  <a:pt x="180403" y="59283"/>
                </a:lnTo>
                <a:lnTo>
                  <a:pt x="174815" y="53975"/>
                </a:lnTo>
                <a:lnTo>
                  <a:pt x="174815" y="40881"/>
                </a:lnTo>
                <a:lnTo>
                  <a:pt x="180403" y="35560"/>
                </a:lnTo>
                <a:lnTo>
                  <a:pt x="194195" y="35560"/>
                </a:lnTo>
                <a:lnTo>
                  <a:pt x="199783" y="40881"/>
                </a:lnTo>
                <a:lnTo>
                  <a:pt x="199783" y="0"/>
                </a:lnTo>
                <a:lnTo>
                  <a:pt x="137350" y="0"/>
                </a:lnTo>
                <a:lnTo>
                  <a:pt x="137350" y="40881"/>
                </a:lnTo>
                <a:lnTo>
                  <a:pt x="137350" y="53975"/>
                </a:lnTo>
                <a:lnTo>
                  <a:pt x="131762" y="59283"/>
                </a:lnTo>
                <a:lnTo>
                  <a:pt x="117970" y="59283"/>
                </a:lnTo>
                <a:lnTo>
                  <a:pt x="112382" y="53975"/>
                </a:lnTo>
                <a:lnTo>
                  <a:pt x="112382" y="40881"/>
                </a:lnTo>
                <a:lnTo>
                  <a:pt x="117970" y="35560"/>
                </a:lnTo>
                <a:lnTo>
                  <a:pt x="131762" y="35560"/>
                </a:lnTo>
                <a:lnTo>
                  <a:pt x="137350" y="40881"/>
                </a:lnTo>
                <a:lnTo>
                  <a:pt x="137350" y="0"/>
                </a:lnTo>
                <a:lnTo>
                  <a:pt x="74917" y="0"/>
                </a:lnTo>
                <a:lnTo>
                  <a:pt x="74917" y="40881"/>
                </a:lnTo>
                <a:lnTo>
                  <a:pt x="74917" y="53975"/>
                </a:lnTo>
                <a:lnTo>
                  <a:pt x="69329" y="59283"/>
                </a:lnTo>
                <a:lnTo>
                  <a:pt x="55537" y="59283"/>
                </a:lnTo>
                <a:lnTo>
                  <a:pt x="49936" y="53975"/>
                </a:lnTo>
                <a:lnTo>
                  <a:pt x="49936" y="40881"/>
                </a:lnTo>
                <a:lnTo>
                  <a:pt x="55537" y="35560"/>
                </a:lnTo>
                <a:lnTo>
                  <a:pt x="69329" y="35560"/>
                </a:lnTo>
                <a:lnTo>
                  <a:pt x="74917" y="40881"/>
                </a:lnTo>
                <a:lnTo>
                  <a:pt x="74917" y="0"/>
                </a:lnTo>
                <a:lnTo>
                  <a:pt x="22352" y="0"/>
                </a:lnTo>
                <a:lnTo>
                  <a:pt x="13652" y="1663"/>
                </a:lnTo>
                <a:lnTo>
                  <a:pt x="6540" y="6210"/>
                </a:lnTo>
                <a:lnTo>
                  <a:pt x="1752" y="12954"/>
                </a:lnTo>
                <a:lnTo>
                  <a:pt x="0" y="21209"/>
                </a:lnTo>
                <a:lnTo>
                  <a:pt x="0" y="73634"/>
                </a:lnTo>
                <a:lnTo>
                  <a:pt x="1752" y="81902"/>
                </a:lnTo>
                <a:lnTo>
                  <a:pt x="6540" y="88646"/>
                </a:lnTo>
                <a:lnTo>
                  <a:pt x="13652" y="93192"/>
                </a:lnTo>
                <a:lnTo>
                  <a:pt x="22352" y="94869"/>
                </a:lnTo>
                <a:lnTo>
                  <a:pt x="377228" y="94869"/>
                </a:lnTo>
                <a:lnTo>
                  <a:pt x="385927" y="93192"/>
                </a:lnTo>
                <a:lnTo>
                  <a:pt x="393039" y="88646"/>
                </a:lnTo>
                <a:lnTo>
                  <a:pt x="397827" y="81902"/>
                </a:lnTo>
                <a:lnTo>
                  <a:pt x="399580" y="73634"/>
                </a:lnTo>
                <a:lnTo>
                  <a:pt x="399580" y="59283"/>
                </a:lnTo>
                <a:lnTo>
                  <a:pt x="399580" y="35560"/>
                </a:lnTo>
                <a:lnTo>
                  <a:pt x="399580" y="212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8491" y="6164579"/>
            <a:ext cx="1289685" cy="76200"/>
          </a:xfrm>
          <a:custGeom>
            <a:avLst/>
            <a:gdLst/>
            <a:ahLst/>
            <a:cxnLst/>
            <a:rect l="l" t="t" r="r" b="b"/>
            <a:pathLst>
              <a:path w="1289685" h="76200">
                <a:moveTo>
                  <a:pt x="1213104" y="0"/>
                </a:moveTo>
                <a:lnTo>
                  <a:pt x="1213104" y="76200"/>
                </a:lnTo>
                <a:lnTo>
                  <a:pt x="1276604" y="44450"/>
                </a:lnTo>
                <a:lnTo>
                  <a:pt x="1225804" y="44450"/>
                </a:lnTo>
                <a:lnTo>
                  <a:pt x="1225804" y="31750"/>
                </a:lnTo>
                <a:lnTo>
                  <a:pt x="1276604" y="31750"/>
                </a:lnTo>
                <a:lnTo>
                  <a:pt x="1213104" y="0"/>
                </a:lnTo>
                <a:close/>
              </a:path>
              <a:path w="1289685" h="76200">
                <a:moveTo>
                  <a:pt x="1213104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213104" y="44450"/>
                </a:lnTo>
                <a:lnTo>
                  <a:pt x="1213104" y="31750"/>
                </a:lnTo>
                <a:close/>
              </a:path>
              <a:path w="1289685" h="76200">
                <a:moveTo>
                  <a:pt x="1276604" y="31750"/>
                </a:moveTo>
                <a:lnTo>
                  <a:pt x="1225804" y="31750"/>
                </a:lnTo>
                <a:lnTo>
                  <a:pt x="1225804" y="44450"/>
                </a:lnTo>
                <a:lnTo>
                  <a:pt x="1276604" y="44450"/>
                </a:lnTo>
                <a:lnTo>
                  <a:pt x="1289304" y="38100"/>
                </a:lnTo>
                <a:lnTo>
                  <a:pt x="1276604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888491" y="5943409"/>
            <a:ext cx="1240790" cy="412115"/>
            <a:chOff x="888491" y="5943409"/>
            <a:chExt cx="1240790" cy="412115"/>
          </a:xfrm>
        </p:grpSpPr>
        <p:sp>
          <p:nvSpPr>
            <p:cNvPr id="27" name="object 27"/>
            <p:cNvSpPr/>
            <p:nvPr/>
          </p:nvSpPr>
          <p:spPr>
            <a:xfrm>
              <a:off x="888491" y="6278879"/>
              <a:ext cx="1240790" cy="76200"/>
            </a:xfrm>
            <a:custGeom>
              <a:avLst/>
              <a:gdLst/>
              <a:ahLst/>
              <a:cxnLst/>
              <a:rect l="l" t="t" r="r" b="b"/>
              <a:pathLst>
                <a:path w="124078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124078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1240789" h="76200">
                  <a:moveTo>
                    <a:pt x="1240409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1240409" y="44450"/>
                  </a:lnTo>
                  <a:lnTo>
                    <a:pt x="1240409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35963" y="5948171"/>
              <a:ext cx="421005" cy="193675"/>
            </a:xfrm>
            <a:custGeom>
              <a:avLst/>
              <a:gdLst/>
              <a:ahLst/>
              <a:cxnLst/>
              <a:rect l="l" t="t" r="r" b="b"/>
              <a:pathLst>
                <a:path w="421005" h="193675">
                  <a:moveTo>
                    <a:pt x="0" y="193547"/>
                  </a:moveTo>
                  <a:lnTo>
                    <a:pt x="420624" y="193547"/>
                  </a:lnTo>
                  <a:lnTo>
                    <a:pt x="420624" y="0"/>
                  </a:lnTo>
                  <a:lnTo>
                    <a:pt x="0" y="0"/>
                  </a:lnTo>
                  <a:lnTo>
                    <a:pt x="0" y="193547"/>
                  </a:lnTo>
                  <a:close/>
                </a:path>
              </a:pathLst>
            </a:custGeom>
            <a:ln w="952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228600" y="5597461"/>
          <a:ext cx="2499675" cy="10530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0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2882">
                <a:tc gridSpan="2"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300" spc="-10" dirty="0">
                          <a:solidFill>
                            <a:srgbClr val="5B9BD4"/>
                          </a:solidFill>
                          <a:latin typeface="Arial"/>
                          <a:cs typeface="Arial"/>
                        </a:rPr>
                        <a:t>Ephemeral </a:t>
                      </a:r>
                      <a:r>
                        <a:rPr sz="1300" spc="-5" dirty="0">
                          <a:solidFill>
                            <a:srgbClr val="5B9BD4"/>
                          </a:solidFill>
                          <a:latin typeface="Arial"/>
                          <a:cs typeface="Arial"/>
                        </a:rPr>
                        <a:t>Port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=Client</a:t>
                      </a:r>
                      <a:r>
                        <a:rPr sz="13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00" spc="-5" dirty="0">
                          <a:latin typeface="Arial"/>
                          <a:cs typeface="Arial"/>
                        </a:rPr>
                        <a:t>Port</a:t>
                      </a:r>
                      <a:endParaRPr sz="1300" dirty="0">
                        <a:latin typeface="Arial"/>
                        <a:cs typeface="Arial"/>
                      </a:endParaRPr>
                    </a:p>
                    <a:p>
                      <a:pPr marL="5461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Q:12345-&gt;53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201">
                <a:tc>
                  <a:txBody>
                    <a:bodyPr/>
                    <a:lstStyle/>
                    <a:p>
                      <a:pPr marL="13970">
                        <a:lnSpc>
                          <a:spcPts val="1185"/>
                        </a:lnSpc>
                        <a:tabLst>
                          <a:tab pos="850900" algn="l"/>
                        </a:tabLst>
                      </a:pPr>
                      <a:r>
                        <a:rPr sz="1950" spc="-15" baseline="-29914" dirty="0">
                          <a:latin typeface="Calibri"/>
                          <a:cs typeface="Calibri"/>
                        </a:rPr>
                        <a:t>Resolver	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R:53-&gt;12345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ts val="1480"/>
                        </a:lnSpc>
                        <a:spcBef>
                          <a:spcPts val="39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NS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49530" marB="0">
                    <a:lnR w="9525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1" name="图片 30">
            <a:extLst>
              <a:ext uri="{FF2B5EF4-FFF2-40B4-BE49-F238E27FC236}">
                <a16:creationId xmlns:a16="http://schemas.microsoft.com/office/drawing/2014/main" id="{8738738E-3E31-470E-8BA6-C27E6A253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8630" y="299674"/>
            <a:ext cx="516886" cy="59936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07566BC7-35C3-4309-B5A7-CA377760D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287" y="407796"/>
            <a:ext cx="624889" cy="605156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50CDA0E3-7BF9-49CB-BD0A-1BF9F004B5B2}"/>
              </a:ext>
            </a:extLst>
          </p:cNvPr>
          <p:cNvSpPr/>
          <p:nvPr/>
        </p:nvSpPr>
        <p:spPr>
          <a:xfrm>
            <a:off x="11116560" y="6295768"/>
            <a:ext cx="231775" cy="48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8CB8E8-595B-4CCE-81F3-4DABEFBD256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06485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508" y="247599"/>
            <a:ext cx="46704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altLang="zh-CN" sz="4400" b="1" dirty="0"/>
              <a:t>Attack workflow</a:t>
            </a:r>
            <a:endParaRPr sz="4400" b="1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0CDA0E3-7BF9-49CB-BD0A-1BF9F004B5B2}"/>
              </a:ext>
            </a:extLst>
          </p:cNvPr>
          <p:cNvSpPr/>
          <p:nvPr/>
        </p:nvSpPr>
        <p:spPr>
          <a:xfrm>
            <a:off x="11116560" y="6295768"/>
            <a:ext cx="231775" cy="48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8CB8E8-595B-4CCE-81F3-4DABEFBD256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18</a:t>
            </a:fld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E696349-5E2A-4ACF-A81E-7F867298F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127696"/>
            <a:ext cx="7010400" cy="460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79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0129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0" dirty="0"/>
              <a:t>Contents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5882005" cy="3515706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Background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I: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Infer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Ephemeral</a:t>
            </a:r>
            <a:r>
              <a:rPr sz="2800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Port</a:t>
            </a:r>
            <a:endParaRPr sz="28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Side-channel-based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Scan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Part </a:t>
            </a:r>
            <a:r>
              <a:rPr sz="2800" dirty="0">
                <a:latin typeface="Calibri"/>
                <a:cs typeface="Calibri"/>
              </a:rPr>
              <a:t>II: </a:t>
            </a:r>
            <a:r>
              <a:rPr sz="2800" spc="-5" dirty="0">
                <a:latin typeface="Calibri"/>
                <a:cs typeface="Calibri"/>
              </a:rPr>
              <a:t>Extend </a:t>
            </a:r>
            <a:r>
              <a:rPr sz="2800" spc="-25" dirty="0">
                <a:latin typeface="Calibri"/>
                <a:cs typeface="Calibri"/>
              </a:rPr>
              <a:t>Attack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Window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Our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Attacks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Defenses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Conclusion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47D3321-BEA7-4F90-89C3-6AF5D2584601}"/>
              </a:ext>
            </a:extLst>
          </p:cNvPr>
          <p:cNvSpPr/>
          <p:nvPr/>
        </p:nvSpPr>
        <p:spPr>
          <a:xfrm>
            <a:off x="11116560" y="6295768"/>
            <a:ext cx="231775" cy="48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32D20E-BBF4-4DBF-B99A-7C72D2B2126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19</a:t>
            </a:fld>
            <a:endParaRPr lang="en-US" altLang="zh-C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0129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0" dirty="0"/>
              <a:t>Contents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56830"/>
            <a:ext cx="4560570" cy="3465691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Background</a:t>
            </a:r>
            <a:endParaRPr sz="28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DNS Cache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Poisoning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Part </a:t>
            </a:r>
            <a:r>
              <a:rPr sz="2800" spc="-5" dirty="0">
                <a:latin typeface="Calibri"/>
                <a:cs typeface="Calibri"/>
              </a:rPr>
              <a:t>I: </a:t>
            </a:r>
            <a:r>
              <a:rPr sz="2800" spc="-20" dirty="0">
                <a:latin typeface="Calibri"/>
                <a:cs typeface="Calibri"/>
              </a:rPr>
              <a:t>Infer </a:t>
            </a:r>
            <a:r>
              <a:rPr sz="2800" spc="-15" dirty="0">
                <a:latin typeface="Calibri"/>
                <a:cs typeface="Calibri"/>
              </a:rPr>
              <a:t>Ephemeral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Port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Part </a:t>
            </a:r>
            <a:r>
              <a:rPr sz="2800" dirty="0">
                <a:latin typeface="Calibri"/>
                <a:cs typeface="Calibri"/>
              </a:rPr>
              <a:t>II: </a:t>
            </a:r>
            <a:r>
              <a:rPr sz="2800" spc="-5" dirty="0">
                <a:latin typeface="Calibri"/>
                <a:cs typeface="Calibri"/>
              </a:rPr>
              <a:t>Extend </a:t>
            </a:r>
            <a:r>
              <a:rPr sz="2800" spc="-25" dirty="0">
                <a:latin typeface="Calibri"/>
                <a:cs typeface="Calibri"/>
              </a:rPr>
              <a:t>Attack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Window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Our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Attacks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Defenses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Conclusion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A8F98B7-23B1-40D3-B43D-00EB031FDB6B}"/>
              </a:ext>
            </a:extLst>
          </p:cNvPr>
          <p:cNvSpPr/>
          <p:nvPr/>
        </p:nvSpPr>
        <p:spPr>
          <a:xfrm>
            <a:off x="11116560" y="6295768"/>
            <a:ext cx="231775" cy="347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3E195D-78C0-49BB-B340-FF51DF99531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2</a:t>
            </a:fld>
            <a:endParaRPr lang="en-US" altLang="zh-C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32" y="244551"/>
            <a:ext cx="47529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" dirty="0"/>
              <a:t>Port </a:t>
            </a:r>
            <a:r>
              <a:rPr sz="4400" spc="-55" dirty="0"/>
              <a:t>Inference:</a:t>
            </a:r>
            <a:r>
              <a:rPr sz="4400" spc="-190" dirty="0"/>
              <a:t> </a:t>
            </a:r>
            <a:r>
              <a:rPr sz="4400" spc="-25" dirty="0"/>
              <a:t>Basics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638042" y="2534411"/>
            <a:ext cx="3719829" cy="3630295"/>
          </a:xfrm>
          <a:custGeom>
            <a:avLst/>
            <a:gdLst/>
            <a:ahLst/>
            <a:cxnLst/>
            <a:rect l="l" t="t" r="r" b="b"/>
            <a:pathLst>
              <a:path w="3719829" h="3630295">
                <a:moveTo>
                  <a:pt x="38100" y="7620"/>
                </a:moveTo>
                <a:lnTo>
                  <a:pt x="0" y="7620"/>
                </a:lnTo>
                <a:lnTo>
                  <a:pt x="0" y="3629901"/>
                </a:lnTo>
                <a:lnTo>
                  <a:pt x="38100" y="3629914"/>
                </a:lnTo>
                <a:lnTo>
                  <a:pt x="38100" y="7620"/>
                </a:lnTo>
                <a:close/>
              </a:path>
              <a:path w="3719829" h="3630295">
                <a:moveTo>
                  <a:pt x="3644392" y="870839"/>
                </a:moveTo>
                <a:lnTo>
                  <a:pt x="3640366" y="868045"/>
                </a:lnTo>
                <a:lnTo>
                  <a:pt x="3574415" y="822198"/>
                </a:lnTo>
                <a:lnTo>
                  <a:pt x="3569855" y="853643"/>
                </a:lnTo>
                <a:lnTo>
                  <a:pt x="63500" y="346341"/>
                </a:lnTo>
                <a:lnTo>
                  <a:pt x="63500" y="7620"/>
                </a:lnTo>
                <a:lnTo>
                  <a:pt x="50800" y="7620"/>
                </a:lnTo>
                <a:lnTo>
                  <a:pt x="50800" y="344500"/>
                </a:lnTo>
                <a:lnTo>
                  <a:pt x="49403" y="344297"/>
                </a:lnTo>
                <a:lnTo>
                  <a:pt x="47625" y="356743"/>
                </a:lnTo>
                <a:lnTo>
                  <a:pt x="50800" y="357212"/>
                </a:lnTo>
                <a:lnTo>
                  <a:pt x="50800" y="3629901"/>
                </a:lnTo>
                <a:lnTo>
                  <a:pt x="63500" y="3629914"/>
                </a:lnTo>
                <a:lnTo>
                  <a:pt x="63500" y="359041"/>
                </a:lnTo>
                <a:lnTo>
                  <a:pt x="3568039" y="866228"/>
                </a:lnTo>
                <a:lnTo>
                  <a:pt x="3563493" y="897636"/>
                </a:lnTo>
                <a:lnTo>
                  <a:pt x="3644392" y="870839"/>
                </a:lnTo>
                <a:close/>
              </a:path>
              <a:path w="3719829" h="3630295">
                <a:moveTo>
                  <a:pt x="3677285" y="0"/>
                </a:moveTo>
                <a:lnTo>
                  <a:pt x="3656076" y="0"/>
                </a:lnTo>
                <a:lnTo>
                  <a:pt x="3656076" y="3630231"/>
                </a:lnTo>
                <a:lnTo>
                  <a:pt x="3677285" y="3630244"/>
                </a:lnTo>
                <a:lnTo>
                  <a:pt x="3677285" y="0"/>
                </a:lnTo>
                <a:close/>
              </a:path>
              <a:path w="3719829" h="3630295">
                <a:moveTo>
                  <a:pt x="3719576" y="0"/>
                </a:moveTo>
                <a:lnTo>
                  <a:pt x="3698367" y="0"/>
                </a:lnTo>
                <a:lnTo>
                  <a:pt x="3698367" y="3630231"/>
                </a:lnTo>
                <a:lnTo>
                  <a:pt x="3719576" y="3630244"/>
                </a:lnTo>
                <a:lnTo>
                  <a:pt x="3719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13904" y="1176604"/>
            <a:ext cx="8274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Resolver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60216" y="2173351"/>
            <a:ext cx="8204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Calibri"/>
                <a:cs typeface="Calibri"/>
              </a:rPr>
              <a:t>A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-1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ac</a:t>
            </a:r>
            <a:r>
              <a:rPr sz="1800" b="1" spc="-45" dirty="0">
                <a:latin typeface="Calibri"/>
                <a:cs typeface="Calibri"/>
              </a:rPr>
              <a:t>k</a:t>
            </a:r>
            <a:r>
              <a:rPr sz="1800" b="1" dirty="0">
                <a:latin typeface="Calibri"/>
                <a:cs typeface="Calibri"/>
              </a:rPr>
              <a:t>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39640" y="2991611"/>
            <a:ext cx="1530350" cy="3708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0"/>
              </a:spcBef>
            </a:pPr>
            <a:r>
              <a:rPr sz="1800" b="1" dirty="0">
                <a:latin typeface="Calibri"/>
                <a:cs typeface="Calibri"/>
              </a:rPr>
              <a:t>UDP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dport=</a:t>
            </a:r>
            <a:r>
              <a:rPr sz="1800" spc="-5" dirty="0">
                <a:solidFill>
                  <a:srgbClr val="00AFEF"/>
                </a:solidFill>
                <a:latin typeface="Calibri"/>
                <a:cs typeface="Calibri"/>
              </a:rPr>
              <a:t>53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03828" y="3733672"/>
            <a:ext cx="3601720" cy="648970"/>
          </a:xfrm>
          <a:custGeom>
            <a:avLst/>
            <a:gdLst/>
            <a:ahLst/>
            <a:cxnLst/>
            <a:rect l="l" t="t" r="r" b="b"/>
            <a:pathLst>
              <a:path w="3601720" h="648970">
                <a:moveTo>
                  <a:pt x="3525588" y="617487"/>
                </a:moveTo>
                <a:lnTo>
                  <a:pt x="3520186" y="648843"/>
                </a:lnTo>
                <a:lnTo>
                  <a:pt x="3601720" y="624204"/>
                </a:lnTo>
                <a:lnTo>
                  <a:pt x="3595516" y="619632"/>
                </a:lnTo>
                <a:lnTo>
                  <a:pt x="3538093" y="619632"/>
                </a:lnTo>
                <a:lnTo>
                  <a:pt x="3525588" y="617487"/>
                </a:lnTo>
                <a:close/>
              </a:path>
              <a:path w="3601720" h="648970">
                <a:moveTo>
                  <a:pt x="3527733" y="605038"/>
                </a:moveTo>
                <a:lnTo>
                  <a:pt x="3525588" y="617487"/>
                </a:lnTo>
                <a:lnTo>
                  <a:pt x="3538093" y="619632"/>
                </a:lnTo>
                <a:lnTo>
                  <a:pt x="3540252" y="607187"/>
                </a:lnTo>
                <a:lnTo>
                  <a:pt x="3527733" y="605038"/>
                </a:lnTo>
                <a:close/>
              </a:path>
              <a:path w="3601720" h="648970">
                <a:moveTo>
                  <a:pt x="3533140" y="573658"/>
                </a:moveTo>
                <a:lnTo>
                  <a:pt x="3527733" y="605038"/>
                </a:lnTo>
                <a:lnTo>
                  <a:pt x="3540252" y="607187"/>
                </a:lnTo>
                <a:lnTo>
                  <a:pt x="3538093" y="619632"/>
                </a:lnTo>
                <a:lnTo>
                  <a:pt x="3595516" y="619632"/>
                </a:lnTo>
                <a:lnTo>
                  <a:pt x="3533140" y="573658"/>
                </a:lnTo>
                <a:close/>
              </a:path>
              <a:path w="3601720" h="648970">
                <a:moveTo>
                  <a:pt x="2032" y="0"/>
                </a:moveTo>
                <a:lnTo>
                  <a:pt x="0" y="12445"/>
                </a:lnTo>
                <a:lnTo>
                  <a:pt x="3525588" y="617487"/>
                </a:lnTo>
                <a:lnTo>
                  <a:pt x="3527733" y="605038"/>
                </a:lnTo>
                <a:lnTo>
                  <a:pt x="20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22876" y="3864864"/>
            <a:ext cx="1529080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5"/>
              </a:spcBef>
            </a:pPr>
            <a:r>
              <a:rPr sz="1800" b="1" dirty="0">
                <a:latin typeface="Calibri"/>
                <a:cs typeface="Calibri"/>
              </a:rPr>
              <a:t>UDP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dport=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67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04844" y="4730241"/>
            <a:ext cx="3601720" cy="537845"/>
          </a:xfrm>
          <a:custGeom>
            <a:avLst/>
            <a:gdLst/>
            <a:ahLst/>
            <a:cxnLst/>
            <a:rect l="l" t="t" r="r" b="b"/>
            <a:pathLst>
              <a:path w="3601720" h="537845">
                <a:moveTo>
                  <a:pt x="70230" y="462025"/>
                </a:moveTo>
                <a:lnTo>
                  <a:pt x="0" y="510412"/>
                </a:lnTo>
                <a:lnTo>
                  <a:pt x="80771" y="537590"/>
                </a:lnTo>
                <a:lnTo>
                  <a:pt x="76626" y="507872"/>
                </a:lnTo>
                <a:lnTo>
                  <a:pt x="63753" y="507872"/>
                </a:lnTo>
                <a:lnTo>
                  <a:pt x="61975" y="495299"/>
                </a:lnTo>
                <a:lnTo>
                  <a:pt x="74625" y="493529"/>
                </a:lnTo>
                <a:lnTo>
                  <a:pt x="70230" y="462025"/>
                </a:lnTo>
                <a:close/>
              </a:path>
              <a:path w="3601720" h="537845">
                <a:moveTo>
                  <a:pt x="74625" y="493529"/>
                </a:moveTo>
                <a:lnTo>
                  <a:pt x="61975" y="495299"/>
                </a:lnTo>
                <a:lnTo>
                  <a:pt x="63753" y="507872"/>
                </a:lnTo>
                <a:lnTo>
                  <a:pt x="76379" y="506105"/>
                </a:lnTo>
                <a:lnTo>
                  <a:pt x="74625" y="493529"/>
                </a:lnTo>
                <a:close/>
              </a:path>
              <a:path w="3601720" h="537845">
                <a:moveTo>
                  <a:pt x="76379" y="506105"/>
                </a:moveTo>
                <a:lnTo>
                  <a:pt x="63753" y="507872"/>
                </a:lnTo>
                <a:lnTo>
                  <a:pt x="76626" y="507872"/>
                </a:lnTo>
                <a:lnTo>
                  <a:pt x="76379" y="506105"/>
                </a:lnTo>
                <a:close/>
              </a:path>
              <a:path w="3601720" h="537845">
                <a:moveTo>
                  <a:pt x="3599814" y="0"/>
                </a:moveTo>
                <a:lnTo>
                  <a:pt x="74625" y="493529"/>
                </a:lnTo>
                <a:lnTo>
                  <a:pt x="76379" y="506105"/>
                </a:lnTo>
                <a:lnTo>
                  <a:pt x="3601592" y="12699"/>
                </a:lnTo>
                <a:lnTo>
                  <a:pt x="35998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471415" y="4780788"/>
            <a:ext cx="2028825" cy="3708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ICMP</a:t>
            </a:r>
            <a:r>
              <a:rPr sz="1800" spc="-5" dirty="0">
                <a:latin typeface="Calibri"/>
                <a:cs typeface="Calibri"/>
              </a:rPr>
              <a:t>: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67 </a:t>
            </a:r>
            <a:r>
              <a:rPr sz="1800" spc="-5" dirty="0">
                <a:latin typeface="Calibri"/>
                <a:cs typeface="Calibri"/>
              </a:rPr>
              <a:t>isn’t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open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456849" y="4225985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270719" y="0"/>
                </a:moveTo>
                <a:lnTo>
                  <a:pt x="153827" y="116880"/>
                </a:lnTo>
                <a:lnTo>
                  <a:pt x="36935" y="0"/>
                </a:lnTo>
                <a:lnTo>
                  <a:pt x="0" y="36922"/>
                </a:lnTo>
                <a:lnTo>
                  <a:pt x="116891" y="153818"/>
                </a:lnTo>
                <a:lnTo>
                  <a:pt x="0" y="270713"/>
                </a:lnTo>
                <a:lnTo>
                  <a:pt x="36936" y="307650"/>
                </a:lnTo>
                <a:lnTo>
                  <a:pt x="153827" y="190755"/>
                </a:lnTo>
                <a:lnTo>
                  <a:pt x="270719" y="307650"/>
                </a:lnTo>
                <a:lnTo>
                  <a:pt x="307655" y="270713"/>
                </a:lnTo>
                <a:lnTo>
                  <a:pt x="190763" y="153818"/>
                </a:lnTo>
                <a:lnTo>
                  <a:pt x="307655" y="36922"/>
                </a:lnTo>
                <a:lnTo>
                  <a:pt x="2707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196073" y="2190699"/>
            <a:ext cx="2743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OS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057704" y="1577440"/>
            <a:ext cx="2161540" cy="606425"/>
            <a:chOff x="7057704" y="1577440"/>
            <a:chExt cx="2161540" cy="60642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57704" y="1577440"/>
              <a:ext cx="499656" cy="6061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9956" y="1801367"/>
              <a:ext cx="1188720" cy="27127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329930" y="2187702"/>
            <a:ext cx="394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APP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325868" y="2537459"/>
            <a:ext cx="1268095" cy="3622675"/>
          </a:xfrm>
          <a:custGeom>
            <a:avLst/>
            <a:gdLst/>
            <a:ahLst/>
            <a:cxnLst/>
            <a:rect l="l" t="t" r="r" b="b"/>
            <a:pathLst>
              <a:path w="1268095" h="3622675">
                <a:moveTo>
                  <a:pt x="1267714" y="0"/>
                </a:moveTo>
                <a:lnTo>
                  <a:pt x="1229614" y="0"/>
                </a:lnTo>
                <a:lnTo>
                  <a:pt x="1229614" y="1108773"/>
                </a:lnTo>
                <a:lnTo>
                  <a:pt x="1224407" y="1106170"/>
                </a:lnTo>
                <a:lnTo>
                  <a:pt x="1216914" y="1102423"/>
                </a:lnTo>
                <a:lnTo>
                  <a:pt x="1216914" y="0"/>
                </a:lnTo>
                <a:lnTo>
                  <a:pt x="1204214" y="0"/>
                </a:lnTo>
                <a:lnTo>
                  <a:pt x="1204214" y="1096073"/>
                </a:lnTo>
                <a:lnTo>
                  <a:pt x="1160907" y="1074420"/>
                </a:lnTo>
                <a:lnTo>
                  <a:pt x="1160907" y="1106170"/>
                </a:lnTo>
                <a:lnTo>
                  <a:pt x="0" y="1106170"/>
                </a:lnTo>
                <a:lnTo>
                  <a:pt x="0" y="1118870"/>
                </a:lnTo>
                <a:lnTo>
                  <a:pt x="1160907" y="1118870"/>
                </a:lnTo>
                <a:lnTo>
                  <a:pt x="1160907" y="1150620"/>
                </a:lnTo>
                <a:lnTo>
                  <a:pt x="1204214" y="1128966"/>
                </a:lnTo>
                <a:lnTo>
                  <a:pt x="1204214" y="3622281"/>
                </a:lnTo>
                <a:lnTo>
                  <a:pt x="1216914" y="3622294"/>
                </a:lnTo>
                <a:lnTo>
                  <a:pt x="1216914" y="1122616"/>
                </a:lnTo>
                <a:lnTo>
                  <a:pt x="1224407" y="1118870"/>
                </a:lnTo>
                <a:lnTo>
                  <a:pt x="1229614" y="1116266"/>
                </a:lnTo>
                <a:lnTo>
                  <a:pt x="1229614" y="3622281"/>
                </a:lnTo>
                <a:lnTo>
                  <a:pt x="1267714" y="3622294"/>
                </a:lnTo>
                <a:lnTo>
                  <a:pt x="12677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622793" y="3687571"/>
            <a:ext cx="629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ac</a:t>
            </a:r>
            <a:r>
              <a:rPr sz="1800" spc="-70" dirty="0">
                <a:latin typeface="Calibri"/>
                <a:cs typeface="Calibri"/>
              </a:rPr>
              <a:t>k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703691" y="2719196"/>
            <a:ext cx="1147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Listen 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Calibri"/>
                <a:cs typeface="Calibri"/>
              </a:rPr>
              <a:t>53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896100" y="323088"/>
            <a:ext cx="2459990" cy="2156460"/>
          </a:xfrm>
          <a:custGeom>
            <a:avLst/>
            <a:gdLst/>
            <a:ahLst/>
            <a:cxnLst/>
            <a:rect l="l" t="t" r="r" b="b"/>
            <a:pathLst>
              <a:path w="2459990" h="2156460">
                <a:moveTo>
                  <a:pt x="0" y="2156459"/>
                </a:moveTo>
                <a:lnTo>
                  <a:pt x="2459736" y="2156459"/>
                </a:lnTo>
                <a:lnTo>
                  <a:pt x="2459736" y="0"/>
                </a:lnTo>
                <a:lnTo>
                  <a:pt x="0" y="0"/>
                </a:lnTo>
                <a:lnTo>
                  <a:pt x="0" y="2156459"/>
                </a:lnTo>
                <a:close/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A133DA2B-A6D5-47EF-BE68-6E7267A92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340" y="506409"/>
            <a:ext cx="624889" cy="60515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58FFDE1-18E4-4B43-9984-2625B34EA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1982" y="1526068"/>
            <a:ext cx="516886" cy="599368"/>
          </a:xfrm>
          <a:prstGeom prst="rect">
            <a:avLst/>
          </a:prstGeom>
        </p:spPr>
      </p:pic>
      <p:sp>
        <p:nvSpPr>
          <p:cNvPr id="30" name="object 13">
            <a:extLst>
              <a:ext uri="{FF2B5EF4-FFF2-40B4-BE49-F238E27FC236}">
                <a16:creationId xmlns:a16="http://schemas.microsoft.com/office/drawing/2014/main" id="{4835FCBA-F7F3-4C2D-B9A3-ABAB647D8BFD}"/>
              </a:ext>
            </a:extLst>
          </p:cNvPr>
          <p:cNvSpPr/>
          <p:nvPr/>
        </p:nvSpPr>
        <p:spPr>
          <a:xfrm>
            <a:off x="7368765" y="3261423"/>
            <a:ext cx="377190" cy="264795"/>
          </a:xfrm>
          <a:custGeom>
            <a:avLst/>
            <a:gdLst/>
            <a:ahLst/>
            <a:cxnLst/>
            <a:rect l="l" t="t" r="r" b="b"/>
            <a:pathLst>
              <a:path w="377190" h="264795">
                <a:moveTo>
                  <a:pt x="343829" y="0"/>
                </a:moveTo>
                <a:lnTo>
                  <a:pt x="135002" y="197413"/>
                </a:lnTo>
                <a:lnTo>
                  <a:pt x="34666" y="94628"/>
                </a:lnTo>
                <a:lnTo>
                  <a:pt x="0" y="127666"/>
                </a:lnTo>
                <a:lnTo>
                  <a:pt x="133370" y="264713"/>
                </a:lnTo>
                <a:lnTo>
                  <a:pt x="168447" y="232083"/>
                </a:lnTo>
                <a:lnTo>
                  <a:pt x="376866" y="34261"/>
                </a:lnTo>
                <a:lnTo>
                  <a:pt x="34382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ABFB05B-D26A-4FCB-BA1F-4E6B44D7EF4D}"/>
              </a:ext>
            </a:extLst>
          </p:cNvPr>
          <p:cNvSpPr/>
          <p:nvPr/>
        </p:nvSpPr>
        <p:spPr>
          <a:xfrm>
            <a:off x="11116560" y="6295768"/>
            <a:ext cx="231775" cy="48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灯片编号占位符 31">
            <a:extLst>
              <a:ext uri="{FF2B5EF4-FFF2-40B4-BE49-F238E27FC236}">
                <a16:creationId xmlns:a16="http://schemas.microsoft.com/office/drawing/2014/main" id="{736BD74B-D19E-4D50-AEDC-C0BC4EB7963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20</a:t>
            </a:fld>
            <a:endParaRPr lang="en-US" altLang="zh-C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32" y="244551"/>
            <a:ext cx="70497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" dirty="0"/>
              <a:t>Port </a:t>
            </a:r>
            <a:r>
              <a:rPr sz="4400" spc="-55" dirty="0"/>
              <a:t>Inference: </a:t>
            </a:r>
            <a:r>
              <a:rPr sz="4400" spc="-50" dirty="0"/>
              <a:t>Ephemeral</a:t>
            </a:r>
            <a:r>
              <a:rPr sz="4400" spc="-170" dirty="0"/>
              <a:t> </a:t>
            </a:r>
            <a:r>
              <a:rPr sz="4400" spc="-45" dirty="0"/>
              <a:t>Ports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389886" y="2665475"/>
            <a:ext cx="7346315" cy="3204845"/>
          </a:xfrm>
          <a:custGeom>
            <a:avLst/>
            <a:gdLst/>
            <a:ahLst/>
            <a:cxnLst/>
            <a:rect l="l" t="t" r="r" b="b"/>
            <a:pathLst>
              <a:path w="7346315" h="3204845">
                <a:moveTo>
                  <a:pt x="38100" y="0"/>
                </a:moveTo>
                <a:lnTo>
                  <a:pt x="0" y="0"/>
                </a:lnTo>
                <a:lnTo>
                  <a:pt x="0" y="3204730"/>
                </a:lnTo>
                <a:lnTo>
                  <a:pt x="38100" y="3204730"/>
                </a:lnTo>
                <a:lnTo>
                  <a:pt x="38100" y="0"/>
                </a:lnTo>
                <a:close/>
              </a:path>
              <a:path w="7346315" h="3204845">
                <a:moveTo>
                  <a:pt x="63500" y="0"/>
                </a:moveTo>
                <a:lnTo>
                  <a:pt x="50800" y="0"/>
                </a:lnTo>
                <a:lnTo>
                  <a:pt x="50800" y="3204730"/>
                </a:lnTo>
                <a:lnTo>
                  <a:pt x="63500" y="3204730"/>
                </a:lnTo>
                <a:lnTo>
                  <a:pt x="63500" y="0"/>
                </a:lnTo>
                <a:close/>
              </a:path>
              <a:path w="7346315" h="3204845">
                <a:moveTo>
                  <a:pt x="3677285" y="0"/>
                </a:moveTo>
                <a:lnTo>
                  <a:pt x="3656076" y="0"/>
                </a:lnTo>
                <a:lnTo>
                  <a:pt x="3656076" y="3204730"/>
                </a:lnTo>
                <a:lnTo>
                  <a:pt x="3677285" y="3204730"/>
                </a:lnTo>
                <a:lnTo>
                  <a:pt x="3677285" y="0"/>
                </a:lnTo>
                <a:close/>
              </a:path>
              <a:path w="7346315" h="3204845">
                <a:moveTo>
                  <a:pt x="3719576" y="0"/>
                </a:moveTo>
                <a:lnTo>
                  <a:pt x="3698367" y="0"/>
                </a:lnTo>
                <a:lnTo>
                  <a:pt x="3698367" y="3204730"/>
                </a:lnTo>
                <a:lnTo>
                  <a:pt x="3719576" y="3204730"/>
                </a:lnTo>
                <a:lnTo>
                  <a:pt x="3719576" y="0"/>
                </a:lnTo>
                <a:close/>
              </a:path>
              <a:path w="7346315" h="3204845">
                <a:moveTo>
                  <a:pt x="7345807" y="1167511"/>
                </a:moveTo>
                <a:lnTo>
                  <a:pt x="7343902" y="1155065"/>
                </a:lnTo>
                <a:lnTo>
                  <a:pt x="3797300" y="1685315"/>
                </a:lnTo>
                <a:lnTo>
                  <a:pt x="3792601" y="1653921"/>
                </a:lnTo>
                <a:lnTo>
                  <a:pt x="3722878" y="1702816"/>
                </a:lnTo>
                <a:lnTo>
                  <a:pt x="3803904" y="1729232"/>
                </a:lnTo>
                <a:lnTo>
                  <a:pt x="3799471" y="1699768"/>
                </a:lnTo>
                <a:lnTo>
                  <a:pt x="3799192" y="1697901"/>
                </a:lnTo>
                <a:lnTo>
                  <a:pt x="7345807" y="11675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71184" y="2126437"/>
            <a:ext cx="8401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Resolver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12060" y="2171827"/>
            <a:ext cx="8204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Calibri"/>
                <a:cs typeface="Calibri"/>
              </a:rPr>
              <a:t>A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-1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ac</a:t>
            </a:r>
            <a:r>
              <a:rPr sz="1800" b="1" spc="-45" dirty="0">
                <a:latin typeface="Calibri"/>
                <a:cs typeface="Calibri"/>
              </a:rPr>
              <a:t>k</a:t>
            </a:r>
            <a:r>
              <a:rPr sz="1800" b="1" dirty="0">
                <a:latin typeface="Calibri"/>
                <a:cs typeface="Calibri"/>
              </a:rPr>
              <a:t>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40127" y="2022814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5">
                <a:moveTo>
                  <a:pt x="44516" y="0"/>
                </a:moveTo>
                <a:lnTo>
                  <a:pt x="0" y="0"/>
                </a:lnTo>
                <a:lnTo>
                  <a:pt x="0" y="44514"/>
                </a:lnTo>
                <a:lnTo>
                  <a:pt x="445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06411" y="3912108"/>
            <a:ext cx="1751330" cy="3708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1800" b="1" dirty="0">
                <a:latin typeface="Calibri"/>
                <a:cs typeface="Calibri"/>
              </a:rPr>
              <a:t>UDP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dport=</a:t>
            </a:r>
            <a:r>
              <a:rPr sz="1800" spc="-5" dirty="0">
                <a:solidFill>
                  <a:srgbClr val="00AFEF"/>
                </a:solidFill>
                <a:latin typeface="Calibri"/>
                <a:cs typeface="Calibri"/>
              </a:rPr>
              <a:t>1234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464942" y="2665476"/>
            <a:ext cx="7300595" cy="3204845"/>
            <a:chOff x="2464942" y="2665476"/>
            <a:chExt cx="7300595" cy="3204845"/>
          </a:xfrm>
        </p:grpSpPr>
        <p:sp>
          <p:nvSpPr>
            <p:cNvPr id="13" name="object 13"/>
            <p:cNvSpPr/>
            <p:nvPr/>
          </p:nvSpPr>
          <p:spPr>
            <a:xfrm>
              <a:off x="6148904" y="4445791"/>
              <a:ext cx="377190" cy="264795"/>
            </a:xfrm>
            <a:custGeom>
              <a:avLst/>
              <a:gdLst/>
              <a:ahLst/>
              <a:cxnLst/>
              <a:rect l="l" t="t" r="r" b="b"/>
              <a:pathLst>
                <a:path w="377190" h="264795">
                  <a:moveTo>
                    <a:pt x="343829" y="0"/>
                  </a:moveTo>
                  <a:lnTo>
                    <a:pt x="135002" y="197413"/>
                  </a:lnTo>
                  <a:lnTo>
                    <a:pt x="34666" y="94628"/>
                  </a:lnTo>
                  <a:lnTo>
                    <a:pt x="0" y="127666"/>
                  </a:lnTo>
                  <a:lnTo>
                    <a:pt x="133370" y="264713"/>
                  </a:lnTo>
                  <a:lnTo>
                    <a:pt x="168447" y="232083"/>
                  </a:lnTo>
                  <a:lnTo>
                    <a:pt x="376866" y="34261"/>
                  </a:lnTo>
                  <a:lnTo>
                    <a:pt x="343829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64943" y="2665475"/>
              <a:ext cx="7300595" cy="3204845"/>
            </a:xfrm>
            <a:custGeom>
              <a:avLst/>
              <a:gdLst/>
              <a:ahLst/>
              <a:cxnLst/>
              <a:rect l="l" t="t" r="r" b="b"/>
              <a:pathLst>
                <a:path w="7300595" h="3204845">
                  <a:moveTo>
                    <a:pt x="3596767" y="1704467"/>
                  </a:moveTo>
                  <a:lnTo>
                    <a:pt x="3592741" y="1701673"/>
                  </a:lnTo>
                  <a:lnTo>
                    <a:pt x="3526790" y="1655826"/>
                  </a:lnTo>
                  <a:lnTo>
                    <a:pt x="3522230" y="1687271"/>
                  </a:lnTo>
                  <a:lnTo>
                    <a:pt x="1778" y="1177925"/>
                  </a:lnTo>
                  <a:lnTo>
                    <a:pt x="0" y="1190371"/>
                  </a:lnTo>
                  <a:lnTo>
                    <a:pt x="3520414" y="1699856"/>
                  </a:lnTo>
                  <a:lnTo>
                    <a:pt x="3515868" y="1731264"/>
                  </a:lnTo>
                  <a:lnTo>
                    <a:pt x="3596767" y="1704467"/>
                  </a:lnTo>
                  <a:close/>
                </a:path>
                <a:path w="7300595" h="3204845">
                  <a:moveTo>
                    <a:pt x="7249795" y="0"/>
                  </a:moveTo>
                  <a:lnTo>
                    <a:pt x="7237095" y="0"/>
                  </a:lnTo>
                  <a:lnTo>
                    <a:pt x="7237095" y="3204730"/>
                  </a:lnTo>
                  <a:lnTo>
                    <a:pt x="7249795" y="3204730"/>
                  </a:lnTo>
                  <a:lnTo>
                    <a:pt x="7249795" y="0"/>
                  </a:lnTo>
                  <a:close/>
                </a:path>
                <a:path w="7300595" h="3204845">
                  <a:moveTo>
                    <a:pt x="7300595" y="0"/>
                  </a:moveTo>
                  <a:lnTo>
                    <a:pt x="7262495" y="0"/>
                  </a:lnTo>
                  <a:lnTo>
                    <a:pt x="7262495" y="3204730"/>
                  </a:lnTo>
                  <a:lnTo>
                    <a:pt x="7300595" y="3204730"/>
                  </a:lnTo>
                  <a:lnTo>
                    <a:pt x="73005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144127" y="2126437"/>
            <a:ext cx="11830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Nameserver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396203" y="2022814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44517" y="0"/>
                </a:moveTo>
                <a:lnTo>
                  <a:pt x="0" y="0"/>
                </a:lnTo>
                <a:lnTo>
                  <a:pt x="0" y="44515"/>
                </a:lnTo>
                <a:lnTo>
                  <a:pt x="445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416808" y="3957828"/>
            <a:ext cx="1752600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4"/>
              </a:spcBef>
            </a:pPr>
            <a:r>
              <a:rPr sz="1800" b="1" dirty="0">
                <a:latin typeface="Calibri"/>
                <a:cs typeface="Calibri"/>
              </a:rPr>
              <a:t>UDP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dport=</a:t>
            </a:r>
            <a:r>
              <a:rPr sz="1800" spc="-5" dirty="0">
                <a:solidFill>
                  <a:srgbClr val="00AFEF"/>
                </a:solidFill>
                <a:latin typeface="Calibri"/>
                <a:cs typeface="Calibri"/>
              </a:rPr>
              <a:t>1234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39923" y="4768341"/>
            <a:ext cx="3601720" cy="537845"/>
          </a:xfrm>
          <a:custGeom>
            <a:avLst/>
            <a:gdLst/>
            <a:ahLst/>
            <a:cxnLst/>
            <a:rect l="l" t="t" r="r" b="b"/>
            <a:pathLst>
              <a:path w="3601720" h="537845">
                <a:moveTo>
                  <a:pt x="70231" y="462025"/>
                </a:moveTo>
                <a:lnTo>
                  <a:pt x="0" y="510412"/>
                </a:lnTo>
                <a:lnTo>
                  <a:pt x="80771" y="537590"/>
                </a:lnTo>
                <a:lnTo>
                  <a:pt x="76626" y="507872"/>
                </a:lnTo>
                <a:lnTo>
                  <a:pt x="63753" y="507872"/>
                </a:lnTo>
                <a:lnTo>
                  <a:pt x="61975" y="495299"/>
                </a:lnTo>
                <a:lnTo>
                  <a:pt x="74625" y="493529"/>
                </a:lnTo>
                <a:lnTo>
                  <a:pt x="70231" y="462025"/>
                </a:lnTo>
                <a:close/>
              </a:path>
              <a:path w="3601720" h="537845">
                <a:moveTo>
                  <a:pt x="74625" y="493529"/>
                </a:moveTo>
                <a:lnTo>
                  <a:pt x="61975" y="495299"/>
                </a:lnTo>
                <a:lnTo>
                  <a:pt x="63753" y="507872"/>
                </a:lnTo>
                <a:lnTo>
                  <a:pt x="76379" y="506105"/>
                </a:lnTo>
                <a:lnTo>
                  <a:pt x="74625" y="493529"/>
                </a:lnTo>
                <a:close/>
              </a:path>
              <a:path w="3601720" h="537845">
                <a:moveTo>
                  <a:pt x="76379" y="506105"/>
                </a:moveTo>
                <a:lnTo>
                  <a:pt x="63753" y="507872"/>
                </a:lnTo>
                <a:lnTo>
                  <a:pt x="76626" y="507872"/>
                </a:lnTo>
                <a:lnTo>
                  <a:pt x="76379" y="506105"/>
                </a:lnTo>
                <a:close/>
              </a:path>
              <a:path w="3601720" h="537845">
                <a:moveTo>
                  <a:pt x="3599815" y="0"/>
                </a:moveTo>
                <a:lnTo>
                  <a:pt x="74625" y="493529"/>
                </a:lnTo>
                <a:lnTo>
                  <a:pt x="76379" y="506105"/>
                </a:lnTo>
                <a:lnTo>
                  <a:pt x="3601592" y="12699"/>
                </a:lnTo>
                <a:lnTo>
                  <a:pt x="35998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140964" y="4818888"/>
            <a:ext cx="2251075" cy="3708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0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ICMP</a:t>
            </a:r>
            <a:r>
              <a:rPr sz="1800" spc="-5" dirty="0">
                <a:latin typeface="Calibri"/>
                <a:cs typeface="Calibri"/>
              </a:rPr>
              <a:t>: </a:t>
            </a:r>
            <a:r>
              <a:rPr sz="1800" spc="-5" dirty="0">
                <a:solidFill>
                  <a:srgbClr val="00AFEF"/>
                </a:solidFill>
                <a:latin typeface="Calibri"/>
                <a:cs typeface="Calibri"/>
              </a:rPr>
              <a:t>1234 </a:t>
            </a:r>
            <a:r>
              <a:rPr sz="1800" spc="-5" dirty="0">
                <a:latin typeface="Calibri"/>
                <a:cs typeface="Calibri"/>
              </a:rPr>
              <a:t>isn’t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open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663102" y="2822320"/>
            <a:ext cx="4036695" cy="1903730"/>
            <a:chOff x="5663102" y="2822320"/>
            <a:chExt cx="4036695" cy="1903730"/>
          </a:xfrm>
        </p:grpSpPr>
        <p:sp>
          <p:nvSpPr>
            <p:cNvPr id="22" name="object 22"/>
            <p:cNvSpPr/>
            <p:nvPr/>
          </p:nvSpPr>
          <p:spPr>
            <a:xfrm>
              <a:off x="5663102" y="4418009"/>
              <a:ext cx="307975" cy="307975"/>
            </a:xfrm>
            <a:custGeom>
              <a:avLst/>
              <a:gdLst/>
              <a:ahLst/>
              <a:cxnLst/>
              <a:rect l="l" t="t" r="r" b="b"/>
              <a:pathLst>
                <a:path w="307975" h="307975">
                  <a:moveTo>
                    <a:pt x="270719" y="0"/>
                  </a:moveTo>
                  <a:lnTo>
                    <a:pt x="153827" y="116880"/>
                  </a:lnTo>
                  <a:lnTo>
                    <a:pt x="36935" y="0"/>
                  </a:lnTo>
                  <a:lnTo>
                    <a:pt x="0" y="36922"/>
                  </a:lnTo>
                  <a:lnTo>
                    <a:pt x="116891" y="153818"/>
                  </a:lnTo>
                  <a:lnTo>
                    <a:pt x="0" y="270713"/>
                  </a:lnTo>
                  <a:lnTo>
                    <a:pt x="36936" y="307650"/>
                  </a:lnTo>
                  <a:lnTo>
                    <a:pt x="153827" y="190755"/>
                  </a:lnTo>
                  <a:lnTo>
                    <a:pt x="270719" y="307650"/>
                  </a:lnTo>
                  <a:lnTo>
                    <a:pt x="307655" y="270713"/>
                  </a:lnTo>
                  <a:lnTo>
                    <a:pt x="190763" y="153818"/>
                  </a:lnTo>
                  <a:lnTo>
                    <a:pt x="307655" y="36922"/>
                  </a:lnTo>
                  <a:lnTo>
                    <a:pt x="2707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02731" y="2822320"/>
              <a:ext cx="3597275" cy="553720"/>
            </a:xfrm>
            <a:custGeom>
              <a:avLst/>
              <a:gdLst/>
              <a:ahLst/>
              <a:cxnLst/>
              <a:rect l="l" t="t" r="r" b="b"/>
              <a:pathLst>
                <a:path w="3597275" h="553720">
                  <a:moveTo>
                    <a:pt x="3520416" y="521924"/>
                  </a:moveTo>
                  <a:lnTo>
                    <a:pt x="3515868" y="553338"/>
                  </a:lnTo>
                  <a:lnTo>
                    <a:pt x="3596767" y="526541"/>
                  </a:lnTo>
                  <a:lnTo>
                    <a:pt x="3592747" y="523748"/>
                  </a:lnTo>
                  <a:lnTo>
                    <a:pt x="3533013" y="523748"/>
                  </a:lnTo>
                  <a:lnTo>
                    <a:pt x="3520416" y="521924"/>
                  </a:lnTo>
                  <a:close/>
                </a:path>
                <a:path w="3597275" h="553720">
                  <a:moveTo>
                    <a:pt x="3522238" y="509340"/>
                  </a:moveTo>
                  <a:lnTo>
                    <a:pt x="3520416" y="521924"/>
                  </a:lnTo>
                  <a:lnTo>
                    <a:pt x="3533013" y="523748"/>
                  </a:lnTo>
                  <a:lnTo>
                    <a:pt x="3534918" y="511175"/>
                  </a:lnTo>
                  <a:lnTo>
                    <a:pt x="3522238" y="509340"/>
                  </a:lnTo>
                  <a:close/>
                </a:path>
                <a:path w="3597275" h="553720">
                  <a:moveTo>
                    <a:pt x="3526790" y="477900"/>
                  </a:moveTo>
                  <a:lnTo>
                    <a:pt x="3522238" y="509340"/>
                  </a:lnTo>
                  <a:lnTo>
                    <a:pt x="3534918" y="511175"/>
                  </a:lnTo>
                  <a:lnTo>
                    <a:pt x="3533013" y="523748"/>
                  </a:lnTo>
                  <a:lnTo>
                    <a:pt x="3592747" y="523748"/>
                  </a:lnTo>
                  <a:lnTo>
                    <a:pt x="3526790" y="477900"/>
                  </a:lnTo>
                  <a:close/>
                </a:path>
                <a:path w="3597275" h="553720">
                  <a:moveTo>
                    <a:pt x="1778" y="0"/>
                  </a:moveTo>
                  <a:lnTo>
                    <a:pt x="0" y="12445"/>
                  </a:lnTo>
                  <a:lnTo>
                    <a:pt x="3520416" y="521924"/>
                  </a:lnTo>
                  <a:lnTo>
                    <a:pt x="3522238" y="509340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666356" y="2708275"/>
            <a:ext cx="2525395" cy="807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429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DNS</a:t>
            </a:r>
            <a:r>
              <a:rPr sz="1800" dirty="0">
                <a:latin typeface="Calibri"/>
                <a:cs typeface="Calibri"/>
              </a:rPr>
              <a:t> Query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i="1" spc="-10" dirty="0">
                <a:latin typeface="Calibri"/>
                <a:cs typeface="Calibri"/>
              </a:rPr>
              <a:t>(Ephemeral </a:t>
            </a:r>
            <a:r>
              <a:rPr sz="1800" i="1" spc="-15" dirty="0">
                <a:latin typeface="Calibri"/>
                <a:cs typeface="Calibri"/>
              </a:rPr>
              <a:t>Port)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AFEF"/>
                </a:solidFill>
                <a:latin typeface="Calibri"/>
                <a:cs typeface="Calibri"/>
              </a:rPr>
              <a:t>1234</a:t>
            </a:r>
            <a:r>
              <a:rPr sz="1800" spc="-5" dirty="0">
                <a:latin typeface="Calibri"/>
                <a:cs typeface="Calibri"/>
              </a:rPr>
              <a:t>-&gt;53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BA8EE900-490B-4690-A666-BDFFAF76F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533" y="1551281"/>
            <a:ext cx="516886" cy="59936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66DDB4A-CC7A-4E5B-B011-82DD4BF13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69" y="1501050"/>
            <a:ext cx="624889" cy="60515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C4007ADC-6CD2-46DB-9C6F-AF4BECC23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184" y="1506865"/>
            <a:ext cx="624889" cy="605156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60420D59-27BE-4E77-9901-7AFCF593A929}"/>
              </a:ext>
            </a:extLst>
          </p:cNvPr>
          <p:cNvSpPr/>
          <p:nvPr/>
        </p:nvSpPr>
        <p:spPr>
          <a:xfrm>
            <a:off x="11116560" y="6295768"/>
            <a:ext cx="231775" cy="48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灯片编号占位符 29">
            <a:extLst>
              <a:ext uri="{FF2B5EF4-FFF2-40B4-BE49-F238E27FC236}">
                <a16:creationId xmlns:a16="http://schemas.microsoft.com/office/drawing/2014/main" id="{E7BB9581-E0D6-4BB1-A554-F33F96C7A51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21</a:t>
            </a:fld>
            <a:endParaRPr lang="en-US" altLang="zh-C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32" y="244551"/>
            <a:ext cx="58858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" dirty="0"/>
              <a:t>Port </a:t>
            </a:r>
            <a:r>
              <a:rPr sz="4400" spc="-55" dirty="0"/>
              <a:t>Inference: </a:t>
            </a:r>
            <a:r>
              <a:rPr sz="4400" spc="-5" dirty="0"/>
              <a:t>IP</a:t>
            </a:r>
            <a:r>
              <a:rPr sz="4400" spc="-215" dirty="0"/>
              <a:t> </a:t>
            </a:r>
            <a:r>
              <a:rPr sz="4400" spc="-35" dirty="0"/>
              <a:t>Spoofing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2389886" y="3041903"/>
            <a:ext cx="7376159" cy="3136900"/>
          </a:xfrm>
          <a:custGeom>
            <a:avLst/>
            <a:gdLst/>
            <a:ahLst/>
            <a:cxnLst/>
            <a:rect l="l" t="t" r="r" b="b"/>
            <a:pathLst>
              <a:path w="7376159" h="3136900">
                <a:moveTo>
                  <a:pt x="38100" y="9144"/>
                </a:moveTo>
                <a:lnTo>
                  <a:pt x="0" y="9144"/>
                </a:lnTo>
                <a:lnTo>
                  <a:pt x="0" y="3136315"/>
                </a:lnTo>
                <a:lnTo>
                  <a:pt x="38100" y="3136315"/>
                </a:lnTo>
                <a:lnTo>
                  <a:pt x="38100" y="9144"/>
                </a:lnTo>
                <a:close/>
              </a:path>
              <a:path w="7376159" h="3136900">
                <a:moveTo>
                  <a:pt x="63500" y="9144"/>
                </a:moveTo>
                <a:lnTo>
                  <a:pt x="50800" y="9144"/>
                </a:lnTo>
                <a:lnTo>
                  <a:pt x="50800" y="3136315"/>
                </a:lnTo>
                <a:lnTo>
                  <a:pt x="63500" y="3136315"/>
                </a:lnTo>
                <a:lnTo>
                  <a:pt x="63500" y="9144"/>
                </a:lnTo>
                <a:close/>
              </a:path>
              <a:path w="7376159" h="3136900">
                <a:moveTo>
                  <a:pt x="127127" y="394208"/>
                </a:moveTo>
                <a:lnTo>
                  <a:pt x="76835" y="386969"/>
                </a:lnTo>
                <a:lnTo>
                  <a:pt x="75057" y="399415"/>
                </a:lnTo>
                <a:lnTo>
                  <a:pt x="125349" y="406781"/>
                </a:lnTo>
                <a:lnTo>
                  <a:pt x="127127" y="394208"/>
                </a:lnTo>
                <a:close/>
              </a:path>
              <a:path w="7376159" h="3136900">
                <a:moveTo>
                  <a:pt x="215138" y="406908"/>
                </a:moveTo>
                <a:lnTo>
                  <a:pt x="164846" y="399669"/>
                </a:lnTo>
                <a:lnTo>
                  <a:pt x="163068" y="412242"/>
                </a:lnTo>
                <a:lnTo>
                  <a:pt x="213233" y="419481"/>
                </a:lnTo>
                <a:lnTo>
                  <a:pt x="215138" y="406908"/>
                </a:lnTo>
                <a:close/>
              </a:path>
              <a:path w="7376159" h="3136900">
                <a:moveTo>
                  <a:pt x="303149" y="419608"/>
                </a:moveTo>
                <a:lnTo>
                  <a:pt x="252857" y="412369"/>
                </a:lnTo>
                <a:lnTo>
                  <a:pt x="250952" y="424942"/>
                </a:lnTo>
                <a:lnTo>
                  <a:pt x="301244" y="432181"/>
                </a:lnTo>
                <a:lnTo>
                  <a:pt x="303149" y="419608"/>
                </a:lnTo>
                <a:close/>
              </a:path>
              <a:path w="7376159" h="3136900">
                <a:moveTo>
                  <a:pt x="391033" y="432308"/>
                </a:moveTo>
                <a:lnTo>
                  <a:pt x="340868" y="425069"/>
                </a:lnTo>
                <a:lnTo>
                  <a:pt x="338963" y="437642"/>
                </a:lnTo>
                <a:lnTo>
                  <a:pt x="389255" y="444881"/>
                </a:lnTo>
                <a:lnTo>
                  <a:pt x="391033" y="432308"/>
                </a:lnTo>
                <a:close/>
              </a:path>
              <a:path w="7376159" h="3136900">
                <a:moveTo>
                  <a:pt x="479044" y="445135"/>
                </a:moveTo>
                <a:lnTo>
                  <a:pt x="428752" y="437769"/>
                </a:lnTo>
                <a:lnTo>
                  <a:pt x="426974" y="450342"/>
                </a:lnTo>
                <a:lnTo>
                  <a:pt x="477266" y="457708"/>
                </a:lnTo>
                <a:lnTo>
                  <a:pt x="479044" y="445135"/>
                </a:lnTo>
                <a:close/>
              </a:path>
              <a:path w="7376159" h="3136900">
                <a:moveTo>
                  <a:pt x="567055" y="457835"/>
                </a:moveTo>
                <a:lnTo>
                  <a:pt x="516763" y="450596"/>
                </a:lnTo>
                <a:lnTo>
                  <a:pt x="514985" y="463169"/>
                </a:lnTo>
                <a:lnTo>
                  <a:pt x="565277" y="470408"/>
                </a:lnTo>
                <a:lnTo>
                  <a:pt x="567055" y="457835"/>
                </a:lnTo>
                <a:close/>
              </a:path>
              <a:path w="7376159" h="3136900">
                <a:moveTo>
                  <a:pt x="655066" y="470535"/>
                </a:moveTo>
                <a:lnTo>
                  <a:pt x="604774" y="463296"/>
                </a:lnTo>
                <a:lnTo>
                  <a:pt x="602996" y="475869"/>
                </a:lnTo>
                <a:lnTo>
                  <a:pt x="653161" y="483108"/>
                </a:lnTo>
                <a:lnTo>
                  <a:pt x="655066" y="470535"/>
                </a:lnTo>
                <a:close/>
              </a:path>
              <a:path w="7376159" h="3136900">
                <a:moveTo>
                  <a:pt x="743077" y="483235"/>
                </a:moveTo>
                <a:lnTo>
                  <a:pt x="692785" y="475996"/>
                </a:lnTo>
                <a:lnTo>
                  <a:pt x="690880" y="488569"/>
                </a:lnTo>
                <a:lnTo>
                  <a:pt x="741172" y="495808"/>
                </a:lnTo>
                <a:lnTo>
                  <a:pt x="743077" y="483235"/>
                </a:lnTo>
                <a:close/>
              </a:path>
              <a:path w="7376159" h="3136900">
                <a:moveTo>
                  <a:pt x="830961" y="496062"/>
                </a:moveTo>
                <a:lnTo>
                  <a:pt x="780669" y="488696"/>
                </a:lnTo>
                <a:lnTo>
                  <a:pt x="778891" y="501269"/>
                </a:lnTo>
                <a:lnTo>
                  <a:pt x="829183" y="508635"/>
                </a:lnTo>
                <a:lnTo>
                  <a:pt x="830961" y="496062"/>
                </a:lnTo>
                <a:close/>
              </a:path>
              <a:path w="7376159" h="3136900">
                <a:moveTo>
                  <a:pt x="918972" y="508762"/>
                </a:moveTo>
                <a:lnTo>
                  <a:pt x="868667" y="501523"/>
                </a:lnTo>
                <a:lnTo>
                  <a:pt x="866902" y="514096"/>
                </a:lnTo>
                <a:lnTo>
                  <a:pt x="917181" y="521335"/>
                </a:lnTo>
                <a:lnTo>
                  <a:pt x="918972" y="508762"/>
                </a:lnTo>
                <a:close/>
              </a:path>
              <a:path w="7376159" h="3136900">
                <a:moveTo>
                  <a:pt x="1006983" y="521462"/>
                </a:moveTo>
                <a:lnTo>
                  <a:pt x="956691" y="514223"/>
                </a:lnTo>
                <a:lnTo>
                  <a:pt x="954913" y="526796"/>
                </a:lnTo>
                <a:lnTo>
                  <a:pt x="1005205" y="534035"/>
                </a:lnTo>
                <a:lnTo>
                  <a:pt x="1006983" y="521462"/>
                </a:lnTo>
                <a:close/>
              </a:path>
              <a:path w="7376159" h="3136900">
                <a:moveTo>
                  <a:pt x="1094994" y="534162"/>
                </a:moveTo>
                <a:lnTo>
                  <a:pt x="1044702" y="526923"/>
                </a:lnTo>
                <a:lnTo>
                  <a:pt x="1042797" y="539496"/>
                </a:lnTo>
                <a:lnTo>
                  <a:pt x="1093089" y="546735"/>
                </a:lnTo>
                <a:lnTo>
                  <a:pt x="1094994" y="534162"/>
                </a:lnTo>
                <a:close/>
              </a:path>
              <a:path w="7376159" h="3136900">
                <a:moveTo>
                  <a:pt x="1182878" y="546989"/>
                </a:moveTo>
                <a:lnTo>
                  <a:pt x="1132713" y="539623"/>
                </a:lnTo>
                <a:lnTo>
                  <a:pt x="1130808" y="552196"/>
                </a:lnTo>
                <a:lnTo>
                  <a:pt x="1181100" y="559562"/>
                </a:lnTo>
                <a:lnTo>
                  <a:pt x="1182878" y="546989"/>
                </a:lnTo>
                <a:close/>
              </a:path>
              <a:path w="7376159" h="3136900">
                <a:moveTo>
                  <a:pt x="1270889" y="559689"/>
                </a:moveTo>
                <a:lnTo>
                  <a:pt x="1220597" y="552450"/>
                </a:lnTo>
                <a:lnTo>
                  <a:pt x="1218819" y="565023"/>
                </a:lnTo>
                <a:lnTo>
                  <a:pt x="1269111" y="572262"/>
                </a:lnTo>
                <a:lnTo>
                  <a:pt x="1270889" y="559689"/>
                </a:lnTo>
                <a:close/>
              </a:path>
              <a:path w="7376159" h="3136900">
                <a:moveTo>
                  <a:pt x="1358900" y="572389"/>
                </a:moveTo>
                <a:lnTo>
                  <a:pt x="1308608" y="565150"/>
                </a:lnTo>
                <a:lnTo>
                  <a:pt x="1306830" y="577723"/>
                </a:lnTo>
                <a:lnTo>
                  <a:pt x="1357122" y="584962"/>
                </a:lnTo>
                <a:lnTo>
                  <a:pt x="1358900" y="572389"/>
                </a:lnTo>
                <a:close/>
              </a:path>
              <a:path w="7376159" h="3136900">
                <a:moveTo>
                  <a:pt x="1446911" y="585089"/>
                </a:moveTo>
                <a:lnTo>
                  <a:pt x="1396619" y="577850"/>
                </a:lnTo>
                <a:lnTo>
                  <a:pt x="1394841" y="590423"/>
                </a:lnTo>
                <a:lnTo>
                  <a:pt x="1445006" y="597662"/>
                </a:lnTo>
                <a:lnTo>
                  <a:pt x="1446911" y="585089"/>
                </a:lnTo>
                <a:close/>
              </a:path>
              <a:path w="7376159" h="3136900">
                <a:moveTo>
                  <a:pt x="1534922" y="597916"/>
                </a:moveTo>
                <a:lnTo>
                  <a:pt x="1484630" y="590550"/>
                </a:lnTo>
                <a:lnTo>
                  <a:pt x="1482725" y="603123"/>
                </a:lnTo>
                <a:lnTo>
                  <a:pt x="1533017" y="610489"/>
                </a:lnTo>
                <a:lnTo>
                  <a:pt x="1534922" y="597916"/>
                </a:lnTo>
                <a:close/>
              </a:path>
              <a:path w="7376159" h="3136900">
                <a:moveTo>
                  <a:pt x="1622806" y="610616"/>
                </a:moveTo>
                <a:lnTo>
                  <a:pt x="1572514" y="603377"/>
                </a:lnTo>
                <a:lnTo>
                  <a:pt x="1570736" y="615950"/>
                </a:lnTo>
                <a:lnTo>
                  <a:pt x="1621028" y="623189"/>
                </a:lnTo>
                <a:lnTo>
                  <a:pt x="1622806" y="610616"/>
                </a:lnTo>
                <a:close/>
              </a:path>
              <a:path w="7376159" h="3136900">
                <a:moveTo>
                  <a:pt x="1710817" y="623316"/>
                </a:moveTo>
                <a:lnTo>
                  <a:pt x="1660525" y="616077"/>
                </a:lnTo>
                <a:lnTo>
                  <a:pt x="1658747" y="628650"/>
                </a:lnTo>
                <a:lnTo>
                  <a:pt x="1709039" y="635889"/>
                </a:lnTo>
                <a:lnTo>
                  <a:pt x="1710817" y="623316"/>
                </a:lnTo>
                <a:close/>
              </a:path>
              <a:path w="7376159" h="3136900">
                <a:moveTo>
                  <a:pt x="1798828" y="636016"/>
                </a:moveTo>
                <a:lnTo>
                  <a:pt x="1748536" y="628777"/>
                </a:lnTo>
                <a:lnTo>
                  <a:pt x="1746758" y="641350"/>
                </a:lnTo>
                <a:lnTo>
                  <a:pt x="1797050" y="648589"/>
                </a:lnTo>
                <a:lnTo>
                  <a:pt x="1798828" y="636016"/>
                </a:lnTo>
                <a:close/>
              </a:path>
              <a:path w="7376159" h="3136900">
                <a:moveTo>
                  <a:pt x="1886839" y="648843"/>
                </a:moveTo>
                <a:lnTo>
                  <a:pt x="1836547" y="641477"/>
                </a:lnTo>
                <a:lnTo>
                  <a:pt x="1834769" y="654050"/>
                </a:lnTo>
                <a:lnTo>
                  <a:pt x="1884934" y="661416"/>
                </a:lnTo>
                <a:lnTo>
                  <a:pt x="1886839" y="648843"/>
                </a:lnTo>
                <a:close/>
              </a:path>
              <a:path w="7376159" h="3136900">
                <a:moveTo>
                  <a:pt x="1974850" y="661543"/>
                </a:moveTo>
                <a:lnTo>
                  <a:pt x="1924558" y="654304"/>
                </a:lnTo>
                <a:lnTo>
                  <a:pt x="1922653" y="666750"/>
                </a:lnTo>
                <a:lnTo>
                  <a:pt x="1972945" y="674116"/>
                </a:lnTo>
                <a:lnTo>
                  <a:pt x="1974850" y="661543"/>
                </a:lnTo>
                <a:close/>
              </a:path>
              <a:path w="7376159" h="3136900">
                <a:moveTo>
                  <a:pt x="2062734" y="674243"/>
                </a:moveTo>
                <a:lnTo>
                  <a:pt x="2012442" y="667004"/>
                </a:lnTo>
                <a:lnTo>
                  <a:pt x="2010664" y="679577"/>
                </a:lnTo>
                <a:lnTo>
                  <a:pt x="2060956" y="686816"/>
                </a:lnTo>
                <a:lnTo>
                  <a:pt x="2062734" y="674243"/>
                </a:lnTo>
                <a:close/>
              </a:path>
              <a:path w="7376159" h="3136900">
                <a:moveTo>
                  <a:pt x="2150745" y="686943"/>
                </a:moveTo>
                <a:lnTo>
                  <a:pt x="2100453" y="679704"/>
                </a:lnTo>
                <a:lnTo>
                  <a:pt x="2098675" y="692277"/>
                </a:lnTo>
                <a:lnTo>
                  <a:pt x="2148967" y="699516"/>
                </a:lnTo>
                <a:lnTo>
                  <a:pt x="2150745" y="686943"/>
                </a:lnTo>
                <a:close/>
              </a:path>
              <a:path w="7376159" h="3136900">
                <a:moveTo>
                  <a:pt x="2238756" y="699770"/>
                </a:moveTo>
                <a:lnTo>
                  <a:pt x="2188464" y="692404"/>
                </a:lnTo>
                <a:lnTo>
                  <a:pt x="2186686" y="704977"/>
                </a:lnTo>
                <a:lnTo>
                  <a:pt x="2236978" y="712216"/>
                </a:lnTo>
                <a:lnTo>
                  <a:pt x="2238756" y="699770"/>
                </a:lnTo>
                <a:close/>
              </a:path>
              <a:path w="7376159" h="3136900">
                <a:moveTo>
                  <a:pt x="2326767" y="712470"/>
                </a:moveTo>
                <a:lnTo>
                  <a:pt x="2276475" y="705104"/>
                </a:lnTo>
                <a:lnTo>
                  <a:pt x="2274570" y="717677"/>
                </a:lnTo>
                <a:lnTo>
                  <a:pt x="2324862" y="725043"/>
                </a:lnTo>
                <a:lnTo>
                  <a:pt x="2326767" y="712470"/>
                </a:lnTo>
                <a:close/>
              </a:path>
              <a:path w="7376159" h="3136900">
                <a:moveTo>
                  <a:pt x="2414651" y="725170"/>
                </a:moveTo>
                <a:lnTo>
                  <a:pt x="2364486" y="717931"/>
                </a:lnTo>
                <a:lnTo>
                  <a:pt x="2362581" y="730504"/>
                </a:lnTo>
                <a:lnTo>
                  <a:pt x="2412873" y="737743"/>
                </a:lnTo>
                <a:lnTo>
                  <a:pt x="2414651" y="725170"/>
                </a:lnTo>
                <a:close/>
              </a:path>
              <a:path w="7376159" h="3136900">
                <a:moveTo>
                  <a:pt x="2502662" y="737870"/>
                </a:moveTo>
                <a:lnTo>
                  <a:pt x="2452370" y="730631"/>
                </a:lnTo>
                <a:lnTo>
                  <a:pt x="2450592" y="743204"/>
                </a:lnTo>
                <a:lnTo>
                  <a:pt x="2500884" y="750443"/>
                </a:lnTo>
                <a:lnTo>
                  <a:pt x="2502662" y="737870"/>
                </a:lnTo>
                <a:close/>
              </a:path>
              <a:path w="7376159" h="3136900">
                <a:moveTo>
                  <a:pt x="2590673" y="750570"/>
                </a:moveTo>
                <a:lnTo>
                  <a:pt x="2540381" y="743331"/>
                </a:lnTo>
                <a:lnTo>
                  <a:pt x="2538603" y="755904"/>
                </a:lnTo>
                <a:lnTo>
                  <a:pt x="2588895" y="763143"/>
                </a:lnTo>
                <a:lnTo>
                  <a:pt x="2590673" y="750570"/>
                </a:lnTo>
                <a:close/>
              </a:path>
              <a:path w="7376159" h="3136900">
                <a:moveTo>
                  <a:pt x="2678684" y="763397"/>
                </a:moveTo>
                <a:lnTo>
                  <a:pt x="2628392" y="756031"/>
                </a:lnTo>
                <a:lnTo>
                  <a:pt x="2626614" y="768604"/>
                </a:lnTo>
                <a:lnTo>
                  <a:pt x="2676779" y="775970"/>
                </a:lnTo>
                <a:lnTo>
                  <a:pt x="2678684" y="763397"/>
                </a:lnTo>
                <a:close/>
              </a:path>
              <a:path w="7376159" h="3136900">
                <a:moveTo>
                  <a:pt x="2766695" y="776097"/>
                </a:moveTo>
                <a:lnTo>
                  <a:pt x="2716403" y="768858"/>
                </a:lnTo>
                <a:lnTo>
                  <a:pt x="2714498" y="781431"/>
                </a:lnTo>
                <a:lnTo>
                  <a:pt x="2764790" y="788670"/>
                </a:lnTo>
                <a:lnTo>
                  <a:pt x="2766695" y="776097"/>
                </a:lnTo>
                <a:close/>
              </a:path>
              <a:path w="7376159" h="3136900">
                <a:moveTo>
                  <a:pt x="2854579" y="788797"/>
                </a:moveTo>
                <a:lnTo>
                  <a:pt x="2804287" y="781558"/>
                </a:lnTo>
                <a:lnTo>
                  <a:pt x="2802509" y="794131"/>
                </a:lnTo>
                <a:lnTo>
                  <a:pt x="2852801" y="801370"/>
                </a:lnTo>
                <a:lnTo>
                  <a:pt x="2854579" y="788797"/>
                </a:lnTo>
                <a:close/>
              </a:path>
              <a:path w="7376159" h="3136900">
                <a:moveTo>
                  <a:pt x="2942590" y="801497"/>
                </a:moveTo>
                <a:lnTo>
                  <a:pt x="2892298" y="794258"/>
                </a:lnTo>
                <a:lnTo>
                  <a:pt x="2890520" y="806831"/>
                </a:lnTo>
                <a:lnTo>
                  <a:pt x="2940812" y="814070"/>
                </a:lnTo>
                <a:lnTo>
                  <a:pt x="2942590" y="801497"/>
                </a:lnTo>
                <a:close/>
              </a:path>
              <a:path w="7376159" h="3136900">
                <a:moveTo>
                  <a:pt x="3030601" y="814324"/>
                </a:moveTo>
                <a:lnTo>
                  <a:pt x="2980309" y="806958"/>
                </a:lnTo>
                <a:lnTo>
                  <a:pt x="2978531" y="819531"/>
                </a:lnTo>
                <a:lnTo>
                  <a:pt x="3028823" y="826897"/>
                </a:lnTo>
                <a:lnTo>
                  <a:pt x="3030601" y="814324"/>
                </a:lnTo>
                <a:close/>
              </a:path>
              <a:path w="7376159" h="3136900">
                <a:moveTo>
                  <a:pt x="3118612" y="827024"/>
                </a:moveTo>
                <a:lnTo>
                  <a:pt x="3068320" y="819785"/>
                </a:lnTo>
                <a:lnTo>
                  <a:pt x="3066542" y="832358"/>
                </a:lnTo>
                <a:lnTo>
                  <a:pt x="3116707" y="839597"/>
                </a:lnTo>
                <a:lnTo>
                  <a:pt x="3118612" y="827024"/>
                </a:lnTo>
                <a:close/>
              </a:path>
              <a:path w="7376159" h="3136900">
                <a:moveTo>
                  <a:pt x="3206623" y="839724"/>
                </a:moveTo>
                <a:lnTo>
                  <a:pt x="3156331" y="832485"/>
                </a:lnTo>
                <a:lnTo>
                  <a:pt x="3154426" y="845058"/>
                </a:lnTo>
                <a:lnTo>
                  <a:pt x="3204718" y="852297"/>
                </a:lnTo>
                <a:lnTo>
                  <a:pt x="3206623" y="839724"/>
                </a:lnTo>
                <a:close/>
              </a:path>
              <a:path w="7376159" h="3136900">
                <a:moveTo>
                  <a:pt x="3294507" y="852424"/>
                </a:moveTo>
                <a:lnTo>
                  <a:pt x="3244215" y="845185"/>
                </a:lnTo>
                <a:lnTo>
                  <a:pt x="3242437" y="857758"/>
                </a:lnTo>
                <a:lnTo>
                  <a:pt x="3292729" y="864997"/>
                </a:lnTo>
                <a:lnTo>
                  <a:pt x="3294507" y="852424"/>
                </a:lnTo>
                <a:close/>
              </a:path>
              <a:path w="7376159" h="3136900">
                <a:moveTo>
                  <a:pt x="3382518" y="865251"/>
                </a:moveTo>
                <a:lnTo>
                  <a:pt x="3332226" y="857885"/>
                </a:lnTo>
                <a:lnTo>
                  <a:pt x="3330448" y="870458"/>
                </a:lnTo>
                <a:lnTo>
                  <a:pt x="3380740" y="877824"/>
                </a:lnTo>
                <a:lnTo>
                  <a:pt x="3382518" y="865251"/>
                </a:lnTo>
                <a:close/>
              </a:path>
              <a:path w="7376159" h="3136900">
                <a:moveTo>
                  <a:pt x="3470529" y="877951"/>
                </a:moveTo>
                <a:lnTo>
                  <a:pt x="3420237" y="870712"/>
                </a:lnTo>
                <a:lnTo>
                  <a:pt x="3418459" y="883285"/>
                </a:lnTo>
                <a:lnTo>
                  <a:pt x="3468751" y="890524"/>
                </a:lnTo>
                <a:lnTo>
                  <a:pt x="3470529" y="877951"/>
                </a:lnTo>
                <a:close/>
              </a:path>
              <a:path w="7376159" h="3136900">
                <a:moveTo>
                  <a:pt x="3558540" y="890651"/>
                </a:moveTo>
                <a:lnTo>
                  <a:pt x="3508248" y="883412"/>
                </a:lnTo>
                <a:lnTo>
                  <a:pt x="3506343" y="895985"/>
                </a:lnTo>
                <a:lnTo>
                  <a:pt x="3556635" y="903224"/>
                </a:lnTo>
                <a:lnTo>
                  <a:pt x="3558540" y="890651"/>
                </a:lnTo>
                <a:close/>
              </a:path>
              <a:path w="7376159" h="3136900">
                <a:moveTo>
                  <a:pt x="3677285" y="0"/>
                </a:moveTo>
                <a:lnTo>
                  <a:pt x="3656076" y="0"/>
                </a:lnTo>
                <a:lnTo>
                  <a:pt x="3656076" y="902576"/>
                </a:lnTo>
                <a:lnTo>
                  <a:pt x="3601847" y="864870"/>
                </a:lnTo>
                <a:lnTo>
                  <a:pt x="3597300" y="896277"/>
                </a:lnTo>
                <a:lnTo>
                  <a:pt x="3596259" y="896112"/>
                </a:lnTo>
                <a:lnTo>
                  <a:pt x="3594354" y="908685"/>
                </a:lnTo>
                <a:lnTo>
                  <a:pt x="3595471" y="908862"/>
                </a:lnTo>
                <a:lnTo>
                  <a:pt x="3590925" y="940308"/>
                </a:lnTo>
                <a:lnTo>
                  <a:pt x="3656076" y="918730"/>
                </a:lnTo>
                <a:lnTo>
                  <a:pt x="3656076" y="3135122"/>
                </a:lnTo>
                <a:lnTo>
                  <a:pt x="3677285" y="3135122"/>
                </a:lnTo>
                <a:lnTo>
                  <a:pt x="3677285" y="0"/>
                </a:lnTo>
                <a:close/>
              </a:path>
              <a:path w="7376159" h="3136900">
                <a:moveTo>
                  <a:pt x="3719576" y="0"/>
                </a:moveTo>
                <a:lnTo>
                  <a:pt x="3698367" y="0"/>
                </a:lnTo>
                <a:lnTo>
                  <a:pt x="3698367" y="3135122"/>
                </a:lnTo>
                <a:lnTo>
                  <a:pt x="3719576" y="3135122"/>
                </a:lnTo>
                <a:lnTo>
                  <a:pt x="3719576" y="0"/>
                </a:lnTo>
                <a:close/>
              </a:path>
              <a:path w="7376159" h="3136900">
                <a:moveTo>
                  <a:pt x="7324852" y="0"/>
                </a:moveTo>
                <a:lnTo>
                  <a:pt x="7312152" y="0"/>
                </a:lnTo>
                <a:lnTo>
                  <a:pt x="7312152" y="3135122"/>
                </a:lnTo>
                <a:lnTo>
                  <a:pt x="7324852" y="3135122"/>
                </a:lnTo>
                <a:lnTo>
                  <a:pt x="7324852" y="0"/>
                </a:lnTo>
                <a:close/>
              </a:path>
              <a:path w="7376159" h="3136900">
                <a:moveTo>
                  <a:pt x="7375652" y="0"/>
                </a:moveTo>
                <a:lnTo>
                  <a:pt x="7337552" y="0"/>
                </a:lnTo>
                <a:lnTo>
                  <a:pt x="7337552" y="3135122"/>
                </a:lnTo>
                <a:lnTo>
                  <a:pt x="7375652" y="3135122"/>
                </a:lnTo>
                <a:lnTo>
                  <a:pt x="7375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671184" y="2485135"/>
            <a:ext cx="8394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Resolver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12060" y="2454402"/>
            <a:ext cx="8197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Calibri"/>
                <a:cs typeface="Calibri"/>
              </a:rPr>
              <a:t>5.6.7.8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60" dirty="0">
                <a:latin typeface="Calibri"/>
                <a:cs typeface="Calibri"/>
              </a:rPr>
              <a:t>A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-1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ac</a:t>
            </a:r>
            <a:r>
              <a:rPr sz="1800" b="1" spc="-50" dirty="0">
                <a:latin typeface="Calibri"/>
                <a:cs typeface="Calibri"/>
              </a:rPr>
              <a:t>k</a:t>
            </a:r>
            <a:r>
              <a:rPr sz="1800" b="1" spc="-5" dirty="0">
                <a:latin typeface="Calibri"/>
                <a:cs typeface="Calibri"/>
              </a:rPr>
              <a:t>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44127" y="2408885"/>
            <a:ext cx="118300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5.6.7.8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libri"/>
                <a:cs typeface="Calibri"/>
              </a:rPr>
              <a:t>Nameserver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16808" y="3543300"/>
            <a:ext cx="1752600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048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latin typeface="Calibri"/>
                <a:cs typeface="Calibri"/>
              </a:rPr>
              <a:t>UDP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dport=</a:t>
            </a:r>
            <a:r>
              <a:rPr sz="1800" spc="-5" dirty="0">
                <a:solidFill>
                  <a:srgbClr val="00AFEF"/>
                </a:solidFill>
                <a:latin typeface="Calibri"/>
                <a:cs typeface="Calibri"/>
              </a:rPr>
              <a:t>1234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10478" y="5228590"/>
            <a:ext cx="3568700" cy="457200"/>
          </a:xfrm>
          <a:custGeom>
            <a:avLst/>
            <a:gdLst/>
            <a:ahLst/>
            <a:cxnLst/>
            <a:rect l="l" t="t" r="r" b="b"/>
            <a:pathLst>
              <a:path w="3568700" h="457200">
                <a:moveTo>
                  <a:pt x="3491938" y="425658"/>
                </a:moveTo>
                <a:lnTo>
                  <a:pt x="3488181" y="457187"/>
                </a:lnTo>
                <a:lnTo>
                  <a:pt x="3568319" y="428294"/>
                </a:lnTo>
                <a:lnTo>
                  <a:pt x="3566581" y="427151"/>
                </a:lnTo>
                <a:lnTo>
                  <a:pt x="3504565" y="427151"/>
                </a:lnTo>
                <a:lnTo>
                  <a:pt x="3491938" y="425658"/>
                </a:lnTo>
                <a:close/>
              </a:path>
              <a:path w="3568700" h="457200">
                <a:moveTo>
                  <a:pt x="3493442" y="413032"/>
                </a:moveTo>
                <a:lnTo>
                  <a:pt x="3491938" y="425658"/>
                </a:lnTo>
                <a:lnTo>
                  <a:pt x="3504565" y="427151"/>
                </a:lnTo>
                <a:lnTo>
                  <a:pt x="3506089" y="414528"/>
                </a:lnTo>
                <a:lnTo>
                  <a:pt x="3493442" y="413032"/>
                </a:lnTo>
                <a:close/>
              </a:path>
              <a:path w="3568700" h="457200">
                <a:moveTo>
                  <a:pt x="3497199" y="381508"/>
                </a:moveTo>
                <a:lnTo>
                  <a:pt x="3493442" y="413032"/>
                </a:lnTo>
                <a:lnTo>
                  <a:pt x="3506089" y="414528"/>
                </a:lnTo>
                <a:lnTo>
                  <a:pt x="3504565" y="427151"/>
                </a:lnTo>
                <a:lnTo>
                  <a:pt x="3566581" y="427151"/>
                </a:lnTo>
                <a:lnTo>
                  <a:pt x="3497199" y="381508"/>
                </a:lnTo>
                <a:close/>
              </a:path>
              <a:path w="3568700" h="457200">
                <a:moveTo>
                  <a:pt x="1524" y="0"/>
                </a:moveTo>
                <a:lnTo>
                  <a:pt x="0" y="12700"/>
                </a:lnTo>
                <a:lnTo>
                  <a:pt x="3491938" y="425658"/>
                </a:lnTo>
                <a:lnTo>
                  <a:pt x="3493442" y="413032"/>
                </a:lnTo>
                <a:lnTo>
                  <a:pt x="1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92111" y="5288279"/>
            <a:ext cx="2251075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ICMP</a:t>
            </a:r>
            <a:r>
              <a:rPr sz="1800" spc="-5" dirty="0">
                <a:latin typeface="Calibri"/>
                <a:cs typeface="Calibri"/>
              </a:rPr>
              <a:t>: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5678 </a:t>
            </a:r>
            <a:r>
              <a:rPr sz="1800" spc="-5" dirty="0">
                <a:latin typeface="Calibri"/>
                <a:cs typeface="Calibri"/>
              </a:rPr>
              <a:t>isn’t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open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72563" y="4301997"/>
            <a:ext cx="3597275" cy="553720"/>
          </a:xfrm>
          <a:custGeom>
            <a:avLst/>
            <a:gdLst/>
            <a:ahLst/>
            <a:cxnLst/>
            <a:rect l="l" t="t" r="r" b="b"/>
            <a:pathLst>
              <a:path w="3597275" h="553720">
                <a:moveTo>
                  <a:pt x="1778" y="0"/>
                </a:moveTo>
                <a:lnTo>
                  <a:pt x="0" y="12572"/>
                </a:lnTo>
                <a:lnTo>
                  <a:pt x="50292" y="19938"/>
                </a:lnTo>
                <a:lnTo>
                  <a:pt x="52069" y="7365"/>
                </a:lnTo>
                <a:lnTo>
                  <a:pt x="1778" y="0"/>
                </a:lnTo>
                <a:close/>
              </a:path>
              <a:path w="3597275" h="553720">
                <a:moveTo>
                  <a:pt x="89788" y="12826"/>
                </a:moveTo>
                <a:lnTo>
                  <a:pt x="88011" y="25400"/>
                </a:lnTo>
                <a:lnTo>
                  <a:pt x="138303" y="32638"/>
                </a:lnTo>
                <a:lnTo>
                  <a:pt x="140081" y="20065"/>
                </a:lnTo>
                <a:lnTo>
                  <a:pt x="89788" y="12826"/>
                </a:lnTo>
                <a:close/>
              </a:path>
              <a:path w="3597275" h="553720">
                <a:moveTo>
                  <a:pt x="177800" y="25526"/>
                </a:moveTo>
                <a:lnTo>
                  <a:pt x="175894" y="38100"/>
                </a:lnTo>
                <a:lnTo>
                  <a:pt x="226187" y="45338"/>
                </a:lnTo>
                <a:lnTo>
                  <a:pt x="228092" y="32765"/>
                </a:lnTo>
                <a:lnTo>
                  <a:pt x="177800" y="25526"/>
                </a:lnTo>
                <a:close/>
              </a:path>
              <a:path w="3597275" h="553720">
                <a:moveTo>
                  <a:pt x="265811" y="38226"/>
                </a:moveTo>
                <a:lnTo>
                  <a:pt x="263906" y="50800"/>
                </a:lnTo>
                <a:lnTo>
                  <a:pt x="314198" y="58038"/>
                </a:lnTo>
                <a:lnTo>
                  <a:pt x="315975" y="45465"/>
                </a:lnTo>
                <a:lnTo>
                  <a:pt x="265811" y="38226"/>
                </a:lnTo>
                <a:close/>
              </a:path>
              <a:path w="3597275" h="553720">
                <a:moveTo>
                  <a:pt x="353694" y="50926"/>
                </a:moveTo>
                <a:lnTo>
                  <a:pt x="351917" y="63500"/>
                </a:lnTo>
                <a:lnTo>
                  <a:pt x="402209" y="70865"/>
                </a:lnTo>
                <a:lnTo>
                  <a:pt x="403987" y="58293"/>
                </a:lnTo>
                <a:lnTo>
                  <a:pt x="353694" y="50926"/>
                </a:lnTo>
                <a:close/>
              </a:path>
              <a:path w="3597275" h="553720">
                <a:moveTo>
                  <a:pt x="441706" y="63753"/>
                </a:moveTo>
                <a:lnTo>
                  <a:pt x="439928" y="76326"/>
                </a:lnTo>
                <a:lnTo>
                  <a:pt x="490219" y="83565"/>
                </a:lnTo>
                <a:lnTo>
                  <a:pt x="491998" y="70993"/>
                </a:lnTo>
                <a:lnTo>
                  <a:pt x="441706" y="63753"/>
                </a:lnTo>
                <a:close/>
              </a:path>
              <a:path w="3597275" h="553720">
                <a:moveTo>
                  <a:pt x="529717" y="76453"/>
                </a:moveTo>
                <a:lnTo>
                  <a:pt x="527938" y="89026"/>
                </a:lnTo>
                <a:lnTo>
                  <a:pt x="578104" y="96265"/>
                </a:lnTo>
                <a:lnTo>
                  <a:pt x="580009" y="83693"/>
                </a:lnTo>
                <a:lnTo>
                  <a:pt x="529717" y="76453"/>
                </a:lnTo>
                <a:close/>
              </a:path>
              <a:path w="3597275" h="553720">
                <a:moveTo>
                  <a:pt x="617728" y="89153"/>
                </a:moveTo>
                <a:lnTo>
                  <a:pt x="615823" y="101726"/>
                </a:lnTo>
                <a:lnTo>
                  <a:pt x="666114" y="108965"/>
                </a:lnTo>
                <a:lnTo>
                  <a:pt x="668019" y="96393"/>
                </a:lnTo>
                <a:lnTo>
                  <a:pt x="617728" y="89153"/>
                </a:lnTo>
                <a:close/>
              </a:path>
              <a:path w="3597275" h="553720">
                <a:moveTo>
                  <a:pt x="705612" y="101853"/>
                </a:moveTo>
                <a:lnTo>
                  <a:pt x="703834" y="114426"/>
                </a:lnTo>
                <a:lnTo>
                  <a:pt x="754126" y="121793"/>
                </a:lnTo>
                <a:lnTo>
                  <a:pt x="755904" y="109219"/>
                </a:lnTo>
                <a:lnTo>
                  <a:pt x="705612" y="101853"/>
                </a:lnTo>
                <a:close/>
              </a:path>
              <a:path w="3597275" h="553720">
                <a:moveTo>
                  <a:pt x="793623" y="114681"/>
                </a:moveTo>
                <a:lnTo>
                  <a:pt x="791845" y="127253"/>
                </a:lnTo>
                <a:lnTo>
                  <a:pt x="842137" y="134493"/>
                </a:lnTo>
                <a:lnTo>
                  <a:pt x="843914" y="121919"/>
                </a:lnTo>
                <a:lnTo>
                  <a:pt x="793623" y="114681"/>
                </a:lnTo>
                <a:close/>
              </a:path>
              <a:path w="3597275" h="553720">
                <a:moveTo>
                  <a:pt x="881634" y="127381"/>
                </a:moveTo>
                <a:lnTo>
                  <a:pt x="879856" y="139953"/>
                </a:lnTo>
                <a:lnTo>
                  <a:pt x="930148" y="147193"/>
                </a:lnTo>
                <a:lnTo>
                  <a:pt x="931926" y="134619"/>
                </a:lnTo>
                <a:lnTo>
                  <a:pt x="881634" y="127381"/>
                </a:lnTo>
                <a:close/>
              </a:path>
              <a:path w="3597275" h="553720">
                <a:moveTo>
                  <a:pt x="969645" y="140081"/>
                </a:moveTo>
                <a:lnTo>
                  <a:pt x="967739" y="152653"/>
                </a:lnTo>
                <a:lnTo>
                  <a:pt x="1018032" y="159893"/>
                </a:lnTo>
                <a:lnTo>
                  <a:pt x="1019937" y="147319"/>
                </a:lnTo>
                <a:lnTo>
                  <a:pt x="969645" y="140081"/>
                </a:lnTo>
                <a:close/>
              </a:path>
              <a:path w="3597275" h="553720">
                <a:moveTo>
                  <a:pt x="1057656" y="152781"/>
                </a:moveTo>
                <a:lnTo>
                  <a:pt x="1055751" y="165353"/>
                </a:lnTo>
                <a:lnTo>
                  <a:pt x="1106042" y="172719"/>
                </a:lnTo>
                <a:lnTo>
                  <a:pt x="1107821" y="160146"/>
                </a:lnTo>
                <a:lnTo>
                  <a:pt x="1057656" y="152781"/>
                </a:lnTo>
                <a:close/>
              </a:path>
              <a:path w="3597275" h="553720">
                <a:moveTo>
                  <a:pt x="1145539" y="165607"/>
                </a:moveTo>
                <a:lnTo>
                  <a:pt x="1143762" y="178181"/>
                </a:lnTo>
                <a:lnTo>
                  <a:pt x="1194053" y="185419"/>
                </a:lnTo>
                <a:lnTo>
                  <a:pt x="1195832" y="172846"/>
                </a:lnTo>
                <a:lnTo>
                  <a:pt x="1145539" y="165607"/>
                </a:lnTo>
                <a:close/>
              </a:path>
              <a:path w="3597275" h="553720">
                <a:moveTo>
                  <a:pt x="1233551" y="178307"/>
                </a:moveTo>
                <a:lnTo>
                  <a:pt x="1231773" y="190881"/>
                </a:lnTo>
                <a:lnTo>
                  <a:pt x="1282064" y="198119"/>
                </a:lnTo>
                <a:lnTo>
                  <a:pt x="1283842" y="185546"/>
                </a:lnTo>
                <a:lnTo>
                  <a:pt x="1233551" y="178307"/>
                </a:lnTo>
                <a:close/>
              </a:path>
              <a:path w="3597275" h="553720">
                <a:moveTo>
                  <a:pt x="1321562" y="191007"/>
                </a:moveTo>
                <a:lnTo>
                  <a:pt x="1319784" y="203581"/>
                </a:lnTo>
                <a:lnTo>
                  <a:pt x="1369949" y="210819"/>
                </a:lnTo>
                <a:lnTo>
                  <a:pt x="1371853" y="198246"/>
                </a:lnTo>
                <a:lnTo>
                  <a:pt x="1321562" y="191007"/>
                </a:lnTo>
                <a:close/>
              </a:path>
              <a:path w="3597275" h="553720">
                <a:moveTo>
                  <a:pt x="1409573" y="203707"/>
                </a:moveTo>
                <a:lnTo>
                  <a:pt x="1407667" y="216281"/>
                </a:lnTo>
                <a:lnTo>
                  <a:pt x="1457960" y="223646"/>
                </a:lnTo>
                <a:lnTo>
                  <a:pt x="1459864" y="211074"/>
                </a:lnTo>
                <a:lnTo>
                  <a:pt x="1409573" y="203707"/>
                </a:lnTo>
                <a:close/>
              </a:path>
              <a:path w="3597275" h="553720">
                <a:moveTo>
                  <a:pt x="1497584" y="216534"/>
                </a:moveTo>
                <a:lnTo>
                  <a:pt x="1495678" y="229107"/>
                </a:lnTo>
                <a:lnTo>
                  <a:pt x="1545971" y="236346"/>
                </a:lnTo>
                <a:lnTo>
                  <a:pt x="1547749" y="223774"/>
                </a:lnTo>
                <a:lnTo>
                  <a:pt x="1497584" y="216534"/>
                </a:lnTo>
                <a:close/>
              </a:path>
              <a:path w="3597275" h="553720">
                <a:moveTo>
                  <a:pt x="1585467" y="229234"/>
                </a:moveTo>
                <a:lnTo>
                  <a:pt x="1583689" y="241807"/>
                </a:lnTo>
                <a:lnTo>
                  <a:pt x="1633982" y="249046"/>
                </a:lnTo>
                <a:lnTo>
                  <a:pt x="1635760" y="236474"/>
                </a:lnTo>
                <a:lnTo>
                  <a:pt x="1585467" y="229234"/>
                </a:lnTo>
                <a:close/>
              </a:path>
              <a:path w="3597275" h="553720">
                <a:moveTo>
                  <a:pt x="1673478" y="241934"/>
                </a:moveTo>
                <a:lnTo>
                  <a:pt x="1671701" y="254507"/>
                </a:lnTo>
                <a:lnTo>
                  <a:pt x="1721992" y="261746"/>
                </a:lnTo>
                <a:lnTo>
                  <a:pt x="1723771" y="249174"/>
                </a:lnTo>
                <a:lnTo>
                  <a:pt x="1673478" y="241934"/>
                </a:lnTo>
                <a:close/>
              </a:path>
              <a:path w="3597275" h="553720">
                <a:moveTo>
                  <a:pt x="1761489" y="254634"/>
                </a:moveTo>
                <a:lnTo>
                  <a:pt x="1759712" y="267207"/>
                </a:lnTo>
                <a:lnTo>
                  <a:pt x="1809877" y="274574"/>
                </a:lnTo>
                <a:lnTo>
                  <a:pt x="1811782" y="262000"/>
                </a:lnTo>
                <a:lnTo>
                  <a:pt x="1761489" y="254634"/>
                </a:lnTo>
                <a:close/>
              </a:path>
              <a:path w="3597275" h="553720">
                <a:moveTo>
                  <a:pt x="1849501" y="267462"/>
                </a:moveTo>
                <a:lnTo>
                  <a:pt x="1847596" y="279907"/>
                </a:lnTo>
                <a:lnTo>
                  <a:pt x="1897888" y="287274"/>
                </a:lnTo>
                <a:lnTo>
                  <a:pt x="1899792" y="274700"/>
                </a:lnTo>
                <a:lnTo>
                  <a:pt x="1849501" y="267462"/>
                </a:lnTo>
                <a:close/>
              </a:path>
              <a:path w="3597275" h="553720">
                <a:moveTo>
                  <a:pt x="1937385" y="280162"/>
                </a:moveTo>
                <a:lnTo>
                  <a:pt x="1935607" y="292734"/>
                </a:lnTo>
                <a:lnTo>
                  <a:pt x="1985899" y="299974"/>
                </a:lnTo>
                <a:lnTo>
                  <a:pt x="1987677" y="287400"/>
                </a:lnTo>
                <a:lnTo>
                  <a:pt x="1937385" y="280162"/>
                </a:lnTo>
                <a:close/>
              </a:path>
              <a:path w="3597275" h="553720">
                <a:moveTo>
                  <a:pt x="2025396" y="292862"/>
                </a:moveTo>
                <a:lnTo>
                  <a:pt x="2023617" y="305434"/>
                </a:lnTo>
                <a:lnTo>
                  <a:pt x="2073910" y="312674"/>
                </a:lnTo>
                <a:lnTo>
                  <a:pt x="2075688" y="300100"/>
                </a:lnTo>
                <a:lnTo>
                  <a:pt x="2025396" y="292862"/>
                </a:lnTo>
                <a:close/>
              </a:path>
              <a:path w="3597275" h="553720">
                <a:moveTo>
                  <a:pt x="2113407" y="305562"/>
                </a:moveTo>
                <a:lnTo>
                  <a:pt x="2111629" y="318134"/>
                </a:lnTo>
                <a:lnTo>
                  <a:pt x="2161921" y="325374"/>
                </a:lnTo>
                <a:lnTo>
                  <a:pt x="2163699" y="312800"/>
                </a:lnTo>
                <a:lnTo>
                  <a:pt x="2113407" y="305562"/>
                </a:lnTo>
                <a:close/>
              </a:path>
              <a:path w="3597275" h="553720">
                <a:moveTo>
                  <a:pt x="2201417" y="318262"/>
                </a:moveTo>
                <a:lnTo>
                  <a:pt x="2199513" y="330834"/>
                </a:lnTo>
                <a:lnTo>
                  <a:pt x="2249804" y="338200"/>
                </a:lnTo>
                <a:lnTo>
                  <a:pt x="2251710" y="325627"/>
                </a:lnTo>
                <a:lnTo>
                  <a:pt x="2201417" y="318262"/>
                </a:lnTo>
                <a:close/>
              </a:path>
              <a:path w="3597275" h="553720">
                <a:moveTo>
                  <a:pt x="2289429" y="331088"/>
                </a:moveTo>
                <a:lnTo>
                  <a:pt x="2287524" y="343662"/>
                </a:lnTo>
                <a:lnTo>
                  <a:pt x="2337816" y="350900"/>
                </a:lnTo>
                <a:lnTo>
                  <a:pt x="2339594" y="338327"/>
                </a:lnTo>
                <a:lnTo>
                  <a:pt x="2289429" y="331088"/>
                </a:lnTo>
                <a:close/>
              </a:path>
              <a:path w="3597275" h="553720">
                <a:moveTo>
                  <a:pt x="2377313" y="343788"/>
                </a:moveTo>
                <a:lnTo>
                  <a:pt x="2375535" y="356362"/>
                </a:lnTo>
                <a:lnTo>
                  <a:pt x="2425827" y="363600"/>
                </a:lnTo>
                <a:lnTo>
                  <a:pt x="2427604" y="351027"/>
                </a:lnTo>
                <a:lnTo>
                  <a:pt x="2377313" y="343788"/>
                </a:lnTo>
                <a:close/>
              </a:path>
              <a:path w="3597275" h="553720">
                <a:moveTo>
                  <a:pt x="2465324" y="356488"/>
                </a:moveTo>
                <a:lnTo>
                  <a:pt x="2463546" y="369062"/>
                </a:lnTo>
                <a:lnTo>
                  <a:pt x="2513838" y="376300"/>
                </a:lnTo>
                <a:lnTo>
                  <a:pt x="2515616" y="363727"/>
                </a:lnTo>
                <a:lnTo>
                  <a:pt x="2465324" y="356488"/>
                </a:lnTo>
                <a:close/>
              </a:path>
              <a:path w="3597275" h="553720">
                <a:moveTo>
                  <a:pt x="2553335" y="369188"/>
                </a:moveTo>
                <a:lnTo>
                  <a:pt x="2551557" y="381762"/>
                </a:lnTo>
                <a:lnTo>
                  <a:pt x="2601722" y="389127"/>
                </a:lnTo>
                <a:lnTo>
                  <a:pt x="2603627" y="376554"/>
                </a:lnTo>
                <a:lnTo>
                  <a:pt x="2553335" y="369188"/>
                </a:lnTo>
                <a:close/>
              </a:path>
              <a:path w="3597275" h="553720">
                <a:moveTo>
                  <a:pt x="2641346" y="382015"/>
                </a:moveTo>
                <a:lnTo>
                  <a:pt x="2639441" y="394588"/>
                </a:lnTo>
                <a:lnTo>
                  <a:pt x="2689733" y="401827"/>
                </a:lnTo>
                <a:lnTo>
                  <a:pt x="2691638" y="389254"/>
                </a:lnTo>
                <a:lnTo>
                  <a:pt x="2641346" y="382015"/>
                </a:lnTo>
                <a:close/>
              </a:path>
              <a:path w="3597275" h="553720">
                <a:moveTo>
                  <a:pt x="2729357" y="394715"/>
                </a:moveTo>
                <a:lnTo>
                  <a:pt x="2727452" y="407288"/>
                </a:lnTo>
                <a:lnTo>
                  <a:pt x="2777744" y="414527"/>
                </a:lnTo>
                <a:lnTo>
                  <a:pt x="2779522" y="401954"/>
                </a:lnTo>
                <a:lnTo>
                  <a:pt x="2729357" y="394715"/>
                </a:lnTo>
                <a:close/>
              </a:path>
              <a:path w="3597275" h="553720">
                <a:moveTo>
                  <a:pt x="2817241" y="407415"/>
                </a:moveTo>
                <a:lnTo>
                  <a:pt x="2815463" y="419988"/>
                </a:lnTo>
                <a:lnTo>
                  <a:pt x="2865754" y="427227"/>
                </a:lnTo>
                <a:lnTo>
                  <a:pt x="2867533" y="414654"/>
                </a:lnTo>
                <a:lnTo>
                  <a:pt x="2817241" y="407415"/>
                </a:lnTo>
                <a:close/>
              </a:path>
              <a:path w="3597275" h="553720">
                <a:moveTo>
                  <a:pt x="2905252" y="420115"/>
                </a:moveTo>
                <a:lnTo>
                  <a:pt x="2903474" y="432688"/>
                </a:lnTo>
                <a:lnTo>
                  <a:pt x="2953766" y="440054"/>
                </a:lnTo>
                <a:lnTo>
                  <a:pt x="2955544" y="427481"/>
                </a:lnTo>
                <a:lnTo>
                  <a:pt x="2905252" y="420115"/>
                </a:lnTo>
                <a:close/>
              </a:path>
              <a:path w="3597275" h="553720">
                <a:moveTo>
                  <a:pt x="2993263" y="432943"/>
                </a:moveTo>
                <a:lnTo>
                  <a:pt x="2991485" y="445515"/>
                </a:lnTo>
                <a:lnTo>
                  <a:pt x="3041650" y="452754"/>
                </a:lnTo>
                <a:lnTo>
                  <a:pt x="3043554" y="440181"/>
                </a:lnTo>
                <a:lnTo>
                  <a:pt x="2993263" y="432943"/>
                </a:lnTo>
                <a:close/>
              </a:path>
              <a:path w="3597275" h="553720">
                <a:moveTo>
                  <a:pt x="3081274" y="445643"/>
                </a:moveTo>
                <a:lnTo>
                  <a:pt x="3079369" y="458215"/>
                </a:lnTo>
                <a:lnTo>
                  <a:pt x="3129661" y="465454"/>
                </a:lnTo>
                <a:lnTo>
                  <a:pt x="3131566" y="452881"/>
                </a:lnTo>
                <a:lnTo>
                  <a:pt x="3081274" y="445643"/>
                </a:lnTo>
                <a:close/>
              </a:path>
              <a:path w="3597275" h="553720">
                <a:moveTo>
                  <a:pt x="3169158" y="458343"/>
                </a:moveTo>
                <a:lnTo>
                  <a:pt x="3167379" y="470915"/>
                </a:lnTo>
                <a:lnTo>
                  <a:pt x="3217672" y="478154"/>
                </a:lnTo>
                <a:lnTo>
                  <a:pt x="3219450" y="465581"/>
                </a:lnTo>
                <a:lnTo>
                  <a:pt x="3169158" y="458343"/>
                </a:lnTo>
                <a:close/>
              </a:path>
              <a:path w="3597275" h="553720">
                <a:moveTo>
                  <a:pt x="3257169" y="471043"/>
                </a:moveTo>
                <a:lnTo>
                  <a:pt x="3255391" y="483615"/>
                </a:lnTo>
                <a:lnTo>
                  <a:pt x="3305683" y="490981"/>
                </a:lnTo>
                <a:lnTo>
                  <a:pt x="3307461" y="478408"/>
                </a:lnTo>
                <a:lnTo>
                  <a:pt x="3257169" y="471043"/>
                </a:lnTo>
                <a:close/>
              </a:path>
              <a:path w="3597275" h="553720">
                <a:moveTo>
                  <a:pt x="3345179" y="483869"/>
                </a:moveTo>
                <a:lnTo>
                  <a:pt x="3343402" y="496443"/>
                </a:lnTo>
                <a:lnTo>
                  <a:pt x="3393694" y="503681"/>
                </a:lnTo>
                <a:lnTo>
                  <a:pt x="3395472" y="491108"/>
                </a:lnTo>
                <a:lnTo>
                  <a:pt x="3345179" y="483869"/>
                </a:lnTo>
                <a:close/>
              </a:path>
              <a:path w="3597275" h="553720">
                <a:moveTo>
                  <a:pt x="3433191" y="496569"/>
                </a:moveTo>
                <a:lnTo>
                  <a:pt x="3431286" y="509143"/>
                </a:lnTo>
                <a:lnTo>
                  <a:pt x="3481578" y="516381"/>
                </a:lnTo>
                <a:lnTo>
                  <a:pt x="3483483" y="503808"/>
                </a:lnTo>
                <a:lnTo>
                  <a:pt x="3433191" y="496569"/>
                </a:lnTo>
                <a:close/>
              </a:path>
              <a:path w="3597275" h="553720">
                <a:moveTo>
                  <a:pt x="3520422" y="522009"/>
                </a:moveTo>
                <a:lnTo>
                  <a:pt x="3515867" y="553465"/>
                </a:lnTo>
                <a:lnTo>
                  <a:pt x="3596766" y="526669"/>
                </a:lnTo>
                <a:lnTo>
                  <a:pt x="3592747" y="523875"/>
                </a:lnTo>
                <a:lnTo>
                  <a:pt x="3533013" y="523875"/>
                </a:lnTo>
                <a:lnTo>
                  <a:pt x="3520422" y="522009"/>
                </a:lnTo>
                <a:close/>
              </a:path>
              <a:path w="3597275" h="553720">
                <a:moveTo>
                  <a:pt x="3522244" y="509424"/>
                </a:moveTo>
                <a:lnTo>
                  <a:pt x="3520422" y="522009"/>
                </a:lnTo>
                <a:lnTo>
                  <a:pt x="3533013" y="523875"/>
                </a:lnTo>
                <a:lnTo>
                  <a:pt x="3534917" y="511301"/>
                </a:lnTo>
                <a:lnTo>
                  <a:pt x="3522244" y="509424"/>
                </a:lnTo>
                <a:close/>
              </a:path>
              <a:path w="3597275" h="553720">
                <a:moveTo>
                  <a:pt x="3526790" y="478027"/>
                </a:moveTo>
                <a:lnTo>
                  <a:pt x="3522244" y="509424"/>
                </a:lnTo>
                <a:lnTo>
                  <a:pt x="3534917" y="511301"/>
                </a:lnTo>
                <a:lnTo>
                  <a:pt x="3533013" y="523875"/>
                </a:lnTo>
                <a:lnTo>
                  <a:pt x="3592747" y="523875"/>
                </a:lnTo>
                <a:lnTo>
                  <a:pt x="3526790" y="478027"/>
                </a:lnTo>
                <a:close/>
              </a:path>
              <a:path w="3597275" h="553720">
                <a:moveTo>
                  <a:pt x="3521202" y="509269"/>
                </a:moveTo>
                <a:lnTo>
                  <a:pt x="3519297" y="521843"/>
                </a:lnTo>
                <a:lnTo>
                  <a:pt x="3520422" y="522009"/>
                </a:lnTo>
                <a:lnTo>
                  <a:pt x="3522244" y="509424"/>
                </a:lnTo>
                <a:lnTo>
                  <a:pt x="3521202" y="5092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25952" y="4415028"/>
            <a:ext cx="1752600" cy="3708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1800" b="1" dirty="0">
                <a:latin typeface="Calibri"/>
                <a:cs typeface="Calibri"/>
              </a:rPr>
              <a:t>UDP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dport=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5678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8849D124-11BC-424E-8FDC-D86F90CB2D4A}"/>
              </a:ext>
            </a:extLst>
          </p:cNvPr>
          <p:cNvSpPr/>
          <p:nvPr/>
        </p:nvSpPr>
        <p:spPr>
          <a:xfrm>
            <a:off x="5750454" y="2281050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5" h="45085">
                <a:moveTo>
                  <a:pt x="44516" y="0"/>
                </a:moveTo>
                <a:lnTo>
                  <a:pt x="0" y="0"/>
                </a:lnTo>
                <a:lnTo>
                  <a:pt x="0" y="44514"/>
                </a:lnTo>
                <a:lnTo>
                  <a:pt x="445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6">
            <a:extLst>
              <a:ext uri="{FF2B5EF4-FFF2-40B4-BE49-F238E27FC236}">
                <a16:creationId xmlns:a16="http://schemas.microsoft.com/office/drawing/2014/main" id="{20C74AF7-6F67-4A02-895C-209BCC773DD2}"/>
              </a:ext>
            </a:extLst>
          </p:cNvPr>
          <p:cNvSpPr/>
          <p:nvPr/>
        </p:nvSpPr>
        <p:spPr>
          <a:xfrm>
            <a:off x="9406530" y="2281050"/>
            <a:ext cx="45085" cy="45085"/>
          </a:xfrm>
          <a:custGeom>
            <a:avLst/>
            <a:gdLst/>
            <a:ahLst/>
            <a:cxnLst/>
            <a:rect l="l" t="t" r="r" b="b"/>
            <a:pathLst>
              <a:path w="45084" h="45085">
                <a:moveTo>
                  <a:pt x="44517" y="0"/>
                </a:moveTo>
                <a:lnTo>
                  <a:pt x="0" y="0"/>
                </a:lnTo>
                <a:lnTo>
                  <a:pt x="0" y="44515"/>
                </a:lnTo>
                <a:lnTo>
                  <a:pt x="445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B289DD65-E66F-4D31-88D5-5BF15C9D1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860" y="1809517"/>
            <a:ext cx="516886" cy="59936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32B6004-151B-4855-8BDF-F1CDBD8C4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996" y="1759286"/>
            <a:ext cx="624889" cy="60515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A2487A9-FAEB-4CD6-B429-BEFA507DC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3511" y="1765101"/>
            <a:ext cx="624889" cy="605156"/>
          </a:xfrm>
          <a:prstGeom prst="rect">
            <a:avLst/>
          </a:prstGeom>
        </p:spPr>
      </p:pic>
      <p:sp>
        <p:nvSpPr>
          <p:cNvPr id="28" name="object 13">
            <a:extLst>
              <a:ext uri="{FF2B5EF4-FFF2-40B4-BE49-F238E27FC236}">
                <a16:creationId xmlns:a16="http://schemas.microsoft.com/office/drawing/2014/main" id="{7E3F7A60-C26A-422E-BEC4-637EB0977143}"/>
              </a:ext>
            </a:extLst>
          </p:cNvPr>
          <p:cNvSpPr/>
          <p:nvPr/>
        </p:nvSpPr>
        <p:spPr>
          <a:xfrm>
            <a:off x="6167618" y="3864182"/>
            <a:ext cx="377190" cy="264795"/>
          </a:xfrm>
          <a:custGeom>
            <a:avLst/>
            <a:gdLst/>
            <a:ahLst/>
            <a:cxnLst/>
            <a:rect l="l" t="t" r="r" b="b"/>
            <a:pathLst>
              <a:path w="377190" h="264795">
                <a:moveTo>
                  <a:pt x="343829" y="0"/>
                </a:moveTo>
                <a:lnTo>
                  <a:pt x="135002" y="197413"/>
                </a:lnTo>
                <a:lnTo>
                  <a:pt x="34666" y="94628"/>
                </a:lnTo>
                <a:lnTo>
                  <a:pt x="0" y="127666"/>
                </a:lnTo>
                <a:lnTo>
                  <a:pt x="133370" y="264713"/>
                </a:lnTo>
                <a:lnTo>
                  <a:pt x="168447" y="232083"/>
                </a:lnTo>
                <a:lnTo>
                  <a:pt x="376866" y="34261"/>
                </a:lnTo>
                <a:lnTo>
                  <a:pt x="34382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2">
            <a:extLst>
              <a:ext uri="{FF2B5EF4-FFF2-40B4-BE49-F238E27FC236}">
                <a16:creationId xmlns:a16="http://schemas.microsoft.com/office/drawing/2014/main" id="{3FD2D048-8884-4BA2-897B-F4B41D299035}"/>
              </a:ext>
            </a:extLst>
          </p:cNvPr>
          <p:cNvSpPr/>
          <p:nvPr/>
        </p:nvSpPr>
        <p:spPr>
          <a:xfrm>
            <a:off x="6202678" y="4663567"/>
            <a:ext cx="307975" cy="307975"/>
          </a:xfrm>
          <a:custGeom>
            <a:avLst/>
            <a:gdLst/>
            <a:ahLst/>
            <a:cxnLst/>
            <a:rect l="l" t="t" r="r" b="b"/>
            <a:pathLst>
              <a:path w="307975" h="307975">
                <a:moveTo>
                  <a:pt x="270719" y="0"/>
                </a:moveTo>
                <a:lnTo>
                  <a:pt x="153827" y="116880"/>
                </a:lnTo>
                <a:lnTo>
                  <a:pt x="36935" y="0"/>
                </a:lnTo>
                <a:lnTo>
                  <a:pt x="0" y="36922"/>
                </a:lnTo>
                <a:lnTo>
                  <a:pt x="116891" y="153818"/>
                </a:lnTo>
                <a:lnTo>
                  <a:pt x="0" y="270713"/>
                </a:lnTo>
                <a:lnTo>
                  <a:pt x="36936" y="307650"/>
                </a:lnTo>
                <a:lnTo>
                  <a:pt x="153827" y="190755"/>
                </a:lnTo>
                <a:lnTo>
                  <a:pt x="270719" y="307650"/>
                </a:lnTo>
                <a:lnTo>
                  <a:pt x="307655" y="270713"/>
                </a:lnTo>
                <a:lnTo>
                  <a:pt x="190763" y="153818"/>
                </a:lnTo>
                <a:lnTo>
                  <a:pt x="307655" y="36922"/>
                </a:lnTo>
                <a:lnTo>
                  <a:pt x="27071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7A0B924-0413-4C9E-8FA8-F5FE85EE5073}"/>
              </a:ext>
            </a:extLst>
          </p:cNvPr>
          <p:cNvSpPr/>
          <p:nvPr/>
        </p:nvSpPr>
        <p:spPr>
          <a:xfrm>
            <a:off x="11116560" y="6295768"/>
            <a:ext cx="231775" cy="48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灯片编号占位符 30">
            <a:extLst>
              <a:ext uri="{FF2B5EF4-FFF2-40B4-BE49-F238E27FC236}">
                <a16:creationId xmlns:a16="http://schemas.microsoft.com/office/drawing/2014/main" id="{1FDD22DE-9D51-44DB-B9C1-61E5AC12ED5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22</a:t>
            </a:fld>
            <a:endParaRPr lang="en-US" altLang="zh-C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32" y="244551"/>
            <a:ext cx="32969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" dirty="0"/>
              <a:t>Port</a:t>
            </a:r>
            <a:r>
              <a:rPr sz="4400" spc="-160" dirty="0"/>
              <a:t> </a:t>
            </a:r>
            <a:r>
              <a:rPr sz="4400" spc="-55" dirty="0"/>
              <a:t>Inference: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840487" y="397154"/>
            <a:ext cx="2853055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85"/>
              </a:lnSpc>
            </a:pPr>
            <a:r>
              <a:rPr sz="4400" b="0" spc="-20" dirty="0">
                <a:latin typeface="Calibri Light"/>
                <a:cs typeface="Calibri Light"/>
              </a:rPr>
              <a:t>Side</a:t>
            </a:r>
            <a:r>
              <a:rPr sz="4400" b="0" spc="-185" dirty="0">
                <a:latin typeface="Calibri Light"/>
                <a:cs typeface="Calibri Light"/>
              </a:rPr>
              <a:t> </a:t>
            </a:r>
            <a:r>
              <a:rPr sz="4400" b="0" spc="-35" dirty="0">
                <a:latin typeface="Calibri Light"/>
                <a:cs typeface="Calibri Light"/>
              </a:rPr>
              <a:t>Channel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469F0D8E-2C1B-40B3-9A67-FB53E4916E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23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91524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32" y="244551"/>
            <a:ext cx="32969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" dirty="0"/>
              <a:t>Port</a:t>
            </a:r>
            <a:r>
              <a:rPr sz="4400" spc="-160" dirty="0"/>
              <a:t> </a:t>
            </a:r>
            <a:r>
              <a:rPr sz="4400" spc="-55" dirty="0"/>
              <a:t>Inference: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840487" y="397154"/>
            <a:ext cx="2853055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85"/>
              </a:lnSpc>
            </a:pPr>
            <a:r>
              <a:rPr sz="4400" b="0" spc="-20" dirty="0">
                <a:latin typeface="Calibri Light"/>
                <a:cs typeface="Calibri Light"/>
              </a:rPr>
              <a:t>Side</a:t>
            </a:r>
            <a:r>
              <a:rPr sz="4400" b="0" spc="-185" dirty="0">
                <a:latin typeface="Calibri Light"/>
                <a:cs typeface="Calibri Light"/>
              </a:rPr>
              <a:t> </a:t>
            </a:r>
            <a:r>
              <a:rPr sz="4400" b="0" spc="-35" dirty="0">
                <a:latin typeface="Calibri Light"/>
                <a:cs typeface="Calibri Light"/>
              </a:rPr>
              <a:t>Channel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8265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732" y="6390843"/>
            <a:ext cx="3132455" cy="267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50"/>
              </a:lnSpc>
              <a:spcBef>
                <a:spcPts val="100"/>
              </a:spcBef>
            </a:pPr>
            <a:r>
              <a:rPr sz="800" b="1" spc="-5" dirty="0">
                <a:latin typeface="Arial"/>
                <a:cs typeface="Arial"/>
              </a:rPr>
              <a:t>Off-Path TCP </a:t>
            </a:r>
            <a:r>
              <a:rPr sz="800" b="1" dirty="0">
                <a:latin typeface="Arial"/>
                <a:cs typeface="Arial"/>
              </a:rPr>
              <a:t>Exploits: Global </a:t>
            </a:r>
            <a:r>
              <a:rPr sz="800" b="1" spc="-5" dirty="0">
                <a:latin typeface="Arial"/>
                <a:cs typeface="Arial"/>
              </a:rPr>
              <a:t>Rate </a:t>
            </a:r>
            <a:r>
              <a:rPr sz="800" b="1" dirty="0">
                <a:latin typeface="Arial"/>
                <a:cs typeface="Arial"/>
              </a:rPr>
              <a:t>Limit Considered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Dangerous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50"/>
              </a:lnSpc>
            </a:pPr>
            <a:r>
              <a:rPr sz="800" dirty="0">
                <a:latin typeface="Arial"/>
                <a:cs typeface="Arial"/>
              </a:rPr>
              <a:t>USENIX </a:t>
            </a:r>
            <a:r>
              <a:rPr sz="800" spc="-5" dirty="0">
                <a:latin typeface="Arial"/>
                <a:cs typeface="Arial"/>
              </a:rPr>
              <a:t>Security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2016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0232" y="1392540"/>
            <a:ext cx="3653790" cy="12782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ICMP Global </a:t>
            </a:r>
            <a:r>
              <a:rPr sz="2800" spc="-15" dirty="0">
                <a:latin typeface="Calibri"/>
                <a:cs typeface="Calibri"/>
              </a:rPr>
              <a:t>Rate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Limit: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Limit sending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rate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" dirty="0">
                <a:latin typeface="Calibri"/>
                <a:cs typeface="Calibri"/>
              </a:rPr>
              <a:t>Shared by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IPs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44975" y="1529841"/>
            <a:ext cx="250888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50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ICMPs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/ 50</a:t>
            </a:r>
            <a:r>
              <a:rPr sz="2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ms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0863" y="3595557"/>
            <a:ext cx="4811273" cy="144821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210811" y="1383791"/>
            <a:ext cx="2981325" cy="464820"/>
          </a:xfrm>
          <a:custGeom>
            <a:avLst/>
            <a:gdLst/>
            <a:ahLst/>
            <a:cxnLst/>
            <a:rect l="l" t="t" r="r" b="b"/>
            <a:pathLst>
              <a:path w="2981325" h="464819">
                <a:moveTo>
                  <a:pt x="2980943" y="0"/>
                </a:moveTo>
                <a:lnTo>
                  <a:pt x="0" y="0"/>
                </a:lnTo>
                <a:lnTo>
                  <a:pt x="0" y="464820"/>
                </a:lnTo>
                <a:lnTo>
                  <a:pt x="2980943" y="464820"/>
                </a:lnTo>
                <a:lnTo>
                  <a:pt x="29809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835D096-A960-478B-8786-1341FA23260D}"/>
              </a:ext>
            </a:extLst>
          </p:cNvPr>
          <p:cNvSpPr/>
          <p:nvPr/>
        </p:nvSpPr>
        <p:spPr>
          <a:xfrm>
            <a:off x="11082656" y="6295768"/>
            <a:ext cx="265680" cy="48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ADDFAC98-FFB4-4054-BCF9-3C29D44AC27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24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09614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232" y="244551"/>
            <a:ext cx="32969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" dirty="0"/>
              <a:t>Port</a:t>
            </a:r>
            <a:r>
              <a:rPr sz="4400" spc="-160" dirty="0"/>
              <a:t> </a:t>
            </a:r>
            <a:r>
              <a:rPr sz="4400" spc="-55" dirty="0"/>
              <a:t>Inference: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840487" y="397154"/>
            <a:ext cx="2853055" cy="560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85"/>
              </a:lnSpc>
            </a:pPr>
            <a:r>
              <a:rPr sz="4400" b="0" spc="-20" dirty="0">
                <a:latin typeface="Calibri Light"/>
                <a:cs typeface="Calibri Light"/>
              </a:rPr>
              <a:t>Side</a:t>
            </a:r>
            <a:r>
              <a:rPr sz="4400" b="0" spc="-185" dirty="0">
                <a:latin typeface="Calibri Light"/>
                <a:cs typeface="Calibri Light"/>
              </a:rPr>
              <a:t> </a:t>
            </a:r>
            <a:r>
              <a:rPr sz="4400" b="0" spc="-35" dirty="0">
                <a:latin typeface="Calibri Light"/>
                <a:cs typeface="Calibri Light"/>
              </a:rPr>
              <a:t>Channel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8265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732" y="6390843"/>
            <a:ext cx="3132455" cy="267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950"/>
              </a:lnSpc>
              <a:spcBef>
                <a:spcPts val="100"/>
              </a:spcBef>
            </a:pPr>
            <a:r>
              <a:rPr sz="800" b="1" spc="-5" dirty="0">
                <a:latin typeface="Arial"/>
                <a:cs typeface="Arial"/>
              </a:rPr>
              <a:t>Off-Path TCP </a:t>
            </a:r>
            <a:r>
              <a:rPr sz="800" b="1" dirty="0">
                <a:latin typeface="Arial"/>
                <a:cs typeface="Arial"/>
              </a:rPr>
              <a:t>Exploits: Global </a:t>
            </a:r>
            <a:r>
              <a:rPr sz="800" b="1" spc="-5" dirty="0">
                <a:latin typeface="Arial"/>
                <a:cs typeface="Arial"/>
              </a:rPr>
              <a:t>Rate </a:t>
            </a:r>
            <a:r>
              <a:rPr sz="800" b="1" dirty="0">
                <a:latin typeface="Arial"/>
                <a:cs typeface="Arial"/>
              </a:rPr>
              <a:t>Limit Considered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Dangerous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ts val="950"/>
              </a:lnSpc>
            </a:pPr>
            <a:r>
              <a:rPr sz="800" dirty="0">
                <a:latin typeface="Arial"/>
                <a:cs typeface="Arial"/>
              </a:rPr>
              <a:t>USENIX </a:t>
            </a:r>
            <a:r>
              <a:rPr sz="800" spc="-5" dirty="0">
                <a:latin typeface="Arial"/>
                <a:cs typeface="Arial"/>
              </a:rPr>
              <a:t>Security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2016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0232" y="1392540"/>
            <a:ext cx="3653790" cy="12782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ICMP Global </a:t>
            </a:r>
            <a:r>
              <a:rPr sz="2800" spc="-15" dirty="0">
                <a:latin typeface="Calibri"/>
                <a:cs typeface="Calibri"/>
              </a:rPr>
              <a:t>Rate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Limit: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Limit sending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rate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" dirty="0">
                <a:latin typeface="Calibri"/>
                <a:cs typeface="Calibri"/>
              </a:rPr>
              <a:t>Shared by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IPs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44975" y="1529841"/>
            <a:ext cx="250888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50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ICMPs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/ 50</a:t>
            </a:r>
            <a:r>
              <a:rPr sz="2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ms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0863" y="3595557"/>
            <a:ext cx="4811273" cy="1448219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8D4395D6-1BC5-49F1-8A7B-E4D6DD80E208}"/>
              </a:ext>
            </a:extLst>
          </p:cNvPr>
          <p:cNvSpPr/>
          <p:nvPr/>
        </p:nvSpPr>
        <p:spPr>
          <a:xfrm>
            <a:off x="11082656" y="6295768"/>
            <a:ext cx="265680" cy="48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58D0DEB3-12DD-4A1F-BAE6-043675E02EA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25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3848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2153" y="1480566"/>
            <a:ext cx="17030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Resolver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with </a:t>
            </a:r>
            <a:r>
              <a:rPr sz="1600" b="1" spc="-5" dirty="0">
                <a:solidFill>
                  <a:srgbClr val="00AFEF"/>
                </a:solidFill>
                <a:latin typeface="Calibri"/>
                <a:cs typeface="Calibri"/>
              </a:rPr>
              <a:t>ONE </a:t>
            </a:r>
            <a:r>
              <a:rPr sz="1600" b="1" spc="-5" dirty="0">
                <a:latin typeface="Calibri"/>
                <a:cs typeface="Calibri"/>
              </a:rPr>
              <a:t>port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open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9442" y="5834583"/>
            <a:ext cx="6223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Spoofed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49094" y="2067814"/>
            <a:ext cx="2980690" cy="4335145"/>
            <a:chOff x="2149094" y="2067814"/>
            <a:chExt cx="2980690" cy="4335145"/>
          </a:xfrm>
        </p:grpSpPr>
        <p:sp>
          <p:nvSpPr>
            <p:cNvPr id="5" name="object 5"/>
            <p:cNvSpPr/>
            <p:nvPr/>
          </p:nvSpPr>
          <p:spPr>
            <a:xfrm>
              <a:off x="2149094" y="2072639"/>
              <a:ext cx="2980690" cy="4323715"/>
            </a:xfrm>
            <a:custGeom>
              <a:avLst/>
              <a:gdLst/>
              <a:ahLst/>
              <a:cxnLst/>
              <a:rect l="l" t="t" r="r" b="b"/>
              <a:pathLst>
                <a:path w="2980690" h="4323715">
                  <a:moveTo>
                    <a:pt x="38100" y="1524"/>
                  </a:moveTo>
                  <a:lnTo>
                    <a:pt x="0" y="1524"/>
                  </a:lnTo>
                  <a:lnTo>
                    <a:pt x="0" y="4323651"/>
                  </a:lnTo>
                  <a:lnTo>
                    <a:pt x="38100" y="4323651"/>
                  </a:lnTo>
                  <a:lnTo>
                    <a:pt x="38100" y="1524"/>
                  </a:lnTo>
                  <a:close/>
                </a:path>
                <a:path w="2980690" h="4323715">
                  <a:moveTo>
                    <a:pt x="63500" y="1524"/>
                  </a:moveTo>
                  <a:lnTo>
                    <a:pt x="50800" y="1524"/>
                  </a:lnTo>
                  <a:lnTo>
                    <a:pt x="50800" y="4323651"/>
                  </a:lnTo>
                  <a:lnTo>
                    <a:pt x="63500" y="4323651"/>
                  </a:lnTo>
                  <a:lnTo>
                    <a:pt x="63500" y="1524"/>
                  </a:lnTo>
                  <a:close/>
                </a:path>
                <a:path w="2980690" h="4323715">
                  <a:moveTo>
                    <a:pt x="2929636" y="0"/>
                  </a:moveTo>
                  <a:lnTo>
                    <a:pt x="2916936" y="0"/>
                  </a:lnTo>
                  <a:lnTo>
                    <a:pt x="2916936" y="4322127"/>
                  </a:lnTo>
                  <a:lnTo>
                    <a:pt x="2929636" y="4322127"/>
                  </a:lnTo>
                  <a:lnTo>
                    <a:pt x="2929636" y="0"/>
                  </a:lnTo>
                  <a:close/>
                </a:path>
                <a:path w="2980690" h="4323715">
                  <a:moveTo>
                    <a:pt x="2980436" y="0"/>
                  </a:moveTo>
                  <a:lnTo>
                    <a:pt x="2942336" y="0"/>
                  </a:lnTo>
                  <a:lnTo>
                    <a:pt x="2942336" y="4322127"/>
                  </a:lnTo>
                  <a:lnTo>
                    <a:pt x="2980436" y="4322127"/>
                  </a:lnTo>
                  <a:lnTo>
                    <a:pt x="29804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40836" y="2074164"/>
              <a:ext cx="0" cy="4322445"/>
            </a:xfrm>
            <a:custGeom>
              <a:avLst/>
              <a:gdLst/>
              <a:ahLst/>
              <a:cxnLst/>
              <a:rect l="l" t="t" r="r" b="b"/>
              <a:pathLst>
                <a:path h="4322445">
                  <a:moveTo>
                    <a:pt x="0" y="0"/>
                  </a:moveTo>
                  <a:lnTo>
                    <a:pt x="0" y="4322127"/>
                  </a:lnTo>
                </a:path>
              </a:pathLst>
            </a:custGeom>
            <a:ln w="127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03704" y="2282825"/>
              <a:ext cx="2848610" cy="723900"/>
            </a:xfrm>
            <a:custGeom>
              <a:avLst/>
              <a:gdLst/>
              <a:ahLst/>
              <a:cxnLst/>
              <a:rect l="l" t="t" r="r" b="b"/>
              <a:pathLst>
                <a:path w="2848610" h="723900">
                  <a:moveTo>
                    <a:pt x="2845435" y="0"/>
                  </a:moveTo>
                  <a:lnTo>
                    <a:pt x="2746756" y="24257"/>
                  </a:lnTo>
                  <a:lnTo>
                    <a:pt x="2749804" y="36575"/>
                  </a:lnTo>
                  <a:lnTo>
                    <a:pt x="2848483" y="12446"/>
                  </a:lnTo>
                  <a:lnTo>
                    <a:pt x="2845435" y="0"/>
                  </a:lnTo>
                  <a:close/>
                </a:path>
                <a:path w="2848610" h="723900">
                  <a:moveTo>
                    <a:pt x="2709798" y="33274"/>
                  </a:moveTo>
                  <a:lnTo>
                    <a:pt x="2611120" y="57530"/>
                  </a:lnTo>
                  <a:lnTo>
                    <a:pt x="2614168" y="69850"/>
                  </a:lnTo>
                  <a:lnTo>
                    <a:pt x="2712847" y="45720"/>
                  </a:lnTo>
                  <a:lnTo>
                    <a:pt x="2709798" y="33274"/>
                  </a:lnTo>
                  <a:close/>
                </a:path>
                <a:path w="2848610" h="723900">
                  <a:moveTo>
                    <a:pt x="2574162" y="66548"/>
                  </a:moveTo>
                  <a:lnTo>
                    <a:pt x="2475484" y="90804"/>
                  </a:lnTo>
                  <a:lnTo>
                    <a:pt x="2478405" y="103124"/>
                  </a:lnTo>
                  <a:lnTo>
                    <a:pt x="2577084" y="78994"/>
                  </a:lnTo>
                  <a:lnTo>
                    <a:pt x="2574162" y="66548"/>
                  </a:lnTo>
                  <a:close/>
                </a:path>
                <a:path w="2848610" h="723900">
                  <a:moveTo>
                    <a:pt x="2438399" y="99822"/>
                  </a:moveTo>
                  <a:lnTo>
                    <a:pt x="2339721" y="124078"/>
                  </a:lnTo>
                  <a:lnTo>
                    <a:pt x="2342769" y="136398"/>
                  </a:lnTo>
                  <a:lnTo>
                    <a:pt x="2441447" y="112267"/>
                  </a:lnTo>
                  <a:lnTo>
                    <a:pt x="2438399" y="99822"/>
                  </a:lnTo>
                  <a:close/>
                </a:path>
                <a:path w="2848610" h="723900">
                  <a:moveTo>
                    <a:pt x="2302763" y="133223"/>
                  </a:moveTo>
                  <a:lnTo>
                    <a:pt x="2204085" y="157352"/>
                  </a:lnTo>
                  <a:lnTo>
                    <a:pt x="2207133" y="169672"/>
                  </a:lnTo>
                  <a:lnTo>
                    <a:pt x="2305811" y="145541"/>
                  </a:lnTo>
                  <a:lnTo>
                    <a:pt x="2302763" y="133223"/>
                  </a:lnTo>
                  <a:close/>
                </a:path>
                <a:path w="2848610" h="723900">
                  <a:moveTo>
                    <a:pt x="2167128" y="166497"/>
                  </a:moveTo>
                  <a:lnTo>
                    <a:pt x="2068448" y="190626"/>
                  </a:lnTo>
                  <a:lnTo>
                    <a:pt x="2071370" y="202946"/>
                  </a:lnTo>
                  <a:lnTo>
                    <a:pt x="2170048" y="178815"/>
                  </a:lnTo>
                  <a:lnTo>
                    <a:pt x="2167128" y="166497"/>
                  </a:lnTo>
                  <a:close/>
                </a:path>
                <a:path w="2848610" h="723900">
                  <a:moveTo>
                    <a:pt x="2031365" y="199771"/>
                  </a:moveTo>
                  <a:lnTo>
                    <a:pt x="1932685" y="223900"/>
                  </a:lnTo>
                  <a:lnTo>
                    <a:pt x="1935733" y="236220"/>
                  </a:lnTo>
                  <a:lnTo>
                    <a:pt x="2034412" y="212089"/>
                  </a:lnTo>
                  <a:lnTo>
                    <a:pt x="2031365" y="199771"/>
                  </a:lnTo>
                  <a:close/>
                </a:path>
                <a:path w="2848610" h="723900">
                  <a:moveTo>
                    <a:pt x="1895729" y="233045"/>
                  </a:moveTo>
                  <a:lnTo>
                    <a:pt x="1797049" y="257175"/>
                  </a:lnTo>
                  <a:lnTo>
                    <a:pt x="1800097" y="269494"/>
                  </a:lnTo>
                  <a:lnTo>
                    <a:pt x="1898776" y="245363"/>
                  </a:lnTo>
                  <a:lnTo>
                    <a:pt x="1895729" y="233045"/>
                  </a:lnTo>
                  <a:close/>
                </a:path>
                <a:path w="2848610" h="723900">
                  <a:moveTo>
                    <a:pt x="1760093" y="266319"/>
                  </a:moveTo>
                  <a:lnTo>
                    <a:pt x="1661413" y="290449"/>
                  </a:lnTo>
                  <a:lnTo>
                    <a:pt x="1664334" y="302767"/>
                  </a:lnTo>
                  <a:lnTo>
                    <a:pt x="1763013" y="278638"/>
                  </a:lnTo>
                  <a:lnTo>
                    <a:pt x="1760093" y="266319"/>
                  </a:lnTo>
                  <a:close/>
                </a:path>
                <a:path w="2848610" h="723900">
                  <a:moveTo>
                    <a:pt x="1624330" y="299592"/>
                  </a:moveTo>
                  <a:lnTo>
                    <a:pt x="1525650" y="323723"/>
                  </a:lnTo>
                  <a:lnTo>
                    <a:pt x="1528698" y="336041"/>
                  </a:lnTo>
                  <a:lnTo>
                    <a:pt x="1627378" y="311912"/>
                  </a:lnTo>
                  <a:lnTo>
                    <a:pt x="1624330" y="299592"/>
                  </a:lnTo>
                  <a:close/>
                </a:path>
                <a:path w="2848610" h="723900">
                  <a:moveTo>
                    <a:pt x="1488694" y="332866"/>
                  </a:moveTo>
                  <a:lnTo>
                    <a:pt x="1390015" y="356997"/>
                  </a:lnTo>
                  <a:lnTo>
                    <a:pt x="1393062" y="369315"/>
                  </a:lnTo>
                  <a:lnTo>
                    <a:pt x="1491742" y="345186"/>
                  </a:lnTo>
                  <a:lnTo>
                    <a:pt x="1488694" y="332866"/>
                  </a:lnTo>
                  <a:close/>
                </a:path>
                <a:path w="2848610" h="723900">
                  <a:moveTo>
                    <a:pt x="1353058" y="366140"/>
                  </a:moveTo>
                  <a:lnTo>
                    <a:pt x="1254379" y="390271"/>
                  </a:lnTo>
                  <a:lnTo>
                    <a:pt x="1257299" y="402589"/>
                  </a:lnTo>
                  <a:lnTo>
                    <a:pt x="1355979" y="378460"/>
                  </a:lnTo>
                  <a:lnTo>
                    <a:pt x="1353058" y="366140"/>
                  </a:lnTo>
                  <a:close/>
                </a:path>
                <a:path w="2848610" h="723900">
                  <a:moveTo>
                    <a:pt x="1217295" y="399414"/>
                  </a:moveTo>
                  <a:lnTo>
                    <a:pt x="1118616" y="423545"/>
                  </a:lnTo>
                  <a:lnTo>
                    <a:pt x="1121663" y="435863"/>
                  </a:lnTo>
                  <a:lnTo>
                    <a:pt x="1220343" y="411734"/>
                  </a:lnTo>
                  <a:lnTo>
                    <a:pt x="1217295" y="399414"/>
                  </a:lnTo>
                  <a:close/>
                </a:path>
                <a:path w="2848610" h="723900">
                  <a:moveTo>
                    <a:pt x="1081658" y="432688"/>
                  </a:moveTo>
                  <a:lnTo>
                    <a:pt x="982979" y="456819"/>
                  </a:lnTo>
                  <a:lnTo>
                    <a:pt x="986027" y="469138"/>
                  </a:lnTo>
                  <a:lnTo>
                    <a:pt x="1084707" y="445008"/>
                  </a:lnTo>
                  <a:lnTo>
                    <a:pt x="1081658" y="432688"/>
                  </a:lnTo>
                  <a:close/>
                </a:path>
                <a:path w="2848610" h="723900">
                  <a:moveTo>
                    <a:pt x="946022" y="465963"/>
                  </a:moveTo>
                  <a:lnTo>
                    <a:pt x="847344" y="490092"/>
                  </a:lnTo>
                  <a:lnTo>
                    <a:pt x="850264" y="502412"/>
                  </a:lnTo>
                  <a:lnTo>
                    <a:pt x="948944" y="478282"/>
                  </a:lnTo>
                  <a:lnTo>
                    <a:pt x="946022" y="465963"/>
                  </a:lnTo>
                  <a:close/>
                </a:path>
                <a:path w="2848610" h="723900">
                  <a:moveTo>
                    <a:pt x="810259" y="499237"/>
                  </a:moveTo>
                  <a:lnTo>
                    <a:pt x="711581" y="523366"/>
                  </a:lnTo>
                  <a:lnTo>
                    <a:pt x="714628" y="535686"/>
                  </a:lnTo>
                  <a:lnTo>
                    <a:pt x="813307" y="511555"/>
                  </a:lnTo>
                  <a:lnTo>
                    <a:pt x="810259" y="499237"/>
                  </a:lnTo>
                  <a:close/>
                </a:path>
                <a:path w="2848610" h="723900">
                  <a:moveTo>
                    <a:pt x="674623" y="532511"/>
                  </a:moveTo>
                  <a:lnTo>
                    <a:pt x="575944" y="556640"/>
                  </a:lnTo>
                  <a:lnTo>
                    <a:pt x="578993" y="568960"/>
                  </a:lnTo>
                  <a:lnTo>
                    <a:pt x="677671" y="544829"/>
                  </a:lnTo>
                  <a:lnTo>
                    <a:pt x="674623" y="532511"/>
                  </a:lnTo>
                  <a:close/>
                </a:path>
                <a:path w="2848610" h="723900">
                  <a:moveTo>
                    <a:pt x="538988" y="565785"/>
                  </a:moveTo>
                  <a:lnTo>
                    <a:pt x="440308" y="589914"/>
                  </a:lnTo>
                  <a:lnTo>
                    <a:pt x="443229" y="602234"/>
                  </a:lnTo>
                  <a:lnTo>
                    <a:pt x="541908" y="578103"/>
                  </a:lnTo>
                  <a:lnTo>
                    <a:pt x="538988" y="565785"/>
                  </a:lnTo>
                  <a:close/>
                </a:path>
                <a:path w="2848610" h="723900">
                  <a:moveTo>
                    <a:pt x="403225" y="599059"/>
                  </a:moveTo>
                  <a:lnTo>
                    <a:pt x="304545" y="623188"/>
                  </a:lnTo>
                  <a:lnTo>
                    <a:pt x="307594" y="635635"/>
                  </a:lnTo>
                  <a:lnTo>
                    <a:pt x="406272" y="611377"/>
                  </a:lnTo>
                  <a:lnTo>
                    <a:pt x="403225" y="599059"/>
                  </a:lnTo>
                  <a:close/>
                </a:path>
                <a:path w="2848610" h="723900">
                  <a:moveTo>
                    <a:pt x="267588" y="632333"/>
                  </a:moveTo>
                  <a:lnTo>
                    <a:pt x="168909" y="656463"/>
                  </a:lnTo>
                  <a:lnTo>
                    <a:pt x="171957" y="668909"/>
                  </a:lnTo>
                  <a:lnTo>
                    <a:pt x="270637" y="644651"/>
                  </a:lnTo>
                  <a:lnTo>
                    <a:pt x="267588" y="632333"/>
                  </a:lnTo>
                  <a:close/>
                </a:path>
                <a:path w="2848610" h="723900">
                  <a:moveTo>
                    <a:pt x="64896" y="649351"/>
                  </a:moveTo>
                  <a:lnTo>
                    <a:pt x="0" y="704469"/>
                  </a:lnTo>
                  <a:lnTo>
                    <a:pt x="83057" y="723391"/>
                  </a:lnTo>
                  <a:lnTo>
                    <a:pt x="76235" y="695578"/>
                  </a:lnTo>
                  <a:lnTo>
                    <a:pt x="63118" y="695578"/>
                  </a:lnTo>
                  <a:lnTo>
                    <a:pt x="60197" y="683133"/>
                  </a:lnTo>
                  <a:lnTo>
                    <a:pt x="72449" y="680140"/>
                  </a:lnTo>
                  <a:lnTo>
                    <a:pt x="64896" y="649351"/>
                  </a:lnTo>
                  <a:close/>
                </a:path>
                <a:path w="2848610" h="723900">
                  <a:moveTo>
                    <a:pt x="72449" y="680140"/>
                  </a:moveTo>
                  <a:lnTo>
                    <a:pt x="60197" y="683133"/>
                  </a:lnTo>
                  <a:lnTo>
                    <a:pt x="63118" y="695578"/>
                  </a:lnTo>
                  <a:lnTo>
                    <a:pt x="75489" y="692535"/>
                  </a:lnTo>
                  <a:lnTo>
                    <a:pt x="72449" y="680140"/>
                  </a:lnTo>
                  <a:close/>
                </a:path>
                <a:path w="2848610" h="723900">
                  <a:moveTo>
                    <a:pt x="75489" y="692535"/>
                  </a:moveTo>
                  <a:lnTo>
                    <a:pt x="63118" y="695578"/>
                  </a:lnTo>
                  <a:lnTo>
                    <a:pt x="76235" y="695578"/>
                  </a:lnTo>
                  <a:lnTo>
                    <a:pt x="75489" y="692535"/>
                  </a:lnTo>
                  <a:close/>
                </a:path>
                <a:path w="2848610" h="723900">
                  <a:moveTo>
                    <a:pt x="131952" y="665607"/>
                  </a:moveTo>
                  <a:lnTo>
                    <a:pt x="72449" y="680140"/>
                  </a:lnTo>
                  <a:lnTo>
                    <a:pt x="75489" y="692535"/>
                  </a:lnTo>
                  <a:lnTo>
                    <a:pt x="134873" y="677926"/>
                  </a:lnTo>
                  <a:lnTo>
                    <a:pt x="131952" y="66560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97124" y="2840736"/>
              <a:ext cx="1492250" cy="338455"/>
            </a:xfrm>
            <a:custGeom>
              <a:avLst/>
              <a:gdLst/>
              <a:ahLst/>
              <a:cxnLst/>
              <a:rect l="l" t="t" r="r" b="b"/>
              <a:pathLst>
                <a:path w="1492250" h="338455">
                  <a:moveTo>
                    <a:pt x="1491996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1491996" y="338327"/>
                  </a:lnTo>
                  <a:lnTo>
                    <a:pt x="1491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8619490" y="2067814"/>
            <a:ext cx="1483360" cy="4335145"/>
            <a:chOff x="8619490" y="2067814"/>
            <a:chExt cx="1483360" cy="4335145"/>
          </a:xfrm>
        </p:grpSpPr>
        <p:sp>
          <p:nvSpPr>
            <p:cNvPr id="10" name="object 10"/>
            <p:cNvSpPr/>
            <p:nvPr/>
          </p:nvSpPr>
          <p:spPr>
            <a:xfrm>
              <a:off x="10038842" y="2074163"/>
              <a:ext cx="63500" cy="4322445"/>
            </a:xfrm>
            <a:custGeom>
              <a:avLst/>
              <a:gdLst/>
              <a:ahLst/>
              <a:cxnLst/>
              <a:rect l="l" t="t" r="r" b="b"/>
              <a:pathLst>
                <a:path w="63500" h="4322445">
                  <a:moveTo>
                    <a:pt x="12700" y="0"/>
                  </a:moveTo>
                  <a:lnTo>
                    <a:pt x="0" y="0"/>
                  </a:lnTo>
                  <a:lnTo>
                    <a:pt x="0" y="4322127"/>
                  </a:lnTo>
                  <a:lnTo>
                    <a:pt x="12700" y="4322127"/>
                  </a:lnTo>
                  <a:lnTo>
                    <a:pt x="12700" y="0"/>
                  </a:lnTo>
                  <a:close/>
                </a:path>
                <a:path w="63500" h="4322445">
                  <a:moveTo>
                    <a:pt x="63500" y="0"/>
                  </a:moveTo>
                  <a:lnTo>
                    <a:pt x="25400" y="0"/>
                  </a:lnTo>
                  <a:lnTo>
                    <a:pt x="25400" y="4322127"/>
                  </a:lnTo>
                  <a:lnTo>
                    <a:pt x="63500" y="4322127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25840" y="2074164"/>
              <a:ext cx="0" cy="4322445"/>
            </a:xfrm>
            <a:custGeom>
              <a:avLst/>
              <a:gdLst/>
              <a:ahLst/>
              <a:cxnLst/>
              <a:rect l="l" t="t" r="r" b="b"/>
              <a:pathLst>
                <a:path h="4322445">
                  <a:moveTo>
                    <a:pt x="0" y="3272028"/>
                  </a:moveTo>
                  <a:lnTo>
                    <a:pt x="0" y="4322127"/>
                  </a:lnTo>
                </a:path>
                <a:path h="4322445">
                  <a:moveTo>
                    <a:pt x="0" y="0"/>
                  </a:moveTo>
                  <a:lnTo>
                    <a:pt x="0" y="740663"/>
                  </a:lnTo>
                </a:path>
                <a:path h="4322445">
                  <a:moveTo>
                    <a:pt x="0" y="1078991"/>
                  </a:moveTo>
                  <a:lnTo>
                    <a:pt x="0" y="2932176"/>
                  </a:lnTo>
                </a:path>
              </a:pathLst>
            </a:custGeom>
            <a:ln w="127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982214" y="2861817"/>
            <a:ext cx="12719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50 UDP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Probes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01164" y="3360673"/>
            <a:ext cx="1432560" cy="631825"/>
          </a:xfrm>
          <a:custGeom>
            <a:avLst/>
            <a:gdLst/>
            <a:ahLst/>
            <a:cxnLst/>
            <a:rect l="l" t="t" r="r" b="b"/>
            <a:pathLst>
              <a:path w="1432560" h="631825">
                <a:moveTo>
                  <a:pt x="1359715" y="602640"/>
                </a:moveTo>
                <a:lnTo>
                  <a:pt x="1347089" y="631698"/>
                </a:lnTo>
                <a:lnTo>
                  <a:pt x="1432178" y="627126"/>
                </a:lnTo>
                <a:lnTo>
                  <a:pt x="1415885" y="607694"/>
                </a:lnTo>
                <a:lnTo>
                  <a:pt x="1371346" y="607694"/>
                </a:lnTo>
                <a:lnTo>
                  <a:pt x="1359715" y="602640"/>
                </a:lnTo>
                <a:close/>
              </a:path>
              <a:path w="1432560" h="631825">
                <a:moveTo>
                  <a:pt x="1364793" y="590955"/>
                </a:moveTo>
                <a:lnTo>
                  <a:pt x="1359715" y="602640"/>
                </a:lnTo>
                <a:lnTo>
                  <a:pt x="1371346" y="607694"/>
                </a:lnTo>
                <a:lnTo>
                  <a:pt x="1376426" y="596011"/>
                </a:lnTo>
                <a:lnTo>
                  <a:pt x="1364793" y="590955"/>
                </a:lnTo>
                <a:close/>
              </a:path>
              <a:path w="1432560" h="631825">
                <a:moveTo>
                  <a:pt x="1377441" y="561848"/>
                </a:moveTo>
                <a:lnTo>
                  <a:pt x="1364793" y="590955"/>
                </a:lnTo>
                <a:lnTo>
                  <a:pt x="1376426" y="596011"/>
                </a:lnTo>
                <a:lnTo>
                  <a:pt x="1371346" y="607694"/>
                </a:lnTo>
                <a:lnTo>
                  <a:pt x="1415885" y="607694"/>
                </a:lnTo>
                <a:lnTo>
                  <a:pt x="1377441" y="561848"/>
                </a:lnTo>
                <a:close/>
              </a:path>
              <a:path w="1432560" h="631825">
                <a:moveTo>
                  <a:pt x="5080" y="0"/>
                </a:moveTo>
                <a:lnTo>
                  <a:pt x="0" y="11684"/>
                </a:lnTo>
                <a:lnTo>
                  <a:pt x="1359715" y="602640"/>
                </a:lnTo>
                <a:lnTo>
                  <a:pt x="1364793" y="590955"/>
                </a:lnTo>
                <a:lnTo>
                  <a:pt x="50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361945" y="3737813"/>
            <a:ext cx="8032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50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ICMP</a:t>
            </a:r>
            <a:r>
              <a:rPr sz="1600" b="1" spc="-10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203704" y="4474336"/>
            <a:ext cx="2848610" cy="905510"/>
            <a:chOff x="2203704" y="4474336"/>
            <a:chExt cx="2848610" cy="905510"/>
          </a:xfrm>
        </p:grpSpPr>
        <p:sp>
          <p:nvSpPr>
            <p:cNvPr id="16" name="object 16"/>
            <p:cNvSpPr/>
            <p:nvPr/>
          </p:nvSpPr>
          <p:spPr>
            <a:xfrm>
              <a:off x="2203704" y="4474336"/>
              <a:ext cx="2848610" cy="723900"/>
            </a:xfrm>
            <a:custGeom>
              <a:avLst/>
              <a:gdLst/>
              <a:ahLst/>
              <a:cxnLst/>
              <a:rect l="l" t="t" r="r" b="b"/>
              <a:pathLst>
                <a:path w="2848610" h="723900">
                  <a:moveTo>
                    <a:pt x="64896" y="649351"/>
                  </a:moveTo>
                  <a:lnTo>
                    <a:pt x="0" y="704469"/>
                  </a:lnTo>
                  <a:lnTo>
                    <a:pt x="83057" y="723392"/>
                  </a:lnTo>
                  <a:lnTo>
                    <a:pt x="76235" y="695579"/>
                  </a:lnTo>
                  <a:lnTo>
                    <a:pt x="63118" y="695579"/>
                  </a:lnTo>
                  <a:lnTo>
                    <a:pt x="60197" y="683132"/>
                  </a:lnTo>
                  <a:lnTo>
                    <a:pt x="72446" y="680128"/>
                  </a:lnTo>
                  <a:lnTo>
                    <a:pt x="64896" y="649351"/>
                  </a:lnTo>
                  <a:close/>
                </a:path>
                <a:path w="2848610" h="723900">
                  <a:moveTo>
                    <a:pt x="72446" y="680128"/>
                  </a:moveTo>
                  <a:lnTo>
                    <a:pt x="60197" y="683132"/>
                  </a:lnTo>
                  <a:lnTo>
                    <a:pt x="63118" y="695579"/>
                  </a:lnTo>
                  <a:lnTo>
                    <a:pt x="75491" y="692544"/>
                  </a:lnTo>
                  <a:lnTo>
                    <a:pt x="72446" y="680128"/>
                  </a:lnTo>
                  <a:close/>
                </a:path>
                <a:path w="2848610" h="723900">
                  <a:moveTo>
                    <a:pt x="75491" y="692544"/>
                  </a:moveTo>
                  <a:lnTo>
                    <a:pt x="63118" y="695579"/>
                  </a:lnTo>
                  <a:lnTo>
                    <a:pt x="76235" y="695579"/>
                  </a:lnTo>
                  <a:lnTo>
                    <a:pt x="75491" y="692544"/>
                  </a:lnTo>
                  <a:close/>
                </a:path>
                <a:path w="2848610" h="723900">
                  <a:moveTo>
                    <a:pt x="2845435" y="0"/>
                  </a:moveTo>
                  <a:lnTo>
                    <a:pt x="72446" y="680128"/>
                  </a:lnTo>
                  <a:lnTo>
                    <a:pt x="75491" y="692544"/>
                  </a:lnTo>
                  <a:lnTo>
                    <a:pt x="2848483" y="12445"/>
                  </a:lnTo>
                  <a:lnTo>
                    <a:pt x="28454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31236" y="5039867"/>
              <a:ext cx="1209040" cy="340360"/>
            </a:xfrm>
            <a:custGeom>
              <a:avLst/>
              <a:gdLst/>
              <a:ahLst/>
              <a:cxnLst/>
              <a:rect l="l" t="t" r="r" b="b"/>
              <a:pathLst>
                <a:path w="1209039" h="340360">
                  <a:moveTo>
                    <a:pt x="1208532" y="0"/>
                  </a:moveTo>
                  <a:lnTo>
                    <a:pt x="0" y="0"/>
                  </a:lnTo>
                  <a:lnTo>
                    <a:pt x="0" y="339851"/>
                  </a:lnTo>
                  <a:lnTo>
                    <a:pt x="1208532" y="339851"/>
                  </a:lnTo>
                  <a:lnTo>
                    <a:pt x="12085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114801" y="5062169"/>
            <a:ext cx="99504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Calibri"/>
                <a:cs typeface="Calibri"/>
              </a:rPr>
              <a:t>Verification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04861" y="3737813"/>
            <a:ext cx="8032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0AFEF"/>
                </a:solidFill>
                <a:latin typeface="Calibri"/>
                <a:cs typeface="Calibri"/>
              </a:rPr>
              <a:t>49</a:t>
            </a:r>
            <a:r>
              <a:rPr sz="1600" b="1" spc="-50" dirty="0">
                <a:latin typeface="Calibri"/>
                <a:cs typeface="Calibri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ICMP</a:t>
            </a:r>
            <a:r>
              <a:rPr sz="1600" b="1" spc="-10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86090" y="5028946"/>
            <a:ext cx="99504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Calibri"/>
                <a:cs typeface="Calibri"/>
              </a:rPr>
              <a:t>Verification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225792" y="5637110"/>
            <a:ext cx="2832100" cy="702945"/>
            <a:chOff x="7225792" y="5637110"/>
            <a:chExt cx="2832100" cy="702945"/>
          </a:xfrm>
        </p:grpSpPr>
        <p:sp>
          <p:nvSpPr>
            <p:cNvPr id="22" name="object 22"/>
            <p:cNvSpPr/>
            <p:nvPr/>
          </p:nvSpPr>
          <p:spPr>
            <a:xfrm>
              <a:off x="7225792" y="5637110"/>
              <a:ext cx="2832100" cy="508634"/>
            </a:xfrm>
            <a:custGeom>
              <a:avLst/>
              <a:gdLst/>
              <a:ahLst/>
              <a:cxnLst/>
              <a:rect l="l" t="t" r="r" b="b"/>
              <a:pathLst>
                <a:path w="2832100" h="508635">
                  <a:moveTo>
                    <a:pt x="2755602" y="476939"/>
                  </a:moveTo>
                  <a:lnTo>
                    <a:pt x="2750311" y="508241"/>
                  </a:lnTo>
                  <a:lnTo>
                    <a:pt x="2831846" y="483336"/>
                  </a:lnTo>
                  <a:lnTo>
                    <a:pt x="2825964" y="479043"/>
                  </a:lnTo>
                  <a:lnTo>
                    <a:pt x="2768091" y="479043"/>
                  </a:lnTo>
                  <a:lnTo>
                    <a:pt x="2755602" y="476939"/>
                  </a:lnTo>
                  <a:close/>
                </a:path>
                <a:path w="2832100" h="508635">
                  <a:moveTo>
                    <a:pt x="2757719" y="464409"/>
                  </a:moveTo>
                  <a:lnTo>
                    <a:pt x="2755602" y="476939"/>
                  </a:lnTo>
                  <a:lnTo>
                    <a:pt x="2768091" y="479043"/>
                  </a:lnTo>
                  <a:lnTo>
                    <a:pt x="2770251" y="466521"/>
                  </a:lnTo>
                  <a:lnTo>
                    <a:pt x="2757719" y="464409"/>
                  </a:lnTo>
                  <a:close/>
                </a:path>
                <a:path w="2832100" h="508635">
                  <a:moveTo>
                    <a:pt x="2763011" y="433095"/>
                  </a:moveTo>
                  <a:lnTo>
                    <a:pt x="2757719" y="464409"/>
                  </a:lnTo>
                  <a:lnTo>
                    <a:pt x="2770251" y="466521"/>
                  </a:lnTo>
                  <a:lnTo>
                    <a:pt x="2768091" y="479043"/>
                  </a:lnTo>
                  <a:lnTo>
                    <a:pt x="2825964" y="479043"/>
                  </a:lnTo>
                  <a:lnTo>
                    <a:pt x="2763011" y="433095"/>
                  </a:lnTo>
                  <a:close/>
                </a:path>
                <a:path w="2832100" h="508635">
                  <a:moveTo>
                    <a:pt x="2031" y="0"/>
                  </a:moveTo>
                  <a:lnTo>
                    <a:pt x="0" y="12522"/>
                  </a:lnTo>
                  <a:lnTo>
                    <a:pt x="2755602" y="476939"/>
                  </a:lnTo>
                  <a:lnTo>
                    <a:pt x="2757719" y="464409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58912" y="6001512"/>
              <a:ext cx="1156970" cy="338455"/>
            </a:xfrm>
            <a:custGeom>
              <a:avLst/>
              <a:gdLst/>
              <a:ahLst/>
              <a:cxnLst/>
              <a:rect l="l" t="t" r="r" b="b"/>
              <a:pathLst>
                <a:path w="1156970" h="338454">
                  <a:moveTo>
                    <a:pt x="1156716" y="0"/>
                  </a:moveTo>
                  <a:lnTo>
                    <a:pt x="0" y="0"/>
                  </a:lnTo>
                  <a:lnTo>
                    <a:pt x="0" y="338328"/>
                  </a:lnTo>
                  <a:lnTo>
                    <a:pt x="1156716" y="338328"/>
                  </a:lnTo>
                  <a:lnTo>
                    <a:pt x="11567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146160" y="6023254"/>
            <a:ext cx="984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solidFill>
                  <a:srgbClr val="BE9000"/>
                </a:solidFill>
                <a:latin typeface="Calibri"/>
                <a:cs typeface="Calibri"/>
              </a:rPr>
              <a:t>ICMP</a:t>
            </a:r>
            <a:r>
              <a:rPr sz="1600" b="1" i="1" spc="-50" dirty="0">
                <a:solidFill>
                  <a:srgbClr val="BE900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BE9000"/>
                </a:solidFill>
                <a:latin typeface="Calibri"/>
                <a:cs typeface="Calibri"/>
              </a:rPr>
              <a:t>Reply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09286" y="1607947"/>
            <a:ext cx="7296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latin typeface="Calibri"/>
                <a:cs typeface="Calibri"/>
              </a:rPr>
              <a:t>A</a:t>
            </a:r>
            <a:r>
              <a:rPr sz="1600" b="1" spc="-30" dirty="0">
                <a:latin typeface="Calibri"/>
                <a:cs typeface="Calibri"/>
              </a:rPr>
              <a:t>t</a:t>
            </a:r>
            <a:r>
              <a:rPr sz="1600" b="1" spc="-20" dirty="0">
                <a:latin typeface="Calibri"/>
                <a:cs typeface="Calibri"/>
              </a:rPr>
              <a:t>t</a:t>
            </a:r>
            <a:r>
              <a:rPr sz="1600" b="1" spc="-5" dirty="0">
                <a:latin typeface="Calibri"/>
                <a:cs typeface="Calibri"/>
              </a:rPr>
              <a:t>a</a:t>
            </a:r>
            <a:r>
              <a:rPr sz="1600" b="1" dirty="0">
                <a:latin typeface="Calibri"/>
                <a:cs typeface="Calibri"/>
              </a:rPr>
              <a:t>c</a:t>
            </a:r>
            <a:r>
              <a:rPr sz="1600" b="1" spc="-55" dirty="0">
                <a:latin typeface="Calibri"/>
                <a:cs typeface="Calibri"/>
              </a:rPr>
              <a:t>k</a:t>
            </a:r>
            <a:r>
              <a:rPr sz="1600" b="1" spc="-10" dirty="0">
                <a:latin typeface="Calibri"/>
                <a:cs typeface="Calibri"/>
              </a:rPr>
              <a:t>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16072" y="1589912"/>
            <a:ext cx="10509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Nameserver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80871" y="1496313"/>
            <a:ext cx="16040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Resolver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latin typeface="Calibri"/>
                <a:cs typeface="Calibri"/>
              </a:rPr>
              <a:t>with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NO </a:t>
            </a:r>
            <a:r>
              <a:rPr sz="1600" b="1" spc="-5" dirty="0">
                <a:latin typeface="Calibri"/>
                <a:cs typeface="Calibri"/>
              </a:rPr>
              <a:t>port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open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13268" y="1589912"/>
            <a:ext cx="10528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Nameserver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7186" y="2281173"/>
            <a:ext cx="10026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Calibri"/>
                <a:cs typeface="Calibri"/>
              </a:rPr>
              <a:t>Counter=50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55142" y="4144772"/>
            <a:ext cx="14757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Counter=50-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50</a:t>
            </a:r>
            <a:r>
              <a:rPr sz="1600" b="1" spc="-10" dirty="0">
                <a:latin typeface="Calibri"/>
                <a:cs typeface="Calibri"/>
              </a:rPr>
              <a:t>=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87288" y="2282443"/>
            <a:ext cx="10026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Calibri"/>
                <a:cs typeface="Calibri"/>
              </a:rPr>
              <a:t>Counter=50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513578" y="4138929"/>
            <a:ext cx="14757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Counter=50-</a:t>
            </a:r>
            <a:r>
              <a:rPr sz="1600" b="1" spc="-10" dirty="0">
                <a:solidFill>
                  <a:srgbClr val="00AFEF"/>
                </a:solidFill>
                <a:latin typeface="Calibri"/>
                <a:cs typeface="Calibri"/>
              </a:rPr>
              <a:t>49</a:t>
            </a:r>
            <a:r>
              <a:rPr sz="1600" b="1" spc="-10" dirty="0">
                <a:latin typeface="Calibri"/>
                <a:cs typeface="Calibri"/>
              </a:rPr>
              <a:t>=</a:t>
            </a:r>
            <a:r>
              <a:rPr sz="1600" b="1" spc="-10" dirty="0">
                <a:solidFill>
                  <a:srgbClr val="00AFEF"/>
                </a:solidFill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91668" y="6077711"/>
            <a:ext cx="1151890" cy="76200"/>
          </a:xfrm>
          <a:custGeom>
            <a:avLst/>
            <a:gdLst/>
            <a:ahLst/>
            <a:cxnLst/>
            <a:rect l="l" t="t" r="r" b="b"/>
            <a:pathLst>
              <a:path w="1151890" h="76200">
                <a:moveTo>
                  <a:pt x="1151382" y="31750"/>
                </a:moveTo>
                <a:lnTo>
                  <a:pt x="1049782" y="31750"/>
                </a:lnTo>
                <a:lnTo>
                  <a:pt x="1049782" y="44450"/>
                </a:lnTo>
                <a:lnTo>
                  <a:pt x="1151382" y="44450"/>
                </a:lnTo>
                <a:lnTo>
                  <a:pt x="1151382" y="31750"/>
                </a:lnTo>
                <a:close/>
              </a:path>
              <a:path w="1151890" h="76200">
                <a:moveTo>
                  <a:pt x="1011682" y="31750"/>
                </a:moveTo>
                <a:lnTo>
                  <a:pt x="910082" y="31750"/>
                </a:lnTo>
                <a:lnTo>
                  <a:pt x="910082" y="44450"/>
                </a:lnTo>
                <a:lnTo>
                  <a:pt x="1011682" y="44450"/>
                </a:lnTo>
                <a:lnTo>
                  <a:pt x="1011682" y="31750"/>
                </a:lnTo>
                <a:close/>
              </a:path>
              <a:path w="1151890" h="76200">
                <a:moveTo>
                  <a:pt x="872007" y="31750"/>
                </a:moveTo>
                <a:lnTo>
                  <a:pt x="770407" y="31750"/>
                </a:lnTo>
                <a:lnTo>
                  <a:pt x="770407" y="44450"/>
                </a:lnTo>
                <a:lnTo>
                  <a:pt x="872007" y="44450"/>
                </a:lnTo>
                <a:lnTo>
                  <a:pt x="872007" y="31750"/>
                </a:lnTo>
                <a:close/>
              </a:path>
              <a:path w="1151890" h="76200">
                <a:moveTo>
                  <a:pt x="732307" y="31750"/>
                </a:moveTo>
                <a:lnTo>
                  <a:pt x="630707" y="31750"/>
                </a:lnTo>
                <a:lnTo>
                  <a:pt x="630707" y="44450"/>
                </a:lnTo>
                <a:lnTo>
                  <a:pt x="732307" y="44450"/>
                </a:lnTo>
                <a:lnTo>
                  <a:pt x="732307" y="31750"/>
                </a:lnTo>
                <a:close/>
              </a:path>
              <a:path w="1151890" h="76200">
                <a:moveTo>
                  <a:pt x="592607" y="31750"/>
                </a:moveTo>
                <a:lnTo>
                  <a:pt x="491007" y="31750"/>
                </a:lnTo>
                <a:lnTo>
                  <a:pt x="491007" y="44450"/>
                </a:lnTo>
                <a:lnTo>
                  <a:pt x="592607" y="44450"/>
                </a:lnTo>
                <a:lnTo>
                  <a:pt x="592607" y="31750"/>
                </a:lnTo>
                <a:close/>
              </a:path>
              <a:path w="1151890" h="76200">
                <a:moveTo>
                  <a:pt x="452907" y="31750"/>
                </a:moveTo>
                <a:lnTo>
                  <a:pt x="351307" y="31750"/>
                </a:lnTo>
                <a:lnTo>
                  <a:pt x="351307" y="44450"/>
                </a:lnTo>
                <a:lnTo>
                  <a:pt x="452907" y="44450"/>
                </a:lnTo>
                <a:lnTo>
                  <a:pt x="452907" y="31750"/>
                </a:lnTo>
                <a:close/>
              </a:path>
              <a:path w="1151890" h="76200">
                <a:moveTo>
                  <a:pt x="313207" y="31750"/>
                </a:moveTo>
                <a:lnTo>
                  <a:pt x="211607" y="31750"/>
                </a:lnTo>
                <a:lnTo>
                  <a:pt x="211607" y="44450"/>
                </a:lnTo>
                <a:lnTo>
                  <a:pt x="313207" y="44450"/>
                </a:lnTo>
                <a:lnTo>
                  <a:pt x="313207" y="31750"/>
                </a:lnTo>
                <a:close/>
              </a:path>
              <a:path w="115189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71907" y="44450"/>
                </a:lnTo>
                <a:lnTo>
                  <a:pt x="71907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151890" h="76200">
                <a:moveTo>
                  <a:pt x="76200" y="31750"/>
                </a:moveTo>
                <a:lnTo>
                  <a:pt x="71907" y="31750"/>
                </a:lnTo>
                <a:lnTo>
                  <a:pt x="71907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151890" h="76200">
                <a:moveTo>
                  <a:pt x="173507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73507" y="44450"/>
                </a:lnTo>
                <a:lnTo>
                  <a:pt x="173507" y="317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84072" y="6236309"/>
            <a:ext cx="5664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Normal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79475" y="6478523"/>
            <a:ext cx="1151890" cy="76200"/>
          </a:xfrm>
          <a:custGeom>
            <a:avLst/>
            <a:gdLst/>
            <a:ahLst/>
            <a:cxnLst/>
            <a:rect l="l" t="t" r="r" b="b"/>
            <a:pathLst>
              <a:path w="1151890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4449"/>
                </a:lnTo>
                <a:lnTo>
                  <a:pt x="63500" y="44449"/>
                </a:lnTo>
                <a:lnTo>
                  <a:pt x="63500" y="31749"/>
                </a:lnTo>
                <a:lnTo>
                  <a:pt x="76200" y="31749"/>
                </a:lnTo>
                <a:lnTo>
                  <a:pt x="76200" y="0"/>
                </a:lnTo>
                <a:close/>
              </a:path>
              <a:path w="1151890" h="76200">
                <a:moveTo>
                  <a:pt x="76200" y="31749"/>
                </a:moveTo>
                <a:lnTo>
                  <a:pt x="63500" y="31749"/>
                </a:lnTo>
                <a:lnTo>
                  <a:pt x="63500" y="44449"/>
                </a:lnTo>
                <a:lnTo>
                  <a:pt x="76200" y="44449"/>
                </a:lnTo>
                <a:lnTo>
                  <a:pt x="76200" y="31749"/>
                </a:lnTo>
                <a:close/>
              </a:path>
              <a:path w="1151890" h="76200">
                <a:moveTo>
                  <a:pt x="1151382" y="31749"/>
                </a:moveTo>
                <a:lnTo>
                  <a:pt x="76200" y="31749"/>
                </a:lnTo>
                <a:lnTo>
                  <a:pt x="76200" y="44449"/>
                </a:lnTo>
                <a:lnTo>
                  <a:pt x="1151382" y="44449"/>
                </a:lnTo>
                <a:lnTo>
                  <a:pt x="1151382" y="31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971281" y="2835351"/>
            <a:ext cx="1273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50 </a:t>
            </a:r>
            <a:r>
              <a:rPr sz="1600" b="1" spc="-5" dirty="0">
                <a:latin typeface="Calibri"/>
                <a:cs typeface="Calibri"/>
              </a:rPr>
              <a:t>UDP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Probes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440232" y="244551"/>
            <a:ext cx="63684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" dirty="0"/>
              <a:t>Port </a:t>
            </a:r>
            <a:r>
              <a:rPr sz="4400" spc="-55" dirty="0"/>
              <a:t>Inference: </a:t>
            </a:r>
            <a:r>
              <a:rPr sz="4400" spc="-30" dirty="0"/>
              <a:t>How </a:t>
            </a:r>
            <a:r>
              <a:rPr sz="4400" spc="-5" dirty="0"/>
              <a:t>It</a:t>
            </a:r>
            <a:r>
              <a:rPr sz="4400" spc="-295" dirty="0"/>
              <a:t> </a:t>
            </a:r>
            <a:r>
              <a:rPr sz="4400" spc="-80" dirty="0"/>
              <a:t>Works</a:t>
            </a:r>
            <a:endParaRPr sz="4400"/>
          </a:p>
        </p:txBody>
      </p:sp>
      <p:grpSp>
        <p:nvGrpSpPr>
          <p:cNvPr id="38" name="object 38"/>
          <p:cNvGrpSpPr/>
          <p:nvPr/>
        </p:nvGrpSpPr>
        <p:grpSpPr>
          <a:xfrm>
            <a:off x="7140193" y="2054351"/>
            <a:ext cx="2912745" cy="4322445"/>
            <a:chOff x="7140193" y="2054351"/>
            <a:chExt cx="2912745" cy="4322445"/>
          </a:xfrm>
        </p:grpSpPr>
        <p:sp>
          <p:nvSpPr>
            <p:cNvPr id="39" name="object 39"/>
            <p:cNvSpPr/>
            <p:nvPr/>
          </p:nvSpPr>
          <p:spPr>
            <a:xfrm>
              <a:off x="7140193" y="2054351"/>
              <a:ext cx="63500" cy="4322445"/>
            </a:xfrm>
            <a:custGeom>
              <a:avLst/>
              <a:gdLst/>
              <a:ahLst/>
              <a:cxnLst/>
              <a:rect l="l" t="t" r="r" b="b"/>
              <a:pathLst>
                <a:path w="63500" h="4322445">
                  <a:moveTo>
                    <a:pt x="38100" y="0"/>
                  </a:moveTo>
                  <a:lnTo>
                    <a:pt x="0" y="0"/>
                  </a:lnTo>
                  <a:lnTo>
                    <a:pt x="0" y="4322127"/>
                  </a:lnTo>
                  <a:lnTo>
                    <a:pt x="38100" y="4322127"/>
                  </a:lnTo>
                  <a:lnTo>
                    <a:pt x="38100" y="0"/>
                  </a:lnTo>
                  <a:close/>
                </a:path>
                <a:path w="63500" h="4322445">
                  <a:moveTo>
                    <a:pt x="63500" y="0"/>
                  </a:moveTo>
                  <a:lnTo>
                    <a:pt x="50800" y="0"/>
                  </a:lnTo>
                  <a:lnTo>
                    <a:pt x="50800" y="4322127"/>
                  </a:lnTo>
                  <a:lnTo>
                    <a:pt x="63500" y="4322127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203947" y="2276728"/>
              <a:ext cx="2848610" cy="723900"/>
            </a:xfrm>
            <a:custGeom>
              <a:avLst/>
              <a:gdLst/>
              <a:ahLst/>
              <a:cxnLst/>
              <a:rect l="l" t="t" r="r" b="b"/>
              <a:pathLst>
                <a:path w="2848609" h="723900">
                  <a:moveTo>
                    <a:pt x="2845434" y="0"/>
                  </a:moveTo>
                  <a:lnTo>
                    <a:pt x="2746755" y="24257"/>
                  </a:lnTo>
                  <a:lnTo>
                    <a:pt x="2749804" y="36575"/>
                  </a:lnTo>
                  <a:lnTo>
                    <a:pt x="2848482" y="12446"/>
                  </a:lnTo>
                  <a:lnTo>
                    <a:pt x="2845434" y="0"/>
                  </a:lnTo>
                  <a:close/>
                </a:path>
                <a:path w="2848609" h="723900">
                  <a:moveTo>
                    <a:pt x="2709799" y="33274"/>
                  </a:moveTo>
                  <a:lnTo>
                    <a:pt x="2611120" y="57531"/>
                  </a:lnTo>
                  <a:lnTo>
                    <a:pt x="2614168" y="69850"/>
                  </a:lnTo>
                  <a:lnTo>
                    <a:pt x="2712847" y="45720"/>
                  </a:lnTo>
                  <a:lnTo>
                    <a:pt x="2709799" y="33274"/>
                  </a:lnTo>
                  <a:close/>
                </a:path>
                <a:path w="2848609" h="723900">
                  <a:moveTo>
                    <a:pt x="2574162" y="66548"/>
                  </a:moveTo>
                  <a:lnTo>
                    <a:pt x="2475483" y="90805"/>
                  </a:lnTo>
                  <a:lnTo>
                    <a:pt x="2478404" y="103124"/>
                  </a:lnTo>
                  <a:lnTo>
                    <a:pt x="2577083" y="78994"/>
                  </a:lnTo>
                  <a:lnTo>
                    <a:pt x="2574162" y="66548"/>
                  </a:lnTo>
                  <a:close/>
                </a:path>
                <a:path w="2848609" h="723900">
                  <a:moveTo>
                    <a:pt x="2438400" y="99822"/>
                  </a:moveTo>
                  <a:lnTo>
                    <a:pt x="2339721" y="124079"/>
                  </a:lnTo>
                  <a:lnTo>
                    <a:pt x="2342769" y="136398"/>
                  </a:lnTo>
                  <a:lnTo>
                    <a:pt x="2441448" y="112268"/>
                  </a:lnTo>
                  <a:lnTo>
                    <a:pt x="2438400" y="99822"/>
                  </a:lnTo>
                  <a:close/>
                </a:path>
                <a:path w="2848609" h="723900">
                  <a:moveTo>
                    <a:pt x="2302763" y="133223"/>
                  </a:moveTo>
                  <a:lnTo>
                    <a:pt x="2204084" y="157353"/>
                  </a:lnTo>
                  <a:lnTo>
                    <a:pt x="2207132" y="169672"/>
                  </a:lnTo>
                  <a:lnTo>
                    <a:pt x="2305811" y="145542"/>
                  </a:lnTo>
                  <a:lnTo>
                    <a:pt x="2302763" y="133223"/>
                  </a:lnTo>
                  <a:close/>
                </a:path>
                <a:path w="2848609" h="723900">
                  <a:moveTo>
                    <a:pt x="2167128" y="166497"/>
                  </a:moveTo>
                  <a:lnTo>
                    <a:pt x="2068449" y="190626"/>
                  </a:lnTo>
                  <a:lnTo>
                    <a:pt x="2071370" y="202946"/>
                  </a:lnTo>
                  <a:lnTo>
                    <a:pt x="2170049" y="178816"/>
                  </a:lnTo>
                  <a:lnTo>
                    <a:pt x="2167128" y="166497"/>
                  </a:lnTo>
                  <a:close/>
                </a:path>
                <a:path w="2848609" h="723900">
                  <a:moveTo>
                    <a:pt x="2031365" y="199771"/>
                  </a:moveTo>
                  <a:lnTo>
                    <a:pt x="1932685" y="223900"/>
                  </a:lnTo>
                  <a:lnTo>
                    <a:pt x="1935733" y="236220"/>
                  </a:lnTo>
                  <a:lnTo>
                    <a:pt x="2034412" y="212090"/>
                  </a:lnTo>
                  <a:lnTo>
                    <a:pt x="2031365" y="199771"/>
                  </a:lnTo>
                  <a:close/>
                </a:path>
                <a:path w="2848609" h="723900">
                  <a:moveTo>
                    <a:pt x="1895728" y="233045"/>
                  </a:moveTo>
                  <a:lnTo>
                    <a:pt x="1797050" y="257175"/>
                  </a:lnTo>
                  <a:lnTo>
                    <a:pt x="1800098" y="269494"/>
                  </a:lnTo>
                  <a:lnTo>
                    <a:pt x="1898777" y="245363"/>
                  </a:lnTo>
                  <a:lnTo>
                    <a:pt x="1895728" y="233045"/>
                  </a:lnTo>
                  <a:close/>
                </a:path>
                <a:path w="2848609" h="723900">
                  <a:moveTo>
                    <a:pt x="1760093" y="266319"/>
                  </a:moveTo>
                  <a:lnTo>
                    <a:pt x="1661413" y="290449"/>
                  </a:lnTo>
                  <a:lnTo>
                    <a:pt x="1664334" y="302768"/>
                  </a:lnTo>
                  <a:lnTo>
                    <a:pt x="1763013" y="278638"/>
                  </a:lnTo>
                  <a:lnTo>
                    <a:pt x="1760093" y="266319"/>
                  </a:lnTo>
                  <a:close/>
                </a:path>
                <a:path w="2848609" h="723900">
                  <a:moveTo>
                    <a:pt x="1624329" y="299593"/>
                  </a:moveTo>
                  <a:lnTo>
                    <a:pt x="1525651" y="323723"/>
                  </a:lnTo>
                  <a:lnTo>
                    <a:pt x="1528699" y="336042"/>
                  </a:lnTo>
                  <a:lnTo>
                    <a:pt x="1627377" y="311912"/>
                  </a:lnTo>
                  <a:lnTo>
                    <a:pt x="1624329" y="299593"/>
                  </a:lnTo>
                  <a:close/>
                </a:path>
                <a:path w="2848609" h="723900">
                  <a:moveTo>
                    <a:pt x="1488694" y="332867"/>
                  </a:moveTo>
                  <a:lnTo>
                    <a:pt x="1390015" y="356997"/>
                  </a:lnTo>
                  <a:lnTo>
                    <a:pt x="1393062" y="369316"/>
                  </a:lnTo>
                  <a:lnTo>
                    <a:pt x="1491742" y="345186"/>
                  </a:lnTo>
                  <a:lnTo>
                    <a:pt x="1488694" y="332867"/>
                  </a:lnTo>
                  <a:close/>
                </a:path>
                <a:path w="2848609" h="723900">
                  <a:moveTo>
                    <a:pt x="1353057" y="366141"/>
                  </a:moveTo>
                  <a:lnTo>
                    <a:pt x="1254378" y="390271"/>
                  </a:lnTo>
                  <a:lnTo>
                    <a:pt x="1257300" y="402590"/>
                  </a:lnTo>
                  <a:lnTo>
                    <a:pt x="1355978" y="378460"/>
                  </a:lnTo>
                  <a:lnTo>
                    <a:pt x="1353057" y="366141"/>
                  </a:lnTo>
                  <a:close/>
                </a:path>
                <a:path w="2848609" h="723900">
                  <a:moveTo>
                    <a:pt x="1217295" y="399415"/>
                  </a:moveTo>
                  <a:lnTo>
                    <a:pt x="1118616" y="423545"/>
                  </a:lnTo>
                  <a:lnTo>
                    <a:pt x="1121663" y="435863"/>
                  </a:lnTo>
                  <a:lnTo>
                    <a:pt x="1220343" y="411734"/>
                  </a:lnTo>
                  <a:lnTo>
                    <a:pt x="1217295" y="399415"/>
                  </a:lnTo>
                  <a:close/>
                </a:path>
                <a:path w="2848609" h="723900">
                  <a:moveTo>
                    <a:pt x="1081658" y="432688"/>
                  </a:moveTo>
                  <a:lnTo>
                    <a:pt x="982979" y="456819"/>
                  </a:lnTo>
                  <a:lnTo>
                    <a:pt x="986027" y="469138"/>
                  </a:lnTo>
                  <a:lnTo>
                    <a:pt x="1084706" y="445008"/>
                  </a:lnTo>
                  <a:lnTo>
                    <a:pt x="1081658" y="432688"/>
                  </a:lnTo>
                  <a:close/>
                </a:path>
                <a:path w="2848609" h="723900">
                  <a:moveTo>
                    <a:pt x="946023" y="465963"/>
                  </a:moveTo>
                  <a:lnTo>
                    <a:pt x="847344" y="490093"/>
                  </a:lnTo>
                  <a:lnTo>
                    <a:pt x="850265" y="502412"/>
                  </a:lnTo>
                  <a:lnTo>
                    <a:pt x="948944" y="478282"/>
                  </a:lnTo>
                  <a:lnTo>
                    <a:pt x="946023" y="465963"/>
                  </a:lnTo>
                  <a:close/>
                </a:path>
                <a:path w="2848609" h="723900">
                  <a:moveTo>
                    <a:pt x="810259" y="499237"/>
                  </a:moveTo>
                  <a:lnTo>
                    <a:pt x="711580" y="523367"/>
                  </a:lnTo>
                  <a:lnTo>
                    <a:pt x="714628" y="535686"/>
                  </a:lnTo>
                  <a:lnTo>
                    <a:pt x="813307" y="511556"/>
                  </a:lnTo>
                  <a:lnTo>
                    <a:pt x="810259" y="499237"/>
                  </a:lnTo>
                  <a:close/>
                </a:path>
                <a:path w="2848609" h="723900">
                  <a:moveTo>
                    <a:pt x="674624" y="532511"/>
                  </a:moveTo>
                  <a:lnTo>
                    <a:pt x="575945" y="556641"/>
                  </a:lnTo>
                  <a:lnTo>
                    <a:pt x="578993" y="568960"/>
                  </a:lnTo>
                  <a:lnTo>
                    <a:pt x="677672" y="544830"/>
                  </a:lnTo>
                  <a:lnTo>
                    <a:pt x="674624" y="532511"/>
                  </a:lnTo>
                  <a:close/>
                </a:path>
                <a:path w="2848609" h="723900">
                  <a:moveTo>
                    <a:pt x="538987" y="565785"/>
                  </a:moveTo>
                  <a:lnTo>
                    <a:pt x="440308" y="589915"/>
                  </a:lnTo>
                  <a:lnTo>
                    <a:pt x="443229" y="602234"/>
                  </a:lnTo>
                  <a:lnTo>
                    <a:pt x="541908" y="578104"/>
                  </a:lnTo>
                  <a:lnTo>
                    <a:pt x="538987" y="565785"/>
                  </a:lnTo>
                  <a:close/>
                </a:path>
                <a:path w="2848609" h="723900">
                  <a:moveTo>
                    <a:pt x="403225" y="599059"/>
                  </a:moveTo>
                  <a:lnTo>
                    <a:pt x="304546" y="623188"/>
                  </a:lnTo>
                  <a:lnTo>
                    <a:pt x="307594" y="635635"/>
                  </a:lnTo>
                  <a:lnTo>
                    <a:pt x="406273" y="611378"/>
                  </a:lnTo>
                  <a:lnTo>
                    <a:pt x="403225" y="599059"/>
                  </a:lnTo>
                  <a:close/>
                </a:path>
                <a:path w="2848609" h="723900">
                  <a:moveTo>
                    <a:pt x="267588" y="632333"/>
                  </a:moveTo>
                  <a:lnTo>
                    <a:pt x="168909" y="656463"/>
                  </a:lnTo>
                  <a:lnTo>
                    <a:pt x="171957" y="668909"/>
                  </a:lnTo>
                  <a:lnTo>
                    <a:pt x="270636" y="644651"/>
                  </a:lnTo>
                  <a:lnTo>
                    <a:pt x="267588" y="632333"/>
                  </a:lnTo>
                  <a:close/>
                </a:path>
                <a:path w="2848609" h="723900">
                  <a:moveTo>
                    <a:pt x="64897" y="649351"/>
                  </a:moveTo>
                  <a:lnTo>
                    <a:pt x="0" y="704469"/>
                  </a:lnTo>
                  <a:lnTo>
                    <a:pt x="83057" y="723392"/>
                  </a:lnTo>
                  <a:lnTo>
                    <a:pt x="76235" y="695579"/>
                  </a:lnTo>
                  <a:lnTo>
                    <a:pt x="63246" y="695579"/>
                  </a:lnTo>
                  <a:lnTo>
                    <a:pt x="60198" y="683133"/>
                  </a:lnTo>
                  <a:lnTo>
                    <a:pt x="72449" y="680140"/>
                  </a:lnTo>
                  <a:lnTo>
                    <a:pt x="64897" y="649351"/>
                  </a:lnTo>
                  <a:close/>
                </a:path>
                <a:path w="2848609" h="723900">
                  <a:moveTo>
                    <a:pt x="72449" y="680140"/>
                  </a:moveTo>
                  <a:lnTo>
                    <a:pt x="60198" y="683133"/>
                  </a:lnTo>
                  <a:lnTo>
                    <a:pt x="63246" y="695579"/>
                  </a:lnTo>
                  <a:lnTo>
                    <a:pt x="75495" y="692560"/>
                  </a:lnTo>
                  <a:lnTo>
                    <a:pt x="72449" y="680140"/>
                  </a:lnTo>
                  <a:close/>
                </a:path>
                <a:path w="2848609" h="723900">
                  <a:moveTo>
                    <a:pt x="75495" y="692560"/>
                  </a:moveTo>
                  <a:lnTo>
                    <a:pt x="63246" y="695579"/>
                  </a:lnTo>
                  <a:lnTo>
                    <a:pt x="76235" y="695579"/>
                  </a:lnTo>
                  <a:lnTo>
                    <a:pt x="75495" y="692560"/>
                  </a:lnTo>
                  <a:close/>
                </a:path>
                <a:path w="2848609" h="723900">
                  <a:moveTo>
                    <a:pt x="131952" y="665607"/>
                  </a:moveTo>
                  <a:lnTo>
                    <a:pt x="72449" y="680140"/>
                  </a:lnTo>
                  <a:lnTo>
                    <a:pt x="75495" y="692560"/>
                  </a:lnTo>
                  <a:lnTo>
                    <a:pt x="134874" y="677926"/>
                  </a:lnTo>
                  <a:lnTo>
                    <a:pt x="131952" y="66560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199883" y="3357625"/>
              <a:ext cx="2851150" cy="1840230"/>
            </a:xfrm>
            <a:custGeom>
              <a:avLst/>
              <a:gdLst/>
              <a:ahLst/>
              <a:cxnLst/>
              <a:rect l="l" t="t" r="r" b="b"/>
              <a:pathLst>
                <a:path w="2851150" h="1840229">
                  <a:moveTo>
                    <a:pt x="1432179" y="627126"/>
                  </a:moveTo>
                  <a:lnTo>
                    <a:pt x="1415884" y="607695"/>
                  </a:lnTo>
                  <a:lnTo>
                    <a:pt x="1377442" y="561848"/>
                  </a:lnTo>
                  <a:lnTo>
                    <a:pt x="1364792" y="590956"/>
                  </a:lnTo>
                  <a:lnTo>
                    <a:pt x="5080" y="0"/>
                  </a:lnTo>
                  <a:lnTo>
                    <a:pt x="0" y="11684"/>
                  </a:lnTo>
                  <a:lnTo>
                    <a:pt x="1359712" y="602640"/>
                  </a:lnTo>
                  <a:lnTo>
                    <a:pt x="1347089" y="631698"/>
                  </a:lnTo>
                  <a:lnTo>
                    <a:pt x="1432179" y="627126"/>
                  </a:lnTo>
                  <a:close/>
                </a:path>
                <a:path w="2851150" h="1840229">
                  <a:moveTo>
                    <a:pt x="2851023" y="1129157"/>
                  </a:moveTo>
                  <a:lnTo>
                    <a:pt x="2847975" y="1116711"/>
                  </a:lnTo>
                  <a:lnTo>
                    <a:pt x="74980" y="1796846"/>
                  </a:lnTo>
                  <a:lnTo>
                    <a:pt x="67437" y="1766062"/>
                  </a:lnTo>
                  <a:lnTo>
                    <a:pt x="2540" y="1821180"/>
                  </a:lnTo>
                  <a:lnTo>
                    <a:pt x="85598" y="1840115"/>
                  </a:lnTo>
                  <a:lnTo>
                    <a:pt x="78765" y="1812290"/>
                  </a:lnTo>
                  <a:lnTo>
                    <a:pt x="78028" y="1809267"/>
                  </a:lnTo>
                  <a:lnTo>
                    <a:pt x="2851023" y="11291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9694544" y="1589912"/>
            <a:ext cx="7296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0" dirty="0">
                <a:latin typeface="Calibri"/>
                <a:cs typeface="Calibri"/>
              </a:rPr>
              <a:t>A</a:t>
            </a:r>
            <a:r>
              <a:rPr sz="1600" b="1" spc="-30" dirty="0">
                <a:latin typeface="Calibri"/>
                <a:cs typeface="Calibri"/>
              </a:rPr>
              <a:t>t</a:t>
            </a:r>
            <a:r>
              <a:rPr sz="1600" b="1" spc="-20" dirty="0">
                <a:latin typeface="Calibri"/>
                <a:cs typeface="Calibri"/>
              </a:rPr>
              <a:t>t</a:t>
            </a:r>
            <a:r>
              <a:rPr sz="1600" b="1" spc="-5" dirty="0">
                <a:latin typeface="Calibri"/>
                <a:cs typeface="Calibri"/>
              </a:rPr>
              <a:t>a</a:t>
            </a:r>
            <a:r>
              <a:rPr sz="1600" b="1" dirty="0">
                <a:latin typeface="Calibri"/>
                <a:cs typeface="Calibri"/>
              </a:rPr>
              <a:t>c</a:t>
            </a:r>
            <a:r>
              <a:rPr sz="1600" b="1" spc="-55" dirty="0">
                <a:latin typeface="Calibri"/>
                <a:cs typeface="Calibri"/>
              </a:rPr>
              <a:t>k</a:t>
            </a:r>
            <a:r>
              <a:rPr sz="1600" b="1" spc="-10" dirty="0">
                <a:latin typeface="Calibri"/>
                <a:cs typeface="Calibri"/>
              </a:rPr>
              <a:t>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429353" y="1516769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8491" y="0"/>
                </a:moveTo>
                <a:lnTo>
                  <a:pt x="0" y="0"/>
                </a:lnTo>
                <a:lnTo>
                  <a:pt x="0" y="28415"/>
                </a:lnTo>
                <a:lnTo>
                  <a:pt x="284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4911917" y="1071587"/>
            <a:ext cx="386080" cy="461009"/>
            <a:chOff x="4911917" y="1071587"/>
            <a:chExt cx="386080" cy="461009"/>
          </a:xfrm>
        </p:grpSpPr>
        <p:pic>
          <p:nvPicPr>
            <p:cNvPr id="48" name="object 4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8300" y="1071587"/>
              <a:ext cx="192765" cy="192771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911915" y="1264424"/>
              <a:ext cx="386080" cy="267970"/>
            </a:xfrm>
            <a:custGeom>
              <a:avLst/>
              <a:gdLst/>
              <a:ahLst/>
              <a:cxnLst/>
              <a:rect l="l" t="t" r="r" b="b"/>
              <a:pathLst>
                <a:path w="386079" h="267969">
                  <a:moveTo>
                    <a:pt x="368604" y="244944"/>
                  </a:moveTo>
                  <a:lnTo>
                    <a:pt x="322694" y="244944"/>
                  </a:lnTo>
                  <a:lnTo>
                    <a:pt x="322694" y="207352"/>
                  </a:lnTo>
                  <a:lnTo>
                    <a:pt x="322694" y="203136"/>
                  </a:lnTo>
                  <a:lnTo>
                    <a:pt x="322694" y="135547"/>
                  </a:lnTo>
                  <a:lnTo>
                    <a:pt x="322707" y="134518"/>
                  </a:lnTo>
                  <a:lnTo>
                    <a:pt x="322707" y="86372"/>
                  </a:lnTo>
                  <a:lnTo>
                    <a:pt x="315849" y="79514"/>
                  </a:lnTo>
                  <a:lnTo>
                    <a:pt x="266014" y="79514"/>
                  </a:lnTo>
                  <a:lnTo>
                    <a:pt x="266014" y="169341"/>
                  </a:lnTo>
                  <a:lnTo>
                    <a:pt x="232219" y="203136"/>
                  </a:lnTo>
                  <a:lnTo>
                    <a:pt x="223723" y="194640"/>
                  </a:lnTo>
                  <a:lnTo>
                    <a:pt x="248958" y="169341"/>
                  </a:lnTo>
                  <a:lnTo>
                    <a:pt x="223723" y="144043"/>
                  </a:lnTo>
                  <a:lnTo>
                    <a:pt x="232219" y="135547"/>
                  </a:lnTo>
                  <a:lnTo>
                    <a:pt x="266014" y="169341"/>
                  </a:lnTo>
                  <a:lnTo>
                    <a:pt x="266014" y="79514"/>
                  </a:lnTo>
                  <a:lnTo>
                    <a:pt x="212217" y="79514"/>
                  </a:lnTo>
                  <a:lnTo>
                    <a:pt x="212217" y="139153"/>
                  </a:lnTo>
                  <a:lnTo>
                    <a:pt x="184023" y="207352"/>
                  </a:lnTo>
                  <a:lnTo>
                    <a:pt x="173901" y="203136"/>
                  </a:lnTo>
                  <a:lnTo>
                    <a:pt x="172885" y="202717"/>
                  </a:lnTo>
                  <a:lnTo>
                    <a:pt x="200710" y="135547"/>
                  </a:lnTo>
                  <a:lnTo>
                    <a:pt x="201129" y="134518"/>
                  </a:lnTo>
                  <a:lnTo>
                    <a:pt x="212217" y="139153"/>
                  </a:lnTo>
                  <a:lnTo>
                    <a:pt x="212217" y="79514"/>
                  </a:lnTo>
                  <a:lnTo>
                    <a:pt x="161556" y="79514"/>
                  </a:lnTo>
                  <a:lnTo>
                    <a:pt x="161556" y="144043"/>
                  </a:lnTo>
                  <a:lnTo>
                    <a:pt x="136321" y="169341"/>
                  </a:lnTo>
                  <a:lnTo>
                    <a:pt x="161556" y="194640"/>
                  </a:lnTo>
                  <a:lnTo>
                    <a:pt x="153060" y="203136"/>
                  </a:lnTo>
                  <a:lnTo>
                    <a:pt x="119265" y="169341"/>
                  </a:lnTo>
                  <a:lnTo>
                    <a:pt x="153060" y="135547"/>
                  </a:lnTo>
                  <a:lnTo>
                    <a:pt x="161556" y="144043"/>
                  </a:lnTo>
                  <a:lnTo>
                    <a:pt x="161556" y="79514"/>
                  </a:lnTo>
                  <a:lnTo>
                    <a:pt x="69862" y="79514"/>
                  </a:lnTo>
                  <a:lnTo>
                    <a:pt x="63004" y="86372"/>
                  </a:lnTo>
                  <a:lnTo>
                    <a:pt x="63004" y="244944"/>
                  </a:lnTo>
                  <a:lnTo>
                    <a:pt x="16929" y="244944"/>
                  </a:lnTo>
                  <a:lnTo>
                    <a:pt x="16954" y="261035"/>
                  </a:lnTo>
                  <a:lnTo>
                    <a:pt x="23787" y="267855"/>
                  </a:lnTo>
                  <a:lnTo>
                    <a:pt x="32219" y="267893"/>
                  </a:lnTo>
                  <a:lnTo>
                    <a:pt x="353301" y="267893"/>
                  </a:lnTo>
                  <a:lnTo>
                    <a:pt x="361734" y="267855"/>
                  </a:lnTo>
                  <a:lnTo>
                    <a:pt x="368566" y="261035"/>
                  </a:lnTo>
                  <a:lnTo>
                    <a:pt x="368604" y="244944"/>
                  </a:lnTo>
                  <a:close/>
                </a:path>
                <a:path w="386079" h="267969">
                  <a:moveTo>
                    <a:pt x="386067" y="185166"/>
                  </a:moveTo>
                  <a:lnTo>
                    <a:pt x="367449" y="71691"/>
                  </a:lnTo>
                  <a:lnTo>
                    <a:pt x="330136" y="27127"/>
                  </a:lnTo>
                  <a:lnTo>
                    <a:pt x="287528" y="8420"/>
                  </a:lnTo>
                  <a:lnTo>
                    <a:pt x="254381" y="0"/>
                  </a:lnTo>
                  <a:lnTo>
                    <a:pt x="224726" y="13462"/>
                  </a:lnTo>
                  <a:lnTo>
                    <a:pt x="193090" y="17957"/>
                  </a:lnTo>
                  <a:lnTo>
                    <a:pt x="161455" y="13462"/>
                  </a:lnTo>
                  <a:lnTo>
                    <a:pt x="131800" y="0"/>
                  </a:lnTo>
                  <a:lnTo>
                    <a:pt x="120954" y="1993"/>
                  </a:lnTo>
                  <a:lnTo>
                    <a:pt x="76631" y="16992"/>
                  </a:lnTo>
                  <a:lnTo>
                    <a:pt x="35534" y="39395"/>
                  </a:lnTo>
                  <a:lnTo>
                    <a:pt x="0" y="175247"/>
                  </a:lnTo>
                  <a:lnTo>
                    <a:pt x="50" y="181737"/>
                  </a:lnTo>
                  <a:lnTo>
                    <a:pt x="1727" y="187896"/>
                  </a:lnTo>
                  <a:lnTo>
                    <a:pt x="4927" y="193421"/>
                  </a:lnTo>
                  <a:lnTo>
                    <a:pt x="9512" y="198018"/>
                  </a:lnTo>
                  <a:lnTo>
                    <a:pt x="50774" y="225247"/>
                  </a:lnTo>
                  <a:lnTo>
                    <a:pt x="50774" y="94818"/>
                  </a:lnTo>
                  <a:lnTo>
                    <a:pt x="52920" y="84175"/>
                  </a:lnTo>
                  <a:lnTo>
                    <a:pt x="58788" y="75476"/>
                  </a:lnTo>
                  <a:lnTo>
                    <a:pt x="67475" y="69621"/>
                  </a:lnTo>
                  <a:lnTo>
                    <a:pt x="78130" y="67475"/>
                  </a:lnTo>
                  <a:lnTo>
                    <a:pt x="307213" y="67475"/>
                  </a:lnTo>
                  <a:lnTo>
                    <a:pt x="317855" y="69621"/>
                  </a:lnTo>
                  <a:lnTo>
                    <a:pt x="326555" y="75476"/>
                  </a:lnTo>
                  <a:lnTo>
                    <a:pt x="332409" y="84175"/>
                  </a:lnTo>
                  <a:lnTo>
                    <a:pt x="334568" y="94818"/>
                  </a:lnTo>
                  <a:lnTo>
                    <a:pt x="334568" y="221932"/>
                  </a:lnTo>
                  <a:lnTo>
                    <a:pt x="383209" y="191173"/>
                  </a:lnTo>
                  <a:lnTo>
                    <a:pt x="386067" y="1851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1905152" y="1053540"/>
            <a:ext cx="433070" cy="445770"/>
          </a:xfrm>
          <a:custGeom>
            <a:avLst/>
            <a:gdLst/>
            <a:ahLst/>
            <a:cxnLst/>
            <a:rect l="l" t="t" r="r" b="b"/>
            <a:pathLst>
              <a:path w="433069" h="445769">
                <a:moveTo>
                  <a:pt x="174231" y="409625"/>
                </a:moveTo>
                <a:lnTo>
                  <a:pt x="0" y="409625"/>
                </a:lnTo>
                <a:lnTo>
                  <a:pt x="0" y="445770"/>
                </a:lnTo>
                <a:lnTo>
                  <a:pt x="174231" y="445770"/>
                </a:lnTo>
                <a:lnTo>
                  <a:pt x="174231" y="409625"/>
                </a:lnTo>
                <a:close/>
              </a:path>
              <a:path w="433069" h="445769">
                <a:moveTo>
                  <a:pt x="234315" y="409625"/>
                </a:moveTo>
                <a:lnTo>
                  <a:pt x="198272" y="409625"/>
                </a:lnTo>
                <a:lnTo>
                  <a:pt x="198272" y="445770"/>
                </a:lnTo>
                <a:lnTo>
                  <a:pt x="234315" y="445770"/>
                </a:lnTo>
                <a:lnTo>
                  <a:pt x="234315" y="409625"/>
                </a:lnTo>
                <a:close/>
              </a:path>
              <a:path w="433069" h="445769">
                <a:moveTo>
                  <a:pt x="408559" y="262509"/>
                </a:moveTo>
                <a:lnTo>
                  <a:pt x="406857" y="254114"/>
                </a:lnTo>
                <a:lnTo>
                  <a:pt x="402259" y="247269"/>
                </a:lnTo>
                <a:lnTo>
                  <a:pt x="395414" y="242646"/>
                </a:lnTo>
                <a:lnTo>
                  <a:pt x="387045" y="240944"/>
                </a:lnTo>
                <a:lnTo>
                  <a:pt x="216293" y="240944"/>
                </a:lnTo>
                <a:lnTo>
                  <a:pt x="216293" y="282486"/>
                </a:lnTo>
                <a:lnTo>
                  <a:pt x="216293" y="295795"/>
                </a:lnTo>
                <a:lnTo>
                  <a:pt x="210908" y="301180"/>
                </a:lnTo>
                <a:lnTo>
                  <a:pt x="197637" y="301180"/>
                </a:lnTo>
                <a:lnTo>
                  <a:pt x="192252" y="295795"/>
                </a:lnTo>
                <a:lnTo>
                  <a:pt x="192252" y="282486"/>
                </a:lnTo>
                <a:lnTo>
                  <a:pt x="197637" y="277088"/>
                </a:lnTo>
                <a:lnTo>
                  <a:pt x="210908" y="277088"/>
                </a:lnTo>
                <a:lnTo>
                  <a:pt x="216293" y="282486"/>
                </a:lnTo>
                <a:lnTo>
                  <a:pt x="216293" y="240944"/>
                </a:lnTo>
                <a:lnTo>
                  <a:pt x="156210" y="240944"/>
                </a:lnTo>
                <a:lnTo>
                  <a:pt x="156210" y="282486"/>
                </a:lnTo>
                <a:lnTo>
                  <a:pt x="156210" y="295795"/>
                </a:lnTo>
                <a:lnTo>
                  <a:pt x="150825" y="301180"/>
                </a:lnTo>
                <a:lnTo>
                  <a:pt x="137553" y="301180"/>
                </a:lnTo>
                <a:lnTo>
                  <a:pt x="132181" y="295795"/>
                </a:lnTo>
                <a:lnTo>
                  <a:pt x="132181" y="282486"/>
                </a:lnTo>
                <a:lnTo>
                  <a:pt x="137553" y="277088"/>
                </a:lnTo>
                <a:lnTo>
                  <a:pt x="150825" y="277088"/>
                </a:lnTo>
                <a:lnTo>
                  <a:pt x="156210" y="282486"/>
                </a:lnTo>
                <a:lnTo>
                  <a:pt x="156210" y="240944"/>
                </a:lnTo>
                <a:lnTo>
                  <a:pt x="96126" y="240944"/>
                </a:lnTo>
                <a:lnTo>
                  <a:pt x="96126" y="282486"/>
                </a:lnTo>
                <a:lnTo>
                  <a:pt x="96126" y="295795"/>
                </a:lnTo>
                <a:lnTo>
                  <a:pt x="90754" y="301180"/>
                </a:lnTo>
                <a:lnTo>
                  <a:pt x="77470" y="301180"/>
                </a:lnTo>
                <a:lnTo>
                  <a:pt x="72097" y="295795"/>
                </a:lnTo>
                <a:lnTo>
                  <a:pt x="72097" y="282486"/>
                </a:lnTo>
                <a:lnTo>
                  <a:pt x="77470" y="277088"/>
                </a:lnTo>
                <a:lnTo>
                  <a:pt x="90754" y="277088"/>
                </a:lnTo>
                <a:lnTo>
                  <a:pt x="96126" y="282486"/>
                </a:lnTo>
                <a:lnTo>
                  <a:pt x="96126" y="240944"/>
                </a:lnTo>
                <a:lnTo>
                  <a:pt x="45542" y="240944"/>
                </a:lnTo>
                <a:lnTo>
                  <a:pt x="37160" y="242646"/>
                </a:lnTo>
                <a:lnTo>
                  <a:pt x="30327" y="247269"/>
                </a:lnTo>
                <a:lnTo>
                  <a:pt x="25717" y="254114"/>
                </a:lnTo>
                <a:lnTo>
                  <a:pt x="24028" y="262509"/>
                </a:lnTo>
                <a:lnTo>
                  <a:pt x="24028" y="315760"/>
                </a:lnTo>
                <a:lnTo>
                  <a:pt x="25717" y="324154"/>
                </a:lnTo>
                <a:lnTo>
                  <a:pt x="30327" y="331012"/>
                </a:lnTo>
                <a:lnTo>
                  <a:pt x="37160" y="335635"/>
                </a:lnTo>
                <a:lnTo>
                  <a:pt x="45542" y="337337"/>
                </a:lnTo>
                <a:lnTo>
                  <a:pt x="198272" y="337337"/>
                </a:lnTo>
                <a:lnTo>
                  <a:pt x="198272" y="385521"/>
                </a:lnTo>
                <a:lnTo>
                  <a:pt x="234315" y="385521"/>
                </a:lnTo>
                <a:lnTo>
                  <a:pt x="234315" y="337337"/>
                </a:lnTo>
                <a:lnTo>
                  <a:pt x="387045" y="337337"/>
                </a:lnTo>
                <a:lnTo>
                  <a:pt x="395414" y="335635"/>
                </a:lnTo>
                <a:lnTo>
                  <a:pt x="402259" y="331012"/>
                </a:lnTo>
                <a:lnTo>
                  <a:pt x="406857" y="324154"/>
                </a:lnTo>
                <a:lnTo>
                  <a:pt x="408559" y="315760"/>
                </a:lnTo>
                <a:lnTo>
                  <a:pt x="408559" y="301180"/>
                </a:lnTo>
                <a:lnTo>
                  <a:pt x="408559" y="277088"/>
                </a:lnTo>
                <a:lnTo>
                  <a:pt x="408559" y="262509"/>
                </a:lnTo>
                <a:close/>
              </a:path>
              <a:path w="433069" h="445769">
                <a:moveTo>
                  <a:pt x="408559" y="142024"/>
                </a:moveTo>
                <a:lnTo>
                  <a:pt x="406857" y="133642"/>
                </a:lnTo>
                <a:lnTo>
                  <a:pt x="402259" y="126784"/>
                </a:lnTo>
                <a:lnTo>
                  <a:pt x="395414" y="122161"/>
                </a:lnTo>
                <a:lnTo>
                  <a:pt x="387045" y="120459"/>
                </a:lnTo>
                <a:lnTo>
                  <a:pt x="216293" y="120459"/>
                </a:lnTo>
                <a:lnTo>
                  <a:pt x="216293" y="162001"/>
                </a:lnTo>
                <a:lnTo>
                  <a:pt x="216293" y="175310"/>
                </a:lnTo>
                <a:lnTo>
                  <a:pt x="210908" y="180708"/>
                </a:lnTo>
                <a:lnTo>
                  <a:pt x="197637" y="180708"/>
                </a:lnTo>
                <a:lnTo>
                  <a:pt x="192252" y="175310"/>
                </a:lnTo>
                <a:lnTo>
                  <a:pt x="192252" y="162001"/>
                </a:lnTo>
                <a:lnTo>
                  <a:pt x="197637" y="156603"/>
                </a:lnTo>
                <a:lnTo>
                  <a:pt x="210908" y="156603"/>
                </a:lnTo>
                <a:lnTo>
                  <a:pt x="216293" y="162001"/>
                </a:lnTo>
                <a:lnTo>
                  <a:pt x="216293" y="120459"/>
                </a:lnTo>
                <a:lnTo>
                  <a:pt x="156210" y="120459"/>
                </a:lnTo>
                <a:lnTo>
                  <a:pt x="156210" y="162001"/>
                </a:lnTo>
                <a:lnTo>
                  <a:pt x="156210" y="175310"/>
                </a:lnTo>
                <a:lnTo>
                  <a:pt x="150825" y="180708"/>
                </a:lnTo>
                <a:lnTo>
                  <a:pt x="137553" y="180708"/>
                </a:lnTo>
                <a:lnTo>
                  <a:pt x="132181" y="175310"/>
                </a:lnTo>
                <a:lnTo>
                  <a:pt x="132181" y="162001"/>
                </a:lnTo>
                <a:lnTo>
                  <a:pt x="137553" y="156603"/>
                </a:lnTo>
                <a:lnTo>
                  <a:pt x="150825" y="156603"/>
                </a:lnTo>
                <a:lnTo>
                  <a:pt x="156210" y="162001"/>
                </a:lnTo>
                <a:lnTo>
                  <a:pt x="156210" y="120459"/>
                </a:lnTo>
                <a:lnTo>
                  <a:pt x="96126" y="120459"/>
                </a:lnTo>
                <a:lnTo>
                  <a:pt x="96126" y="162001"/>
                </a:lnTo>
                <a:lnTo>
                  <a:pt x="96126" y="175310"/>
                </a:lnTo>
                <a:lnTo>
                  <a:pt x="90754" y="180708"/>
                </a:lnTo>
                <a:lnTo>
                  <a:pt x="77470" y="180708"/>
                </a:lnTo>
                <a:lnTo>
                  <a:pt x="72097" y="175310"/>
                </a:lnTo>
                <a:lnTo>
                  <a:pt x="72097" y="162001"/>
                </a:lnTo>
                <a:lnTo>
                  <a:pt x="77470" y="156603"/>
                </a:lnTo>
                <a:lnTo>
                  <a:pt x="90754" y="156603"/>
                </a:lnTo>
                <a:lnTo>
                  <a:pt x="96126" y="162001"/>
                </a:lnTo>
                <a:lnTo>
                  <a:pt x="96126" y="120459"/>
                </a:lnTo>
                <a:lnTo>
                  <a:pt x="45542" y="120459"/>
                </a:lnTo>
                <a:lnTo>
                  <a:pt x="37160" y="122161"/>
                </a:lnTo>
                <a:lnTo>
                  <a:pt x="30327" y="126784"/>
                </a:lnTo>
                <a:lnTo>
                  <a:pt x="25717" y="133642"/>
                </a:lnTo>
                <a:lnTo>
                  <a:pt x="24028" y="142024"/>
                </a:lnTo>
                <a:lnTo>
                  <a:pt x="24028" y="195287"/>
                </a:lnTo>
                <a:lnTo>
                  <a:pt x="25717" y="203682"/>
                </a:lnTo>
                <a:lnTo>
                  <a:pt x="30327" y="210527"/>
                </a:lnTo>
                <a:lnTo>
                  <a:pt x="37160" y="215150"/>
                </a:lnTo>
                <a:lnTo>
                  <a:pt x="45542" y="216852"/>
                </a:lnTo>
                <a:lnTo>
                  <a:pt x="387045" y="216852"/>
                </a:lnTo>
                <a:lnTo>
                  <a:pt x="395414" y="215150"/>
                </a:lnTo>
                <a:lnTo>
                  <a:pt x="402259" y="210527"/>
                </a:lnTo>
                <a:lnTo>
                  <a:pt x="406857" y="203682"/>
                </a:lnTo>
                <a:lnTo>
                  <a:pt x="408559" y="195287"/>
                </a:lnTo>
                <a:lnTo>
                  <a:pt x="408559" y="180708"/>
                </a:lnTo>
                <a:lnTo>
                  <a:pt x="408559" y="156603"/>
                </a:lnTo>
                <a:lnTo>
                  <a:pt x="408559" y="142024"/>
                </a:lnTo>
                <a:close/>
              </a:path>
              <a:path w="433069" h="445769">
                <a:moveTo>
                  <a:pt x="408559" y="21551"/>
                </a:moveTo>
                <a:lnTo>
                  <a:pt x="406857" y="13157"/>
                </a:lnTo>
                <a:lnTo>
                  <a:pt x="402259" y="6311"/>
                </a:lnTo>
                <a:lnTo>
                  <a:pt x="395414" y="1689"/>
                </a:lnTo>
                <a:lnTo>
                  <a:pt x="387045" y="0"/>
                </a:lnTo>
                <a:lnTo>
                  <a:pt x="216293" y="0"/>
                </a:lnTo>
                <a:lnTo>
                  <a:pt x="216293" y="41516"/>
                </a:lnTo>
                <a:lnTo>
                  <a:pt x="216293" y="54825"/>
                </a:lnTo>
                <a:lnTo>
                  <a:pt x="210908" y="60223"/>
                </a:lnTo>
                <a:lnTo>
                  <a:pt x="197637" y="60223"/>
                </a:lnTo>
                <a:lnTo>
                  <a:pt x="192252" y="54825"/>
                </a:lnTo>
                <a:lnTo>
                  <a:pt x="192252" y="41516"/>
                </a:lnTo>
                <a:lnTo>
                  <a:pt x="197637" y="36131"/>
                </a:lnTo>
                <a:lnTo>
                  <a:pt x="210908" y="36131"/>
                </a:lnTo>
                <a:lnTo>
                  <a:pt x="216293" y="41516"/>
                </a:lnTo>
                <a:lnTo>
                  <a:pt x="216293" y="0"/>
                </a:lnTo>
                <a:lnTo>
                  <a:pt x="156210" y="0"/>
                </a:lnTo>
                <a:lnTo>
                  <a:pt x="156210" y="41516"/>
                </a:lnTo>
                <a:lnTo>
                  <a:pt x="156210" y="54825"/>
                </a:lnTo>
                <a:lnTo>
                  <a:pt x="150825" y="60223"/>
                </a:lnTo>
                <a:lnTo>
                  <a:pt x="137553" y="60223"/>
                </a:lnTo>
                <a:lnTo>
                  <a:pt x="132181" y="54825"/>
                </a:lnTo>
                <a:lnTo>
                  <a:pt x="132181" y="41516"/>
                </a:lnTo>
                <a:lnTo>
                  <a:pt x="137553" y="36131"/>
                </a:lnTo>
                <a:lnTo>
                  <a:pt x="150825" y="36131"/>
                </a:lnTo>
                <a:lnTo>
                  <a:pt x="156210" y="41516"/>
                </a:lnTo>
                <a:lnTo>
                  <a:pt x="156210" y="0"/>
                </a:lnTo>
                <a:lnTo>
                  <a:pt x="96126" y="0"/>
                </a:lnTo>
                <a:lnTo>
                  <a:pt x="96126" y="41516"/>
                </a:lnTo>
                <a:lnTo>
                  <a:pt x="96126" y="54825"/>
                </a:lnTo>
                <a:lnTo>
                  <a:pt x="90754" y="60223"/>
                </a:lnTo>
                <a:lnTo>
                  <a:pt x="77470" y="60223"/>
                </a:lnTo>
                <a:lnTo>
                  <a:pt x="72097" y="54825"/>
                </a:lnTo>
                <a:lnTo>
                  <a:pt x="72097" y="41516"/>
                </a:lnTo>
                <a:lnTo>
                  <a:pt x="77470" y="36131"/>
                </a:lnTo>
                <a:lnTo>
                  <a:pt x="90754" y="36131"/>
                </a:lnTo>
                <a:lnTo>
                  <a:pt x="96126" y="41516"/>
                </a:lnTo>
                <a:lnTo>
                  <a:pt x="96126" y="0"/>
                </a:lnTo>
                <a:lnTo>
                  <a:pt x="45542" y="0"/>
                </a:lnTo>
                <a:lnTo>
                  <a:pt x="37160" y="1689"/>
                </a:lnTo>
                <a:lnTo>
                  <a:pt x="30327" y="6311"/>
                </a:lnTo>
                <a:lnTo>
                  <a:pt x="25717" y="13157"/>
                </a:lnTo>
                <a:lnTo>
                  <a:pt x="24028" y="21551"/>
                </a:lnTo>
                <a:lnTo>
                  <a:pt x="24028" y="74803"/>
                </a:lnTo>
                <a:lnTo>
                  <a:pt x="25717" y="83197"/>
                </a:lnTo>
                <a:lnTo>
                  <a:pt x="30327" y="90055"/>
                </a:lnTo>
                <a:lnTo>
                  <a:pt x="37160" y="94665"/>
                </a:lnTo>
                <a:lnTo>
                  <a:pt x="45542" y="96367"/>
                </a:lnTo>
                <a:lnTo>
                  <a:pt x="387045" y="96367"/>
                </a:lnTo>
                <a:lnTo>
                  <a:pt x="395414" y="94665"/>
                </a:lnTo>
                <a:lnTo>
                  <a:pt x="402259" y="90055"/>
                </a:lnTo>
                <a:lnTo>
                  <a:pt x="406857" y="83197"/>
                </a:lnTo>
                <a:lnTo>
                  <a:pt x="408559" y="74803"/>
                </a:lnTo>
                <a:lnTo>
                  <a:pt x="408559" y="60223"/>
                </a:lnTo>
                <a:lnTo>
                  <a:pt x="408559" y="36131"/>
                </a:lnTo>
                <a:lnTo>
                  <a:pt x="408559" y="21551"/>
                </a:lnTo>
                <a:close/>
              </a:path>
              <a:path w="433069" h="445769">
                <a:moveTo>
                  <a:pt x="432587" y="409625"/>
                </a:moveTo>
                <a:lnTo>
                  <a:pt x="258343" y="409625"/>
                </a:lnTo>
                <a:lnTo>
                  <a:pt x="258343" y="445770"/>
                </a:lnTo>
                <a:lnTo>
                  <a:pt x="432587" y="445770"/>
                </a:lnTo>
                <a:lnTo>
                  <a:pt x="432587" y="409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421978" y="1521067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8490" y="0"/>
                </a:moveTo>
                <a:lnTo>
                  <a:pt x="0" y="0"/>
                </a:lnTo>
                <a:lnTo>
                  <a:pt x="0" y="28489"/>
                </a:lnTo>
                <a:lnTo>
                  <a:pt x="284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48070" y="1469251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8416" y="0"/>
                </a:moveTo>
                <a:lnTo>
                  <a:pt x="0" y="0"/>
                </a:lnTo>
                <a:lnTo>
                  <a:pt x="0" y="28489"/>
                </a:lnTo>
                <a:lnTo>
                  <a:pt x="284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39013" y="3043808"/>
            <a:ext cx="15957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Hit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50 closed</a:t>
            </a:r>
            <a:r>
              <a:rPr sz="16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ports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479541" y="2771648"/>
            <a:ext cx="15957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Hit </a:t>
            </a:r>
            <a:r>
              <a:rPr sz="1600" b="1" spc="-5" dirty="0">
                <a:solidFill>
                  <a:srgbClr val="00AFEF"/>
                </a:solidFill>
                <a:latin typeface="Calibri"/>
                <a:cs typeface="Calibri"/>
              </a:rPr>
              <a:t>49 closed </a:t>
            </a:r>
            <a:r>
              <a:rPr sz="1600" b="1" spc="-10" dirty="0">
                <a:latin typeface="Calibri"/>
                <a:cs typeface="Calibri"/>
              </a:rPr>
              <a:t>ports  </a:t>
            </a:r>
            <a:r>
              <a:rPr sz="1600" b="1" spc="-5" dirty="0">
                <a:latin typeface="Calibri"/>
                <a:cs typeface="Calibri"/>
              </a:rPr>
              <a:t>&amp;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b="1" spc="-5" dirty="0">
                <a:solidFill>
                  <a:srgbClr val="00AFEF"/>
                </a:solidFill>
                <a:latin typeface="Calibri"/>
                <a:cs typeface="Calibri"/>
              </a:rPr>
              <a:t>1 open</a:t>
            </a:r>
            <a:r>
              <a:rPr sz="1600" b="1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port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3" name="object 50">
            <a:extLst>
              <a:ext uri="{FF2B5EF4-FFF2-40B4-BE49-F238E27FC236}">
                <a16:creationId xmlns:a16="http://schemas.microsoft.com/office/drawing/2014/main" id="{643F91D9-106C-4757-B95F-71A3655D7222}"/>
              </a:ext>
            </a:extLst>
          </p:cNvPr>
          <p:cNvSpPr/>
          <p:nvPr/>
        </p:nvSpPr>
        <p:spPr>
          <a:xfrm>
            <a:off x="3454894" y="1070237"/>
            <a:ext cx="433070" cy="445770"/>
          </a:xfrm>
          <a:custGeom>
            <a:avLst/>
            <a:gdLst/>
            <a:ahLst/>
            <a:cxnLst/>
            <a:rect l="l" t="t" r="r" b="b"/>
            <a:pathLst>
              <a:path w="433069" h="445769">
                <a:moveTo>
                  <a:pt x="174231" y="409625"/>
                </a:moveTo>
                <a:lnTo>
                  <a:pt x="0" y="409625"/>
                </a:lnTo>
                <a:lnTo>
                  <a:pt x="0" y="445770"/>
                </a:lnTo>
                <a:lnTo>
                  <a:pt x="174231" y="445770"/>
                </a:lnTo>
                <a:lnTo>
                  <a:pt x="174231" y="409625"/>
                </a:lnTo>
                <a:close/>
              </a:path>
              <a:path w="433069" h="445769">
                <a:moveTo>
                  <a:pt x="234315" y="409625"/>
                </a:moveTo>
                <a:lnTo>
                  <a:pt x="198272" y="409625"/>
                </a:lnTo>
                <a:lnTo>
                  <a:pt x="198272" y="445770"/>
                </a:lnTo>
                <a:lnTo>
                  <a:pt x="234315" y="445770"/>
                </a:lnTo>
                <a:lnTo>
                  <a:pt x="234315" y="409625"/>
                </a:lnTo>
                <a:close/>
              </a:path>
              <a:path w="433069" h="445769">
                <a:moveTo>
                  <a:pt x="408559" y="262509"/>
                </a:moveTo>
                <a:lnTo>
                  <a:pt x="406857" y="254114"/>
                </a:lnTo>
                <a:lnTo>
                  <a:pt x="402259" y="247269"/>
                </a:lnTo>
                <a:lnTo>
                  <a:pt x="395414" y="242646"/>
                </a:lnTo>
                <a:lnTo>
                  <a:pt x="387045" y="240944"/>
                </a:lnTo>
                <a:lnTo>
                  <a:pt x="216293" y="240944"/>
                </a:lnTo>
                <a:lnTo>
                  <a:pt x="216293" y="282486"/>
                </a:lnTo>
                <a:lnTo>
                  <a:pt x="216293" y="295795"/>
                </a:lnTo>
                <a:lnTo>
                  <a:pt x="210908" y="301180"/>
                </a:lnTo>
                <a:lnTo>
                  <a:pt x="197637" y="301180"/>
                </a:lnTo>
                <a:lnTo>
                  <a:pt x="192252" y="295795"/>
                </a:lnTo>
                <a:lnTo>
                  <a:pt x="192252" y="282486"/>
                </a:lnTo>
                <a:lnTo>
                  <a:pt x="197637" y="277088"/>
                </a:lnTo>
                <a:lnTo>
                  <a:pt x="210908" y="277088"/>
                </a:lnTo>
                <a:lnTo>
                  <a:pt x="216293" y="282486"/>
                </a:lnTo>
                <a:lnTo>
                  <a:pt x="216293" y="240944"/>
                </a:lnTo>
                <a:lnTo>
                  <a:pt x="156210" y="240944"/>
                </a:lnTo>
                <a:lnTo>
                  <a:pt x="156210" y="282486"/>
                </a:lnTo>
                <a:lnTo>
                  <a:pt x="156210" y="295795"/>
                </a:lnTo>
                <a:lnTo>
                  <a:pt x="150825" y="301180"/>
                </a:lnTo>
                <a:lnTo>
                  <a:pt x="137553" y="301180"/>
                </a:lnTo>
                <a:lnTo>
                  <a:pt x="132181" y="295795"/>
                </a:lnTo>
                <a:lnTo>
                  <a:pt x="132181" y="282486"/>
                </a:lnTo>
                <a:lnTo>
                  <a:pt x="137553" y="277088"/>
                </a:lnTo>
                <a:lnTo>
                  <a:pt x="150825" y="277088"/>
                </a:lnTo>
                <a:lnTo>
                  <a:pt x="156210" y="282486"/>
                </a:lnTo>
                <a:lnTo>
                  <a:pt x="156210" y="240944"/>
                </a:lnTo>
                <a:lnTo>
                  <a:pt x="96126" y="240944"/>
                </a:lnTo>
                <a:lnTo>
                  <a:pt x="96126" y="282486"/>
                </a:lnTo>
                <a:lnTo>
                  <a:pt x="96126" y="295795"/>
                </a:lnTo>
                <a:lnTo>
                  <a:pt x="90754" y="301180"/>
                </a:lnTo>
                <a:lnTo>
                  <a:pt x="77470" y="301180"/>
                </a:lnTo>
                <a:lnTo>
                  <a:pt x="72097" y="295795"/>
                </a:lnTo>
                <a:lnTo>
                  <a:pt x="72097" y="282486"/>
                </a:lnTo>
                <a:lnTo>
                  <a:pt x="77470" y="277088"/>
                </a:lnTo>
                <a:lnTo>
                  <a:pt x="90754" y="277088"/>
                </a:lnTo>
                <a:lnTo>
                  <a:pt x="96126" y="282486"/>
                </a:lnTo>
                <a:lnTo>
                  <a:pt x="96126" y="240944"/>
                </a:lnTo>
                <a:lnTo>
                  <a:pt x="45542" y="240944"/>
                </a:lnTo>
                <a:lnTo>
                  <a:pt x="37160" y="242646"/>
                </a:lnTo>
                <a:lnTo>
                  <a:pt x="30327" y="247269"/>
                </a:lnTo>
                <a:lnTo>
                  <a:pt x="25717" y="254114"/>
                </a:lnTo>
                <a:lnTo>
                  <a:pt x="24028" y="262509"/>
                </a:lnTo>
                <a:lnTo>
                  <a:pt x="24028" y="315760"/>
                </a:lnTo>
                <a:lnTo>
                  <a:pt x="25717" y="324154"/>
                </a:lnTo>
                <a:lnTo>
                  <a:pt x="30327" y="331012"/>
                </a:lnTo>
                <a:lnTo>
                  <a:pt x="37160" y="335635"/>
                </a:lnTo>
                <a:lnTo>
                  <a:pt x="45542" y="337337"/>
                </a:lnTo>
                <a:lnTo>
                  <a:pt x="198272" y="337337"/>
                </a:lnTo>
                <a:lnTo>
                  <a:pt x="198272" y="385521"/>
                </a:lnTo>
                <a:lnTo>
                  <a:pt x="234315" y="385521"/>
                </a:lnTo>
                <a:lnTo>
                  <a:pt x="234315" y="337337"/>
                </a:lnTo>
                <a:lnTo>
                  <a:pt x="387045" y="337337"/>
                </a:lnTo>
                <a:lnTo>
                  <a:pt x="395414" y="335635"/>
                </a:lnTo>
                <a:lnTo>
                  <a:pt x="402259" y="331012"/>
                </a:lnTo>
                <a:lnTo>
                  <a:pt x="406857" y="324154"/>
                </a:lnTo>
                <a:lnTo>
                  <a:pt x="408559" y="315760"/>
                </a:lnTo>
                <a:lnTo>
                  <a:pt x="408559" y="301180"/>
                </a:lnTo>
                <a:lnTo>
                  <a:pt x="408559" y="277088"/>
                </a:lnTo>
                <a:lnTo>
                  <a:pt x="408559" y="262509"/>
                </a:lnTo>
                <a:close/>
              </a:path>
              <a:path w="433069" h="445769">
                <a:moveTo>
                  <a:pt x="408559" y="142024"/>
                </a:moveTo>
                <a:lnTo>
                  <a:pt x="406857" y="133642"/>
                </a:lnTo>
                <a:lnTo>
                  <a:pt x="402259" y="126784"/>
                </a:lnTo>
                <a:lnTo>
                  <a:pt x="395414" y="122161"/>
                </a:lnTo>
                <a:lnTo>
                  <a:pt x="387045" y="120459"/>
                </a:lnTo>
                <a:lnTo>
                  <a:pt x="216293" y="120459"/>
                </a:lnTo>
                <a:lnTo>
                  <a:pt x="216293" y="162001"/>
                </a:lnTo>
                <a:lnTo>
                  <a:pt x="216293" y="175310"/>
                </a:lnTo>
                <a:lnTo>
                  <a:pt x="210908" y="180708"/>
                </a:lnTo>
                <a:lnTo>
                  <a:pt x="197637" y="180708"/>
                </a:lnTo>
                <a:lnTo>
                  <a:pt x="192252" y="175310"/>
                </a:lnTo>
                <a:lnTo>
                  <a:pt x="192252" y="162001"/>
                </a:lnTo>
                <a:lnTo>
                  <a:pt x="197637" y="156603"/>
                </a:lnTo>
                <a:lnTo>
                  <a:pt x="210908" y="156603"/>
                </a:lnTo>
                <a:lnTo>
                  <a:pt x="216293" y="162001"/>
                </a:lnTo>
                <a:lnTo>
                  <a:pt x="216293" y="120459"/>
                </a:lnTo>
                <a:lnTo>
                  <a:pt x="156210" y="120459"/>
                </a:lnTo>
                <a:lnTo>
                  <a:pt x="156210" y="162001"/>
                </a:lnTo>
                <a:lnTo>
                  <a:pt x="156210" y="175310"/>
                </a:lnTo>
                <a:lnTo>
                  <a:pt x="150825" y="180708"/>
                </a:lnTo>
                <a:lnTo>
                  <a:pt x="137553" y="180708"/>
                </a:lnTo>
                <a:lnTo>
                  <a:pt x="132181" y="175310"/>
                </a:lnTo>
                <a:lnTo>
                  <a:pt x="132181" y="162001"/>
                </a:lnTo>
                <a:lnTo>
                  <a:pt x="137553" y="156603"/>
                </a:lnTo>
                <a:lnTo>
                  <a:pt x="150825" y="156603"/>
                </a:lnTo>
                <a:lnTo>
                  <a:pt x="156210" y="162001"/>
                </a:lnTo>
                <a:lnTo>
                  <a:pt x="156210" y="120459"/>
                </a:lnTo>
                <a:lnTo>
                  <a:pt x="96126" y="120459"/>
                </a:lnTo>
                <a:lnTo>
                  <a:pt x="96126" y="162001"/>
                </a:lnTo>
                <a:lnTo>
                  <a:pt x="96126" y="175310"/>
                </a:lnTo>
                <a:lnTo>
                  <a:pt x="90754" y="180708"/>
                </a:lnTo>
                <a:lnTo>
                  <a:pt x="77470" y="180708"/>
                </a:lnTo>
                <a:lnTo>
                  <a:pt x="72097" y="175310"/>
                </a:lnTo>
                <a:lnTo>
                  <a:pt x="72097" y="162001"/>
                </a:lnTo>
                <a:lnTo>
                  <a:pt x="77470" y="156603"/>
                </a:lnTo>
                <a:lnTo>
                  <a:pt x="90754" y="156603"/>
                </a:lnTo>
                <a:lnTo>
                  <a:pt x="96126" y="162001"/>
                </a:lnTo>
                <a:lnTo>
                  <a:pt x="96126" y="120459"/>
                </a:lnTo>
                <a:lnTo>
                  <a:pt x="45542" y="120459"/>
                </a:lnTo>
                <a:lnTo>
                  <a:pt x="37160" y="122161"/>
                </a:lnTo>
                <a:lnTo>
                  <a:pt x="30327" y="126784"/>
                </a:lnTo>
                <a:lnTo>
                  <a:pt x="25717" y="133642"/>
                </a:lnTo>
                <a:lnTo>
                  <a:pt x="24028" y="142024"/>
                </a:lnTo>
                <a:lnTo>
                  <a:pt x="24028" y="195287"/>
                </a:lnTo>
                <a:lnTo>
                  <a:pt x="25717" y="203682"/>
                </a:lnTo>
                <a:lnTo>
                  <a:pt x="30327" y="210527"/>
                </a:lnTo>
                <a:lnTo>
                  <a:pt x="37160" y="215150"/>
                </a:lnTo>
                <a:lnTo>
                  <a:pt x="45542" y="216852"/>
                </a:lnTo>
                <a:lnTo>
                  <a:pt x="387045" y="216852"/>
                </a:lnTo>
                <a:lnTo>
                  <a:pt x="395414" y="215150"/>
                </a:lnTo>
                <a:lnTo>
                  <a:pt x="402259" y="210527"/>
                </a:lnTo>
                <a:lnTo>
                  <a:pt x="406857" y="203682"/>
                </a:lnTo>
                <a:lnTo>
                  <a:pt x="408559" y="195287"/>
                </a:lnTo>
                <a:lnTo>
                  <a:pt x="408559" y="180708"/>
                </a:lnTo>
                <a:lnTo>
                  <a:pt x="408559" y="156603"/>
                </a:lnTo>
                <a:lnTo>
                  <a:pt x="408559" y="142024"/>
                </a:lnTo>
                <a:close/>
              </a:path>
              <a:path w="433069" h="445769">
                <a:moveTo>
                  <a:pt x="408559" y="21551"/>
                </a:moveTo>
                <a:lnTo>
                  <a:pt x="406857" y="13157"/>
                </a:lnTo>
                <a:lnTo>
                  <a:pt x="402259" y="6311"/>
                </a:lnTo>
                <a:lnTo>
                  <a:pt x="395414" y="1689"/>
                </a:lnTo>
                <a:lnTo>
                  <a:pt x="387045" y="0"/>
                </a:lnTo>
                <a:lnTo>
                  <a:pt x="216293" y="0"/>
                </a:lnTo>
                <a:lnTo>
                  <a:pt x="216293" y="41516"/>
                </a:lnTo>
                <a:lnTo>
                  <a:pt x="216293" y="54825"/>
                </a:lnTo>
                <a:lnTo>
                  <a:pt x="210908" y="60223"/>
                </a:lnTo>
                <a:lnTo>
                  <a:pt x="197637" y="60223"/>
                </a:lnTo>
                <a:lnTo>
                  <a:pt x="192252" y="54825"/>
                </a:lnTo>
                <a:lnTo>
                  <a:pt x="192252" y="41516"/>
                </a:lnTo>
                <a:lnTo>
                  <a:pt x="197637" y="36131"/>
                </a:lnTo>
                <a:lnTo>
                  <a:pt x="210908" y="36131"/>
                </a:lnTo>
                <a:lnTo>
                  <a:pt x="216293" y="41516"/>
                </a:lnTo>
                <a:lnTo>
                  <a:pt x="216293" y="0"/>
                </a:lnTo>
                <a:lnTo>
                  <a:pt x="156210" y="0"/>
                </a:lnTo>
                <a:lnTo>
                  <a:pt x="156210" y="41516"/>
                </a:lnTo>
                <a:lnTo>
                  <a:pt x="156210" y="54825"/>
                </a:lnTo>
                <a:lnTo>
                  <a:pt x="150825" y="60223"/>
                </a:lnTo>
                <a:lnTo>
                  <a:pt x="137553" y="60223"/>
                </a:lnTo>
                <a:lnTo>
                  <a:pt x="132181" y="54825"/>
                </a:lnTo>
                <a:lnTo>
                  <a:pt x="132181" y="41516"/>
                </a:lnTo>
                <a:lnTo>
                  <a:pt x="137553" y="36131"/>
                </a:lnTo>
                <a:lnTo>
                  <a:pt x="150825" y="36131"/>
                </a:lnTo>
                <a:lnTo>
                  <a:pt x="156210" y="41516"/>
                </a:lnTo>
                <a:lnTo>
                  <a:pt x="156210" y="0"/>
                </a:lnTo>
                <a:lnTo>
                  <a:pt x="96126" y="0"/>
                </a:lnTo>
                <a:lnTo>
                  <a:pt x="96126" y="41516"/>
                </a:lnTo>
                <a:lnTo>
                  <a:pt x="96126" y="54825"/>
                </a:lnTo>
                <a:lnTo>
                  <a:pt x="90754" y="60223"/>
                </a:lnTo>
                <a:lnTo>
                  <a:pt x="77470" y="60223"/>
                </a:lnTo>
                <a:lnTo>
                  <a:pt x="72097" y="54825"/>
                </a:lnTo>
                <a:lnTo>
                  <a:pt x="72097" y="41516"/>
                </a:lnTo>
                <a:lnTo>
                  <a:pt x="77470" y="36131"/>
                </a:lnTo>
                <a:lnTo>
                  <a:pt x="90754" y="36131"/>
                </a:lnTo>
                <a:lnTo>
                  <a:pt x="96126" y="41516"/>
                </a:lnTo>
                <a:lnTo>
                  <a:pt x="96126" y="0"/>
                </a:lnTo>
                <a:lnTo>
                  <a:pt x="45542" y="0"/>
                </a:lnTo>
                <a:lnTo>
                  <a:pt x="37160" y="1689"/>
                </a:lnTo>
                <a:lnTo>
                  <a:pt x="30327" y="6311"/>
                </a:lnTo>
                <a:lnTo>
                  <a:pt x="25717" y="13157"/>
                </a:lnTo>
                <a:lnTo>
                  <a:pt x="24028" y="21551"/>
                </a:lnTo>
                <a:lnTo>
                  <a:pt x="24028" y="74803"/>
                </a:lnTo>
                <a:lnTo>
                  <a:pt x="25717" y="83197"/>
                </a:lnTo>
                <a:lnTo>
                  <a:pt x="30327" y="90055"/>
                </a:lnTo>
                <a:lnTo>
                  <a:pt x="37160" y="94665"/>
                </a:lnTo>
                <a:lnTo>
                  <a:pt x="45542" y="96367"/>
                </a:lnTo>
                <a:lnTo>
                  <a:pt x="387045" y="96367"/>
                </a:lnTo>
                <a:lnTo>
                  <a:pt x="395414" y="94665"/>
                </a:lnTo>
                <a:lnTo>
                  <a:pt x="402259" y="90055"/>
                </a:lnTo>
                <a:lnTo>
                  <a:pt x="406857" y="83197"/>
                </a:lnTo>
                <a:lnTo>
                  <a:pt x="408559" y="74803"/>
                </a:lnTo>
                <a:lnTo>
                  <a:pt x="408559" y="60223"/>
                </a:lnTo>
                <a:lnTo>
                  <a:pt x="408559" y="36131"/>
                </a:lnTo>
                <a:lnTo>
                  <a:pt x="408559" y="21551"/>
                </a:lnTo>
                <a:close/>
              </a:path>
              <a:path w="433069" h="445769">
                <a:moveTo>
                  <a:pt x="432587" y="409625"/>
                </a:moveTo>
                <a:lnTo>
                  <a:pt x="258343" y="409625"/>
                </a:lnTo>
                <a:lnTo>
                  <a:pt x="258343" y="445770"/>
                </a:lnTo>
                <a:lnTo>
                  <a:pt x="432587" y="445770"/>
                </a:lnTo>
                <a:lnTo>
                  <a:pt x="432587" y="409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50">
            <a:extLst>
              <a:ext uri="{FF2B5EF4-FFF2-40B4-BE49-F238E27FC236}">
                <a16:creationId xmlns:a16="http://schemas.microsoft.com/office/drawing/2014/main" id="{E75CF8E7-0193-4EC0-928F-5AA0C8672D1D}"/>
              </a:ext>
            </a:extLst>
          </p:cNvPr>
          <p:cNvSpPr/>
          <p:nvPr/>
        </p:nvSpPr>
        <p:spPr>
          <a:xfrm>
            <a:off x="6997828" y="1023481"/>
            <a:ext cx="433070" cy="445770"/>
          </a:xfrm>
          <a:custGeom>
            <a:avLst/>
            <a:gdLst/>
            <a:ahLst/>
            <a:cxnLst/>
            <a:rect l="l" t="t" r="r" b="b"/>
            <a:pathLst>
              <a:path w="433069" h="445769">
                <a:moveTo>
                  <a:pt x="174231" y="409625"/>
                </a:moveTo>
                <a:lnTo>
                  <a:pt x="0" y="409625"/>
                </a:lnTo>
                <a:lnTo>
                  <a:pt x="0" y="445770"/>
                </a:lnTo>
                <a:lnTo>
                  <a:pt x="174231" y="445770"/>
                </a:lnTo>
                <a:lnTo>
                  <a:pt x="174231" y="409625"/>
                </a:lnTo>
                <a:close/>
              </a:path>
              <a:path w="433069" h="445769">
                <a:moveTo>
                  <a:pt x="234315" y="409625"/>
                </a:moveTo>
                <a:lnTo>
                  <a:pt x="198272" y="409625"/>
                </a:lnTo>
                <a:lnTo>
                  <a:pt x="198272" y="445770"/>
                </a:lnTo>
                <a:lnTo>
                  <a:pt x="234315" y="445770"/>
                </a:lnTo>
                <a:lnTo>
                  <a:pt x="234315" y="409625"/>
                </a:lnTo>
                <a:close/>
              </a:path>
              <a:path w="433069" h="445769">
                <a:moveTo>
                  <a:pt x="408559" y="262509"/>
                </a:moveTo>
                <a:lnTo>
                  <a:pt x="406857" y="254114"/>
                </a:lnTo>
                <a:lnTo>
                  <a:pt x="402259" y="247269"/>
                </a:lnTo>
                <a:lnTo>
                  <a:pt x="395414" y="242646"/>
                </a:lnTo>
                <a:lnTo>
                  <a:pt x="387045" y="240944"/>
                </a:lnTo>
                <a:lnTo>
                  <a:pt x="216293" y="240944"/>
                </a:lnTo>
                <a:lnTo>
                  <a:pt x="216293" y="282486"/>
                </a:lnTo>
                <a:lnTo>
                  <a:pt x="216293" y="295795"/>
                </a:lnTo>
                <a:lnTo>
                  <a:pt x="210908" y="301180"/>
                </a:lnTo>
                <a:lnTo>
                  <a:pt x="197637" y="301180"/>
                </a:lnTo>
                <a:lnTo>
                  <a:pt x="192252" y="295795"/>
                </a:lnTo>
                <a:lnTo>
                  <a:pt x="192252" y="282486"/>
                </a:lnTo>
                <a:lnTo>
                  <a:pt x="197637" y="277088"/>
                </a:lnTo>
                <a:lnTo>
                  <a:pt x="210908" y="277088"/>
                </a:lnTo>
                <a:lnTo>
                  <a:pt x="216293" y="282486"/>
                </a:lnTo>
                <a:lnTo>
                  <a:pt x="216293" y="240944"/>
                </a:lnTo>
                <a:lnTo>
                  <a:pt x="156210" y="240944"/>
                </a:lnTo>
                <a:lnTo>
                  <a:pt x="156210" y="282486"/>
                </a:lnTo>
                <a:lnTo>
                  <a:pt x="156210" y="295795"/>
                </a:lnTo>
                <a:lnTo>
                  <a:pt x="150825" y="301180"/>
                </a:lnTo>
                <a:lnTo>
                  <a:pt x="137553" y="301180"/>
                </a:lnTo>
                <a:lnTo>
                  <a:pt x="132181" y="295795"/>
                </a:lnTo>
                <a:lnTo>
                  <a:pt x="132181" y="282486"/>
                </a:lnTo>
                <a:lnTo>
                  <a:pt x="137553" y="277088"/>
                </a:lnTo>
                <a:lnTo>
                  <a:pt x="150825" y="277088"/>
                </a:lnTo>
                <a:lnTo>
                  <a:pt x="156210" y="282486"/>
                </a:lnTo>
                <a:lnTo>
                  <a:pt x="156210" y="240944"/>
                </a:lnTo>
                <a:lnTo>
                  <a:pt x="96126" y="240944"/>
                </a:lnTo>
                <a:lnTo>
                  <a:pt x="96126" y="282486"/>
                </a:lnTo>
                <a:lnTo>
                  <a:pt x="96126" y="295795"/>
                </a:lnTo>
                <a:lnTo>
                  <a:pt x="90754" y="301180"/>
                </a:lnTo>
                <a:lnTo>
                  <a:pt x="77470" y="301180"/>
                </a:lnTo>
                <a:lnTo>
                  <a:pt x="72097" y="295795"/>
                </a:lnTo>
                <a:lnTo>
                  <a:pt x="72097" y="282486"/>
                </a:lnTo>
                <a:lnTo>
                  <a:pt x="77470" y="277088"/>
                </a:lnTo>
                <a:lnTo>
                  <a:pt x="90754" y="277088"/>
                </a:lnTo>
                <a:lnTo>
                  <a:pt x="96126" y="282486"/>
                </a:lnTo>
                <a:lnTo>
                  <a:pt x="96126" y="240944"/>
                </a:lnTo>
                <a:lnTo>
                  <a:pt x="45542" y="240944"/>
                </a:lnTo>
                <a:lnTo>
                  <a:pt x="37160" y="242646"/>
                </a:lnTo>
                <a:lnTo>
                  <a:pt x="30327" y="247269"/>
                </a:lnTo>
                <a:lnTo>
                  <a:pt x="25717" y="254114"/>
                </a:lnTo>
                <a:lnTo>
                  <a:pt x="24028" y="262509"/>
                </a:lnTo>
                <a:lnTo>
                  <a:pt x="24028" y="315760"/>
                </a:lnTo>
                <a:lnTo>
                  <a:pt x="25717" y="324154"/>
                </a:lnTo>
                <a:lnTo>
                  <a:pt x="30327" y="331012"/>
                </a:lnTo>
                <a:lnTo>
                  <a:pt x="37160" y="335635"/>
                </a:lnTo>
                <a:lnTo>
                  <a:pt x="45542" y="337337"/>
                </a:lnTo>
                <a:lnTo>
                  <a:pt x="198272" y="337337"/>
                </a:lnTo>
                <a:lnTo>
                  <a:pt x="198272" y="385521"/>
                </a:lnTo>
                <a:lnTo>
                  <a:pt x="234315" y="385521"/>
                </a:lnTo>
                <a:lnTo>
                  <a:pt x="234315" y="337337"/>
                </a:lnTo>
                <a:lnTo>
                  <a:pt x="387045" y="337337"/>
                </a:lnTo>
                <a:lnTo>
                  <a:pt x="395414" y="335635"/>
                </a:lnTo>
                <a:lnTo>
                  <a:pt x="402259" y="331012"/>
                </a:lnTo>
                <a:lnTo>
                  <a:pt x="406857" y="324154"/>
                </a:lnTo>
                <a:lnTo>
                  <a:pt x="408559" y="315760"/>
                </a:lnTo>
                <a:lnTo>
                  <a:pt x="408559" y="301180"/>
                </a:lnTo>
                <a:lnTo>
                  <a:pt x="408559" y="277088"/>
                </a:lnTo>
                <a:lnTo>
                  <a:pt x="408559" y="262509"/>
                </a:lnTo>
                <a:close/>
              </a:path>
              <a:path w="433069" h="445769">
                <a:moveTo>
                  <a:pt x="408559" y="142024"/>
                </a:moveTo>
                <a:lnTo>
                  <a:pt x="406857" y="133642"/>
                </a:lnTo>
                <a:lnTo>
                  <a:pt x="402259" y="126784"/>
                </a:lnTo>
                <a:lnTo>
                  <a:pt x="395414" y="122161"/>
                </a:lnTo>
                <a:lnTo>
                  <a:pt x="387045" y="120459"/>
                </a:lnTo>
                <a:lnTo>
                  <a:pt x="216293" y="120459"/>
                </a:lnTo>
                <a:lnTo>
                  <a:pt x="216293" y="162001"/>
                </a:lnTo>
                <a:lnTo>
                  <a:pt x="216293" y="175310"/>
                </a:lnTo>
                <a:lnTo>
                  <a:pt x="210908" y="180708"/>
                </a:lnTo>
                <a:lnTo>
                  <a:pt x="197637" y="180708"/>
                </a:lnTo>
                <a:lnTo>
                  <a:pt x="192252" y="175310"/>
                </a:lnTo>
                <a:lnTo>
                  <a:pt x="192252" y="162001"/>
                </a:lnTo>
                <a:lnTo>
                  <a:pt x="197637" y="156603"/>
                </a:lnTo>
                <a:lnTo>
                  <a:pt x="210908" y="156603"/>
                </a:lnTo>
                <a:lnTo>
                  <a:pt x="216293" y="162001"/>
                </a:lnTo>
                <a:lnTo>
                  <a:pt x="216293" y="120459"/>
                </a:lnTo>
                <a:lnTo>
                  <a:pt x="156210" y="120459"/>
                </a:lnTo>
                <a:lnTo>
                  <a:pt x="156210" y="162001"/>
                </a:lnTo>
                <a:lnTo>
                  <a:pt x="156210" y="175310"/>
                </a:lnTo>
                <a:lnTo>
                  <a:pt x="150825" y="180708"/>
                </a:lnTo>
                <a:lnTo>
                  <a:pt x="137553" y="180708"/>
                </a:lnTo>
                <a:lnTo>
                  <a:pt x="132181" y="175310"/>
                </a:lnTo>
                <a:lnTo>
                  <a:pt x="132181" y="162001"/>
                </a:lnTo>
                <a:lnTo>
                  <a:pt x="137553" y="156603"/>
                </a:lnTo>
                <a:lnTo>
                  <a:pt x="150825" y="156603"/>
                </a:lnTo>
                <a:lnTo>
                  <a:pt x="156210" y="162001"/>
                </a:lnTo>
                <a:lnTo>
                  <a:pt x="156210" y="120459"/>
                </a:lnTo>
                <a:lnTo>
                  <a:pt x="96126" y="120459"/>
                </a:lnTo>
                <a:lnTo>
                  <a:pt x="96126" y="162001"/>
                </a:lnTo>
                <a:lnTo>
                  <a:pt x="96126" y="175310"/>
                </a:lnTo>
                <a:lnTo>
                  <a:pt x="90754" y="180708"/>
                </a:lnTo>
                <a:lnTo>
                  <a:pt x="77470" y="180708"/>
                </a:lnTo>
                <a:lnTo>
                  <a:pt x="72097" y="175310"/>
                </a:lnTo>
                <a:lnTo>
                  <a:pt x="72097" y="162001"/>
                </a:lnTo>
                <a:lnTo>
                  <a:pt x="77470" y="156603"/>
                </a:lnTo>
                <a:lnTo>
                  <a:pt x="90754" y="156603"/>
                </a:lnTo>
                <a:lnTo>
                  <a:pt x="96126" y="162001"/>
                </a:lnTo>
                <a:lnTo>
                  <a:pt x="96126" y="120459"/>
                </a:lnTo>
                <a:lnTo>
                  <a:pt x="45542" y="120459"/>
                </a:lnTo>
                <a:lnTo>
                  <a:pt x="37160" y="122161"/>
                </a:lnTo>
                <a:lnTo>
                  <a:pt x="30327" y="126784"/>
                </a:lnTo>
                <a:lnTo>
                  <a:pt x="25717" y="133642"/>
                </a:lnTo>
                <a:lnTo>
                  <a:pt x="24028" y="142024"/>
                </a:lnTo>
                <a:lnTo>
                  <a:pt x="24028" y="195287"/>
                </a:lnTo>
                <a:lnTo>
                  <a:pt x="25717" y="203682"/>
                </a:lnTo>
                <a:lnTo>
                  <a:pt x="30327" y="210527"/>
                </a:lnTo>
                <a:lnTo>
                  <a:pt x="37160" y="215150"/>
                </a:lnTo>
                <a:lnTo>
                  <a:pt x="45542" y="216852"/>
                </a:lnTo>
                <a:lnTo>
                  <a:pt x="387045" y="216852"/>
                </a:lnTo>
                <a:lnTo>
                  <a:pt x="395414" y="215150"/>
                </a:lnTo>
                <a:lnTo>
                  <a:pt x="402259" y="210527"/>
                </a:lnTo>
                <a:lnTo>
                  <a:pt x="406857" y="203682"/>
                </a:lnTo>
                <a:lnTo>
                  <a:pt x="408559" y="195287"/>
                </a:lnTo>
                <a:lnTo>
                  <a:pt x="408559" y="180708"/>
                </a:lnTo>
                <a:lnTo>
                  <a:pt x="408559" y="156603"/>
                </a:lnTo>
                <a:lnTo>
                  <a:pt x="408559" y="142024"/>
                </a:lnTo>
                <a:close/>
              </a:path>
              <a:path w="433069" h="445769">
                <a:moveTo>
                  <a:pt x="408559" y="21551"/>
                </a:moveTo>
                <a:lnTo>
                  <a:pt x="406857" y="13157"/>
                </a:lnTo>
                <a:lnTo>
                  <a:pt x="402259" y="6311"/>
                </a:lnTo>
                <a:lnTo>
                  <a:pt x="395414" y="1689"/>
                </a:lnTo>
                <a:lnTo>
                  <a:pt x="387045" y="0"/>
                </a:lnTo>
                <a:lnTo>
                  <a:pt x="216293" y="0"/>
                </a:lnTo>
                <a:lnTo>
                  <a:pt x="216293" y="41516"/>
                </a:lnTo>
                <a:lnTo>
                  <a:pt x="216293" y="54825"/>
                </a:lnTo>
                <a:lnTo>
                  <a:pt x="210908" y="60223"/>
                </a:lnTo>
                <a:lnTo>
                  <a:pt x="197637" y="60223"/>
                </a:lnTo>
                <a:lnTo>
                  <a:pt x="192252" y="54825"/>
                </a:lnTo>
                <a:lnTo>
                  <a:pt x="192252" y="41516"/>
                </a:lnTo>
                <a:lnTo>
                  <a:pt x="197637" y="36131"/>
                </a:lnTo>
                <a:lnTo>
                  <a:pt x="210908" y="36131"/>
                </a:lnTo>
                <a:lnTo>
                  <a:pt x="216293" y="41516"/>
                </a:lnTo>
                <a:lnTo>
                  <a:pt x="216293" y="0"/>
                </a:lnTo>
                <a:lnTo>
                  <a:pt x="156210" y="0"/>
                </a:lnTo>
                <a:lnTo>
                  <a:pt x="156210" y="41516"/>
                </a:lnTo>
                <a:lnTo>
                  <a:pt x="156210" y="54825"/>
                </a:lnTo>
                <a:lnTo>
                  <a:pt x="150825" y="60223"/>
                </a:lnTo>
                <a:lnTo>
                  <a:pt x="137553" y="60223"/>
                </a:lnTo>
                <a:lnTo>
                  <a:pt x="132181" y="54825"/>
                </a:lnTo>
                <a:lnTo>
                  <a:pt x="132181" y="41516"/>
                </a:lnTo>
                <a:lnTo>
                  <a:pt x="137553" y="36131"/>
                </a:lnTo>
                <a:lnTo>
                  <a:pt x="150825" y="36131"/>
                </a:lnTo>
                <a:lnTo>
                  <a:pt x="156210" y="41516"/>
                </a:lnTo>
                <a:lnTo>
                  <a:pt x="156210" y="0"/>
                </a:lnTo>
                <a:lnTo>
                  <a:pt x="96126" y="0"/>
                </a:lnTo>
                <a:lnTo>
                  <a:pt x="96126" y="41516"/>
                </a:lnTo>
                <a:lnTo>
                  <a:pt x="96126" y="54825"/>
                </a:lnTo>
                <a:lnTo>
                  <a:pt x="90754" y="60223"/>
                </a:lnTo>
                <a:lnTo>
                  <a:pt x="77470" y="60223"/>
                </a:lnTo>
                <a:lnTo>
                  <a:pt x="72097" y="54825"/>
                </a:lnTo>
                <a:lnTo>
                  <a:pt x="72097" y="41516"/>
                </a:lnTo>
                <a:lnTo>
                  <a:pt x="77470" y="36131"/>
                </a:lnTo>
                <a:lnTo>
                  <a:pt x="90754" y="36131"/>
                </a:lnTo>
                <a:lnTo>
                  <a:pt x="96126" y="41516"/>
                </a:lnTo>
                <a:lnTo>
                  <a:pt x="96126" y="0"/>
                </a:lnTo>
                <a:lnTo>
                  <a:pt x="45542" y="0"/>
                </a:lnTo>
                <a:lnTo>
                  <a:pt x="37160" y="1689"/>
                </a:lnTo>
                <a:lnTo>
                  <a:pt x="30327" y="6311"/>
                </a:lnTo>
                <a:lnTo>
                  <a:pt x="25717" y="13157"/>
                </a:lnTo>
                <a:lnTo>
                  <a:pt x="24028" y="21551"/>
                </a:lnTo>
                <a:lnTo>
                  <a:pt x="24028" y="74803"/>
                </a:lnTo>
                <a:lnTo>
                  <a:pt x="25717" y="83197"/>
                </a:lnTo>
                <a:lnTo>
                  <a:pt x="30327" y="90055"/>
                </a:lnTo>
                <a:lnTo>
                  <a:pt x="37160" y="94665"/>
                </a:lnTo>
                <a:lnTo>
                  <a:pt x="45542" y="96367"/>
                </a:lnTo>
                <a:lnTo>
                  <a:pt x="387045" y="96367"/>
                </a:lnTo>
                <a:lnTo>
                  <a:pt x="395414" y="94665"/>
                </a:lnTo>
                <a:lnTo>
                  <a:pt x="402259" y="90055"/>
                </a:lnTo>
                <a:lnTo>
                  <a:pt x="406857" y="83197"/>
                </a:lnTo>
                <a:lnTo>
                  <a:pt x="408559" y="74803"/>
                </a:lnTo>
                <a:lnTo>
                  <a:pt x="408559" y="60223"/>
                </a:lnTo>
                <a:lnTo>
                  <a:pt x="408559" y="36131"/>
                </a:lnTo>
                <a:lnTo>
                  <a:pt x="408559" y="21551"/>
                </a:lnTo>
                <a:close/>
              </a:path>
              <a:path w="433069" h="445769">
                <a:moveTo>
                  <a:pt x="432587" y="409625"/>
                </a:moveTo>
                <a:lnTo>
                  <a:pt x="258343" y="409625"/>
                </a:lnTo>
                <a:lnTo>
                  <a:pt x="258343" y="445770"/>
                </a:lnTo>
                <a:lnTo>
                  <a:pt x="432587" y="445770"/>
                </a:lnTo>
                <a:lnTo>
                  <a:pt x="432587" y="409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50">
            <a:extLst>
              <a:ext uri="{FF2B5EF4-FFF2-40B4-BE49-F238E27FC236}">
                <a16:creationId xmlns:a16="http://schemas.microsoft.com/office/drawing/2014/main" id="{98CEB5C8-44A9-4892-A60E-0A00A08F876C}"/>
              </a:ext>
            </a:extLst>
          </p:cNvPr>
          <p:cNvSpPr/>
          <p:nvPr/>
        </p:nvSpPr>
        <p:spPr>
          <a:xfrm>
            <a:off x="8391333" y="1010030"/>
            <a:ext cx="433070" cy="445770"/>
          </a:xfrm>
          <a:custGeom>
            <a:avLst/>
            <a:gdLst/>
            <a:ahLst/>
            <a:cxnLst/>
            <a:rect l="l" t="t" r="r" b="b"/>
            <a:pathLst>
              <a:path w="433069" h="445769">
                <a:moveTo>
                  <a:pt x="174231" y="409625"/>
                </a:moveTo>
                <a:lnTo>
                  <a:pt x="0" y="409625"/>
                </a:lnTo>
                <a:lnTo>
                  <a:pt x="0" y="445770"/>
                </a:lnTo>
                <a:lnTo>
                  <a:pt x="174231" y="445770"/>
                </a:lnTo>
                <a:lnTo>
                  <a:pt x="174231" y="409625"/>
                </a:lnTo>
                <a:close/>
              </a:path>
              <a:path w="433069" h="445769">
                <a:moveTo>
                  <a:pt x="234315" y="409625"/>
                </a:moveTo>
                <a:lnTo>
                  <a:pt x="198272" y="409625"/>
                </a:lnTo>
                <a:lnTo>
                  <a:pt x="198272" y="445770"/>
                </a:lnTo>
                <a:lnTo>
                  <a:pt x="234315" y="445770"/>
                </a:lnTo>
                <a:lnTo>
                  <a:pt x="234315" y="409625"/>
                </a:lnTo>
                <a:close/>
              </a:path>
              <a:path w="433069" h="445769">
                <a:moveTo>
                  <a:pt x="408559" y="262509"/>
                </a:moveTo>
                <a:lnTo>
                  <a:pt x="406857" y="254114"/>
                </a:lnTo>
                <a:lnTo>
                  <a:pt x="402259" y="247269"/>
                </a:lnTo>
                <a:lnTo>
                  <a:pt x="395414" y="242646"/>
                </a:lnTo>
                <a:lnTo>
                  <a:pt x="387045" y="240944"/>
                </a:lnTo>
                <a:lnTo>
                  <a:pt x="216293" y="240944"/>
                </a:lnTo>
                <a:lnTo>
                  <a:pt x="216293" y="282486"/>
                </a:lnTo>
                <a:lnTo>
                  <a:pt x="216293" y="295795"/>
                </a:lnTo>
                <a:lnTo>
                  <a:pt x="210908" y="301180"/>
                </a:lnTo>
                <a:lnTo>
                  <a:pt x="197637" y="301180"/>
                </a:lnTo>
                <a:lnTo>
                  <a:pt x="192252" y="295795"/>
                </a:lnTo>
                <a:lnTo>
                  <a:pt x="192252" y="282486"/>
                </a:lnTo>
                <a:lnTo>
                  <a:pt x="197637" y="277088"/>
                </a:lnTo>
                <a:lnTo>
                  <a:pt x="210908" y="277088"/>
                </a:lnTo>
                <a:lnTo>
                  <a:pt x="216293" y="282486"/>
                </a:lnTo>
                <a:lnTo>
                  <a:pt x="216293" y="240944"/>
                </a:lnTo>
                <a:lnTo>
                  <a:pt x="156210" y="240944"/>
                </a:lnTo>
                <a:lnTo>
                  <a:pt x="156210" y="282486"/>
                </a:lnTo>
                <a:lnTo>
                  <a:pt x="156210" y="295795"/>
                </a:lnTo>
                <a:lnTo>
                  <a:pt x="150825" y="301180"/>
                </a:lnTo>
                <a:lnTo>
                  <a:pt x="137553" y="301180"/>
                </a:lnTo>
                <a:lnTo>
                  <a:pt x="132181" y="295795"/>
                </a:lnTo>
                <a:lnTo>
                  <a:pt x="132181" y="282486"/>
                </a:lnTo>
                <a:lnTo>
                  <a:pt x="137553" y="277088"/>
                </a:lnTo>
                <a:lnTo>
                  <a:pt x="150825" y="277088"/>
                </a:lnTo>
                <a:lnTo>
                  <a:pt x="156210" y="282486"/>
                </a:lnTo>
                <a:lnTo>
                  <a:pt x="156210" y="240944"/>
                </a:lnTo>
                <a:lnTo>
                  <a:pt x="96126" y="240944"/>
                </a:lnTo>
                <a:lnTo>
                  <a:pt x="96126" y="282486"/>
                </a:lnTo>
                <a:lnTo>
                  <a:pt x="96126" y="295795"/>
                </a:lnTo>
                <a:lnTo>
                  <a:pt x="90754" y="301180"/>
                </a:lnTo>
                <a:lnTo>
                  <a:pt x="77470" y="301180"/>
                </a:lnTo>
                <a:lnTo>
                  <a:pt x="72097" y="295795"/>
                </a:lnTo>
                <a:lnTo>
                  <a:pt x="72097" y="282486"/>
                </a:lnTo>
                <a:lnTo>
                  <a:pt x="77470" y="277088"/>
                </a:lnTo>
                <a:lnTo>
                  <a:pt x="90754" y="277088"/>
                </a:lnTo>
                <a:lnTo>
                  <a:pt x="96126" y="282486"/>
                </a:lnTo>
                <a:lnTo>
                  <a:pt x="96126" y="240944"/>
                </a:lnTo>
                <a:lnTo>
                  <a:pt x="45542" y="240944"/>
                </a:lnTo>
                <a:lnTo>
                  <a:pt x="37160" y="242646"/>
                </a:lnTo>
                <a:lnTo>
                  <a:pt x="30327" y="247269"/>
                </a:lnTo>
                <a:lnTo>
                  <a:pt x="25717" y="254114"/>
                </a:lnTo>
                <a:lnTo>
                  <a:pt x="24028" y="262509"/>
                </a:lnTo>
                <a:lnTo>
                  <a:pt x="24028" y="315760"/>
                </a:lnTo>
                <a:lnTo>
                  <a:pt x="25717" y="324154"/>
                </a:lnTo>
                <a:lnTo>
                  <a:pt x="30327" y="331012"/>
                </a:lnTo>
                <a:lnTo>
                  <a:pt x="37160" y="335635"/>
                </a:lnTo>
                <a:lnTo>
                  <a:pt x="45542" y="337337"/>
                </a:lnTo>
                <a:lnTo>
                  <a:pt x="198272" y="337337"/>
                </a:lnTo>
                <a:lnTo>
                  <a:pt x="198272" y="385521"/>
                </a:lnTo>
                <a:lnTo>
                  <a:pt x="234315" y="385521"/>
                </a:lnTo>
                <a:lnTo>
                  <a:pt x="234315" y="337337"/>
                </a:lnTo>
                <a:lnTo>
                  <a:pt x="387045" y="337337"/>
                </a:lnTo>
                <a:lnTo>
                  <a:pt x="395414" y="335635"/>
                </a:lnTo>
                <a:lnTo>
                  <a:pt x="402259" y="331012"/>
                </a:lnTo>
                <a:lnTo>
                  <a:pt x="406857" y="324154"/>
                </a:lnTo>
                <a:lnTo>
                  <a:pt x="408559" y="315760"/>
                </a:lnTo>
                <a:lnTo>
                  <a:pt x="408559" y="301180"/>
                </a:lnTo>
                <a:lnTo>
                  <a:pt x="408559" y="277088"/>
                </a:lnTo>
                <a:lnTo>
                  <a:pt x="408559" y="262509"/>
                </a:lnTo>
                <a:close/>
              </a:path>
              <a:path w="433069" h="445769">
                <a:moveTo>
                  <a:pt x="408559" y="142024"/>
                </a:moveTo>
                <a:lnTo>
                  <a:pt x="406857" y="133642"/>
                </a:lnTo>
                <a:lnTo>
                  <a:pt x="402259" y="126784"/>
                </a:lnTo>
                <a:lnTo>
                  <a:pt x="395414" y="122161"/>
                </a:lnTo>
                <a:lnTo>
                  <a:pt x="387045" y="120459"/>
                </a:lnTo>
                <a:lnTo>
                  <a:pt x="216293" y="120459"/>
                </a:lnTo>
                <a:lnTo>
                  <a:pt x="216293" y="162001"/>
                </a:lnTo>
                <a:lnTo>
                  <a:pt x="216293" y="175310"/>
                </a:lnTo>
                <a:lnTo>
                  <a:pt x="210908" y="180708"/>
                </a:lnTo>
                <a:lnTo>
                  <a:pt x="197637" y="180708"/>
                </a:lnTo>
                <a:lnTo>
                  <a:pt x="192252" y="175310"/>
                </a:lnTo>
                <a:lnTo>
                  <a:pt x="192252" y="162001"/>
                </a:lnTo>
                <a:lnTo>
                  <a:pt x="197637" y="156603"/>
                </a:lnTo>
                <a:lnTo>
                  <a:pt x="210908" y="156603"/>
                </a:lnTo>
                <a:lnTo>
                  <a:pt x="216293" y="162001"/>
                </a:lnTo>
                <a:lnTo>
                  <a:pt x="216293" y="120459"/>
                </a:lnTo>
                <a:lnTo>
                  <a:pt x="156210" y="120459"/>
                </a:lnTo>
                <a:lnTo>
                  <a:pt x="156210" y="162001"/>
                </a:lnTo>
                <a:lnTo>
                  <a:pt x="156210" y="175310"/>
                </a:lnTo>
                <a:lnTo>
                  <a:pt x="150825" y="180708"/>
                </a:lnTo>
                <a:lnTo>
                  <a:pt x="137553" y="180708"/>
                </a:lnTo>
                <a:lnTo>
                  <a:pt x="132181" y="175310"/>
                </a:lnTo>
                <a:lnTo>
                  <a:pt x="132181" y="162001"/>
                </a:lnTo>
                <a:lnTo>
                  <a:pt x="137553" y="156603"/>
                </a:lnTo>
                <a:lnTo>
                  <a:pt x="150825" y="156603"/>
                </a:lnTo>
                <a:lnTo>
                  <a:pt x="156210" y="162001"/>
                </a:lnTo>
                <a:lnTo>
                  <a:pt x="156210" y="120459"/>
                </a:lnTo>
                <a:lnTo>
                  <a:pt x="96126" y="120459"/>
                </a:lnTo>
                <a:lnTo>
                  <a:pt x="96126" y="162001"/>
                </a:lnTo>
                <a:lnTo>
                  <a:pt x="96126" y="175310"/>
                </a:lnTo>
                <a:lnTo>
                  <a:pt x="90754" y="180708"/>
                </a:lnTo>
                <a:lnTo>
                  <a:pt x="77470" y="180708"/>
                </a:lnTo>
                <a:lnTo>
                  <a:pt x="72097" y="175310"/>
                </a:lnTo>
                <a:lnTo>
                  <a:pt x="72097" y="162001"/>
                </a:lnTo>
                <a:lnTo>
                  <a:pt x="77470" y="156603"/>
                </a:lnTo>
                <a:lnTo>
                  <a:pt x="90754" y="156603"/>
                </a:lnTo>
                <a:lnTo>
                  <a:pt x="96126" y="162001"/>
                </a:lnTo>
                <a:lnTo>
                  <a:pt x="96126" y="120459"/>
                </a:lnTo>
                <a:lnTo>
                  <a:pt x="45542" y="120459"/>
                </a:lnTo>
                <a:lnTo>
                  <a:pt x="37160" y="122161"/>
                </a:lnTo>
                <a:lnTo>
                  <a:pt x="30327" y="126784"/>
                </a:lnTo>
                <a:lnTo>
                  <a:pt x="25717" y="133642"/>
                </a:lnTo>
                <a:lnTo>
                  <a:pt x="24028" y="142024"/>
                </a:lnTo>
                <a:lnTo>
                  <a:pt x="24028" y="195287"/>
                </a:lnTo>
                <a:lnTo>
                  <a:pt x="25717" y="203682"/>
                </a:lnTo>
                <a:lnTo>
                  <a:pt x="30327" y="210527"/>
                </a:lnTo>
                <a:lnTo>
                  <a:pt x="37160" y="215150"/>
                </a:lnTo>
                <a:lnTo>
                  <a:pt x="45542" y="216852"/>
                </a:lnTo>
                <a:lnTo>
                  <a:pt x="387045" y="216852"/>
                </a:lnTo>
                <a:lnTo>
                  <a:pt x="395414" y="215150"/>
                </a:lnTo>
                <a:lnTo>
                  <a:pt x="402259" y="210527"/>
                </a:lnTo>
                <a:lnTo>
                  <a:pt x="406857" y="203682"/>
                </a:lnTo>
                <a:lnTo>
                  <a:pt x="408559" y="195287"/>
                </a:lnTo>
                <a:lnTo>
                  <a:pt x="408559" y="180708"/>
                </a:lnTo>
                <a:lnTo>
                  <a:pt x="408559" y="156603"/>
                </a:lnTo>
                <a:lnTo>
                  <a:pt x="408559" y="142024"/>
                </a:lnTo>
                <a:close/>
              </a:path>
              <a:path w="433069" h="445769">
                <a:moveTo>
                  <a:pt x="408559" y="21551"/>
                </a:moveTo>
                <a:lnTo>
                  <a:pt x="406857" y="13157"/>
                </a:lnTo>
                <a:lnTo>
                  <a:pt x="402259" y="6311"/>
                </a:lnTo>
                <a:lnTo>
                  <a:pt x="395414" y="1689"/>
                </a:lnTo>
                <a:lnTo>
                  <a:pt x="387045" y="0"/>
                </a:lnTo>
                <a:lnTo>
                  <a:pt x="216293" y="0"/>
                </a:lnTo>
                <a:lnTo>
                  <a:pt x="216293" y="41516"/>
                </a:lnTo>
                <a:lnTo>
                  <a:pt x="216293" y="54825"/>
                </a:lnTo>
                <a:lnTo>
                  <a:pt x="210908" y="60223"/>
                </a:lnTo>
                <a:lnTo>
                  <a:pt x="197637" y="60223"/>
                </a:lnTo>
                <a:lnTo>
                  <a:pt x="192252" y="54825"/>
                </a:lnTo>
                <a:lnTo>
                  <a:pt x="192252" y="41516"/>
                </a:lnTo>
                <a:lnTo>
                  <a:pt x="197637" y="36131"/>
                </a:lnTo>
                <a:lnTo>
                  <a:pt x="210908" y="36131"/>
                </a:lnTo>
                <a:lnTo>
                  <a:pt x="216293" y="41516"/>
                </a:lnTo>
                <a:lnTo>
                  <a:pt x="216293" y="0"/>
                </a:lnTo>
                <a:lnTo>
                  <a:pt x="156210" y="0"/>
                </a:lnTo>
                <a:lnTo>
                  <a:pt x="156210" y="41516"/>
                </a:lnTo>
                <a:lnTo>
                  <a:pt x="156210" y="54825"/>
                </a:lnTo>
                <a:lnTo>
                  <a:pt x="150825" y="60223"/>
                </a:lnTo>
                <a:lnTo>
                  <a:pt x="137553" y="60223"/>
                </a:lnTo>
                <a:lnTo>
                  <a:pt x="132181" y="54825"/>
                </a:lnTo>
                <a:lnTo>
                  <a:pt x="132181" y="41516"/>
                </a:lnTo>
                <a:lnTo>
                  <a:pt x="137553" y="36131"/>
                </a:lnTo>
                <a:lnTo>
                  <a:pt x="150825" y="36131"/>
                </a:lnTo>
                <a:lnTo>
                  <a:pt x="156210" y="41516"/>
                </a:lnTo>
                <a:lnTo>
                  <a:pt x="156210" y="0"/>
                </a:lnTo>
                <a:lnTo>
                  <a:pt x="96126" y="0"/>
                </a:lnTo>
                <a:lnTo>
                  <a:pt x="96126" y="41516"/>
                </a:lnTo>
                <a:lnTo>
                  <a:pt x="96126" y="54825"/>
                </a:lnTo>
                <a:lnTo>
                  <a:pt x="90754" y="60223"/>
                </a:lnTo>
                <a:lnTo>
                  <a:pt x="77470" y="60223"/>
                </a:lnTo>
                <a:lnTo>
                  <a:pt x="72097" y="54825"/>
                </a:lnTo>
                <a:lnTo>
                  <a:pt x="72097" y="41516"/>
                </a:lnTo>
                <a:lnTo>
                  <a:pt x="77470" y="36131"/>
                </a:lnTo>
                <a:lnTo>
                  <a:pt x="90754" y="36131"/>
                </a:lnTo>
                <a:lnTo>
                  <a:pt x="96126" y="41516"/>
                </a:lnTo>
                <a:lnTo>
                  <a:pt x="96126" y="0"/>
                </a:lnTo>
                <a:lnTo>
                  <a:pt x="45542" y="0"/>
                </a:lnTo>
                <a:lnTo>
                  <a:pt x="37160" y="1689"/>
                </a:lnTo>
                <a:lnTo>
                  <a:pt x="30327" y="6311"/>
                </a:lnTo>
                <a:lnTo>
                  <a:pt x="25717" y="13157"/>
                </a:lnTo>
                <a:lnTo>
                  <a:pt x="24028" y="21551"/>
                </a:lnTo>
                <a:lnTo>
                  <a:pt x="24028" y="74803"/>
                </a:lnTo>
                <a:lnTo>
                  <a:pt x="25717" y="83197"/>
                </a:lnTo>
                <a:lnTo>
                  <a:pt x="30327" y="90055"/>
                </a:lnTo>
                <a:lnTo>
                  <a:pt x="37160" y="94665"/>
                </a:lnTo>
                <a:lnTo>
                  <a:pt x="45542" y="96367"/>
                </a:lnTo>
                <a:lnTo>
                  <a:pt x="387045" y="96367"/>
                </a:lnTo>
                <a:lnTo>
                  <a:pt x="395414" y="94665"/>
                </a:lnTo>
                <a:lnTo>
                  <a:pt x="402259" y="90055"/>
                </a:lnTo>
                <a:lnTo>
                  <a:pt x="406857" y="83197"/>
                </a:lnTo>
                <a:lnTo>
                  <a:pt x="408559" y="74803"/>
                </a:lnTo>
                <a:lnTo>
                  <a:pt x="408559" y="60223"/>
                </a:lnTo>
                <a:lnTo>
                  <a:pt x="408559" y="36131"/>
                </a:lnTo>
                <a:lnTo>
                  <a:pt x="408559" y="21551"/>
                </a:lnTo>
                <a:close/>
              </a:path>
              <a:path w="433069" h="445769">
                <a:moveTo>
                  <a:pt x="432587" y="409625"/>
                </a:moveTo>
                <a:lnTo>
                  <a:pt x="258343" y="409625"/>
                </a:lnTo>
                <a:lnTo>
                  <a:pt x="258343" y="445770"/>
                </a:lnTo>
                <a:lnTo>
                  <a:pt x="432587" y="445770"/>
                </a:lnTo>
                <a:lnTo>
                  <a:pt x="432587" y="409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6" name="object 47">
            <a:extLst>
              <a:ext uri="{FF2B5EF4-FFF2-40B4-BE49-F238E27FC236}">
                <a16:creationId xmlns:a16="http://schemas.microsoft.com/office/drawing/2014/main" id="{1860C153-566C-4FCA-B0A1-B8DB497A3383}"/>
              </a:ext>
            </a:extLst>
          </p:cNvPr>
          <p:cNvGrpSpPr/>
          <p:nvPr/>
        </p:nvGrpSpPr>
        <p:grpSpPr>
          <a:xfrm>
            <a:off x="9864852" y="1027620"/>
            <a:ext cx="386080" cy="461009"/>
            <a:chOff x="4911917" y="1071587"/>
            <a:chExt cx="386080" cy="461009"/>
          </a:xfrm>
        </p:grpSpPr>
        <p:pic>
          <p:nvPicPr>
            <p:cNvPr id="67" name="object 48">
              <a:extLst>
                <a:ext uri="{FF2B5EF4-FFF2-40B4-BE49-F238E27FC236}">
                  <a16:creationId xmlns:a16="http://schemas.microsoft.com/office/drawing/2014/main" id="{F48B87D5-DDF0-44FF-AAFD-CFA9967777D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8300" y="1071587"/>
              <a:ext cx="192765" cy="192771"/>
            </a:xfrm>
            <a:prstGeom prst="rect">
              <a:avLst/>
            </a:prstGeom>
          </p:spPr>
        </p:pic>
        <p:sp>
          <p:nvSpPr>
            <p:cNvPr id="68" name="object 49">
              <a:extLst>
                <a:ext uri="{FF2B5EF4-FFF2-40B4-BE49-F238E27FC236}">
                  <a16:creationId xmlns:a16="http://schemas.microsoft.com/office/drawing/2014/main" id="{98D14D98-9197-4BCA-A279-32643816340F}"/>
                </a:ext>
              </a:extLst>
            </p:cNvPr>
            <p:cNvSpPr/>
            <p:nvPr/>
          </p:nvSpPr>
          <p:spPr>
            <a:xfrm>
              <a:off x="4911915" y="1264424"/>
              <a:ext cx="386080" cy="267970"/>
            </a:xfrm>
            <a:custGeom>
              <a:avLst/>
              <a:gdLst/>
              <a:ahLst/>
              <a:cxnLst/>
              <a:rect l="l" t="t" r="r" b="b"/>
              <a:pathLst>
                <a:path w="386079" h="267969">
                  <a:moveTo>
                    <a:pt x="368604" y="244944"/>
                  </a:moveTo>
                  <a:lnTo>
                    <a:pt x="322694" y="244944"/>
                  </a:lnTo>
                  <a:lnTo>
                    <a:pt x="322694" y="207352"/>
                  </a:lnTo>
                  <a:lnTo>
                    <a:pt x="322694" y="203136"/>
                  </a:lnTo>
                  <a:lnTo>
                    <a:pt x="322694" y="135547"/>
                  </a:lnTo>
                  <a:lnTo>
                    <a:pt x="322707" y="134518"/>
                  </a:lnTo>
                  <a:lnTo>
                    <a:pt x="322707" y="86372"/>
                  </a:lnTo>
                  <a:lnTo>
                    <a:pt x="315849" y="79514"/>
                  </a:lnTo>
                  <a:lnTo>
                    <a:pt x="266014" y="79514"/>
                  </a:lnTo>
                  <a:lnTo>
                    <a:pt x="266014" y="169341"/>
                  </a:lnTo>
                  <a:lnTo>
                    <a:pt x="232219" y="203136"/>
                  </a:lnTo>
                  <a:lnTo>
                    <a:pt x="223723" y="194640"/>
                  </a:lnTo>
                  <a:lnTo>
                    <a:pt x="248958" y="169341"/>
                  </a:lnTo>
                  <a:lnTo>
                    <a:pt x="223723" y="144043"/>
                  </a:lnTo>
                  <a:lnTo>
                    <a:pt x="232219" y="135547"/>
                  </a:lnTo>
                  <a:lnTo>
                    <a:pt x="266014" y="169341"/>
                  </a:lnTo>
                  <a:lnTo>
                    <a:pt x="266014" y="79514"/>
                  </a:lnTo>
                  <a:lnTo>
                    <a:pt x="212217" y="79514"/>
                  </a:lnTo>
                  <a:lnTo>
                    <a:pt x="212217" y="139153"/>
                  </a:lnTo>
                  <a:lnTo>
                    <a:pt x="184023" y="207352"/>
                  </a:lnTo>
                  <a:lnTo>
                    <a:pt x="173901" y="203136"/>
                  </a:lnTo>
                  <a:lnTo>
                    <a:pt x="172885" y="202717"/>
                  </a:lnTo>
                  <a:lnTo>
                    <a:pt x="200710" y="135547"/>
                  </a:lnTo>
                  <a:lnTo>
                    <a:pt x="201129" y="134518"/>
                  </a:lnTo>
                  <a:lnTo>
                    <a:pt x="212217" y="139153"/>
                  </a:lnTo>
                  <a:lnTo>
                    <a:pt x="212217" y="79514"/>
                  </a:lnTo>
                  <a:lnTo>
                    <a:pt x="161556" y="79514"/>
                  </a:lnTo>
                  <a:lnTo>
                    <a:pt x="161556" y="144043"/>
                  </a:lnTo>
                  <a:lnTo>
                    <a:pt x="136321" y="169341"/>
                  </a:lnTo>
                  <a:lnTo>
                    <a:pt x="161556" y="194640"/>
                  </a:lnTo>
                  <a:lnTo>
                    <a:pt x="153060" y="203136"/>
                  </a:lnTo>
                  <a:lnTo>
                    <a:pt x="119265" y="169341"/>
                  </a:lnTo>
                  <a:lnTo>
                    <a:pt x="153060" y="135547"/>
                  </a:lnTo>
                  <a:lnTo>
                    <a:pt x="161556" y="144043"/>
                  </a:lnTo>
                  <a:lnTo>
                    <a:pt x="161556" y="79514"/>
                  </a:lnTo>
                  <a:lnTo>
                    <a:pt x="69862" y="79514"/>
                  </a:lnTo>
                  <a:lnTo>
                    <a:pt x="63004" y="86372"/>
                  </a:lnTo>
                  <a:lnTo>
                    <a:pt x="63004" y="244944"/>
                  </a:lnTo>
                  <a:lnTo>
                    <a:pt x="16929" y="244944"/>
                  </a:lnTo>
                  <a:lnTo>
                    <a:pt x="16954" y="261035"/>
                  </a:lnTo>
                  <a:lnTo>
                    <a:pt x="23787" y="267855"/>
                  </a:lnTo>
                  <a:lnTo>
                    <a:pt x="32219" y="267893"/>
                  </a:lnTo>
                  <a:lnTo>
                    <a:pt x="353301" y="267893"/>
                  </a:lnTo>
                  <a:lnTo>
                    <a:pt x="361734" y="267855"/>
                  </a:lnTo>
                  <a:lnTo>
                    <a:pt x="368566" y="261035"/>
                  </a:lnTo>
                  <a:lnTo>
                    <a:pt x="368604" y="244944"/>
                  </a:lnTo>
                  <a:close/>
                </a:path>
                <a:path w="386079" h="267969">
                  <a:moveTo>
                    <a:pt x="386067" y="185166"/>
                  </a:moveTo>
                  <a:lnTo>
                    <a:pt x="367449" y="71691"/>
                  </a:lnTo>
                  <a:lnTo>
                    <a:pt x="330136" y="27127"/>
                  </a:lnTo>
                  <a:lnTo>
                    <a:pt x="287528" y="8420"/>
                  </a:lnTo>
                  <a:lnTo>
                    <a:pt x="254381" y="0"/>
                  </a:lnTo>
                  <a:lnTo>
                    <a:pt x="224726" y="13462"/>
                  </a:lnTo>
                  <a:lnTo>
                    <a:pt x="193090" y="17957"/>
                  </a:lnTo>
                  <a:lnTo>
                    <a:pt x="161455" y="13462"/>
                  </a:lnTo>
                  <a:lnTo>
                    <a:pt x="131800" y="0"/>
                  </a:lnTo>
                  <a:lnTo>
                    <a:pt x="120954" y="1993"/>
                  </a:lnTo>
                  <a:lnTo>
                    <a:pt x="76631" y="16992"/>
                  </a:lnTo>
                  <a:lnTo>
                    <a:pt x="35534" y="39395"/>
                  </a:lnTo>
                  <a:lnTo>
                    <a:pt x="0" y="175247"/>
                  </a:lnTo>
                  <a:lnTo>
                    <a:pt x="50" y="181737"/>
                  </a:lnTo>
                  <a:lnTo>
                    <a:pt x="1727" y="187896"/>
                  </a:lnTo>
                  <a:lnTo>
                    <a:pt x="4927" y="193421"/>
                  </a:lnTo>
                  <a:lnTo>
                    <a:pt x="9512" y="198018"/>
                  </a:lnTo>
                  <a:lnTo>
                    <a:pt x="50774" y="225247"/>
                  </a:lnTo>
                  <a:lnTo>
                    <a:pt x="50774" y="94818"/>
                  </a:lnTo>
                  <a:lnTo>
                    <a:pt x="52920" y="84175"/>
                  </a:lnTo>
                  <a:lnTo>
                    <a:pt x="58788" y="75476"/>
                  </a:lnTo>
                  <a:lnTo>
                    <a:pt x="67475" y="69621"/>
                  </a:lnTo>
                  <a:lnTo>
                    <a:pt x="78130" y="67475"/>
                  </a:lnTo>
                  <a:lnTo>
                    <a:pt x="307213" y="67475"/>
                  </a:lnTo>
                  <a:lnTo>
                    <a:pt x="317855" y="69621"/>
                  </a:lnTo>
                  <a:lnTo>
                    <a:pt x="326555" y="75476"/>
                  </a:lnTo>
                  <a:lnTo>
                    <a:pt x="332409" y="84175"/>
                  </a:lnTo>
                  <a:lnTo>
                    <a:pt x="334568" y="94818"/>
                  </a:lnTo>
                  <a:lnTo>
                    <a:pt x="334568" y="221932"/>
                  </a:lnTo>
                  <a:lnTo>
                    <a:pt x="383209" y="191173"/>
                  </a:lnTo>
                  <a:lnTo>
                    <a:pt x="386067" y="1851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矩形 68">
            <a:extLst>
              <a:ext uri="{FF2B5EF4-FFF2-40B4-BE49-F238E27FC236}">
                <a16:creationId xmlns:a16="http://schemas.microsoft.com/office/drawing/2014/main" id="{60F09A37-2DA7-4F29-8455-C9D4BFF8B570}"/>
              </a:ext>
            </a:extLst>
          </p:cNvPr>
          <p:cNvSpPr/>
          <p:nvPr/>
        </p:nvSpPr>
        <p:spPr>
          <a:xfrm>
            <a:off x="11082656" y="6295768"/>
            <a:ext cx="265680" cy="48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灯片编号占位符 69">
            <a:extLst>
              <a:ext uri="{FF2B5EF4-FFF2-40B4-BE49-F238E27FC236}">
                <a16:creationId xmlns:a16="http://schemas.microsoft.com/office/drawing/2014/main" id="{AA5C56CF-74E3-49E2-A44E-8F5C6E1551B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26</a:t>
            </a:fld>
            <a:endParaRPr lang="en-US" altLang="zh-C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381BEB5-3CB4-48B9-A8D0-AE7E0E2954C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27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866E755-760A-4B0D-9FC4-EE37F9554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48934"/>
            <a:ext cx="10972800" cy="2360132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7231CFB1-0D9A-4CFB-AE24-3312E51481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0232" y="244551"/>
            <a:ext cx="65271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" dirty="0"/>
              <a:t>Port </a:t>
            </a:r>
            <a:r>
              <a:rPr sz="4400" spc="-55" dirty="0"/>
              <a:t>Inference:</a:t>
            </a:r>
            <a:r>
              <a:rPr sz="4400" spc="-190" dirty="0"/>
              <a:t> </a:t>
            </a:r>
            <a:r>
              <a:rPr sz="4400" spc="-50" dirty="0"/>
              <a:t>Measurement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1389979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5907148"/>
            <a:ext cx="2326640" cy="77724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Open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Resolvers: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699135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34%</a:t>
            </a:r>
            <a:r>
              <a:rPr sz="20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Vulnerable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600" y="1249564"/>
            <a:ext cx="3870325" cy="77724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Well-known </a:t>
            </a:r>
            <a:r>
              <a:rPr sz="2400" spc="-5" dirty="0">
                <a:latin typeface="Calibri"/>
                <a:cs typeface="Calibri"/>
              </a:rPr>
              <a:t>Public</a:t>
            </a:r>
            <a:r>
              <a:rPr sz="2400" spc="-15" dirty="0">
                <a:latin typeface="Calibri"/>
                <a:cs typeface="Calibri"/>
              </a:rPr>
              <a:t> Resolvers:</a:t>
            </a:r>
            <a:endParaRPr sz="24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699135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12</a:t>
            </a:r>
            <a:r>
              <a:rPr sz="2000" dirty="0">
                <a:latin typeface="Calibri"/>
                <a:cs typeface="Calibri"/>
              </a:rPr>
              <a:t>/14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Vulnerable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0232" y="244551"/>
            <a:ext cx="65271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" dirty="0"/>
              <a:t>Port </a:t>
            </a:r>
            <a:r>
              <a:rPr sz="4400" spc="-55" dirty="0"/>
              <a:t>Inference:</a:t>
            </a:r>
            <a:r>
              <a:rPr sz="4400" spc="-190" dirty="0"/>
              <a:t> </a:t>
            </a:r>
            <a:r>
              <a:rPr sz="4400" spc="-50" dirty="0"/>
              <a:t>Measurement</a:t>
            </a:r>
            <a:endParaRPr sz="4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6316DBC-2FE4-4629-9B9F-9B848BEE902F}"/>
              </a:ext>
            </a:extLst>
          </p:cNvPr>
          <p:cNvSpPr/>
          <p:nvPr/>
        </p:nvSpPr>
        <p:spPr>
          <a:xfrm>
            <a:off x="11082656" y="6295768"/>
            <a:ext cx="265680" cy="48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C9B789D-EE72-449A-BB0B-D01965634EE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28</a:t>
            </a:fld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021DC0C-3AC4-45DC-AF16-22DC77590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925" y="2159280"/>
            <a:ext cx="9932454" cy="377248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0129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0" dirty="0"/>
              <a:t>Contents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19046"/>
            <a:ext cx="6824980" cy="3833742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Background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Overview</a:t>
            </a: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Part </a:t>
            </a:r>
            <a:r>
              <a:rPr sz="2600" spc="5" dirty="0">
                <a:latin typeface="Calibri"/>
                <a:cs typeface="Calibri"/>
              </a:rPr>
              <a:t>I: </a:t>
            </a:r>
            <a:r>
              <a:rPr sz="2600" spc="-15" dirty="0">
                <a:latin typeface="Calibri"/>
                <a:cs typeface="Calibri"/>
              </a:rPr>
              <a:t>Infer </a:t>
            </a:r>
            <a:r>
              <a:rPr sz="2600" spc="-5" dirty="0">
                <a:latin typeface="Calibri"/>
                <a:cs typeface="Calibri"/>
              </a:rPr>
              <a:t>Ephemeral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Port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ts val="3115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Part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II: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Extend 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Attack</a:t>
            </a:r>
            <a:r>
              <a:rPr sz="26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Window</a:t>
            </a:r>
            <a:endParaRPr sz="2600" dirty="0">
              <a:latin typeface="Calibri"/>
              <a:cs typeface="Calibri"/>
            </a:endParaRPr>
          </a:p>
          <a:p>
            <a:pPr marL="698500" lvl="1" indent="-229235">
              <a:lnSpc>
                <a:spcPts val="2620"/>
              </a:lnSpc>
              <a:buFont typeface="Arial"/>
              <a:buChar char="•"/>
              <a:tabLst>
                <a:tab pos="699135" algn="l"/>
              </a:tabLst>
            </a:pPr>
            <a:r>
              <a:rPr sz="2200" spc="-20" dirty="0">
                <a:solidFill>
                  <a:srgbClr val="A6A6A6"/>
                </a:solidFill>
                <a:latin typeface="Calibri"/>
                <a:cs typeface="Calibri"/>
              </a:rPr>
              <a:t>Strategy </a:t>
            </a:r>
            <a:r>
              <a:rPr sz="2200" spc="-5" dirty="0">
                <a:solidFill>
                  <a:srgbClr val="A6A6A6"/>
                </a:solidFill>
                <a:latin typeface="Calibri"/>
                <a:cs typeface="Calibri"/>
              </a:rPr>
              <a:t>I: Malicious Name Server </a:t>
            </a:r>
            <a:r>
              <a:rPr sz="2200" spc="-25" dirty="0">
                <a:solidFill>
                  <a:srgbClr val="A6A6A6"/>
                </a:solidFill>
                <a:latin typeface="Calibri"/>
                <a:cs typeface="Calibri"/>
              </a:rPr>
              <a:t>(Refer </a:t>
            </a:r>
            <a:r>
              <a:rPr sz="2200" spc="-20" dirty="0">
                <a:solidFill>
                  <a:srgbClr val="A6A6A6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A6A6A6"/>
                </a:solidFill>
                <a:latin typeface="Calibri"/>
                <a:cs typeface="Calibri"/>
              </a:rPr>
              <a:t>the</a:t>
            </a:r>
            <a:r>
              <a:rPr sz="2200" spc="145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A6A6A6"/>
                </a:solidFill>
                <a:latin typeface="Calibri"/>
                <a:cs typeface="Calibri"/>
              </a:rPr>
              <a:t>Paper)</a:t>
            </a:r>
            <a:endParaRPr sz="2200" dirty="0">
              <a:latin typeface="Calibri"/>
              <a:cs typeface="Calibri"/>
            </a:endParaRPr>
          </a:p>
          <a:p>
            <a:pPr marL="698500" lvl="1" indent="-229235">
              <a:lnSpc>
                <a:spcPts val="2625"/>
              </a:lnSpc>
              <a:buFont typeface="Arial"/>
              <a:buChar char="•"/>
              <a:tabLst>
                <a:tab pos="699135" algn="l"/>
              </a:tabLst>
            </a:pP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Strategy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II: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Response 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Rate</a:t>
            </a:r>
            <a:r>
              <a:rPr sz="2200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Limiting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Our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Attacks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Defenses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Conclusion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972F1B3-3EE7-4949-B0BB-3CAF062B31BF}"/>
              </a:ext>
            </a:extLst>
          </p:cNvPr>
          <p:cNvSpPr/>
          <p:nvPr/>
        </p:nvSpPr>
        <p:spPr>
          <a:xfrm>
            <a:off x="11082656" y="6295768"/>
            <a:ext cx="265680" cy="48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11FD01-E7EC-46D3-99F0-6FF647BE5CE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29</a:t>
            </a:fld>
            <a:endParaRPr lang="en-US" altLang="zh-C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53C77A-D4D9-4DE1-A236-A409A1E1644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3</a:t>
            </a:fld>
            <a:endParaRPr lang="en-US" altLang="zh-CN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B3359482-7E6A-4044-A28A-CEEF331B82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2508" y="247599"/>
            <a:ext cx="46704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30" dirty="0"/>
              <a:t>DNS</a:t>
            </a:r>
            <a:endParaRPr sz="4400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2CE66CD-FEF6-48DB-8064-3059BB89B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1" y="1717279"/>
            <a:ext cx="8381998" cy="342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567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0196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" dirty="0"/>
              <a:t>Extend </a:t>
            </a:r>
            <a:r>
              <a:rPr sz="4400" spc="-60" dirty="0"/>
              <a:t>Attack</a:t>
            </a:r>
            <a:r>
              <a:rPr sz="4400" spc="-225" dirty="0"/>
              <a:t> </a:t>
            </a:r>
            <a:r>
              <a:rPr sz="4400" spc="-40" dirty="0"/>
              <a:t>Window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2356357" y="3107182"/>
            <a:ext cx="6421755" cy="3332479"/>
            <a:chOff x="2356357" y="3107182"/>
            <a:chExt cx="6421755" cy="3332479"/>
          </a:xfrm>
        </p:grpSpPr>
        <p:sp>
          <p:nvSpPr>
            <p:cNvPr id="4" name="object 4"/>
            <p:cNvSpPr/>
            <p:nvPr/>
          </p:nvSpPr>
          <p:spPr>
            <a:xfrm>
              <a:off x="2356358" y="3113531"/>
              <a:ext cx="2419985" cy="3326129"/>
            </a:xfrm>
            <a:custGeom>
              <a:avLst/>
              <a:gdLst/>
              <a:ahLst/>
              <a:cxnLst/>
              <a:rect l="l" t="t" r="r" b="b"/>
              <a:pathLst>
                <a:path w="2419985" h="3326129">
                  <a:moveTo>
                    <a:pt x="2377313" y="0"/>
                  </a:moveTo>
                  <a:lnTo>
                    <a:pt x="2356104" y="0"/>
                  </a:lnTo>
                  <a:lnTo>
                    <a:pt x="2356104" y="561898"/>
                  </a:lnTo>
                  <a:lnTo>
                    <a:pt x="2290699" y="517144"/>
                  </a:lnTo>
                  <a:lnTo>
                    <a:pt x="2286343" y="548690"/>
                  </a:lnTo>
                  <a:lnTo>
                    <a:pt x="63500" y="243255"/>
                  </a:lnTo>
                  <a:lnTo>
                    <a:pt x="63500" y="0"/>
                  </a:lnTo>
                  <a:lnTo>
                    <a:pt x="50800" y="0"/>
                  </a:lnTo>
                  <a:lnTo>
                    <a:pt x="50800" y="241515"/>
                  </a:lnTo>
                  <a:lnTo>
                    <a:pt x="38100" y="239776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3324644"/>
                  </a:lnTo>
                  <a:lnTo>
                    <a:pt x="38100" y="3324644"/>
                  </a:lnTo>
                  <a:lnTo>
                    <a:pt x="38100" y="252717"/>
                  </a:lnTo>
                  <a:lnTo>
                    <a:pt x="50800" y="254457"/>
                  </a:lnTo>
                  <a:lnTo>
                    <a:pt x="50800" y="3324644"/>
                  </a:lnTo>
                  <a:lnTo>
                    <a:pt x="63500" y="3324644"/>
                  </a:lnTo>
                  <a:lnTo>
                    <a:pt x="63500" y="256209"/>
                  </a:lnTo>
                  <a:lnTo>
                    <a:pt x="2284615" y="561276"/>
                  </a:lnTo>
                  <a:lnTo>
                    <a:pt x="2280285" y="592709"/>
                  </a:lnTo>
                  <a:lnTo>
                    <a:pt x="2356104" y="566966"/>
                  </a:lnTo>
                  <a:lnTo>
                    <a:pt x="2356104" y="3325761"/>
                  </a:lnTo>
                  <a:lnTo>
                    <a:pt x="2377313" y="3325774"/>
                  </a:lnTo>
                  <a:lnTo>
                    <a:pt x="2377313" y="0"/>
                  </a:lnTo>
                  <a:close/>
                </a:path>
                <a:path w="2419985" h="3326129">
                  <a:moveTo>
                    <a:pt x="2419604" y="0"/>
                  </a:moveTo>
                  <a:lnTo>
                    <a:pt x="2398395" y="0"/>
                  </a:lnTo>
                  <a:lnTo>
                    <a:pt x="2398395" y="3325761"/>
                  </a:lnTo>
                  <a:lnTo>
                    <a:pt x="2419604" y="3325774"/>
                  </a:lnTo>
                  <a:lnTo>
                    <a:pt x="24196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27247" y="3310128"/>
              <a:ext cx="762000" cy="368935"/>
            </a:xfrm>
            <a:custGeom>
              <a:avLst/>
              <a:gdLst/>
              <a:ahLst/>
              <a:cxnLst/>
              <a:rect l="l" t="t" r="r" b="b"/>
              <a:pathLst>
                <a:path w="762000" h="368935">
                  <a:moveTo>
                    <a:pt x="762000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762000" y="368808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14486" y="3113531"/>
              <a:ext cx="63500" cy="3324860"/>
            </a:xfrm>
            <a:custGeom>
              <a:avLst/>
              <a:gdLst/>
              <a:ahLst/>
              <a:cxnLst/>
              <a:rect l="l" t="t" r="r" b="b"/>
              <a:pathLst>
                <a:path w="63500" h="3324860">
                  <a:moveTo>
                    <a:pt x="12700" y="0"/>
                  </a:moveTo>
                  <a:lnTo>
                    <a:pt x="0" y="0"/>
                  </a:lnTo>
                  <a:lnTo>
                    <a:pt x="0" y="3324644"/>
                  </a:lnTo>
                  <a:lnTo>
                    <a:pt x="12700" y="3324644"/>
                  </a:lnTo>
                  <a:lnTo>
                    <a:pt x="12700" y="0"/>
                  </a:lnTo>
                  <a:close/>
                </a:path>
                <a:path w="63500" h="3324860">
                  <a:moveTo>
                    <a:pt x="63500" y="0"/>
                  </a:moveTo>
                  <a:lnTo>
                    <a:pt x="25400" y="0"/>
                  </a:lnTo>
                  <a:lnTo>
                    <a:pt x="25400" y="3324644"/>
                  </a:lnTo>
                  <a:lnTo>
                    <a:pt x="63500" y="3324644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94931" y="3113532"/>
              <a:ext cx="0" cy="3270885"/>
            </a:xfrm>
            <a:custGeom>
              <a:avLst/>
              <a:gdLst/>
              <a:ahLst/>
              <a:cxnLst/>
              <a:rect l="l" t="t" r="r" b="b"/>
              <a:pathLst>
                <a:path h="3270885">
                  <a:moveTo>
                    <a:pt x="0" y="0"/>
                  </a:moveTo>
                  <a:lnTo>
                    <a:pt x="0" y="3270542"/>
                  </a:lnTo>
                </a:path>
              </a:pathLst>
            </a:custGeom>
            <a:ln w="127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205733" y="3328542"/>
            <a:ext cx="598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Qu</a:t>
            </a:r>
            <a:r>
              <a:rPr sz="1800" spc="5" dirty="0">
                <a:latin typeface="Calibri"/>
                <a:cs typeface="Calibri"/>
              </a:rPr>
              <a:t>er</a:t>
            </a:r>
            <a:r>
              <a:rPr sz="1800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767707" y="3986529"/>
            <a:ext cx="3964940" cy="578485"/>
            <a:chOff x="4767707" y="3986529"/>
            <a:chExt cx="3964940" cy="578485"/>
          </a:xfrm>
        </p:grpSpPr>
        <p:sp>
          <p:nvSpPr>
            <p:cNvPr id="14" name="object 14"/>
            <p:cNvSpPr/>
            <p:nvPr/>
          </p:nvSpPr>
          <p:spPr>
            <a:xfrm>
              <a:off x="4767707" y="3986529"/>
              <a:ext cx="3964940" cy="578485"/>
            </a:xfrm>
            <a:custGeom>
              <a:avLst/>
              <a:gdLst/>
              <a:ahLst/>
              <a:cxnLst/>
              <a:rect l="l" t="t" r="r" b="b"/>
              <a:pathLst>
                <a:path w="3964940" h="578485">
                  <a:moveTo>
                    <a:pt x="3888127" y="546662"/>
                  </a:moveTo>
                  <a:lnTo>
                    <a:pt x="3883787" y="578104"/>
                  </a:lnTo>
                  <a:lnTo>
                    <a:pt x="3964432" y="550799"/>
                  </a:lnTo>
                  <a:lnTo>
                    <a:pt x="3960911" y="548386"/>
                  </a:lnTo>
                  <a:lnTo>
                    <a:pt x="3900677" y="548386"/>
                  </a:lnTo>
                  <a:lnTo>
                    <a:pt x="3888127" y="546662"/>
                  </a:lnTo>
                  <a:close/>
                </a:path>
                <a:path w="3964940" h="578485">
                  <a:moveTo>
                    <a:pt x="3889863" y="534083"/>
                  </a:moveTo>
                  <a:lnTo>
                    <a:pt x="3888127" y="546662"/>
                  </a:lnTo>
                  <a:lnTo>
                    <a:pt x="3900677" y="548386"/>
                  </a:lnTo>
                  <a:lnTo>
                    <a:pt x="3902456" y="535813"/>
                  </a:lnTo>
                  <a:lnTo>
                    <a:pt x="3889863" y="534083"/>
                  </a:lnTo>
                  <a:close/>
                </a:path>
                <a:path w="3964940" h="578485">
                  <a:moveTo>
                    <a:pt x="3894200" y="502666"/>
                  </a:moveTo>
                  <a:lnTo>
                    <a:pt x="3889863" y="534083"/>
                  </a:lnTo>
                  <a:lnTo>
                    <a:pt x="3902456" y="535813"/>
                  </a:lnTo>
                  <a:lnTo>
                    <a:pt x="3900677" y="548386"/>
                  </a:lnTo>
                  <a:lnTo>
                    <a:pt x="3960911" y="548386"/>
                  </a:lnTo>
                  <a:lnTo>
                    <a:pt x="3894200" y="502666"/>
                  </a:lnTo>
                  <a:close/>
                </a:path>
                <a:path w="3964940" h="578485">
                  <a:moveTo>
                    <a:pt x="1777" y="0"/>
                  </a:moveTo>
                  <a:lnTo>
                    <a:pt x="0" y="12700"/>
                  </a:lnTo>
                  <a:lnTo>
                    <a:pt x="3888127" y="546662"/>
                  </a:lnTo>
                  <a:lnTo>
                    <a:pt x="3889863" y="534083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09360" y="4081271"/>
              <a:ext cx="763905" cy="368935"/>
            </a:xfrm>
            <a:custGeom>
              <a:avLst/>
              <a:gdLst/>
              <a:ahLst/>
              <a:cxnLst/>
              <a:rect l="l" t="t" r="r" b="b"/>
              <a:pathLst>
                <a:path w="763904" h="368935">
                  <a:moveTo>
                    <a:pt x="763523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763523" y="368807"/>
                  </a:lnTo>
                  <a:lnTo>
                    <a:pt x="7635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701281" y="4081271"/>
            <a:ext cx="372110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4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244"/>
              </a:spcBef>
            </a:pPr>
            <a:r>
              <a:rPr sz="1800" dirty="0">
                <a:latin typeface="Calibri"/>
                <a:cs typeface="Calibri"/>
              </a:rPr>
              <a:t>ry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4768596" y="5029072"/>
            <a:ext cx="3978275" cy="694055"/>
            <a:chOff x="4768596" y="5029072"/>
            <a:chExt cx="3978275" cy="694055"/>
          </a:xfrm>
        </p:grpSpPr>
        <p:sp>
          <p:nvSpPr>
            <p:cNvPr id="19" name="object 19"/>
            <p:cNvSpPr/>
            <p:nvPr/>
          </p:nvSpPr>
          <p:spPr>
            <a:xfrm>
              <a:off x="4768596" y="5029072"/>
              <a:ext cx="3978275" cy="694055"/>
            </a:xfrm>
            <a:custGeom>
              <a:avLst/>
              <a:gdLst/>
              <a:ahLst/>
              <a:cxnLst/>
              <a:rect l="l" t="t" r="r" b="b"/>
              <a:pathLst>
                <a:path w="3978275" h="694054">
                  <a:moveTo>
                    <a:pt x="68961" y="618769"/>
                  </a:moveTo>
                  <a:lnTo>
                    <a:pt x="0" y="668870"/>
                  </a:lnTo>
                  <a:lnTo>
                    <a:pt x="81406" y="693927"/>
                  </a:lnTo>
                  <a:lnTo>
                    <a:pt x="76567" y="664705"/>
                  </a:lnTo>
                  <a:lnTo>
                    <a:pt x="63626" y="664705"/>
                  </a:lnTo>
                  <a:lnTo>
                    <a:pt x="61594" y="652183"/>
                  </a:lnTo>
                  <a:lnTo>
                    <a:pt x="74147" y="650091"/>
                  </a:lnTo>
                  <a:lnTo>
                    <a:pt x="68961" y="618769"/>
                  </a:lnTo>
                  <a:close/>
                </a:path>
                <a:path w="3978275" h="694054">
                  <a:moveTo>
                    <a:pt x="74147" y="650091"/>
                  </a:moveTo>
                  <a:lnTo>
                    <a:pt x="61594" y="652183"/>
                  </a:lnTo>
                  <a:lnTo>
                    <a:pt x="63626" y="664705"/>
                  </a:lnTo>
                  <a:lnTo>
                    <a:pt x="76220" y="662606"/>
                  </a:lnTo>
                  <a:lnTo>
                    <a:pt x="74147" y="650091"/>
                  </a:lnTo>
                  <a:close/>
                </a:path>
                <a:path w="3978275" h="694054">
                  <a:moveTo>
                    <a:pt x="76220" y="662606"/>
                  </a:moveTo>
                  <a:lnTo>
                    <a:pt x="63626" y="664705"/>
                  </a:lnTo>
                  <a:lnTo>
                    <a:pt x="76567" y="664705"/>
                  </a:lnTo>
                  <a:lnTo>
                    <a:pt x="76220" y="662606"/>
                  </a:lnTo>
                  <a:close/>
                </a:path>
                <a:path w="3978275" h="694054">
                  <a:moveTo>
                    <a:pt x="3975734" y="0"/>
                  </a:moveTo>
                  <a:lnTo>
                    <a:pt x="74147" y="650091"/>
                  </a:lnTo>
                  <a:lnTo>
                    <a:pt x="76220" y="662606"/>
                  </a:lnTo>
                  <a:lnTo>
                    <a:pt x="3977767" y="12445"/>
                  </a:lnTo>
                  <a:lnTo>
                    <a:pt x="39757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50864" y="5192267"/>
              <a:ext cx="1080770" cy="368935"/>
            </a:xfrm>
            <a:custGeom>
              <a:avLst/>
              <a:gdLst/>
              <a:ahLst/>
              <a:cxnLst/>
              <a:rect l="l" t="t" r="r" b="b"/>
              <a:pathLst>
                <a:path w="1080770" h="368935">
                  <a:moveTo>
                    <a:pt x="1080515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1080515" y="368807"/>
                  </a:lnTo>
                  <a:lnTo>
                    <a:pt x="10805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144005" y="5192267"/>
            <a:ext cx="544830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245"/>
              </a:spcBef>
            </a:pP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86245" y="5210683"/>
            <a:ext cx="539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onse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768596" y="4466844"/>
            <a:ext cx="1923414" cy="646430"/>
            <a:chOff x="4768596" y="4466844"/>
            <a:chExt cx="1923414" cy="646430"/>
          </a:xfrm>
        </p:grpSpPr>
        <p:sp>
          <p:nvSpPr>
            <p:cNvPr id="24" name="object 24"/>
            <p:cNvSpPr/>
            <p:nvPr/>
          </p:nvSpPr>
          <p:spPr>
            <a:xfrm>
              <a:off x="4768596" y="4618990"/>
              <a:ext cx="1923414" cy="273050"/>
            </a:xfrm>
            <a:custGeom>
              <a:avLst/>
              <a:gdLst/>
              <a:ahLst/>
              <a:cxnLst/>
              <a:rect l="l" t="t" r="r" b="b"/>
              <a:pathLst>
                <a:path w="1923415" h="273050">
                  <a:moveTo>
                    <a:pt x="1921382" y="0"/>
                  </a:moveTo>
                  <a:lnTo>
                    <a:pt x="1870963" y="6350"/>
                  </a:lnTo>
                  <a:lnTo>
                    <a:pt x="1872487" y="18923"/>
                  </a:lnTo>
                  <a:lnTo>
                    <a:pt x="1922906" y="12700"/>
                  </a:lnTo>
                  <a:lnTo>
                    <a:pt x="1921382" y="0"/>
                  </a:lnTo>
                  <a:close/>
                </a:path>
                <a:path w="1923415" h="273050">
                  <a:moveTo>
                    <a:pt x="1833118" y="10922"/>
                  </a:moveTo>
                  <a:lnTo>
                    <a:pt x="1782699" y="17272"/>
                  </a:lnTo>
                  <a:lnTo>
                    <a:pt x="1784350" y="29845"/>
                  </a:lnTo>
                  <a:lnTo>
                    <a:pt x="1834769" y="23622"/>
                  </a:lnTo>
                  <a:lnTo>
                    <a:pt x="1833118" y="10922"/>
                  </a:lnTo>
                  <a:close/>
                </a:path>
                <a:path w="1923415" h="273050">
                  <a:moveTo>
                    <a:pt x="1744979" y="21843"/>
                  </a:moveTo>
                  <a:lnTo>
                    <a:pt x="1694561" y="28193"/>
                  </a:lnTo>
                  <a:lnTo>
                    <a:pt x="1696084" y="40767"/>
                  </a:lnTo>
                  <a:lnTo>
                    <a:pt x="1746503" y="34543"/>
                  </a:lnTo>
                  <a:lnTo>
                    <a:pt x="1744979" y="21843"/>
                  </a:lnTo>
                  <a:close/>
                </a:path>
                <a:path w="1923415" h="273050">
                  <a:moveTo>
                    <a:pt x="1656714" y="32893"/>
                  </a:moveTo>
                  <a:lnTo>
                    <a:pt x="1606295" y="39116"/>
                  </a:lnTo>
                  <a:lnTo>
                    <a:pt x="1607819" y="51689"/>
                  </a:lnTo>
                  <a:lnTo>
                    <a:pt x="1658239" y="45466"/>
                  </a:lnTo>
                  <a:lnTo>
                    <a:pt x="1656714" y="32893"/>
                  </a:lnTo>
                  <a:close/>
                </a:path>
                <a:path w="1923415" h="273050">
                  <a:moveTo>
                    <a:pt x="1568450" y="43815"/>
                  </a:moveTo>
                  <a:lnTo>
                    <a:pt x="1518030" y="50037"/>
                  </a:lnTo>
                  <a:lnTo>
                    <a:pt x="1519681" y="62611"/>
                  </a:lnTo>
                  <a:lnTo>
                    <a:pt x="1570101" y="56387"/>
                  </a:lnTo>
                  <a:lnTo>
                    <a:pt x="1568450" y="43815"/>
                  </a:lnTo>
                  <a:close/>
                </a:path>
                <a:path w="1923415" h="273050">
                  <a:moveTo>
                    <a:pt x="1480312" y="54737"/>
                  </a:moveTo>
                  <a:lnTo>
                    <a:pt x="1429892" y="60960"/>
                  </a:lnTo>
                  <a:lnTo>
                    <a:pt x="1431416" y="73533"/>
                  </a:lnTo>
                  <a:lnTo>
                    <a:pt x="1481836" y="67310"/>
                  </a:lnTo>
                  <a:lnTo>
                    <a:pt x="1480312" y="54737"/>
                  </a:lnTo>
                  <a:close/>
                </a:path>
                <a:path w="1923415" h="273050">
                  <a:moveTo>
                    <a:pt x="1392046" y="65659"/>
                  </a:moveTo>
                  <a:lnTo>
                    <a:pt x="1341627" y="71882"/>
                  </a:lnTo>
                  <a:lnTo>
                    <a:pt x="1343152" y="84455"/>
                  </a:lnTo>
                  <a:lnTo>
                    <a:pt x="1393570" y="78232"/>
                  </a:lnTo>
                  <a:lnTo>
                    <a:pt x="1392046" y="65659"/>
                  </a:lnTo>
                  <a:close/>
                </a:path>
                <a:path w="1923415" h="273050">
                  <a:moveTo>
                    <a:pt x="1303781" y="76581"/>
                  </a:moveTo>
                  <a:lnTo>
                    <a:pt x="1253363" y="82804"/>
                  </a:lnTo>
                  <a:lnTo>
                    <a:pt x="1255014" y="95377"/>
                  </a:lnTo>
                  <a:lnTo>
                    <a:pt x="1305432" y="89154"/>
                  </a:lnTo>
                  <a:lnTo>
                    <a:pt x="1303781" y="76581"/>
                  </a:lnTo>
                  <a:close/>
                </a:path>
                <a:path w="1923415" h="273050">
                  <a:moveTo>
                    <a:pt x="1215643" y="87503"/>
                  </a:moveTo>
                  <a:lnTo>
                    <a:pt x="1165225" y="93726"/>
                  </a:lnTo>
                  <a:lnTo>
                    <a:pt x="1166749" y="106299"/>
                  </a:lnTo>
                  <a:lnTo>
                    <a:pt x="1217167" y="100076"/>
                  </a:lnTo>
                  <a:lnTo>
                    <a:pt x="1215643" y="87503"/>
                  </a:lnTo>
                  <a:close/>
                </a:path>
                <a:path w="1923415" h="273050">
                  <a:moveTo>
                    <a:pt x="1127378" y="98425"/>
                  </a:moveTo>
                  <a:lnTo>
                    <a:pt x="1076959" y="104648"/>
                  </a:lnTo>
                  <a:lnTo>
                    <a:pt x="1078483" y="117221"/>
                  </a:lnTo>
                  <a:lnTo>
                    <a:pt x="1128902" y="110998"/>
                  </a:lnTo>
                  <a:lnTo>
                    <a:pt x="1127378" y="98425"/>
                  </a:lnTo>
                  <a:close/>
                </a:path>
                <a:path w="1923415" h="273050">
                  <a:moveTo>
                    <a:pt x="1039113" y="109347"/>
                  </a:moveTo>
                  <a:lnTo>
                    <a:pt x="988694" y="115570"/>
                  </a:lnTo>
                  <a:lnTo>
                    <a:pt x="990345" y="128143"/>
                  </a:lnTo>
                  <a:lnTo>
                    <a:pt x="1040764" y="121920"/>
                  </a:lnTo>
                  <a:lnTo>
                    <a:pt x="1039113" y="109347"/>
                  </a:lnTo>
                  <a:close/>
                </a:path>
                <a:path w="1923415" h="273050">
                  <a:moveTo>
                    <a:pt x="950976" y="120268"/>
                  </a:moveTo>
                  <a:lnTo>
                    <a:pt x="900556" y="126492"/>
                  </a:lnTo>
                  <a:lnTo>
                    <a:pt x="902080" y="139065"/>
                  </a:lnTo>
                  <a:lnTo>
                    <a:pt x="952500" y="132842"/>
                  </a:lnTo>
                  <a:lnTo>
                    <a:pt x="950976" y="120268"/>
                  </a:lnTo>
                  <a:close/>
                </a:path>
                <a:path w="1923415" h="273050">
                  <a:moveTo>
                    <a:pt x="862711" y="131191"/>
                  </a:moveTo>
                  <a:lnTo>
                    <a:pt x="812291" y="137414"/>
                  </a:lnTo>
                  <a:lnTo>
                    <a:pt x="813815" y="149987"/>
                  </a:lnTo>
                  <a:lnTo>
                    <a:pt x="864234" y="143764"/>
                  </a:lnTo>
                  <a:lnTo>
                    <a:pt x="862711" y="131191"/>
                  </a:lnTo>
                  <a:close/>
                </a:path>
                <a:path w="1923415" h="273050">
                  <a:moveTo>
                    <a:pt x="774445" y="142112"/>
                  </a:moveTo>
                  <a:lnTo>
                    <a:pt x="724026" y="148336"/>
                  </a:lnTo>
                  <a:lnTo>
                    <a:pt x="725677" y="161036"/>
                  </a:lnTo>
                  <a:lnTo>
                    <a:pt x="775969" y="154686"/>
                  </a:lnTo>
                  <a:lnTo>
                    <a:pt x="774445" y="142112"/>
                  </a:lnTo>
                  <a:close/>
                </a:path>
                <a:path w="1923415" h="273050">
                  <a:moveTo>
                    <a:pt x="686180" y="153035"/>
                  </a:moveTo>
                  <a:lnTo>
                    <a:pt x="635888" y="159258"/>
                  </a:lnTo>
                  <a:lnTo>
                    <a:pt x="637413" y="171958"/>
                  </a:lnTo>
                  <a:lnTo>
                    <a:pt x="687831" y="165608"/>
                  </a:lnTo>
                  <a:lnTo>
                    <a:pt x="686180" y="153035"/>
                  </a:lnTo>
                  <a:close/>
                </a:path>
                <a:path w="1923415" h="273050">
                  <a:moveTo>
                    <a:pt x="598042" y="163957"/>
                  </a:moveTo>
                  <a:lnTo>
                    <a:pt x="547624" y="170180"/>
                  </a:lnTo>
                  <a:lnTo>
                    <a:pt x="549148" y="182880"/>
                  </a:lnTo>
                  <a:lnTo>
                    <a:pt x="599566" y="176530"/>
                  </a:lnTo>
                  <a:lnTo>
                    <a:pt x="598042" y="163957"/>
                  </a:lnTo>
                  <a:close/>
                </a:path>
                <a:path w="1923415" h="273050">
                  <a:moveTo>
                    <a:pt x="509777" y="174879"/>
                  </a:moveTo>
                  <a:lnTo>
                    <a:pt x="459358" y="181102"/>
                  </a:lnTo>
                  <a:lnTo>
                    <a:pt x="460882" y="193802"/>
                  </a:lnTo>
                  <a:lnTo>
                    <a:pt x="511301" y="187579"/>
                  </a:lnTo>
                  <a:lnTo>
                    <a:pt x="509777" y="174879"/>
                  </a:lnTo>
                  <a:close/>
                </a:path>
                <a:path w="1923415" h="273050">
                  <a:moveTo>
                    <a:pt x="421513" y="185801"/>
                  </a:moveTo>
                  <a:lnTo>
                    <a:pt x="371093" y="192151"/>
                  </a:lnTo>
                  <a:lnTo>
                    <a:pt x="372744" y="204724"/>
                  </a:lnTo>
                  <a:lnTo>
                    <a:pt x="423163" y="198501"/>
                  </a:lnTo>
                  <a:lnTo>
                    <a:pt x="421513" y="185801"/>
                  </a:lnTo>
                  <a:close/>
                </a:path>
                <a:path w="1923415" h="273050">
                  <a:moveTo>
                    <a:pt x="333375" y="196723"/>
                  </a:moveTo>
                  <a:lnTo>
                    <a:pt x="282955" y="203073"/>
                  </a:lnTo>
                  <a:lnTo>
                    <a:pt x="284479" y="215646"/>
                  </a:lnTo>
                  <a:lnTo>
                    <a:pt x="334899" y="209423"/>
                  </a:lnTo>
                  <a:lnTo>
                    <a:pt x="333375" y="196723"/>
                  </a:lnTo>
                  <a:close/>
                </a:path>
                <a:path w="1923415" h="273050">
                  <a:moveTo>
                    <a:pt x="245109" y="207645"/>
                  </a:moveTo>
                  <a:lnTo>
                    <a:pt x="194690" y="213995"/>
                  </a:lnTo>
                  <a:lnTo>
                    <a:pt x="196214" y="226568"/>
                  </a:lnTo>
                  <a:lnTo>
                    <a:pt x="246633" y="220345"/>
                  </a:lnTo>
                  <a:lnTo>
                    <a:pt x="245109" y="207645"/>
                  </a:lnTo>
                  <a:close/>
                </a:path>
                <a:path w="1923415" h="273050">
                  <a:moveTo>
                    <a:pt x="156844" y="218694"/>
                  </a:moveTo>
                  <a:lnTo>
                    <a:pt x="106425" y="224917"/>
                  </a:lnTo>
                  <a:lnTo>
                    <a:pt x="108076" y="237490"/>
                  </a:lnTo>
                  <a:lnTo>
                    <a:pt x="158495" y="231267"/>
                  </a:lnTo>
                  <a:lnTo>
                    <a:pt x="156844" y="218694"/>
                  </a:lnTo>
                  <a:close/>
                </a:path>
                <a:path w="1923415" h="273050">
                  <a:moveTo>
                    <a:pt x="70992" y="197231"/>
                  </a:moveTo>
                  <a:lnTo>
                    <a:pt x="0" y="244475"/>
                  </a:lnTo>
                  <a:lnTo>
                    <a:pt x="80263" y="272923"/>
                  </a:lnTo>
                  <a:lnTo>
                    <a:pt x="76592" y="242951"/>
                  </a:lnTo>
                  <a:lnTo>
                    <a:pt x="63753" y="242951"/>
                  </a:lnTo>
                  <a:lnTo>
                    <a:pt x="62229" y="230378"/>
                  </a:lnTo>
                  <a:lnTo>
                    <a:pt x="68706" y="229616"/>
                  </a:lnTo>
                  <a:lnTo>
                    <a:pt x="74959" y="229616"/>
                  </a:lnTo>
                  <a:lnTo>
                    <a:pt x="70992" y="197231"/>
                  </a:lnTo>
                  <a:close/>
                </a:path>
                <a:path w="1923415" h="273050">
                  <a:moveTo>
                    <a:pt x="68706" y="229616"/>
                  </a:moveTo>
                  <a:lnTo>
                    <a:pt x="62229" y="230378"/>
                  </a:lnTo>
                  <a:lnTo>
                    <a:pt x="63753" y="242951"/>
                  </a:lnTo>
                  <a:lnTo>
                    <a:pt x="70230" y="242189"/>
                  </a:lnTo>
                  <a:lnTo>
                    <a:pt x="68706" y="229616"/>
                  </a:lnTo>
                  <a:close/>
                </a:path>
                <a:path w="1923415" h="273050">
                  <a:moveTo>
                    <a:pt x="74959" y="229616"/>
                  </a:moveTo>
                  <a:lnTo>
                    <a:pt x="68706" y="229616"/>
                  </a:lnTo>
                  <a:lnTo>
                    <a:pt x="70230" y="242189"/>
                  </a:lnTo>
                  <a:lnTo>
                    <a:pt x="63753" y="242951"/>
                  </a:lnTo>
                  <a:lnTo>
                    <a:pt x="76592" y="242951"/>
                  </a:lnTo>
                  <a:lnTo>
                    <a:pt x="74959" y="2296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89220" y="4466844"/>
              <a:ext cx="1082040" cy="646430"/>
            </a:xfrm>
            <a:custGeom>
              <a:avLst/>
              <a:gdLst/>
              <a:ahLst/>
              <a:cxnLst/>
              <a:rect l="l" t="t" r="r" b="b"/>
              <a:pathLst>
                <a:path w="1082039" h="646429">
                  <a:moveTo>
                    <a:pt x="1082039" y="0"/>
                  </a:moveTo>
                  <a:lnTo>
                    <a:pt x="0" y="0"/>
                  </a:lnTo>
                  <a:lnTo>
                    <a:pt x="0" y="646175"/>
                  </a:lnTo>
                  <a:lnTo>
                    <a:pt x="1082039" y="646175"/>
                  </a:lnTo>
                  <a:lnTo>
                    <a:pt x="10820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309359" y="4081271"/>
            <a:ext cx="494030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4"/>
              </a:spcBef>
            </a:pPr>
            <a:r>
              <a:rPr sz="1800" dirty="0">
                <a:latin typeface="Calibri"/>
                <a:cs typeface="Calibri"/>
              </a:rPr>
              <a:t>Que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507863" y="4485894"/>
            <a:ext cx="443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5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73166" y="4760214"/>
            <a:ext cx="9131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Response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271771" y="3992879"/>
            <a:ext cx="601982" cy="1847155"/>
            <a:chOff x="4271771" y="3992879"/>
            <a:chExt cx="601982" cy="1847155"/>
          </a:xfrm>
        </p:grpSpPr>
        <p:sp>
          <p:nvSpPr>
            <p:cNvPr id="29" name="object 29"/>
            <p:cNvSpPr/>
            <p:nvPr/>
          </p:nvSpPr>
          <p:spPr>
            <a:xfrm>
              <a:off x="4568953" y="5536504"/>
              <a:ext cx="304800" cy="303530"/>
            </a:xfrm>
            <a:custGeom>
              <a:avLst/>
              <a:gdLst/>
              <a:ahLst/>
              <a:cxnLst/>
              <a:rect l="l" t="t" r="r" b="b"/>
              <a:pathLst>
                <a:path w="304800" h="303529">
                  <a:moveTo>
                    <a:pt x="285378" y="0"/>
                  </a:moveTo>
                  <a:lnTo>
                    <a:pt x="162157" y="122787"/>
                  </a:lnTo>
                  <a:lnTo>
                    <a:pt x="38936" y="0"/>
                  </a:lnTo>
                  <a:lnTo>
                    <a:pt x="0" y="38788"/>
                  </a:lnTo>
                  <a:lnTo>
                    <a:pt x="123221" y="161591"/>
                  </a:lnTo>
                  <a:lnTo>
                    <a:pt x="0" y="284393"/>
                  </a:lnTo>
                  <a:lnTo>
                    <a:pt x="18848" y="303178"/>
                  </a:lnTo>
                  <a:lnTo>
                    <a:pt x="304232" y="18782"/>
                  </a:lnTo>
                  <a:lnTo>
                    <a:pt x="2853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271771" y="3992879"/>
              <a:ext cx="262255" cy="1704339"/>
            </a:xfrm>
            <a:custGeom>
              <a:avLst/>
              <a:gdLst/>
              <a:ahLst/>
              <a:cxnLst/>
              <a:rect l="l" t="t" r="r" b="b"/>
              <a:pathLst>
                <a:path w="262254" h="1704339">
                  <a:moveTo>
                    <a:pt x="262127" y="1703832"/>
                  </a:moveTo>
                  <a:lnTo>
                    <a:pt x="211109" y="1694480"/>
                  </a:lnTo>
                  <a:lnTo>
                    <a:pt x="169449" y="1668978"/>
                  </a:lnTo>
                  <a:lnTo>
                    <a:pt x="141362" y="1631153"/>
                  </a:lnTo>
                  <a:lnTo>
                    <a:pt x="131063" y="1584833"/>
                  </a:lnTo>
                  <a:lnTo>
                    <a:pt x="131063" y="943864"/>
                  </a:lnTo>
                  <a:lnTo>
                    <a:pt x="120765" y="897570"/>
                  </a:lnTo>
                  <a:lnTo>
                    <a:pt x="92678" y="859742"/>
                  </a:lnTo>
                  <a:lnTo>
                    <a:pt x="51018" y="834225"/>
                  </a:lnTo>
                  <a:lnTo>
                    <a:pt x="0" y="824865"/>
                  </a:lnTo>
                  <a:lnTo>
                    <a:pt x="51018" y="815522"/>
                  </a:lnTo>
                  <a:lnTo>
                    <a:pt x="92678" y="790035"/>
                  </a:lnTo>
                  <a:lnTo>
                    <a:pt x="120765" y="752213"/>
                  </a:lnTo>
                  <a:lnTo>
                    <a:pt x="131063" y="705866"/>
                  </a:lnTo>
                  <a:lnTo>
                    <a:pt x="131063" y="118999"/>
                  </a:lnTo>
                  <a:lnTo>
                    <a:pt x="141362" y="72705"/>
                  </a:lnTo>
                  <a:lnTo>
                    <a:pt x="169449" y="34877"/>
                  </a:lnTo>
                  <a:lnTo>
                    <a:pt x="211109" y="9360"/>
                  </a:lnTo>
                  <a:lnTo>
                    <a:pt x="262127" y="0"/>
                  </a:lnTo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170546" y="4853685"/>
            <a:ext cx="822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Flooding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207122" y="5128005"/>
            <a:ext cx="748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253612" y="4481195"/>
            <a:ext cx="970724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 marR="30480" indent="97155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Attack </a:t>
            </a:r>
            <a:endParaRPr lang="en-US" spc="-944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52069" marR="30480" indent="97155">
              <a:lnSpc>
                <a:spcPct val="100000"/>
              </a:lnSpc>
              <a:spcBef>
                <a:spcPts val="100"/>
              </a:spcBef>
            </a:pPr>
            <a:r>
              <a:rPr lang="en-US" altLang="zh-CN" sz="1800" dirty="0">
                <a:solidFill>
                  <a:srgbClr val="FF0000"/>
                </a:solidFill>
                <a:latin typeface="Calibri"/>
                <a:cs typeface="Calibri"/>
              </a:rPr>
              <a:t>Window</a:t>
            </a:r>
            <a:endParaRPr lang="en-US" sz="1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0146E7AD-35B1-480E-A5F2-8E9B93D9E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796" y="1787221"/>
            <a:ext cx="7531116" cy="1155496"/>
          </a:xfrm>
          <a:prstGeom prst="rect">
            <a:avLst/>
          </a:prstGeom>
        </p:spPr>
      </p:pic>
      <p:sp>
        <p:nvSpPr>
          <p:cNvPr id="56" name="矩形 55">
            <a:extLst>
              <a:ext uri="{FF2B5EF4-FFF2-40B4-BE49-F238E27FC236}">
                <a16:creationId xmlns:a16="http://schemas.microsoft.com/office/drawing/2014/main" id="{2D5210AD-04D8-437E-967C-6EFD7C0D2EF0}"/>
              </a:ext>
            </a:extLst>
          </p:cNvPr>
          <p:cNvSpPr/>
          <p:nvPr/>
        </p:nvSpPr>
        <p:spPr>
          <a:xfrm>
            <a:off x="11082656" y="6295768"/>
            <a:ext cx="265680" cy="48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灯片编号占位符 56">
            <a:extLst>
              <a:ext uri="{FF2B5EF4-FFF2-40B4-BE49-F238E27FC236}">
                <a16:creationId xmlns:a16="http://schemas.microsoft.com/office/drawing/2014/main" id="{FF838842-C0F5-49DA-A6A5-4CB09D74F42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30</a:t>
            </a:fld>
            <a:endParaRPr lang="en-US" altLang="zh-C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0196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" dirty="0"/>
              <a:t>Extend </a:t>
            </a:r>
            <a:r>
              <a:rPr sz="4400" spc="-60" dirty="0"/>
              <a:t>Attack</a:t>
            </a:r>
            <a:r>
              <a:rPr sz="4400" spc="-225" dirty="0"/>
              <a:t> </a:t>
            </a:r>
            <a:r>
              <a:rPr sz="4400" spc="-40" dirty="0"/>
              <a:t>Window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2356357" y="3107182"/>
            <a:ext cx="6421755" cy="3332479"/>
            <a:chOff x="2356357" y="3107182"/>
            <a:chExt cx="6421755" cy="3332479"/>
          </a:xfrm>
        </p:grpSpPr>
        <p:sp>
          <p:nvSpPr>
            <p:cNvPr id="4" name="object 4"/>
            <p:cNvSpPr/>
            <p:nvPr/>
          </p:nvSpPr>
          <p:spPr>
            <a:xfrm>
              <a:off x="2356358" y="3113531"/>
              <a:ext cx="2419985" cy="3326129"/>
            </a:xfrm>
            <a:custGeom>
              <a:avLst/>
              <a:gdLst/>
              <a:ahLst/>
              <a:cxnLst/>
              <a:rect l="l" t="t" r="r" b="b"/>
              <a:pathLst>
                <a:path w="2419985" h="3326129">
                  <a:moveTo>
                    <a:pt x="2377313" y="0"/>
                  </a:moveTo>
                  <a:lnTo>
                    <a:pt x="2356104" y="0"/>
                  </a:lnTo>
                  <a:lnTo>
                    <a:pt x="2356104" y="561898"/>
                  </a:lnTo>
                  <a:lnTo>
                    <a:pt x="2290699" y="517144"/>
                  </a:lnTo>
                  <a:lnTo>
                    <a:pt x="2286343" y="548690"/>
                  </a:lnTo>
                  <a:lnTo>
                    <a:pt x="63500" y="243255"/>
                  </a:lnTo>
                  <a:lnTo>
                    <a:pt x="63500" y="0"/>
                  </a:lnTo>
                  <a:lnTo>
                    <a:pt x="50800" y="0"/>
                  </a:lnTo>
                  <a:lnTo>
                    <a:pt x="50800" y="241515"/>
                  </a:lnTo>
                  <a:lnTo>
                    <a:pt x="38100" y="239776"/>
                  </a:lnTo>
                  <a:lnTo>
                    <a:pt x="38100" y="0"/>
                  </a:lnTo>
                  <a:lnTo>
                    <a:pt x="0" y="0"/>
                  </a:lnTo>
                  <a:lnTo>
                    <a:pt x="0" y="3324644"/>
                  </a:lnTo>
                  <a:lnTo>
                    <a:pt x="38100" y="3324644"/>
                  </a:lnTo>
                  <a:lnTo>
                    <a:pt x="38100" y="252717"/>
                  </a:lnTo>
                  <a:lnTo>
                    <a:pt x="50800" y="254457"/>
                  </a:lnTo>
                  <a:lnTo>
                    <a:pt x="50800" y="3324644"/>
                  </a:lnTo>
                  <a:lnTo>
                    <a:pt x="63500" y="3324644"/>
                  </a:lnTo>
                  <a:lnTo>
                    <a:pt x="63500" y="256209"/>
                  </a:lnTo>
                  <a:lnTo>
                    <a:pt x="2284615" y="561276"/>
                  </a:lnTo>
                  <a:lnTo>
                    <a:pt x="2280285" y="592709"/>
                  </a:lnTo>
                  <a:lnTo>
                    <a:pt x="2356104" y="566966"/>
                  </a:lnTo>
                  <a:lnTo>
                    <a:pt x="2356104" y="3325761"/>
                  </a:lnTo>
                  <a:lnTo>
                    <a:pt x="2377313" y="3325774"/>
                  </a:lnTo>
                  <a:lnTo>
                    <a:pt x="2377313" y="0"/>
                  </a:lnTo>
                  <a:close/>
                </a:path>
                <a:path w="2419985" h="3326129">
                  <a:moveTo>
                    <a:pt x="2419604" y="0"/>
                  </a:moveTo>
                  <a:lnTo>
                    <a:pt x="2398395" y="0"/>
                  </a:lnTo>
                  <a:lnTo>
                    <a:pt x="2398395" y="3325761"/>
                  </a:lnTo>
                  <a:lnTo>
                    <a:pt x="2419604" y="3325774"/>
                  </a:lnTo>
                  <a:lnTo>
                    <a:pt x="24196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27247" y="3310128"/>
              <a:ext cx="762000" cy="368935"/>
            </a:xfrm>
            <a:custGeom>
              <a:avLst/>
              <a:gdLst/>
              <a:ahLst/>
              <a:cxnLst/>
              <a:rect l="l" t="t" r="r" b="b"/>
              <a:pathLst>
                <a:path w="762000" h="368935">
                  <a:moveTo>
                    <a:pt x="762000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762000" y="368808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14486" y="3113531"/>
              <a:ext cx="63500" cy="3324860"/>
            </a:xfrm>
            <a:custGeom>
              <a:avLst/>
              <a:gdLst/>
              <a:ahLst/>
              <a:cxnLst/>
              <a:rect l="l" t="t" r="r" b="b"/>
              <a:pathLst>
                <a:path w="63500" h="3324860">
                  <a:moveTo>
                    <a:pt x="12700" y="0"/>
                  </a:moveTo>
                  <a:lnTo>
                    <a:pt x="0" y="0"/>
                  </a:lnTo>
                  <a:lnTo>
                    <a:pt x="0" y="3324644"/>
                  </a:lnTo>
                  <a:lnTo>
                    <a:pt x="12700" y="3324644"/>
                  </a:lnTo>
                  <a:lnTo>
                    <a:pt x="12700" y="0"/>
                  </a:lnTo>
                  <a:close/>
                </a:path>
                <a:path w="63500" h="3324860">
                  <a:moveTo>
                    <a:pt x="63500" y="0"/>
                  </a:moveTo>
                  <a:lnTo>
                    <a:pt x="25400" y="0"/>
                  </a:lnTo>
                  <a:lnTo>
                    <a:pt x="25400" y="3324644"/>
                  </a:lnTo>
                  <a:lnTo>
                    <a:pt x="63500" y="3324644"/>
                  </a:lnTo>
                  <a:lnTo>
                    <a:pt x="63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94931" y="3113532"/>
              <a:ext cx="0" cy="3270885"/>
            </a:xfrm>
            <a:custGeom>
              <a:avLst/>
              <a:gdLst/>
              <a:ahLst/>
              <a:cxnLst/>
              <a:rect l="l" t="t" r="r" b="b"/>
              <a:pathLst>
                <a:path h="3270885">
                  <a:moveTo>
                    <a:pt x="0" y="0"/>
                  </a:moveTo>
                  <a:lnTo>
                    <a:pt x="0" y="3270542"/>
                  </a:lnTo>
                </a:path>
              </a:pathLst>
            </a:custGeom>
            <a:ln w="1270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205733" y="3328542"/>
            <a:ext cx="598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Qu</a:t>
            </a:r>
            <a:r>
              <a:rPr sz="1800" spc="5" dirty="0">
                <a:latin typeface="Calibri"/>
                <a:cs typeface="Calibri"/>
              </a:rPr>
              <a:t>er</a:t>
            </a:r>
            <a:r>
              <a:rPr sz="1800" dirty="0"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767707" y="3986529"/>
            <a:ext cx="3964940" cy="578485"/>
            <a:chOff x="4767707" y="3986529"/>
            <a:chExt cx="3964940" cy="578485"/>
          </a:xfrm>
        </p:grpSpPr>
        <p:sp>
          <p:nvSpPr>
            <p:cNvPr id="14" name="object 14"/>
            <p:cNvSpPr/>
            <p:nvPr/>
          </p:nvSpPr>
          <p:spPr>
            <a:xfrm>
              <a:off x="4767707" y="3986529"/>
              <a:ext cx="3964940" cy="578485"/>
            </a:xfrm>
            <a:custGeom>
              <a:avLst/>
              <a:gdLst/>
              <a:ahLst/>
              <a:cxnLst/>
              <a:rect l="l" t="t" r="r" b="b"/>
              <a:pathLst>
                <a:path w="3964940" h="578485">
                  <a:moveTo>
                    <a:pt x="3888127" y="546662"/>
                  </a:moveTo>
                  <a:lnTo>
                    <a:pt x="3883787" y="578104"/>
                  </a:lnTo>
                  <a:lnTo>
                    <a:pt x="3964432" y="550799"/>
                  </a:lnTo>
                  <a:lnTo>
                    <a:pt x="3960911" y="548386"/>
                  </a:lnTo>
                  <a:lnTo>
                    <a:pt x="3900677" y="548386"/>
                  </a:lnTo>
                  <a:lnTo>
                    <a:pt x="3888127" y="546662"/>
                  </a:lnTo>
                  <a:close/>
                </a:path>
                <a:path w="3964940" h="578485">
                  <a:moveTo>
                    <a:pt x="3889863" y="534083"/>
                  </a:moveTo>
                  <a:lnTo>
                    <a:pt x="3888127" y="546662"/>
                  </a:lnTo>
                  <a:lnTo>
                    <a:pt x="3900677" y="548386"/>
                  </a:lnTo>
                  <a:lnTo>
                    <a:pt x="3902456" y="535813"/>
                  </a:lnTo>
                  <a:lnTo>
                    <a:pt x="3889863" y="534083"/>
                  </a:lnTo>
                  <a:close/>
                </a:path>
                <a:path w="3964940" h="578485">
                  <a:moveTo>
                    <a:pt x="3894200" y="502666"/>
                  </a:moveTo>
                  <a:lnTo>
                    <a:pt x="3889863" y="534083"/>
                  </a:lnTo>
                  <a:lnTo>
                    <a:pt x="3902456" y="535813"/>
                  </a:lnTo>
                  <a:lnTo>
                    <a:pt x="3900677" y="548386"/>
                  </a:lnTo>
                  <a:lnTo>
                    <a:pt x="3960911" y="548386"/>
                  </a:lnTo>
                  <a:lnTo>
                    <a:pt x="3894200" y="502666"/>
                  </a:lnTo>
                  <a:close/>
                </a:path>
                <a:path w="3964940" h="578485">
                  <a:moveTo>
                    <a:pt x="1777" y="0"/>
                  </a:moveTo>
                  <a:lnTo>
                    <a:pt x="0" y="12700"/>
                  </a:lnTo>
                  <a:lnTo>
                    <a:pt x="3888127" y="546662"/>
                  </a:lnTo>
                  <a:lnTo>
                    <a:pt x="3889863" y="534083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09360" y="4081271"/>
              <a:ext cx="763905" cy="368935"/>
            </a:xfrm>
            <a:custGeom>
              <a:avLst/>
              <a:gdLst/>
              <a:ahLst/>
              <a:cxnLst/>
              <a:rect l="l" t="t" r="r" b="b"/>
              <a:pathLst>
                <a:path w="763904" h="368935">
                  <a:moveTo>
                    <a:pt x="763523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763523" y="368807"/>
                  </a:lnTo>
                  <a:lnTo>
                    <a:pt x="7635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701281" y="4081271"/>
            <a:ext cx="372110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4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244"/>
              </a:spcBef>
            </a:pPr>
            <a:r>
              <a:rPr sz="1800" dirty="0">
                <a:latin typeface="Calibri"/>
                <a:cs typeface="Calibri"/>
              </a:rPr>
              <a:t>ry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740651" y="4536947"/>
            <a:ext cx="1991995" cy="1234440"/>
            <a:chOff x="6740651" y="4536947"/>
            <a:chExt cx="1991995" cy="1234440"/>
          </a:xfrm>
        </p:grpSpPr>
        <p:sp>
          <p:nvSpPr>
            <p:cNvPr id="31" name="object 31"/>
            <p:cNvSpPr/>
            <p:nvPr/>
          </p:nvSpPr>
          <p:spPr>
            <a:xfrm>
              <a:off x="6740651" y="4536947"/>
              <a:ext cx="1991995" cy="1234440"/>
            </a:xfrm>
            <a:custGeom>
              <a:avLst/>
              <a:gdLst/>
              <a:ahLst/>
              <a:cxnLst/>
              <a:rect l="l" t="t" r="r" b="b"/>
              <a:pathLst>
                <a:path w="1991995" h="1234439">
                  <a:moveTo>
                    <a:pt x="1374648" y="0"/>
                  </a:moveTo>
                  <a:lnTo>
                    <a:pt x="1374648" y="308609"/>
                  </a:lnTo>
                  <a:lnTo>
                    <a:pt x="0" y="308609"/>
                  </a:lnTo>
                  <a:lnTo>
                    <a:pt x="0" y="925829"/>
                  </a:lnTo>
                  <a:lnTo>
                    <a:pt x="1374648" y="925829"/>
                  </a:lnTo>
                  <a:lnTo>
                    <a:pt x="1374648" y="1234439"/>
                  </a:lnTo>
                  <a:lnTo>
                    <a:pt x="1991868" y="617219"/>
                  </a:lnTo>
                  <a:lnTo>
                    <a:pt x="13746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740651" y="4536947"/>
              <a:ext cx="1991995" cy="1234440"/>
            </a:xfrm>
            <a:custGeom>
              <a:avLst/>
              <a:gdLst/>
              <a:ahLst/>
              <a:cxnLst/>
              <a:rect l="l" t="t" r="r" b="b"/>
              <a:pathLst>
                <a:path w="1991995" h="1234439">
                  <a:moveTo>
                    <a:pt x="0" y="308609"/>
                  </a:moveTo>
                  <a:lnTo>
                    <a:pt x="1374648" y="308609"/>
                  </a:lnTo>
                  <a:lnTo>
                    <a:pt x="1374648" y="0"/>
                  </a:lnTo>
                  <a:lnTo>
                    <a:pt x="1991868" y="617219"/>
                  </a:lnTo>
                  <a:lnTo>
                    <a:pt x="1374648" y="1234439"/>
                  </a:lnTo>
                  <a:lnTo>
                    <a:pt x="1374648" y="925829"/>
                  </a:lnTo>
                  <a:lnTo>
                    <a:pt x="0" y="925829"/>
                  </a:lnTo>
                  <a:lnTo>
                    <a:pt x="0" y="30860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309359" y="4081271"/>
            <a:ext cx="494030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11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4"/>
              </a:spcBef>
            </a:pPr>
            <a:r>
              <a:rPr sz="1800" dirty="0">
                <a:latin typeface="Calibri"/>
                <a:cs typeface="Calibri"/>
              </a:rPr>
              <a:t>Que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170546" y="4853685"/>
            <a:ext cx="822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Flooding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207122" y="5128005"/>
            <a:ext cx="748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754879" y="5720931"/>
            <a:ext cx="3978275" cy="694055"/>
            <a:chOff x="4754879" y="5720931"/>
            <a:chExt cx="3978275" cy="694055"/>
          </a:xfrm>
        </p:grpSpPr>
        <p:sp>
          <p:nvSpPr>
            <p:cNvPr id="44" name="object 44"/>
            <p:cNvSpPr/>
            <p:nvPr/>
          </p:nvSpPr>
          <p:spPr>
            <a:xfrm>
              <a:off x="4754879" y="5720931"/>
              <a:ext cx="3978275" cy="694055"/>
            </a:xfrm>
            <a:custGeom>
              <a:avLst/>
              <a:gdLst/>
              <a:ahLst/>
              <a:cxnLst/>
              <a:rect l="l" t="t" r="r" b="b"/>
              <a:pathLst>
                <a:path w="3978275" h="694054">
                  <a:moveTo>
                    <a:pt x="68961" y="618807"/>
                  </a:moveTo>
                  <a:lnTo>
                    <a:pt x="0" y="668909"/>
                  </a:lnTo>
                  <a:lnTo>
                    <a:pt x="81407" y="693966"/>
                  </a:lnTo>
                  <a:lnTo>
                    <a:pt x="76567" y="664743"/>
                  </a:lnTo>
                  <a:lnTo>
                    <a:pt x="63627" y="664743"/>
                  </a:lnTo>
                  <a:lnTo>
                    <a:pt x="61595" y="652221"/>
                  </a:lnTo>
                  <a:lnTo>
                    <a:pt x="74147" y="650129"/>
                  </a:lnTo>
                  <a:lnTo>
                    <a:pt x="68961" y="618807"/>
                  </a:lnTo>
                  <a:close/>
                </a:path>
                <a:path w="3978275" h="694054">
                  <a:moveTo>
                    <a:pt x="74147" y="650129"/>
                  </a:moveTo>
                  <a:lnTo>
                    <a:pt x="61595" y="652221"/>
                  </a:lnTo>
                  <a:lnTo>
                    <a:pt x="63627" y="664743"/>
                  </a:lnTo>
                  <a:lnTo>
                    <a:pt x="76220" y="662644"/>
                  </a:lnTo>
                  <a:lnTo>
                    <a:pt x="74147" y="650129"/>
                  </a:lnTo>
                  <a:close/>
                </a:path>
                <a:path w="3978275" h="694054">
                  <a:moveTo>
                    <a:pt x="76220" y="662644"/>
                  </a:moveTo>
                  <a:lnTo>
                    <a:pt x="63627" y="664743"/>
                  </a:lnTo>
                  <a:lnTo>
                    <a:pt x="76567" y="664743"/>
                  </a:lnTo>
                  <a:lnTo>
                    <a:pt x="76220" y="662644"/>
                  </a:lnTo>
                  <a:close/>
                </a:path>
                <a:path w="3978275" h="694054">
                  <a:moveTo>
                    <a:pt x="3975735" y="0"/>
                  </a:moveTo>
                  <a:lnTo>
                    <a:pt x="74147" y="650129"/>
                  </a:lnTo>
                  <a:lnTo>
                    <a:pt x="76220" y="662644"/>
                  </a:lnTo>
                  <a:lnTo>
                    <a:pt x="3977767" y="12522"/>
                  </a:lnTo>
                  <a:lnTo>
                    <a:pt x="39757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137147" y="5884164"/>
              <a:ext cx="1082040" cy="368935"/>
            </a:xfrm>
            <a:custGeom>
              <a:avLst/>
              <a:gdLst/>
              <a:ahLst/>
              <a:cxnLst/>
              <a:rect l="l" t="t" r="r" b="b"/>
              <a:pathLst>
                <a:path w="1082040" h="368935">
                  <a:moveTo>
                    <a:pt x="1082040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082040" y="368808"/>
                  </a:lnTo>
                  <a:lnTo>
                    <a:pt x="1082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701281" y="5884164"/>
            <a:ext cx="524510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latin typeface="Calibri"/>
                <a:cs typeface="Calibri"/>
              </a:rPr>
              <a:t>nse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120517" y="3992879"/>
            <a:ext cx="1413510" cy="2391410"/>
            <a:chOff x="3120517" y="3992879"/>
            <a:chExt cx="1413510" cy="2391410"/>
          </a:xfrm>
        </p:grpSpPr>
        <p:sp>
          <p:nvSpPr>
            <p:cNvPr id="49" name="object 49"/>
            <p:cNvSpPr/>
            <p:nvPr/>
          </p:nvSpPr>
          <p:spPr>
            <a:xfrm>
              <a:off x="4271772" y="3992879"/>
              <a:ext cx="262255" cy="2391410"/>
            </a:xfrm>
            <a:custGeom>
              <a:avLst/>
              <a:gdLst/>
              <a:ahLst/>
              <a:cxnLst/>
              <a:rect l="l" t="t" r="r" b="b"/>
              <a:pathLst>
                <a:path w="262254" h="2391410">
                  <a:moveTo>
                    <a:pt x="262127" y="2391156"/>
                  </a:moveTo>
                  <a:lnTo>
                    <a:pt x="211109" y="2381804"/>
                  </a:lnTo>
                  <a:lnTo>
                    <a:pt x="169449" y="2356302"/>
                  </a:lnTo>
                  <a:lnTo>
                    <a:pt x="141362" y="2318477"/>
                  </a:lnTo>
                  <a:lnTo>
                    <a:pt x="131063" y="2272157"/>
                  </a:lnTo>
                  <a:lnTo>
                    <a:pt x="131063" y="1276604"/>
                  </a:lnTo>
                  <a:lnTo>
                    <a:pt x="120765" y="1230310"/>
                  </a:lnTo>
                  <a:lnTo>
                    <a:pt x="92678" y="1192482"/>
                  </a:lnTo>
                  <a:lnTo>
                    <a:pt x="51018" y="1166965"/>
                  </a:lnTo>
                  <a:lnTo>
                    <a:pt x="0" y="1157605"/>
                  </a:lnTo>
                  <a:lnTo>
                    <a:pt x="51018" y="1148262"/>
                  </a:lnTo>
                  <a:lnTo>
                    <a:pt x="92678" y="1122775"/>
                  </a:lnTo>
                  <a:lnTo>
                    <a:pt x="120765" y="1084953"/>
                  </a:lnTo>
                  <a:lnTo>
                    <a:pt x="131063" y="1038606"/>
                  </a:lnTo>
                  <a:lnTo>
                    <a:pt x="131063" y="118999"/>
                  </a:lnTo>
                  <a:lnTo>
                    <a:pt x="141362" y="72705"/>
                  </a:lnTo>
                  <a:lnTo>
                    <a:pt x="169449" y="34877"/>
                  </a:lnTo>
                  <a:lnTo>
                    <a:pt x="211109" y="9360"/>
                  </a:lnTo>
                  <a:lnTo>
                    <a:pt x="262127" y="0"/>
                  </a:lnTo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120517" y="4578985"/>
              <a:ext cx="180975" cy="526415"/>
            </a:xfrm>
            <a:custGeom>
              <a:avLst/>
              <a:gdLst/>
              <a:ahLst/>
              <a:cxnLst/>
              <a:rect l="l" t="t" r="r" b="b"/>
              <a:pathLst>
                <a:path w="180975" h="526414">
                  <a:moveTo>
                    <a:pt x="120650" y="150876"/>
                  </a:moveTo>
                  <a:lnTo>
                    <a:pt x="60325" y="150876"/>
                  </a:lnTo>
                  <a:lnTo>
                    <a:pt x="60325" y="526415"/>
                  </a:lnTo>
                  <a:lnTo>
                    <a:pt x="120650" y="526415"/>
                  </a:lnTo>
                  <a:lnTo>
                    <a:pt x="120650" y="150876"/>
                  </a:lnTo>
                  <a:close/>
                </a:path>
                <a:path w="180975" h="526414">
                  <a:moveTo>
                    <a:pt x="90550" y="0"/>
                  </a:moveTo>
                  <a:lnTo>
                    <a:pt x="0" y="180975"/>
                  </a:lnTo>
                  <a:lnTo>
                    <a:pt x="60325" y="180975"/>
                  </a:lnTo>
                  <a:lnTo>
                    <a:pt x="60325" y="150876"/>
                  </a:lnTo>
                  <a:lnTo>
                    <a:pt x="165936" y="150876"/>
                  </a:lnTo>
                  <a:lnTo>
                    <a:pt x="90550" y="0"/>
                  </a:lnTo>
                  <a:close/>
                </a:path>
                <a:path w="180975" h="526414">
                  <a:moveTo>
                    <a:pt x="165936" y="150876"/>
                  </a:moveTo>
                  <a:lnTo>
                    <a:pt x="120650" y="150876"/>
                  </a:lnTo>
                  <a:lnTo>
                    <a:pt x="120650" y="180975"/>
                  </a:lnTo>
                  <a:lnTo>
                    <a:pt x="180974" y="180975"/>
                  </a:lnTo>
                  <a:lnTo>
                    <a:pt x="165936" y="15087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3354578" y="4496180"/>
            <a:ext cx="868044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 marR="30480" indent="97155">
              <a:lnSpc>
                <a:spcPct val="100000"/>
              </a:lnSpc>
              <a:spcBef>
                <a:spcPts val="100"/>
              </a:spcBef>
            </a:pPr>
            <a:r>
              <a:rPr lang="en-US" spc="-20" dirty="0">
                <a:solidFill>
                  <a:srgbClr val="FF0000"/>
                </a:solidFill>
                <a:latin typeface="Calibri"/>
                <a:cs typeface="Calibri"/>
              </a:rPr>
              <a:t>Attack</a:t>
            </a:r>
            <a:endParaRPr sz="180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630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Window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358128" y="391668"/>
            <a:ext cx="1932939" cy="1377950"/>
          </a:xfrm>
          <a:custGeom>
            <a:avLst/>
            <a:gdLst/>
            <a:ahLst/>
            <a:cxnLst/>
            <a:rect l="l" t="t" r="r" b="b"/>
            <a:pathLst>
              <a:path w="1932940" h="1377950">
                <a:moveTo>
                  <a:pt x="966216" y="369951"/>
                </a:moveTo>
                <a:lnTo>
                  <a:pt x="1299210" y="0"/>
                </a:lnTo>
                <a:lnTo>
                  <a:pt x="1266317" y="339598"/>
                </a:lnTo>
                <a:lnTo>
                  <a:pt x="1644396" y="284226"/>
                </a:lnTo>
                <a:lnTo>
                  <a:pt x="1494281" y="466598"/>
                </a:lnTo>
                <a:lnTo>
                  <a:pt x="1887474" y="519049"/>
                </a:lnTo>
                <a:lnTo>
                  <a:pt x="1575180" y="668147"/>
                </a:lnTo>
                <a:lnTo>
                  <a:pt x="1932431" y="847725"/>
                </a:lnTo>
                <a:lnTo>
                  <a:pt x="1506347" y="825500"/>
                </a:lnTo>
                <a:lnTo>
                  <a:pt x="1623314" y="1154176"/>
                </a:lnTo>
                <a:lnTo>
                  <a:pt x="1254252" y="922147"/>
                </a:lnTo>
                <a:lnTo>
                  <a:pt x="1185164" y="1258824"/>
                </a:lnTo>
                <a:lnTo>
                  <a:pt x="942213" y="952627"/>
                </a:lnTo>
                <a:lnTo>
                  <a:pt x="759078" y="1377696"/>
                </a:lnTo>
                <a:lnTo>
                  <a:pt x="690245" y="996696"/>
                </a:lnTo>
                <a:lnTo>
                  <a:pt x="426085" y="1123696"/>
                </a:lnTo>
                <a:lnTo>
                  <a:pt x="506983" y="888873"/>
                </a:lnTo>
                <a:lnTo>
                  <a:pt x="12064" y="930402"/>
                </a:lnTo>
                <a:lnTo>
                  <a:pt x="332994" y="751078"/>
                </a:lnTo>
                <a:lnTo>
                  <a:pt x="0" y="549529"/>
                </a:lnTo>
                <a:lnTo>
                  <a:pt x="413893" y="485775"/>
                </a:lnTo>
                <a:lnTo>
                  <a:pt x="33147" y="146431"/>
                </a:lnTo>
                <a:lnTo>
                  <a:pt x="654176" y="403098"/>
                </a:lnTo>
                <a:lnTo>
                  <a:pt x="747268" y="146431"/>
                </a:lnTo>
                <a:lnTo>
                  <a:pt x="966216" y="369951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859651" y="735838"/>
            <a:ext cx="905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RRL: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18%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Deployed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44005" y="5884164"/>
            <a:ext cx="659130" cy="3689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50"/>
              </a:spcBef>
            </a:pP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po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0146E7AD-35B1-480E-A5F2-8E9B93D9E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796" y="1787221"/>
            <a:ext cx="7531116" cy="1155496"/>
          </a:xfrm>
          <a:prstGeom prst="rect">
            <a:avLst/>
          </a:prstGeom>
        </p:spPr>
      </p:pic>
      <p:sp>
        <p:nvSpPr>
          <p:cNvPr id="56" name="矩形 55">
            <a:extLst>
              <a:ext uri="{FF2B5EF4-FFF2-40B4-BE49-F238E27FC236}">
                <a16:creationId xmlns:a16="http://schemas.microsoft.com/office/drawing/2014/main" id="{742A3C42-942F-41F6-B8D7-018F87758A3C}"/>
              </a:ext>
            </a:extLst>
          </p:cNvPr>
          <p:cNvSpPr/>
          <p:nvPr/>
        </p:nvSpPr>
        <p:spPr>
          <a:xfrm>
            <a:off x="11082656" y="6295768"/>
            <a:ext cx="265680" cy="48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8FB3EDBC-996B-4C64-BDF0-7284FE219E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31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79278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CA9D7A-858F-48FC-824D-49B8011352D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32</a:t>
            </a:fld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3ABBD4E-1137-476A-8EC1-23D4CA5C5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258" y="1771068"/>
            <a:ext cx="7049484" cy="4172532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96C32508-F1AB-4AA3-908B-0CD15B0E60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0196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" dirty="0"/>
              <a:t>Extend </a:t>
            </a:r>
            <a:r>
              <a:rPr sz="4400" spc="-60" dirty="0"/>
              <a:t>Attack</a:t>
            </a:r>
            <a:r>
              <a:rPr sz="4400" spc="-225" dirty="0"/>
              <a:t> </a:t>
            </a:r>
            <a:r>
              <a:rPr sz="4400" spc="-40" dirty="0"/>
              <a:t>Window</a:t>
            </a:r>
            <a:endParaRPr sz="4400"/>
          </a:p>
        </p:txBody>
      </p:sp>
    </p:spTree>
    <p:extLst>
      <p:ext uri="{BB962C8B-B14F-4D97-AF65-F5344CB8AC3E}">
        <p14:creationId xmlns:p14="http://schemas.microsoft.com/office/powerpoint/2010/main" val="3233043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0129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0" dirty="0"/>
              <a:t>Contents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5339715" cy="3910686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Background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Part </a:t>
            </a:r>
            <a:r>
              <a:rPr sz="2800" spc="-5" dirty="0">
                <a:latin typeface="Calibri"/>
                <a:cs typeface="Calibri"/>
              </a:rPr>
              <a:t>I: </a:t>
            </a:r>
            <a:r>
              <a:rPr sz="2800" spc="-20" dirty="0">
                <a:latin typeface="Calibri"/>
                <a:cs typeface="Calibri"/>
              </a:rPr>
              <a:t>Infer </a:t>
            </a:r>
            <a:r>
              <a:rPr sz="2800" spc="-15" dirty="0">
                <a:latin typeface="Calibri"/>
                <a:cs typeface="Calibri"/>
              </a:rPr>
              <a:t>Ephemeral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Port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Part </a:t>
            </a:r>
            <a:r>
              <a:rPr sz="2800" dirty="0">
                <a:latin typeface="Calibri"/>
                <a:cs typeface="Calibri"/>
              </a:rPr>
              <a:t>II: </a:t>
            </a:r>
            <a:r>
              <a:rPr sz="2800" spc="-5" dirty="0">
                <a:latin typeface="Calibri"/>
                <a:cs typeface="Calibri"/>
              </a:rPr>
              <a:t>Extend </a:t>
            </a:r>
            <a:r>
              <a:rPr sz="2800" spc="-25" dirty="0">
                <a:latin typeface="Calibri"/>
                <a:cs typeface="Calibri"/>
              </a:rPr>
              <a:t>Attack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Window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Our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Attacks</a:t>
            </a:r>
            <a:endParaRPr sz="28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Forwarder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Attack </a:t>
            </a:r>
            <a:endParaRPr lang="en-US" sz="2400" spc="-25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0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Resolver</a:t>
            </a:r>
            <a:r>
              <a:rPr sz="2400" spc="-15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Attack</a:t>
            </a:r>
            <a:endParaRPr sz="2400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Defenses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Conclusion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F21B205-6C2A-4E19-8821-41A1B00907FE}"/>
              </a:ext>
            </a:extLst>
          </p:cNvPr>
          <p:cNvSpPr/>
          <p:nvPr/>
        </p:nvSpPr>
        <p:spPr>
          <a:xfrm>
            <a:off x="11082656" y="6295768"/>
            <a:ext cx="265680" cy="48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E5A7A9-FE97-45F7-8E61-EBF9919314A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33</a:t>
            </a:fld>
            <a:endParaRPr lang="en-US" altLang="zh-CN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A05765-CFE7-4851-A92B-BBEABD289B9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34</a:t>
            </a:fld>
            <a:endParaRPr lang="en-US" altLang="zh-CN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63D379D-55B3-4DEC-85C5-062DB990B290}"/>
              </a:ext>
            </a:extLst>
          </p:cNvPr>
          <p:cNvSpPr txBox="1">
            <a:spLocks/>
          </p:cNvSpPr>
          <p:nvPr/>
        </p:nvSpPr>
        <p:spPr>
          <a:xfrm>
            <a:off x="916938" y="609676"/>
            <a:ext cx="746506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80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4400" kern="0" spc="-45" dirty="0"/>
              <a:t>Forwarder </a:t>
            </a:r>
            <a:r>
              <a:rPr lang="en-US" sz="4400" kern="0" spc="-60" dirty="0"/>
              <a:t>Attack:</a:t>
            </a:r>
            <a:r>
              <a:rPr lang="en-US" sz="4400" kern="0" spc="-155" dirty="0"/>
              <a:t> </a:t>
            </a:r>
            <a:r>
              <a:rPr lang="en-US" sz="4400" kern="0" spc="-40" dirty="0"/>
              <a:t>Results</a:t>
            </a:r>
            <a:endParaRPr lang="en-US" sz="4400" kern="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9D902077-FCFF-46C2-8839-C56158F4300E}"/>
              </a:ext>
            </a:extLst>
          </p:cNvPr>
          <p:cNvSpPr txBox="1"/>
          <p:nvPr/>
        </p:nvSpPr>
        <p:spPr>
          <a:xfrm>
            <a:off x="916939" y="1707159"/>
            <a:ext cx="5339715" cy="2130711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altLang="zh-CN" sz="2800" dirty="0">
                <a:latin typeface="Calibri"/>
                <a:cs typeface="Calibri"/>
              </a:rPr>
              <a:t>Device: Xiaomi R3 Wi-Fi Router</a:t>
            </a:r>
          </a:p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latin typeface="Calibri"/>
                <a:cs typeface="Calibri"/>
              </a:rPr>
              <a:t>Upstream DNS server: 1.1.1.1</a:t>
            </a:r>
          </a:p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latin typeface="Calibri"/>
                <a:cs typeface="Calibri"/>
              </a:rPr>
              <a:t>Success rate: 20/20</a:t>
            </a:r>
          </a:p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dirty="0">
                <a:cs typeface="Calibri"/>
              </a:rPr>
              <a:t>Average time-to-succeed: 271s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3257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0129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0" dirty="0"/>
              <a:t>Contents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5339715" cy="3910686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Background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Part </a:t>
            </a:r>
            <a:r>
              <a:rPr sz="2800" spc="-5" dirty="0">
                <a:latin typeface="Calibri"/>
                <a:cs typeface="Calibri"/>
              </a:rPr>
              <a:t>I: </a:t>
            </a:r>
            <a:r>
              <a:rPr sz="2800" spc="-20" dirty="0">
                <a:latin typeface="Calibri"/>
                <a:cs typeface="Calibri"/>
              </a:rPr>
              <a:t>Infer </a:t>
            </a:r>
            <a:r>
              <a:rPr sz="2800" spc="-15" dirty="0">
                <a:latin typeface="Calibri"/>
                <a:cs typeface="Calibri"/>
              </a:rPr>
              <a:t>Ephemeral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Port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Part </a:t>
            </a:r>
            <a:r>
              <a:rPr sz="2800" dirty="0">
                <a:latin typeface="Calibri"/>
                <a:cs typeface="Calibri"/>
              </a:rPr>
              <a:t>II: </a:t>
            </a:r>
            <a:r>
              <a:rPr sz="2800" spc="-5" dirty="0">
                <a:latin typeface="Calibri"/>
                <a:cs typeface="Calibri"/>
              </a:rPr>
              <a:t>Extend </a:t>
            </a:r>
            <a:r>
              <a:rPr sz="2800" spc="-25" dirty="0">
                <a:latin typeface="Calibri"/>
                <a:cs typeface="Calibri"/>
              </a:rPr>
              <a:t>Attack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Window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Our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Attacks</a:t>
            </a:r>
            <a:endParaRPr sz="28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5" dirty="0">
                <a:solidFill>
                  <a:srgbClr val="A6A6A6"/>
                </a:solidFill>
                <a:latin typeface="Calibri"/>
                <a:cs typeface="Calibri"/>
              </a:rPr>
              <a:t>Forwarder </a:t>
            </a:r>
            <a:r>
              <a:rPr sz="2400" spc="-25" dirty="0">
                <a:solidFill>
                  <a:srgbClr val="A6A6A6"/>
                </a:solidFill>
                <a:latin typeface="Calibri"/>
                <a:cs typeface="Calibri"/>
              </a:rPr>
              <a:t>Attack </a:t>
            </a:r>
            <a:r>
              <a:rPr sz="2400" spc="-20" dirty="0">
                <a:solidFill>
                  <a:srgbClr val="A6A6A6"/>
                </a:solidFill>
                <a:latin typeface="Calibri"/>
                <a:cs typeface="Calibri"/>
              </a:rPr>
              <a:t>(Refer </a:t>
            </a:r>
            <a:r>
              <a:rPr sz="2400" spc="-15" dirty="0">
                <a:solidFill>
                  <a:srgbClr val="A6A6A6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A6A6A6"/>
                </a:solidFill>
                <a:latin typeface="Calibri"/>
                <a:cs typeface="Calibri"/>
              </a:rPr>
              <a:t>the</a:t>
            </a:r>
            <a:r>
              <a:rPr sz="2400" spc="-4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A6A6A6"/>
                </a:solidFill>
                <a:latin typeface="Calibri"/>
                <a:cs typeface="Calibri"/>
              </a:rPr>
              <a:t>Paper)</a:t>
            </a:r>
            <a:endParaRPr sz="24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Resolver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Attack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Defenses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Conclusion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F21B205-6C2A-4E19-8821-41A1B00907FE}"/>
              </a:ext>
            </a:extLst>
          </p:cNvPr>
          <p:cNvSpPr/>
          <p:nvPr/>
        </p:nvSpPr>
        <p:spPr>
          <a:xfrm>
            <a:off x="11082656" y="6295768"/>
            <a:ext cx="265680" cy="48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E5A7A9-FE97-45F7-8E61-EBF9919314A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35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497590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1F6F980E-D465-4FA9-887E-343C18B81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76" y="-70339"/>
            <a:ext cx="12285976" cy="6858000"/>
          </a:xfrm>
          <a:prstGeom prst="rect">
            <a:avLst/>
          </a:prstGeom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F4169F32-DF9A-43CA-953F-7E470153E07A}"/>
              </a:ext>
            </a:extLst>
          </p:cNvPr>
          <p:cNvSpPr/>
          <p:nvPr/>
        </p:nvSpPr>
        <p:spPr>
          <a:xfrm>
            <a:off x="10151428" y="-152400"/>
            <a:ext cx="22098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9578A5E9-AAF5-4C7A-AEA4-A2C4B2352DF9}"/>
              </a:ext>
            </a:extLst>
          </p:cNvPr>
          <p:cNvSpPr/>
          <p:nvPr/>
        </p:nvSpPr>
        <p:spPr>
          <a:xfrm>
            <a:off x="11082656" y="6295768"/>
            <a:ext cx="347344" cy="48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灯片编号占位符 46">
            <a:extLst>
              <a:ext uri="{FF2B5EF4-FFF2-40B4-BE49-F238E27FC236}">
                <a16:creationId xmlns:a16="http://schemas.microsoft.com/office/drawing/2014/main" id="{98896902-87F5-4643-BB72-4D7A840ADC5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36</a:t>
            </a:fld>
            <a:endParaRPr lang="en-US" altLang="zh-CN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形用户界面, 文本&#10;&#10;描述已自动生成">
            <a:extLst>
              <a:ext uri="{FF2B5EF4-FFF2-40B4-BE49-F238E27FC236}">
                <a16:creationId xmlns:a16="http://schemas.microsoft.com/office/drawing/2014/main" id="{B940E66B-E566-4CD2-8E3B-90135C3FA3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7541" r="10625" b="4446"/>
          <a:stretch/>
        </p:blipFill>
        <p:spPr>
          <a:xfrm>
            <a:off x="0" y="0"/>
            <a:ext cx="12192000" cy="679389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46F1E8C-EB42-4B1C-9EFF-A9C8AEEAC2AD}"/>
              </a:ext>
            </a:extLst>
          </p:cNvPr>
          <p:cNvSpPr/>
          <p:nvPr/>
        </p:nvSpPr>
        <p:spPr>
          <a:xfrm>
            <a:off x="9982200" y="9970"/>
            <a:ext cx="22098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1F4F0AF-9FDE-4F1D-BA48-2C6C8F0BBB92}"/>
              </a:ext>
            </a:extLst>
          </p:cNvPr>
          <p:cNvSpPr/>
          <p:nvPr/>
        </p:nvSpPr>
        <p:spPr>
          <a:xfrm>
            <a:off x="11082656" y="6295768"/>
            <a:ext cx="423544" cy="48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1037BE4-7923-44FB-BD28-03633C930D14}"/>
              </a:ext>
            </a:extLst>
          </p:cNvPr>
          <p:cNvSpPr/>
          <p:nvPr/>
        </p:nvSpPr>
        <p:spPr>
          <a:xfrm>
            <a:off x="11082656" y="6295768"/>
            <a:ext cx="265680" cy="48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7DB9C9DD-FB3F-429B-855C-165F598353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37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34839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2374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" dirty="0"/>
              <a:t>Resolver </a:t>
            </a:r>
            <a:r>
              <a:rPr sz="4400" spc="-60" dirty="0"/>
              <a:t>Attack:</a:t>
            </a:r>
            <a:r>
              <a:rPr sz="4400" spc="-155" dirty="0"/>
              <a:t> </a:t>
            </a:r>
            <a:r>
              <a:rPr sz="4400" spc="-40" dirty="0"/>
              <a:t>Results</a:t>
            </a:r>
            <a:endParaRPr sz="44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AE5FDBC-396C-42CF-94C7-FBF1B3886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698" y="1580289"/>
            <a:ext cx="6252599" cy="127052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E442C27-6359-4017-8F7C-C9C42D2FA0DA}"/>
              </a:ext>
            </a:extLst>
          </p:cNvPr>
          <p:cNvSpPr/>
          <p:nvPr/>
        </p:nvSpPr>
        <p:spPr>
          <a:xfrm>
            <a:off x="11082656" y="6295768"/>
            <a:ext cx="265680" cy="48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F512D84-0DC0-411D-814C-3BF7A4A27ED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38</a:t>
            </a:fld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819FC47-72B6-405E-8886-DB0C9197B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252" y="3276600"/>
            <a:ext cx="7077495" cy="334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216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0129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0" dirty="0"/>
              <a:t>Contents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4559935" cy="313355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Background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Part </a:t>
            </a:r>
            <a:r>
              <a:rPr sz="2800" spc="-5" dirty="0">
                <a:latin typeface="Calibri"/>
                <a:cs typeface="Calibri"/>
              </a:rPr>
              <a:t>I: </a:t>
            </a:r>
            <a:r>
              <a:rPr sz="2800" spc="-20" dirty="0">
                <a:latin typeface="Calibri"/>
                <a:cs typeface="Calibri"/>
              </a:rPr>
              <a:t>Infer </a:t>
            </a:r>
            <a:r>
              <a:rPr sz="2800" spc="-15" dirty="0">
                <a:latin typeface="Calibri"/>
                <a:cs typeface="Calibri"/>
              </a:rPr>
              <a:t>Ephemeral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Port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Part </a:t>
            </a:r>
            <a:r>
              <a:rPr sz="2800" dirty="0">
                <a:latin typeface="Calibri"/>
                <a:cs typeface="Calibri"/>
              </a:rPr>
              <a:t>II: </a:t>
            </a:r>
            <a:r>
              <a:rPr sz="2800" spc="-5" dirty="0">
                <a:latin typeface="Calibri"/>
                <a:cs typeface="Calibri"/>
              </a:rPr>
              <a:t>Extend </a:t>
            </a:r>
            <a:r>
              <a:rPr sz="2800" spc="-25" dirty="0">
                <a:latin typeface="Calibri"/>
                <a:cs typeface="Calibri"/>
              </a:rPr>
              <a:t>Attack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Window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Our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Attacks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Defenses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Conclusion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0A2F000-6FE7-46A1-B765-10C262435018}"/>
              </a:ext>
            </a:extLst>
          </p:cNvPr>
          <p:cNvSpPr/>
          <p:nvPr/>
        </p:nvSpPr>
        <p:spPr>
          <a:xfrm>
            <a:off x="11082656" y="6295768"/>
            <a:ext cx="265680" cy="48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2959C3-1B7A-44D4-8C52-17DB87E88CF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39</a:t>
            </a:fld>
            <a:endParaRPr lang="en-US" altLang="zh-C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B25C1C4-32DD-4947-8F90-782D53D64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"/>
            <a:ext cx="12192000" cy="685764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20643FF-C342-45C4-AA0C-F1E847EE1A7A}"/>
              </a:ext>
            </a:extLst>
          </p:cNvPr>
          <p:cNvSpPr/>
          <p:nvPr/>
        </p:nvSpPr>
        <p:spPr>
          <a:xfrm>
            <a:off x="11116560" y="6295768"/>
            <a:ext cx="231775" cy="347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AE42DB7-F635-41E5-853B-329BC5E5831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268842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0339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5" dirty="0"/>
              <a:t>Defenses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5043805" cy="297561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5B9BD4"/>
                </a:solidFill>
                <a:latin typeface="Calibri"/>
                <a:cs typeface="Calibri"/>
              </a:rPr>
              <a:t>DNSSEC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5B9BD4"/>
                </a:solidFill>
                <a:latin typeface="Calibri"/>
                <a:cs typeface="Calibri"/>
              </a:rPr>
              <a:t>0x20</a:t>
            </a:r>
            <a:r>
              <a:rPr sz="2800" spc="2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5B9BD4"/>
                </a:solidFill>
                <a:latin typeface="Calibri"/>
                <a:cs typeface="Calibri"/>
              </a:rPr>
              <a:t>encoding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5B9BD4"/>
                </a:solidFill>
                <a:latin typeface="Calibri"/>
                <a:cs typeface="Calibri"/>
              </a:rPr>
              <a:t>DNS</a:t>
            </a:r>
            <a:r>
              <a:rPr sz="2800" spc="15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5B9BD4"/>
                </a:solidFill>
                <a:latin typeface="Calibri"/>
                <a:cs typeface="Calibri"/>
              </a:rPr>
              <a:t>cookie</a:t>
            </a:r>
            <a:endParaRPr sz="2800" dirty="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44"/>
              </a:spcBef>
              <a:buFont typeface="Arial"/>
              <a:buChar char="•"/>
              <a:tabLst>
                <a:tab pos="699135" algn="l"/>
              </a:tabLst>
            </a:pPr>
            <a:r>
              <a:rPr sz="2400" spc="-5" dirty="0">
                <a:solidFill>
                  <a:srgbClr val="5B9BD4"/>
                </a:solidFill>
                <a:latin typeface="Calibri"/>
                <a:cs typeface="Calibri"/>
              </a:rPr>
              <a:t>Only </a:t>
            </a:r>
            <a:r>
              <a:rPr sz="2400" dirty="0">
                <a:solidFill>
                  <a:srgbClr val="5B9BD4"/>
                </a:solidFill>
                <a:latin typeface="Calibri"/>
                <a:cs typeface="Calibri"/>
              </a:rPr>
              <a:t>5% </a:t>
            </a:r>
            <a:r>
              <a:rPr sz="2400" spc="-5" dirty="0">
                <a:solidFill>
                  <a:srgbClr val="5B9BD4"/>
                </a:solidFill>
                <a:latin typeface="Calibri"/>
                <a:cs typeface="Calibri"/>
              </a:rPr>
              <a:t>open </a:t>
            </a:r>
            <a:r>
              <a:rPr sz="2400" spc="-15" dirty="0">
                <a:solidFill>
                  <a:srgbClr val="5B9BD4"/>
                </a:solidFill>
                <a:latin typeface="Calibri"/>
                <a:cs typeface="Calibri"/>
              </a:rPr>
              <a:t>resolvers</a:t>
            </a:r>
            <a:r>
              <a:rPr sz="2400" spc="-10" dirty="0">
                <a:solidFill>
                  <a:srgbClr val="5B9BD4"/>
                </a:solidFill>
                <a:latin typeface="Calibri"/>
                <a:cs typeface="Calibri"/>
              </a:rPr>
              <a:t> deployed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6FAC46"/>
                </a:solidFill>
                <a:latin typeface="Calibri"/>
                <a:cs typeface="Calibri"/>
              </a:rPr>
              <a:t>Disable </a:t>
            </a:r>
            <a:r>
              <a:rPr sz="2800" spc="-5" dirty="0">
                <a:solidFill>
                  <a:srgbClr val="6FAC46"/>
                </a:solidFill>
                <a:latin typeface="Calibri"/>
                <a:cs typeface="Calibri"/>
              </a:rPr>
              <a:t>ICMP </a:t>
            </a:r>
            <a:r>
              <a:rPr sz="2800" spc="-10" dirty="0">
                <a:solidFill>
                  <a:srgbClr val="6FAC46"/>
                </a:solidFill>
                <a:latin typeface="Calibri"/>
                <a:cs typeface="Calibri"/>
              </a:rPr>
              <a:t>port</a:t>
            </a:r>
            <a:r>
              <a:rPr sz="2800" spc="6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6FAC46"/>
                </a:solidFill>
                <a:latin typeface="Calibri"/>
                <a:cs typeface="Calibri"/>
              </a:rPr>
              <a:t>unreachable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solidFill>
                  <a:srgbClr val="6FAC46"/>
                </a:solidFill>
                <a:latin typeface="Calibri"/>
                <a:cs typeface="Calibri"/>
              </a:rPr>
              <a:t>Randomize </a:t>
            </a:r>
            <a:r>
              <a:rPr sz="2800" spc="-5" dirty="0">
                <a:solidFill>
                  <a:srgbClr val="6FAC46"/>
                </a:solidFill>
                <a:latin typeface="Calibri"/>
                <a:cs typeface="Calibri"/>
              </a:rPr>
              <a:t>ICMP global </a:t>
            </a:r>
            <a:r>
              <a:rPr sz="2800" spc="-30" dirty="0">
                <a:solidFill>
                  <a:srgbClr val="6FAC46"/>
                </a:solidFill>
                <a:latin typeface="Calibri"/>
                <a:cs typeface="Calibri"/>
              </a:rPr>
              <a:t>rate</a:t>
            </a:r>
            <a:r>
              <a:rPr sz="2800" spc="40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6FAC46"/>
                </a:solidFill>
                <a:latin typeface="Calibri"/>
                <a:cs typeface="Calibri"/>
              </a:rPr>
              <a:t>limit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EE99DA9-072D-4CFA-9D02-A5AB08712384}"/>
              </a:ext>
            </a:extLst>
          </p:cNvPr>
          <p:cNvSpPr/>
          <p:nvPr/>
        </p:nvSpPr>
        <p:spPr>
          <a:xfrm>
            <a:off x="11082656" y="6295768"/>
            <a:ext cx="265680" cy="48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30705C-038C-483A-B11E-951C318FF6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40</a:t>
            </a:fld>
            <a:endParaRPr lang="en-US" altLang="zh-CN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0129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0" dirty="0"/>
              <a:t>Contents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1707159"/>
            <a:ext cx="4559935" cy="313355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Background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Part </a:t>
            </a:r>
            <a:r>
              <a:rPr sz="2800" spc="-5" dirty="0">
                <a:latin typeface="Calibri"/>
                <a:cs typeface="Calibri"/>
              </a:rPr>
              <a:t>I: </a:t>
            </a:r>
            <a:r>
              <a:rPr sz="2800" spc="-20" dirty="0">
                <a:latin typeface="Calibri"/>
                <a:cs typeface="Calibri"/>
              </a:rPr>
              <a:t>Infer </a:t>
            </a:r>
            <a:r>
              <a:rPr sz="2800" spc="-15" dirty="0">
                <a:latin typeface="Calibri"/>
                <a:cs typeface="Calibri"/>
              </a:rPr>
              <a:t>Ephemeral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Port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Part </a:t>
            </a:r>
            <a:r>
              <a:rPr sz="2800" dirty="0">
                <a:latin typeface="Calibri"/>
                <a:cs typeface="Calibri"/>
              </a:rPr>
              <a:t>II: </a:t>
            </a:r>
            <a:r>
              <a:rPr sz="2800" spc="-5" dirty="0">
                <a:latin typeface="Calibri"/>
                <a:cs typeface="Calibri"/>
              </a:rPr>
              <a:t>Extend </a:t>
            </a:r>
            <a:r>
              <a:rPr sz="2800" spc="-25" dirty="0">
                <a:latin typeface="Calibri"/>
                <a:cs typeface="Calibri"/>
              </a:rPr>
              <a:t>Attack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Window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Our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Attacks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Defenses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Conclusion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9010CE0-B8AF-45CC-B1C6-58076F93E88E}"/>
              </a:ext>
            </a:extLst>
          </p:cNvPr>
          <p:cNvSpPr/>
          <p:nvPr/>
        </p:nvSpPr>
        <p:spPr>
          <a:xfrm>
            <a:off x="11082656" y="6295768"/>
            <a:ext cx="265680" cy="48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EFB44A-3A51-4CAC-8952-5A952EAA5AC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41</a:t>
            </a:fld>
            <a:endParaRPr lang="en-US" altLang="zh-CN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4441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/>
              <a:t>Conclusion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16939" y="2221509"/>
            <a:ext cx="6383020" cy="155765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Side-channel-based UDP </a:t>
            </a:r>
            <a:r>
              <a:rPr sz="2800" spc="-10" dirty="0">
                <a:latin typeface="Calibri"/>
                <a:cs typeface="Calibri"/>
              </a:rPr>
              <a:t>port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scan.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Make </a:t>
            </a:r>
            <a:r>
              <a:rPr sz="2800" spc="-10" dirty="0">
                <a:latin typeface="Calibri"/>
                <a:cs typeface="Calibri"/>
              </a:rPr>
              <a:t>DNS </a:t>
            </a:r>
            <a:r>
              <a:rPr sz="2800" spc="-5" dirty="0">
                <a:latin typeface="Calibri"/>
                <a:cs typeface="Calibri"/>
              </a:rPr>
              <a:t>cache poisoning </a:t>
            </a:r>
            <a:r>
              <a:rPr sz="2800" spc="-10" dirty="0">
                <a:latin typeface="Calibri"/>
                <a:cs typeface="Calibri"/>
              </a:rPr>
              <a:t>possible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again!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Real-world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attacks.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9AAE400-AE42-458E-A331-3034D3BDDF2D}"/>
              </a:ext>
            </a:extLst>
          </p:cNvPr>
          <p:cNvSpPr/>
          <p:nvPr/>
        </p:nvSpPr>
        <p:spPr>
          <a:xfrm>
            <a:off x="11082656" y="6295768"/>
            <a:ext cx="265680" cy="48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BB4F89-8627-4F87-A708-20493B0C87D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42</a:t>
            </a:fld>
            <a:endParaRPr lang="en-US" altLang="zh-C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B25C1C4-32DD-4947-8F90-782D53D64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"/>
            <a:ext cx="12192000" cy="685764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F668DFC-DB6C-4452-8551-E6D925E25FA9}"/>
              </a:ext>
            </a:extLst>
          </p:cNvPr>
          <p:cNvSpPr/>
          <p:nvPr/>
        </p:nvSpPr>
        <p:spPr>
          <a:xfrm>
            <a:off x="838200" y="990600"/>
            <a:ext cx="65532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C808584-5D49-477C-BF8D-6A6102DC02B5}"/>
              </a:ext>
            </a:extLst>
          </p:cNvPr>
          <p:cNvSpPr/>
          <p:nvPr/>
        </p:nvSpPr>
        <p:spPr>
          <a:xfrm>
            <a:off x="838200" y="4191000"/>
            <a:ext cx="4191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B4B801-77C6-44CF-B432-2F6704136927}"/>
              </a:ext>
            </a:extLst>
          </p:cNvPr>
          <p:cNvSpPr/>
          <p:nvPr/>
        </p:nvSpPr>
        <p:spPr>
          <a:xfrm>
            <a:off x="2438400" y="5295810"/>
            <a:ext cx="2590800" cy="102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193082A-50A4-44FE-9CB8-E07CE4C90682}"/>
              </a:ext>
            </a:extLst>
          </p:cNvPr>
          <p:cNvSpPr/>
          <p:nvPr/>
        </p:nvSpPr>
        <p:spPr>
          <a:xfrm>
            <a:off x="6248400" y="4743698"/>
            <a:ext cx="3124200" cy="895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BA6427C-AA73-4947-B8B7-DC05DD2FA1D8}"/>
              </a:ext>
            </a:extLst>
          </p:cNvPr>
          <p:cNvSpPr/>
          <p:nvPr/>
        </p:nvSpPr>
        <p:spPr>
          <a:xfrm>
            <a:off x="5410200" y="535459"/>
            <a:ext cx="4191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ACD5558-D897-47C6-8188-FFB31B9ED0B1}"/>
              </a:ext>
            </a:extLst>
          </p:cNvPr>
          <p:cNvSpPr/>
          <p:nvPr/>
        </p:nvSpPr>
        <p:spPr>
          <a:xfrm>
            <a:off x="7006281" y="3010840"/>
            <a:ext cx="2594919" cy="1256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DFC1DF0-DB36-4F78-8F79-A474C3C391F3}"/>
              </a:ext>
            </a:extLst>
          </p:cNvPr>
          <p:cNvSpPr/>
          <p:nvPr/>
        </p:nvSpPr>
        <p:spPr>
          <a:xfrm>
            <a:off x="11116560" y="6295768"/>
            <a:ext cx="231775" cy="347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9B52CBB6-4A58-4314-8730-4602C2091C1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55702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B25C1C4-32DD-4947-8F90-782D53D64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"/>
            <a:ext cx="12192000" cy="685764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F668DFC-DB6C-4452-8551-E6D925E25FA9}"/>
              </a:ext>
            </a:extLst>
          </p:cNvPr>
          <p:cNvSpPr/>
          <p:nvPr/>
        </p:nvSpPr>
        <p:spPr>
          <a:xfrm>
            <a:off x="838200" y="990600"/>
            <a:ext cx="65532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C808584-5D49-477C-BF8D-6A6102DC02B5}"/>
              </a:ext>
            </a:extLst>
          </p:cNvPr>
          <p:cNvSpPr/>
          <p:nvPr/>
        </p:nvSpPr>
        <p:spPr>
          <a:xfrm>
            <a:off x="838200" y="4191000"/>
            <a:ext cx="4191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B4B801-77C6-44CF-B432-2F6704136927}"/>
              </a:ext>
            </a:extLst>
          </p:cNvPr>
          <p:cNvSpPr/>
          <p:nvPr/>
        </p:nvSpPr>
        <p:spPr>
          <a:xfrm>
            <a:off x="2438400" y="5715000"/>
            <a:ext cx="2590800" cy="60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193082A-50A4-44FE-9CB8-E07CE4C90682}"/>
              </a:ext>
            </a:extLst>
          </p:cNvPr>
          <p:cNvSpPr/>
          <p:nvPr/>
        </p:nvSpPr>
        <p:spPr>
          <a:xfrm>
            <a:off x="6248400" y="4743698"/>
            <a:ext cx="3124200" cy="895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BA6427C-AA73-4947-B8B7-DC05DD2FA1D8}"/>
              </a:ext>
            </a:extLst>
          </p:cNvPr>
          <p:cNvSpPr/>
          <p:nvPr/>
        </p:nvSpPr>
        <p:spPr>
          <a:xfrm>
            <a:off x="5410200" y="535459"/>
            <a:ext cx="4191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ACD5558-D897-47C6-8188-FFB31B9ED0B1}"/>
              </a:ext>
            </a:extLst>
          </p:cNvPr>
          <p:cNvSpPr/>
          <p:nvPr/>
        </p:nvSpPr>
        <p:spPr>
          <a:xfrm>
            <a:off x="7006281" y="3010840"/>
            <a:ext cx="2594919" cy="1256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F7E0A33-40E8-4C15-9F9B-AC3E1BE2299B}"/>
              </a:ext>
            </a:extLst>
          </p:cNvPr>
          <p:cNvSpPr/>
          <p:nvPr/>
        </p:nvSpPr>
        <p:spPr>
          <a:xfrm>
            <a:off x="11116560" y="6295768"/>
            <a:ext cx="231775" cy="347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85839CC4-0721-4261-A7B1-4F0F7155888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3373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B25C1C4-32DD-4947-8F90-782D53D64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"/>
            <a:ext cx="12192000" cy="685764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F668DFC-DB6C-4452-8551-E6D925E25FA9}"/>
              </a:ext>
            </a:extLst>
          </p:cNvPr>
          <p:cNvSpPr/>
          <p:nvPr/>
        </p:nvSpPr>
        <p:spPr>
          <a:xfrm>
            <a:off x="838200" y="952500"/>
            <a:ext cx="6553200" cy="3467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C808584-5D49-477C-BF8D-6A6102DC02B5}"/>
              </a:ext>
            </a:extLst>
          </p:cNvPr>
          <p:cNvSpPr/>
          <p:nvPr/>
        </p:nvSpPr>
        <p:spPr>
          <a:xfrm>
            <a:off x="838200" y="4191000"/>
            <a:ext cx="4191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B4B801-77C6-44CF-B432-2F6704136927}"/>
              </a:ext>
            </a:extLst>
          </p:cNvPr>
          <p:cNvSpPr/>
          <p:nvPr/>
        </p:nvSpPr>
        <p:spPr>
          <a:xfrm>
            <a:off x="2438400" y="5715000"/>
            <a:ext cx="2590800" cy="60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193082A-50A4-44FE-9CB8-E07CE4C90682}"/>
              </a:ext>
            </a:extLst>
          </p:cNvPr>
          <p:cNvSpPr/>
          <p:nvPr/>
        </p:nvSpPr>
        <p:spPr>
          <a:xfrm>
            <a:off x="6248400" y="5105400"/>
            <a:ext cx="3124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BA6427C-AA73-4947-B8B7-DC05DD2FA1D8}"/>
              </a:ext>
            </a:extLst>
          </p:cNvPr>
          <p:cNvSpPr/>
          <p:nvPr/>
        </p:nvSpPr>
        <p:spPr>
          <a:xfrm>
            <a:off x="5410200" y="535459"/>
            <a:ext cx="4191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ACD5558-D897-47C6-8188-FFB31B9ED0B1}"/>
              </a:ext>
            </a:extLst>
          </p:cNvPr>
          <p:cNvSpPr/>
          <p:nvPr/>
        </p:nvSpPr>
        <p:spPr>
          <a:xfrm>
            <a:off x="7006281" y="3010840"/>
            <a:ext cx="2594919" cy="1256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77DF2D5-96D6-475C-B93E-4F44E797B3DB}"/>
              </a:ext>
            </a:extLst>
          </p:cNvPr>
          <p:cNvSpPr/>
          <p:nvPr/>
        </p:nvSpPr>
        <p:spPr>
          <a:xfrm>
            <a:off x="11116560" y="6295768"/>
            <a:ext cx="231775" cy="347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64F429A-7D28-44EC-A1A7-C16AB9E050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4385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B25C1C4-32DD-4947-8F90-782D53D64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"/>
            <a:ext cx="12192000" cy="685764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F668DFC-DB6C-4452-8551-E6D925E25FA9}"/>
              </a:ext>
            </a:extLst>
          </p:cNvPr>
          <p:cNvSpPr/>
          <p:nvPr/>
        </p:nvSpPr>
        <p:spPr>
          <a:xfrm>
            <a:off x="838200" y="2555878"/>
            <a:ext cx="3657600" cy="1635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C808584-5D49-477C-BF8D-6A6102DC02B5}"/>
              </a:ext>
            </a:extLst>
          </p:cNvPr>
          <p:cNvSpPr/>
          <p:nvPr/>
        </p:nvSpPr>
        <p:spPr>
          <a:xfrm>
            <a:off x="838200" y="4191000"/>
            <a:ext cx="4191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B4B801-77C6-44CF-B432-2F6704136927}"/>
              </a:ext>
            </a:extLst>
          </p:cNvPr>
          <p:cNvSpPr/>
          <p:nvPr/>
        </p:nvSpPr>
        <p:spPr>
          <a:xfrm>
            <a:off x="2438400" y="5715000"/>
            <a:ext cx="2590800" cy="60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193082A-50A4-44FE-9CB8-E07CE4C90682}"/>
              </a:ext>
            </a:extLst>
          </p:cNvPr>
          <p:cNvSpPr/>
          <p:nvPr/>
        </p:nvSpPr>
        <p:spPr>
          <a:xfrm>
            <a:off x="6248400" y="5105400"/>
            <a:ext cx="3124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BA6427C-AA73-4947-B8B7-DC05DD2FA1D8}"/>
              </a:ext>
            </a:extLst>
          </p:cNvPr>
          <p:cNvSpPr/>
          <p:nvPr/>
        </p:nvSpPr>
        <p:spPr>
          <a:xfrm>
            <a:off x="533400" y="1031878"/>
            <a:ext cx="3124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65BA5BA-D4BD-4C66-8BEE-28443F0F4575}"/>
              </a:ext>
            </a:extLst>
          </p:cNvPr>
          <p:cNvSpPr/>
          <p:nvPr/>
        </p:nvSpPr>
        <p:spPr>
          <a:xfrm>
            <a:off x="1371600" y="2251078"/>
            <a:ext cx="3124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DE53734-3416-42BB-821C-A15AE6BEB653}"/>
              </a:ext>
            </a:extLst>
          </p:cNvPr>
          <p:cNvSpPr/>
          <p:nvPr/>
        </p:nvSpPr>
        <p:spPr>
          <a:xfrm>
            <a:off x="685800" y="1184278"/>
            <a:ext cx="3124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D593CB7-D1A1-45AB-895F-096B74EA66A1}"/>
              </a:ext>
            </a:extLst>
          </p:cNvPr>
          <p:cNvSpPr/>
          <p:nvPr/>
        </p:nvSpPr>
        <p:spPr>
          <a:xfrm>
            <a:off x="11116560" y="6295768"/>
            <a:ext cx="231775" cy="347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A4495C06-A4FF-405F-86C9-434B2FA8540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60473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B25C1C4-32DD-4947-8F90-782D53D64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"/>
            <a:ext cx="12192000" cy="685764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F668DFC-DB6C-4452-8551-E6D925E25FA9}"/>
              </a:ext>
            </a:extLst>
          </p:cNvPr>
          <p:cNvSpPr/>
          <p:nvPr/>
        </p:nvSpPr>
        <p:spPr>
          <a:xfrm>
            <a:off x="838200" y="2555878"/>
            <a:ext cx="3657600" cy="1635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C808584-5D49-477C-BF8D-6A6102DC02B5}"/>
              </a:ext>
            </a:extLst>
          </p:cNvPr>
          <p:cNvSpPr/>
          <p:nvPr/>
        </p:nvSpPr>
        <p:spPr>
          <a:xfrm>
            <a:off x="838200" y="4191000"/>
            <a:ext cx="4191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AB4B801-77C6-44CF-B432-2F6704136927}"/>
              </a:ext>
            </a:extLst>
          </p:cNvPr>
          <p:cNvSpPr/>
          <p:nvPr/>
        </p:nvSpPr>
        <p:spPr>
          <a:xfrm>
            <a:off x="2438400" y="5715000"/>
            <a:ext cx="2590800" cy="60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193082A-50A4-44FE-9CB8-E07CE4C90682}"/>
              </a:ext>
            </a:extLst>
          </p:cNvPr>
          <p:cNvSpPr/>
          <p:nvPr/>
        </p:nvSpPr>
        <p:spPr>
          <a:xfrm>
            <a:off x="6248400" y="5105400"/>
            <a:ext cx="609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65BA5BA-D4BD-4C66-8BEE-28443F0F4575}"/>
              </a:ext>
            </a:extLst>
          </p:cNvPr>
          <p:cNvSpPr/>
          <p:nvPr/>
        </p:nvSpPr>
        <p:spPr>
          <a:xfrm>
            <a:off x="2667000" y="2286000"/>
            <a:ext cx="1828800" cy="1489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FAF27BD4-F0FD-4074-AC66-479AA137A300}"/>
              </a:ext>
            </a:extLst>
          </p:cNvPr>
          <p:cNvCxnSpPr/>
          <p:nvPr/>
        </p:nvCxnSpPr>
        <p:spPr>
          <a:xfrm flipH="1">
            <a:off x="6553200" y="5257800"/>
            <a:ext cx="304800" cy="0"/>
          </a:xfrm>
          <a:prstGeom prst="straightConnector1">
            <a:avLst/>
          </a:prstGeom>
          <a:ln w="12700" cap="flat" cmpd="sng" algn="ctr">
            <a:solidFill>
              <a:schemeClr val="dk1"/>
            </a:solidFill>
            <a:prstDash val="lg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4F07EF25-4FCC-4A4A-9ACC-AA81BD7A2B1D}"/>
              </a:ext>
            </a:extLst>
          </p:cNvPr>
          <p:cNvSpPr/>
          <p:nvPr/>
        </p:nvSpPr>
        <p:spPr>
          <a:xfrm>
            <a:off x="11116560" y="6358354"/>
            <a:ext cx="231775" cy="347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015156B-C519-4D3A-89AA-B695F2BA67AE}"/>
              </a:ext>
            </a:extLst>
          </p:cNvPr>
          <p:cNvSpPr/>
          <p:nvPr/>
        </p:nvSpPr>
        <p:spPr>
          <a:xfrm>
            <a:off x="11116560" y="6295768"/>
            <a:ext cx="231775" cy="347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B92FF087-A2EA-4480-81DB-F75113D55D4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altLang="zh-CN" smtClean="0"/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98701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1067</Words>
  <Application>Microsoft Office PowerPoint</Application>
  <PresentationFormat>宽屏</PresentationFormat>
  <Paragraphs>349</Paragraphs>
  <Slides>42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9" baseType="lpstr">
      <vt:lpstr>等线</vt:lpstr>
      <vt:lpstr>Arial</vt:lpstr>
      <vt:lpstr>Calibri</vt:lpstr>
      <vt:lpstr>Calibri Light</vt:lpstr>
      <vt:lpstr>Cambria Math</vt:lpstr>
      <vt:lpstr>Times New Roman</vt:lpstr>
      <vt:lpstr>Office Theme</vt:lpstr>
      <vt:lpstr>DNS Cache Poisoning Attack Reloaded:  Revolutions with Side Channels</vt:lpstr>
      <vt:lpstr>Contents</vt:lpstr>
      <vt:lpstr>DNS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DNS Cache Poisoning</vt:lpstr>
      <vt:lpstr>DNS Cache Poisoning</vt:lpstr>
      <vt:lpstr>DNS Cache Poisoning</vt:lpstr>
      <vt:lpstr>DNS Cache Poisoning</vt:lpstr>
      <vt:lpstr>DNS Cache Poisoning</vt:lpstr>
      <vt:lpstr>DNS Cache Poisoning</vt:lpstr>
      <vt:lpstr>Attack workflow</vt:lpstr>
      <vt:lpstr>Contents</vt:lpstr>
      <vt:lpstr>Port Inference: Basics</vt:lpstr>
      <vt:lpstr>Port Inference: Ephemeral Ports</vt:lpstr>
      <vt:lpstr>Port Inference: IP Spoofing</vt:lpstr>
      <vt:lpstr>Port Inference:</vt:lpstr>
      <vt:lpstr>Port Inference:</vt:lpstr>
      <vt:lpstr>Port Inference:</vt:lpstr>
      <vt:lpstr>Port Inference: How It Works</vt:lpstr>
      <vt:lpstr>Port Inference: Measurement</vt:lpstr>
      <vt:lpstr>Port Inference: Measurement</vt:lpstr>
      <vt:lpstr>Contents</vt:lpstr>
      <vt:lpstr>Extend Attack Window</vt:lpstr>
      <vt:lpstr>Extend Attack Window</vt:lpstr>
      <vt:lpstr>Extend Attack Window</vt:lpstr>
      <vt:lpstr>Contents</vt:lpstr>
      <vt:lpstr>PowerPoint 演示文稿</vt:lpstr>
      <vt:lpstr>Contents</vt:lpstr>
      <vt:lpstr>PowerPoint 演示文稿</vt:lpstr>
      <vt:lpstr>PowerPoint 演示文稿</vt:lpstr>
      <vt:lpstr>Resolver Attack: Results</vt:lpstr>
      <vt:lpstr>Contents</vt:lpstr>
      <vt:lpstr>Defenses</vt:lpstr>
      <vt:lpstr>Contents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DNS Cache Poisoning Attack Reloaded:  Revolutions with Side Channels</dc:title>
  <cp:lastModifiedBy>Sun Suibin</cp:lastModifiedBy>
  <cp:revision>17</cp:revision>
  <dcterms:created xsi:type="dcterms:W3CDTF">2021-03-25T19:46:21Z</dcterms:created>
  <dcterms:modified xsi:type="dcterms:W3CDTF">2021-03-26T02:33:37Z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2020-11-10T00:00:00Z</vt:filetime>
  </property>
  <property fmtid="{D5CDD505-2E9C-101B-9397-08002B2CF9AE}" pid="3" name="Creator">
    <vt:lpwstr>Microsoft® PowerPoint® 适用于 Microsoft 365</vt:lpwstr>
  </property>
  <property fmtid="{D5CDD505-2E9C-101B-9397-08002B2CF9AE}" pid="4" name="LastSaved">
    <vt:filetime>2021-03-25T00:00:00Z</vt:filetime>
  </property>
</Properties>
</file>