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6" r:id="rId4"/>
    <p:sldId id="257" r:id="rId5"/>
    <p:sldId id="258" r:id="rId6"/>
    <p:sldId id="260" r:id="rId7"/>
    <p:sldId id="259" r:id="rId8"/>
    <p:sldId id="277" r:id="rId9"/>
    <p:sldId id="263" r:id="rId10"/>
    <p:sldId id="264" r:id="rId11"/>
    <p:sldId id="265" r:id="rId12"/>
    <p:sldId id="266" r:id="rId13"/>
    <p:sldId id="267" r:id="rId14"/>
    <p:sldId id="278" r:id="rId15"/>
    <p:sldId id="280" r:id="rId16"/>
    <p:sldId id="268" r:id="rId17"/>
    <p:sldId id="269" r:id="rId18"/>
    <p:sldId id="279" r:id="rId19"/>
    <p:sldId id="270" r:id="rId20"/>
    <p:sldId id="271" r:id="rId21"/>
    <p:sldId id="272" r:id="rId22"/>
    <p:sldId id="273" r:id="rId23"/>
    <p:sldId id="281" r:id="rId24"/>
    <p:sldId id="274" r:id="rId25"/>
    <p:sldId id="275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0380" y="1185545"/>
            <a:ext cx="9003030" cy="3575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12545" y="630555"/>
            <a:ext cx="9566275" cy="16789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075" y="3314700"/>
            <a:ext cx="9622790" cy="171005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103120" y="2309495"/>
            <a:ext cx="82759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Is the error state reachable from the entry point?</a:t>
            </a:r>
            <a:endParaRPr lang="en-US" altLang="zh-CN" sz="3200"/>
          </a:p>
        </p:txBody>
      </p:sp>
      <p:sp>
        <p:nvSpPr>
          <p:cNvPr id="8" name="文本框 7"/>
          <p:cNvSpPr txBox="1"/>
          <p:nvPr/>
        </p:nvSpPr>
        <p:spPr>
          <a:xfrm>
            <a:off x="2103120" y="5024755"/>
            <a:ext cx="85598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/>
              <a:t>Is the goal state reachable from the vulnerabiolity?</a:t>
            </a:r>
            <a:endParaRPr lang="en-US" altLang="zh-CN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Big Idea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4000"/>
              <a:t>Cast code reuse attacks as a software model checking problem and solve it using an exising technique</a:t>
            </a:r>
            <a:endParaRPr lang="en-US" altLang="zh-CN"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Limbo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altLang="zh-CN" sz="3200"/>
              <a:t>We created a prototype call Limbo based on these ideas.</a:t>
            </a:r>
            <a:endParaRPr lang="en-US" altLang="zh-CN" sz="3200"/>
          </a:p>
          <a:p>
            <a:pPr lvl="1"/>
            <a:r>
              <a:rPr lang="en-US" altLang="zh-CN" sz="2800"/>
              <a:t>Reasons about code reuse attacks in a very general way</a:t>
            </a:r>
            <a:endParaRPr lang="en-US" altLang="zh-CN" sz="2800"/>
          </a:p>
          <a:p>
            <a:pPr lvl="2"/>
            <a:r>
              <a:rPr lang="en-US" altLang="zh-CN" sz="2400"/>
              <a:t>Because it searches based on reachability</a:t>
            </a:r>
            <a:endParaRPr lang="en-US" altLang="zh-CN" sz="2400"/>
          </a:p>
          <a:p>
            <a:pPr lvl="2"/>
            <a:r>
              <a:rPr lang="en-US" altLang="zh-CN" sz="2400"/>
              <a:t>Other automated techniques implement a predefined strategy</a:t>
            </a:r>
            <a:endParaRPr lang="en-US" altLang="zh-CN" sz="240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 sz="2800">
                <a:solidFill>
                  <a:schemeClr val="tx1"/>
                </a:solidFill>
              </a:rPr>
              <a:t>Can search for attacks even in the presence of unknown defenses</a:t>
            </a:r>
            <a:endParaRPr lang="en-US" altLang="zh-CN" sz="2800">
              <a:solidFill>
                <a:schemeClr val="tx1"/>
              </a:solidFill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altLang="zh-CN" sz="2400">
                <a:solidFill>
                  <a:schemeClr val="tx1"/>
                </a:solidFill>
              </a:rPr>
              <a:t>Implementation of defense must be observable</a:t>
            </a:r>
            <a:endParaRPr lang="en-US" altLang="zh-CN" sz="2400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 sz="2800">
                <a:solidFill>
                  <a:schemeClr val="tx1"/>
                </a:solidFill>
              </a:rPr>
              <a:t>Built on top of ForAllSecure's Mayhem concolic executor</a:t>
            </a:r>
            <a:endParaRPr lang="en-US" altLang="zh-CN" sz="2800">
              <a:solidFill>
                <a:schemeClr val="tx1"/>
              </a:solidFill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altLang="zh-CN" sz="2400">
                <a:solidFill>
                  <a:schemeClr val="tx1"/>
                </a:solidFill>
              </a:rPr>
              <a:t>Helps solve the software model checking problem.</a:t>
            </a:r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/>
              <a:t>Concolic Execution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 altLang="zh-CN"/>
              <a:t>Starting State:</a:t>
            </a:r>
            <a:endParaRPr lang="en-US" altLang="zh-CN"/>
          </a:p>
          <a:p>
            <a:pPr lvl="1"/>
            <a:r>
              <a:rPr lang="en-US" altLang="zh-CN"/>
              <a:t>Provide a concrete test case that triggers a control flow vulnerability</a:t>
            </a:r>
            <a:endParaRPr lang="en-US" altLang="zh-CN"/>
          </a:p>
          <a:p>
            <a:pPr lvl="1"/>
            <a:r>
              <a:rPr lang="en-US" altLang="zh-CN"/>
              <a:t>Specify a starting state that is a concrete test case that does not trigger a vulnerability</a:t>
            </a:r>
            <a:endParaRPr lang="en-US" altLang="zh-CN"/>
          </a:p>
          <a:p>
            <a:pPr lvl="1"/>
            <a:r>
              <a:rPr lang="en-US" altLang="zh-CN"/>
              <a:t>Elect to employ a synthetic buffer overflow vulnerability.</a:t>
            </a:r>
            <a:endParaRPr lang="en-US" altLang="zh-CN"/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Goal State: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Specify goal states by providing a goal expression,which may reference register and memory values. For example, “%eax==0xd34db33f” or “M[0x12345678]==0xd34db33f”</a:t>
            </a:r>
            <a:endParaRPr lang="en-US" altLang="zh-CN">
              <a:solidFill>
                <a:schemeClr val="tx1"/>
              </a:solidFill>
            </a:endParaRP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Exploring Reachable States: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Concolic execution represents states symbolically.</a:t>
            </a:r>
            <a:endParaRPr lang="en-US" altLang="zh-CN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Background: Concolic Execution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Dynamic analysis: finding a particular execution is infeasible</a:t>
            </a:r>
            <a:endParaRPr lang="en-US" altLang="zh-CN"/>
          </a:p>
          <a:p>
            <a:r>
              <a:rPr lang="en-US" altLang="zh-CN"/>
              <a:t>Static analysis: low precision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Middle ground: Concolic Execution </a:t>
            </a:r>
            <a:endParaRPr lang="en-US" altLang="zh-CN"/>
          </a:p>
          <a:p>
            <a:pPr lvl="1"/>
            <a:r>
              <a:rPr lang="en-US" altLang="zh-CN"/>
              <a:t>Dynamic</a:t>
            </a:r>
            <a:endParaRPr lang="en-US" altLang="zh-CN"/>
          </a:p>
          <a:p>
            <a:pPr lvl="1"/>
            <a:r>
              <a:rPr lang="en-US" altLang="zh-CN"/>
              <a:t>reason about one program path at a time </a:t>
            </a:r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Concolic Execution Search Heuristics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r>
              <a:rPr lang="en-US" altLang="zh-CN"/>
              <a:t>The search space is large so we use heuristics to guide execution to more promising execution paths</a:t>
            </a:r>
            <a:endParaRPr lang="en-US" altLang="zh-CN"/>
          </a:p>
          <a:p>
            <a:pPr lvl="1"/>
            <a:r>
              <a:rPr lang="en-US" altLang="zh-CN"/>
              <a:t>Limbo would get “stuck” exploring complex functions</a:t>
            </a:r>
            <a:endParaRPr lang="en-US" altLang="zh-CN"/>
          </a:p>
          <a:p>
            <a:pPr lvl="1"/>
            <a:endParaRPr lang="en-US" altLang="zh-CN"/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Prefer states with more symbolic control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mov %eax, (%ebx) with concrete vs. symbolic operands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Award +1 point for each symbolic bit in a register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Award +1 point for each symbolic memory byte located in the scratch storge area</a:t>
            </a:r>
            <a:endParaRPr lang="en-US" altLang="zh-CN">
              <a:solidFill>
                <a:schemeClr val="tx1"/>
              </a:solidFill>
            </a:endParaRP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Prefer a smaller state space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Each indirect jump significantly increases the size of the state space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First symbolic indirect jump is charged 3*n where n is pointer width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Subsequent symbolic indirect jumps are only charged n</a:t>
            </a:r>
            <a:endParaRPr lang="en-US" altLang="zh-CN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Research Questions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1005"/>
            <a:ext cx="10515600" cy="4351338"/>
          </a:xfrm>
        </p:spPr>
        <p:txBody>
          <a:bodyPr/>
          <a:p>
            <a:r>
              <a:rPr lang="en-US" altLang="zh-CN"/>
              <a:t>RQ1: Can Limbo discover code reuse attacks in the presence of fine-grained CFI?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RQ2: How much executable code does Limbo require to produce code reuse attacks?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RQ3: How sensitive is Limbo to its heuristics?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RQ4: Can Limbo discover new techniques?</a:t>
            </a:r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31670" y="1276985"/>
            <a:ext cx="8329295" cy="369697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450" y="2704465"/>
            <a:ext cx="11696065" cy="25501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71450" y="889635"/>
            <a:ext cx="1596644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>
                <a:sym typeface="+mn-ea"/>
              </a:rPr>
              <a:t>RQ1: Can Limbo discover code reuse attacks in the presence of fine-grained CFI?</a:t>
            </a:r>
            <a:endParaRPr lang="en-US" altLang="zh-CN" sz="2800">
              <a:sym typeface="+mn-ea"/>
            </a:endParaRPr>
          </a:p>
          <a:p>
            <a:endParaRPr lang="en-US" altLang="zh-CN" sz="2800">
              <a:sym typeface="+mn-ea"/>
            </a:endParaRPr>
          </a:p>
          <a:p>
            <a:r>
              <a:rPr lang="en-US" altLang="zh-CN" sz="2800">
                <a:sym typeface="+mn-ea"/>
              </a:rPr>
              <a:t>Comapred with BOPC</a:t>
            </a:r>
            <a:endParaRPr lang="en-US" altLang="zh-CN" sz="2800">
              <a:sym typeface="+mn-ea"/>
            </a:endParaRPr>
          </a:p>
          <a:p>
            <a:r>
              <a:rPr lang="en-US" altLang="zh-CN" sz="2800">
                <a:sym typeface="+mn-ea"/>
              </a:rPr>
              <a:t>(BOP Compiler,自动化生成图灵完备的数据流payload的工具)</a:t>
            </a:r>
            <a:endParaRPr lang="en-US" altLang="zh-CN" sz="2800"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0" y="898525"/>
            <a:ext cx="12380595" cy="1383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2800">
                <a:sym typeface="+mn-ea"/>
              </a:rPr>
              <a:t>RQ2: How much executable code does Limbo require to produce code reuse attacks?</a:t>
            </a:r>
            <a:endParaRPr lang="en-US" altLang="zh-CN" sz="2800">
              <a:sym typeface="+mn-ea"/>
            </a:endParaRPr>
          </a:p>
          <a:p>
            <a:pPr algn="l"/>
            <a:endParaRPr lang="en-US" altLang="zh-CN" sz="2800">
              <a:sym typeface="+mn-ea"/>
            </a:endParaRPr>
          </a:p>
          <a:p>
            <a:pPr algn="l"/>
            <a:r>
              <a:rPr lang="en-US" altLang="zh-CN" sz="2800">
                <a:sym typeface="+mn-ea"/>
              </a:rPr>
              <a:t>Compare with angrop(angrop is a rop gadget finder and chain builder)</a:t>
            </a:r>
            <a:endParaRPr lang="en-US" altLang="zh-CN" sz="2800"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91895" y="2426335"/>
            <a:ext cx="9505315" cy="40284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9150" y="2335530"/>
            <a:ext cx="11177905" cy="81724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zh-CN" sz="8800"/>
              <a:t>Attack-Defense-Attack</a:t>
            </a:r>
            <a:endParaRPr lang="en-US" altLang="zh-CN" sz="8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356995" y="690245"/>
            <a:ext cx="71050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>
                <a:sym typeface="+mn-ea"/>
              </a:rPr>
              <a:t>RQ3: How sensitive is Limbo to its heuristics?</a:t>
            </a:r>
            <a:endParaRPr lang="en-US" altLang="zh-CN" sz="2800"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0030" y="2479675"/>
            <a:ext cx="11210925" cy="141668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5730" y="2695575"/>
            <a:ext cx="6034405" cy="336042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145" y="1128395"/>
            <a:ext cx="5866130" cy="135763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831340" y="335280"/>
            <a:ext cx="716343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3200">
                <a:sym typeface="+mn-ea"/>
              </a:rPr>
              <a:t>RQ4: Can Limbo discover new techniques?</a:t>
            </a:r>
            <a:endParaRPr lang="en-US" altLang="zh-CN" sz="32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65885" y="1821815"/>
            <a:ext cx="989203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/>
              <a:t>.To answer this question, we examine in detail an attack that Limbo found in tput (9.6 KiB) for the s-mem goal. In tput, this goal attempts to write 42 to address 0x804b000.</a:t>
            </a:r>
            <a:endParaRPr lang="en-US" altLang="zh-CN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Limitations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Inherited by concolic executionn</a:t>
            </a:r>
            <a:endParaRPr lang="en-US" altLang="zh-CN"/>
          </a:p>
          <a:p>
            <a:pPr lvl="1"/>
            <a:r>
              <a:rPr lang="en-US" altLang="zh-CN"/>
              <a:t>Constraints take too many resources to solve</a:t>
            </a:r>
            <a:endParaRPr lang="en-US" altLang="zh-CN"/>
          </a:p>
          <a:p>
            <a:pPr lvl="1"/>
            <a:r>
              <a:rPr lang="en-US" altLang="zh-CN"/>
              <a:t>Path explosion problem</a:t>
            </a:r>
            <a:endParaRPr lang="en-US" altLang="zh-CN"/>
          </a:p>
          <a:p>
            <a:pPr lvl="2"/>
            <a:r>
              <a:rPr lang="en-US" altLang="zh-CN"/>
              <a:t>Mitigated by Limbo's heuristics</a:t>
            </a:r>
            <a:endParaRPr lang="en-US" altLang="zh-CN"/>
          </a:p>
          <a:p>
            <a:pPr lvl="2"/>
            <a:r>
              <a:rPr lang="en-US" altLang="zh-CN"/>
              <a:t>More of a problem on larger program, complex goals.</a:t>
            </a:r>
            <a:endParaRPr lang="en-US" altLang="zh-CN"/>
          </a:p>
          <a:p>
            <a:pPr lvl="2"/>
            <a:endParaRPr lang="en-US" altLang="zh-CN"/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Implementation 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Mayhem only supports 32-bit Linux executables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Limbo's heuristics are designed to be platform agnostic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We have a post-publication prototype in angr that is multi-platform</a:t>
            </a:r>
            <a:endParaRPr lang="en-US" altLang="zh-CN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/>
              <a:t>Conclusion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Cast code reuse attacks as a software model checking problem </a:t>
            </a:r>
            <a:endParaRPr lang="en-US" altLang="zh-CN"/>
          </a:p>
          <a:p>
            <a:pPr lvl="1"/>
            <a:r>
              <a:rPr lang="en-US" altLang="zh-CN"/>
              <a:t>Can reason about defenses</a:t>
            </a:r>
            <a:endParaRPr lang="en-US" altLang="zh-CN"/>
          </a:p>
          <a:p>
            <a:pPr lvl="1"/>
            <a:r>
              <a:rPr lang="en-US" altLang="zh-CN"/>
              <a:t>Does not use a fixed strategy</a:t>
            </a:r>
            <a:endParaRPr lang="en-US" altLang="zh-CN"/>
          </a:p>
          <a:p>
            <a:pPr lvl="1"/>
            <a:r>
              <a:rPr lang="en-US" altLang="zh-CN"/>
              <a:t>Very computationally expensive</a:t>
            </a:r>
            <a:endParaRPr lang="en-US" altLang="zh-CN"/>
          </a:p>
          <a:p>
            <a:pPr lvl="1"/>
            <a:r>
              <a:rPr lang="en-US" altLang="zh-CN"/>
              <a:t>Performs better on smaller programs</a:t>
            </a:r>
            <a:endParaRPr lang="en-US" altLang="zh-CN"/>
          </a:p>
          <a:p>
            <a:pPr marL="457200" lvl="1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15595"/>
            <a:ext cx="10515600" cy="1325563"/>
          </a:xfrm>
        </p:spPr>
        <p:txBody>
          <a:bodyPr/>
          <a:p>
            <a:r>
              <a:rPr lang="en-US" altLang="zh-CN"/>
              <a:t>Bacground: Shellcode</a:t>
            </a:r>
            <a:endParaRPr lang="en-US" altLang="zh-CN"/>
          </a:p>
        </p:txBody>
      </p:sp>
      <p:sp>
        <p:nvSpPr>
          <p:cNvPr id="4" name="圆角矩形 3"/>
          <p:cNvSpPr/>
          <p:nvPr/>
        </p:nvSpPr>
        <p:spPr>
          <a:xfrm>
            <a:off x="706755" y="1641475"/>
            <a:ext cx="4225290" cy="4464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57580" y="1572895"/>
            <a:ext cx="3797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accent2">
                    <a:lumMod val="75000"/>
                  </a:schemeClr>
                </a:solidFill>
              </a:rPr>
              <a:t>movl $42</a:t>
            </a:r>
            <a:r>
              <a:rPr lang="en-US" altLang="zh-CN" sz="3200"/>
              <a:t>,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0x8048423</a:t>
            </a:r>
            <a:endParaRPr lang="en-US" altLang="zh-CN" sz="32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直接箭头连接符 5"/>
          <p:cNvCxnSpPr>
            <a:stCxn id="4" idx="3"/>
          </p:cNvCxnSpPr>
          <p:nvPr/>
        </p:nvCxnSpPr>
        <p:spPr>
          <a:xfrm>
            <a:off x="4932045" y="1864995"/>
            <a:ext cx="2606675" cy="952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圆角矩形 6"/>
          <p:cNvSpPr/>
          <p:nvPr/>
        </p:nvSpPr>
        <p:spPr>
          <a:xfrm>
            <a:off x="7482205" y="1120140"/>
            <a:ext cx="3870960" cy="511873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189595" y="1120140"/>
            <a:ext cx="31832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/>
              <a:t>Memory</a:t>
            </a:r>
            <a:endParaRPr lang="en-US" altLang="zh-CN" sz="4800"/>
          </a:p>
        </p:txBody>
      </p:sp>
      <p:sp>
        <p:nvSpPr>
          <p:cNvPr id="9" name="下箭头标注 8"/>
          <p:cNvSpPr/>
          <p:nvPr/>
        </p:nvSpPr>
        <p:spPr>
          <a:xfrm>
            <a:off x="7901305" y="1950085"/>
            <a:ext cx="3052445" cy="1116330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792845" y="1950085"/>
            <a:ext cx="126936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/>
              <a:t>Stack</a:t>
            </a:r>
            <a:endParaRPr lang="en-US" altLang="zh-CN" sz="4000"/>
          </a:p>
        </p:txBody>
      </p:sp>
      <p:sp>
        <p:nvSpPr>
          <p:cNvPr id="11" name="上箭头标注 10"/>
          <p:cNvSpPr/>
          <p:nvPr/>
        </p:nvSpPr>
        <p:spPr>
          <a:xfrm>
            <a:off x="7947660" y="3893820"/>
            <a:ext cx="2922270" cy="1265555"/>
          </a:xfrm>
          <a:prstGeom prst="upArrowCallou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777605" y="4360545"/>
            <a:ext cx="126174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/>
              <a:t>Heap</a:t>
            </a:r>
            <a:endParaRPr lang="en-US" altLang="zh-CN" sz="4000"/>
          </a:p>
        </p:txBody>
      </p:sp>
      <p:sp>
        <p:nvSpPr>
          <p:cNvPr id="13" name="圆角矩形 12"/>
          <p:cNvSpPr/>
          <p:nvPr/>
        </p:nvSpPr>
        <p:spPr>
          <a:xfrm>
            <a:off x="7835900" y="3093085"/>
            <a:ext cx="3275965" cy="8007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8169910" y="3170555"/>
            <a:ext cx="29419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Library Code</a:t>
            </a:r>
            <a:endParaRPr lang="en-US" altLang="zh-CN" sz="3600"/>
          </a:p>
        </p:txBody>
      </p:sp>
      <p:sp>
        <p:nvSpPr>
          <p:cNvPr id="15" name="圆角矩形 14"/>
          <p:cNvSpPr/>
          <p:nvPr/>
        </p:nvSpPr>
        <p:spPr>
          <a:xfrm>
            <a:off x="7769860" y="5159375"/>
            <a:ext cx="3275965" cy="8007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103870" y="5236845"/>
            <a:ext cx="29419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Program Code</a:t>
            </a:r>
            <a:endParaRPr lang="en-US" altLang="zh-CN" sz="3600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4951095" y="1901825"/>
            <a:ext cx="2531110" cy="31750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Background: Data Execution Prevention(DEP)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Goal:</a:t>
            </a:r>
            <a:endParaRPr lang="en-US" altLang="zh-CN"/>
          </a:p>
          <a:p>
            <a:r>
              <a:rPr lang="en-US" altLang="zh-CN"/>
              <a:t>Prevent attacker from inserting executanle code into memory (for the expolit's computation)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Implementation:</a:t>
            </a:r>
            <a:endParaRPr lang="en-US" altLang="zh-CN"/>
          </a:p>
          <a:p>
            <a:r>
              <a:rPr lang="en-US" altLang="zh-CN"/>
              <a:t>Memory should never be writeable and executable at the same time</a:t>
            </a:r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15595"/>
            <a:ext cx="10515600" cy="1325563"/>
          </a:xfrm>
        </p:spPr>
        <p:txBody>
          <a:bodyPr/>
          <a:p>
            <a:r>
              <a:rPr lang="en-US" altLang="zh-CN"/>
              <a:t>Bacground: Code Reuse Attacks</a:t>
            </a:r>
            <a:endParaRPr lang="en-US" altLang="zh-CN"/>
          </a:p>
        </p:txBody>
      </p:sp>
      <p:sp>
        <p:nvSpPr>
          <p:cNvPr id="4" name="圆角矩形 3"/>
          <p:cNvSpPr/>
          <p:nvPr/>
        </p:nvSpPr>
        <p:spPr>
          <a:xfrm>
            <a:off x="706755" y="1641475"/>
            <a:ext cx="4225290" cy="4464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57580" y="1572895"/>
            <a:ext cx="3797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accent2">
                    <a:lumMod val="75000"/>
                  </a:schemeClr>
                </a:solidFill>
              </a:rPr>
              <a:t>movl $42</a:t>
            </a:r>
            <a:r>
              <a:rPr lang="en-US" altLang="zh-CN" sz="3200"/>
              <a:t>, 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0x8048423</a:t>
            </a:r>
            <a:endParaRPr lang="en-US" altLang="zh-CN" sz="32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直接箭头连接符 5"/>
          <p:cNvCxnSpPr>
            <a:stCxn id="4" idx="3"/>
          </p:cNvCxnSpPr>
          <p:nvPr/>
        </p:nvCxnSpPr>
        <p:spPr>
          <a:xfrm>
            <a:off x="4932045" y="1864995"/>
            <a:ext cx="2606675" cy="952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圆角矩形 6"/>
          <p:cNvSpPr/>
          <p:nvPr/>
        </p:nvSpPr>
        <p:spPr>
          <a:xfrm>
            <a:off x="7482205" y="1120140"/>
            <a:ext cx="3870960" cy="511873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189595" y="1120140"/>
            <a:ext cx="31832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/>
              <a:t>Memory</a:t>
            </a:r>
            <a:endParaRPr lang="en-US" altLang="zh-CN" sz="4800"/>
          </a:p>
        </p:txBody>
      </p:sp>
      <p:sp>
        <p:nvSpPr>
          <p:cNvPr id="9" name="下箭头标注 8"/>
          <p:cNvSpPr/>
          <p:nvPr/>
        </p:nvSpPr>
        <p:spPr>
          <a:xfrm>
            <a:off x="7901305" y="1950085"/>
            <a:ext cx="3052445" cy="1116330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792845" y="1950085"/>
            <a:ext cx="126936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/>
              <a:t>Stack</a:t>
            </a:r>
            <a:endParaRPr lang="en-US" altLang="zh-CN" sz="4000"/>
          </a:p>
        </p:txBody>
      </p:sp>
      <p:sp>
        <p:nvSpPr>
          <p:cNvPr id="11" name="上箭头标注 10"/>
          <p:cNvSpPr/>
          <p:nvPr/>
        </p:nvSpPr>
        <p:spPr>
          <a:xfrm>
            <a:off x="7947660" y="3893820"/>
            <a:ext cx="2922270" cy="1265555"/>
          </a:xfrm>
          <a:prstGeom prst="upArrowCallou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777605" y="4360545"/>
            <a:ext cx="126174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/>
              <a:t>Heap</a:t>
            </a:r>
            <a:endParaRPr lang="en-US" altLang="zh-CN" sz="4000"/>
          </a:p>
        </p:txBody>
      </p:sp>
      <p:sp>
        <p:nvSpPr>
          <p:cNvPr id="13" name="圆角矩形 12"/>
          <p:cNvSpPr/>
          <p:nvPr/>
        </p:nvSpPr>
        <p:spPr>
          <a:xfrm>
            <a:off x="7835900" y="3093085"/>
            <a:ext cx="3275965" cy="8007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8169910" y="3170555"/>
            <a:ext cx="29419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Library Code</a:t>
            </a:r>
            <a:endParaRPr lang="en-US" altLang="zh-CN" sz="3600"/>
          </a:p>
        </p:txBody>
      </p:sp>
      <p:sp>
        <p:nvSpPr>
          <p:cNvPr id="15" name="圆角矩形 14"/>
          <p:cNvSpPr/>
          <p:nvPr/>
        </p:nvSpPr>
        <p:spPr>
          <a:xfrm>
            <a:off x="7769860" y="5159375"/>
            <a:ext cx="3275965" cy="8007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103870" y="5236845"/>
            <a:ext cx="29419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Program Code</a:t>
            </a:r>
            <a:endParaRPr lang="en-US" altLang="zh-CN" sz="3600"/>
          </a:p>
        </p:txBody>
      </p:sp>
      <p:cxnSp>
        <p:nvCxnSpPr>
          <p:cNvPr id="17" name="直接箭头连接符 16"/>
          <p:cNvCxnSpPr>
            <a:endCxn id="7" idx="1"/>
          </p:cNvCxnSpPr>
          <p:nvPr/>
        </p:nvCxnSpPr>
        <p:spPr>
          <a:xfrm>
            <a:off x="4951095" y="1901825"/>
            <a:ext cx="2531110" cy="17780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 rot="2040000">
            <a:off x="4913630" y="2766695"/>
            <a:ext cx="21209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 b="1"/>
              <a:t>Return2libc</a:t>
            </a:r>
            <a:endParaRPr lang="en-US" altLang="zh-CN" sz="3200" b="1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9270" y="2602230"/>
            <a:ext cx="4619625" cy="3848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Background: Code Reuse Attacks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Return Oriented Programming (ROP)</a:t>
            </a:r>
            <a:endParaRPr lang="en-US" altLang="zh-CN"/>
          </a:p>
          <a:p>
            <a:r>
              <a:rPr lang="en-US" altLang="zh-CN"/>
              <a:t>ROP  &lt;</a:t>
            </a:r>
            <a:r>
              <a:rPr lang="zh-CN" altLang="en-US"/>
              <a:t> </a:t>
            </a:r>
            <a:r>
              <a:rPr lang="en-US" altLang="zh-CN"/>
              <a:t>Code Reuse</a:t>
            </a:r>
            <a:endParaRPr lang="en-US" altLang="zh-CN"/>
          </a:p>
          <a:p>
            <a:r>
              <a:rPr lang="en-US" altLang="zh-CN"/>
              <a:t>Find gadgets, code sequence ending in ret, that perform useful actions </a:t>
            </a:r>
            <a:endParaRPr lang="en-US" altLang="zh-CN"/>
          </a:p>
          <a:p>
            <a:r>
              <a:rPr lang="en-US" altLang="zh-CN"/>
              <a:t>JOP(Jump) COP(Call) DOP(Data--heartbleed)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Modern Code Reuse Attack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 altLang="zh-CN"/>
              <a:t>ASLR(Address Space Layout Randomization)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Defenses designed to protect against code reuse attacks.</a:t>
            </a:r>
            <a:endParaRPr lang="en-US" altLang="zh-CN"/>
          </a:p>
          <a:p>
            <a:pPr lvl="1"/>
            <a:r>
              <a:rPr lang="en-US" altLang="zh-CN"/>
              <a:t>no ret  ------&gt;   jmp/call</a:t>
            </a:r>
            <a:endParaRPr lang="en-US" altLang="zh-CN"/>
          </a:p>
          <a:p>
            <a:pPr lvl="1"/>
            <a:r>
              <a:rPr lang="en-US" altLang="zh-CN"/>
              <a:t>CFI(Control Flow Intergrity): </a:t>
            </a:r>
            <a:r>
              <a:rPr lang="en-US" altLang="zh-CN">
                <a:sym typeface="+mn-ea"/>
              </a:rPr>
              <a:t>Determine valid control flow transitions at compile time and prevent invalid transitions at run time.</a:t>
            </a:r>
            <a:endParaRPr lang="en-US" altLang="zh-CN">
              <a:sym typeface="+mn-ea"/>
            </a:endParaRPr>
          </a:p>
          <a:p>
            <a:pPr lvl="2"/>
            <a:r>
              <a:rPr lang="en-US" altLang="zh-CN" sz="2000">
                <a:sym typeface="+mn-ea"/>
              </a:rPr>
              <a:t>coarse-grained</a:t>
            </a:r>
            <a:endParaRPr lang="en-US" altLang="zh-CN" sz="2000">
              <a:sym typeface="+mn-ea"/>
            </a:endParaRPr>
          </a:p>
          <a:p>
            <a:pPr lvl="2"/>
            <a:r>
              <a:rPr lang="en-US" altLang="zh-CN" sz="2000">
                <a:sym typeface="+mn-ea"/>
              </a:rPr>
              <a:t>fine-grained</a:t>
            </a:r>
            <a:endParaRPr lang="en-US" altLang="zh-CN" sz="2000">
              <a:sym typeface="+mn-ea"/>
            </a:endParaRPr>
          </a:p>
          <a:p>
            <a:pPr lvl="2"/>
            <a:endParaRPr lang="en-US" altLang="zh-CN" sz="2000">
              <a:sym typeface="+mn-ea"/>
            </a:endParaRP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Defenses: Substantially Less Code Available for Reuse   </a:t>
            </a:r>
            <a:endParaRPr lang="en-US" altLang="zh-CN"/>
          </a:p>
          <a:p>
            <a:pPr marL="228600" lvl="0" indent="-228600">
              <a:buFont typeface="Arial" panose="020B0604020202020204" pitchFamily="34" charset="0"/>
              <a:buChar char="•"/>
            </a:pPr>
            <a:endParaRPr lang="en-US" altLang="zh-CN">
              <a:solidFill>
                <a:schemeClr val="tx1"/>
              </a:solidFill>
            </a:endParaRPr>
          </a:p>
          <a:p>
            <a:pPr lvl="2"/>
            <a:endParaRPr lang="en-US" altLang="zh-CN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Existing Work in Automating Code Reuse Attacks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Existing Work is Hard-coded to Specific Configuration </a:t>
            </a:r>
            <a:endParaRPr lang="en-US" altLang="zh-CN"/>
          </a:p>
          <a:p>
            <a:endParaRPr lang="en-US" altLang="zh-CN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102995" y="2486660"/>
          <a:ext cx="853186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965"/>
                <a:gridCol w="2132965"/>
                <a:gridCol w="2132965"/>
                <a:gridCol w="21329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System 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DEP(Only)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CFI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Generic Defense</a:t>
                      </a:r>
                      <a:endParaRPr lang="en-US" altLang="zh-CN"/>
                    </a:p>
                  </a:txBody>
                  <a:tcPr/>
                </a:tc>
              </a:tr>
              <a:tr h="6400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traitor</a:t>
                      </a:r>
                      <a:endParaRPr lang="en-US" altLang="zh-CN"/>
                    </a:p>
                    <a:p>
                      <a:pPr>
                        <a:buNone/>
                      </a:pPr>
                      <a:r>
                        <a:rPr lang="en-US" altLang="zh-CN"/>
                        <a:t>Roemer 2009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YES</a:t>
                      </a:r>
                      <a:endParaRPr lang="en-US" altLang="zh-CN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Kornau 2009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YES</a:t>
                      </a:r>
                      <a:endParaRPr lang="en-US" altLang="zh-CN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Q</a:t>
                      </a:r>
                      <a:endParaRPr lang="en-US" altLang="zh-CN"/>
                    </a:p>
                    <a:p>
                      <a:pPr>
                        <a:buNone/>
                      </a:pPr>
                      <a:r>
                        <a:rPr lang="en-US" altLang="zh-CN"/>
                        <a:t>Schwartz 2011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YES</a:t>
                      </a:r>
                      <a:endParaRPr lang="en-US" altLang="zh-CN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Wollgast 2016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YES</a:t>
                      </a:r>
                      <a:endParaRPr lang="en-US" altLang="zh-CN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YES(coarse-grained)</a:t>
                      </a:r>
                      <a:endParaRPr lang="en-US" altLang="zh-CN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BOPC</a:t>
                      </a:r>
                      <a:endParaRPr lang="en-US" altLang="zh-CN"/>
                    </a:p>
                    <a:p>
                      <a:pPr>
                        <a:buNone/>
                      </a:pPr>
                      <a:r>
                        <a:rPr lang="en-US" altLang="zh-CN"/>
                        <a:t>lspoglou 2018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YES(fine-grained)</a:t>
                      </a:r>
                      <a:endParaRPr lang="en-US" altLang="zh-CN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Our Goal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YES</a:t>
                      </a:r>
                      <a:endParaRPr lang="en-US" altLang="zh-CN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YES</a:t>
                      </a:r>
                      <a:endParaRPr lang="en-US" altLang="zh-CN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YES</a:t>
                      </a:r>
                      <a:endParaRPr lang="en-US" altLang="zh-CN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What is a code reuse attack?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 altLang="zh-CN"/>
              <a:t>A code reuse attack is a program execution:</a:t>
            </a:r>
            <a:endParaRPr lang="en-US" altLang="zh-CN"/>
          </a:p>
          <a:p>
            <a:pPr lvl="1"/>
            <a:r>
              <a:rPr lang="en-US" altLang="zh-CN"/>
              <a:t>That respects DEP</a:t>
            </a:r>
            <a:endParaRPr lang="en-US" altLang="zh-CN"/>
          </a:p>
          <a:p>
            <a:pPr lvl="1"/>
            <a:r>
              <a:rPr lang="en-US" altLang="zh-CN"/>
              <a:t>Starts from a specific vulnerability</a:t>
            </a:r>
            <a:endParaRPr lang="en-US" altLang="zh-CN"/>
          </a:p>
          <a:p>
            <a:pPr lvl="2"/>
            <a:r>
              <a:rPr lang="en-US" altLang="zh-CN"/>
              <a:t>Different vulnerabilities yield different amounts of control over the program state</a:t>
            </a:r>
            <a:endParaRPr lang="en-US" altLang="zh-CN"/>
          </a:p>
          <a:p>
            <a:pPr marL="457200" lvl="1" indent="0">
              <a:buNone/>
            </a:pPr>
            <a:endParaRPr lang="en-US" altLang="zh-CN"/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Reaches a goal state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Depends on the attacker's goals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Spawning a shell or writing a particular value to memory</a:t>
            </a:r>
            <a:endParaRPr lang="en-US" altLang="zh-CN">
              <a:solidFill>
                <a:schemeClr val="tx1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altLang="zh-CN">
              <a:solidFill>
                <a:schemeClr val="tx1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chemeClr val="tx1"/>
                </a:solidFill>
              </a:rPr>
              <a:t>Software Model Checking(SMC)</a:t>
            </a:r>
            <a:endParaRPr lang="en-US" altLang="zh-CN" sz="4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2ba99721-b95d-4557-aed9-ed4a2094cd2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4930</Words>
  <Application>WPS 演示</Application>
  <PresentationFormat>宽屏</PresentationFormat>
  <Paragraphs>238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Bacground: Shellcode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hht1026</dc:creator>
  <cp:lastModifiedBy>两斤十三香小龙虾</cp:lastModifiedBy>
  <cp:revision>3</cp:revision>
  <dcterms:created xsi:type="dcterms:W3CDTF">2021-03-10T13:14:00Z</dcterms:created>
  <dcterms:modified xsi:type="dcterms:W3CDTF">2021-03-11T15:58:31Z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