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8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446" r:id="rId2"/>
    <p:sldId id="376" r:id="rId3"/>
    <p:sldId id="377" r:id="rId4"/>
    <p:sldId id="378" r:id="rId5"/>
    <p:sldId id="379" r:id="rId6"/>
    <p:sldId id="380" r:id="rId7"/>
    <p:sldId id="417" r:id="rId8"/>
    <p:sldId id="418" r:id="rId9"/>
    <p:sldId id="494" r:id="rId10"/>
    <p:sldId id="389" r:id="rId11"/>
    <p:sldId id="390" r:id="rId12"/>
    <p:sldId id="370" r:id="rId13"/>
    <p:sldId id="452" r:id="rId14"/>
    <p:sldId id="398" r:id="rId15"/>
    <p:sldId id="400" r:id="rId16"/>
    <p:sldId id="401" r:id="rId17"/>
    <p:sldId id="381" r:id="rId18"/>
    <p:sldId id="382" r:id="rId19"/>
    <p:sldId id="383" r:id="rId20"/>
    <p:sldId id="384" r:id="rId21"/>
    <p:sldId id="419" r:id="rId22"/>
    <p:sldId id="420" r:id="rId23"/>
    <p:sldId id="402" r:id="rId24"/>
    <p:sldId id="385" r:id="rId25"/>
    <p:sldId id="386" r:id="rId26"/>
    <p:sldId id="443" r:id="rId27"/>
    <p:sldId id="444" r:id="rId28"/>
    <p:sldId id="495" r:id="rId29"/>
    <p:sldId id="496" r:id="rId30"/>
    <p:sldId id="445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507" r:id="rId42"/>
    <p:sldId id="508" r:id="rId43"/>
    <p:sldId id="509" r:id="rId44"/>
    <p:sldId id="510" r:id="rId45"/>
    <p:sldId id="511" r:id="rId46"/>
    <p:sldId id="512" r:id="rId47"/>
    <p:sldId id="513" r:id="rId48"/>
    <p:sldId id="514" r:id="rId49"/>
    <p:sldId id="515" r:id="rId50"/>
    <p:sldId id="516" r:id="rId51"/>
    <p:sldId id="517" r:id="rId52"/>
    <p:sldId id="518" r:id="rId53"/>
    <p:sldId id="519" r:id="rId54"/>
    <p:sldId id="520" r:id="rId55"/>
    <p:sldId id="521" r:id="rId56"/>
    <p:sldId id="522" r:id="rId57"/>
    <p:sldId id="523" r:id="rId58"/>
    <p:sldId id="524" r:id="rId59"/>
    <p:sldId id="525" r:id="rId60"/>
    <p:sldId id="526" r:id="rId61"/>
    <p:sldId id="527" r:id="rId62"/>
    <p:sldId id="528" r:id="rId63"/>
    <p:sldId id="529" r:id="rId64"/>
    <p:sldId id="530" r:id="rId65"/>
    <p:sldId id="531" r:id="rId66"/>
    <p:sldId id="532" r:id="rId67"/>
    <p:sldId id="533" r:id="rId68"/>
    <p:sldId id="534" r:id="rId69"/>
  </p:sldIdLst>
  <p:sldSz cx="9144000" cy="6858000" type="letter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1F3"/>
    <a:srgbClr val="009900"/>
    <a:srgbClr val="00A091"/>
    <a:srgbClr val="51DC00"/>
    <a:srgbClr val="5A11FD"/>
    <a:srgbClr val="000000"/>
    <a:srgbClr val="CC3399"/>
    <a:srgbClr val="008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67986" autoAdjust="0"/>
  </p:normalViewPr>
  <p:slideViewPr>
    <p:cSldViewPr>
      <p:cViewPr varScale="1">
        <p:scale>
          <a:sx n="44" d="100"/>
          <a:sy n="44" d="100"/>
        </p:scale>
        <p:origin x="1920" y="27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notesViewPr>
    <p:cSldViewPr>
      <p:cViewPr varScale="1">
        <p:scale>
          <a:sx n="84" d="100"/>
          <a:sy n="84" d="100"/>
        </p:scale>
        <p:origin x="-1932" y="-84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685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06-01-21T09:25:27.406"/>
    </inkml:context>
    <inkml:brush xml:id="br0">
      <inkml:brushProperty name="width" value="0.05292" units="cm"/>
      <inkml:brushProperty name="height" value="0.05292" units="cm"/>
      <inkml:brushProperty name="color" value="#FC0128"/>
      <inkml:brushProperty name="fitToCurve" value="1"/>
      <inkml:brushProperty name="ignorePressure" value="1"/>
    </inkml:brush>
  </inkml:definitions>
  <inkml:trace contextRef="#ctx0" brushRef="#br0">0 3 16,'10'-1'5,"-10"1"-1,0 0-4,11-2-4,-11 2-8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06-01-21T09:25:33.875"/>
    </inkml:context>
    <inkml:brush xml:id="br0">
      <inkml:brushProperty name="width" value="0.05292" units="cm"/>
      <inkml:brushProperty name="height" value="0.05292" units="cm"/>
      <inkml:brushProperty name="color" value="#FC0128"/>
      <inkml:brushProperty name="fitToCurve" value="1"/>
      <inkml:brushProperty name="ignorePressure" value="1"/>
    </inkml:brush>
  </inkml:definitions>
  <inkml:trace contextRef="#ctx0" brushRef="#br0">0 39 28,'0'0'5,"13"-5"1,-13 5 0,0 0 0,0 0 0,13-8-1,-13 8 1,0 0-1,0 0-1,0 0 1,0 0 1,0 0-2,0 0 0,0 0-1,0 0-1,0 0 1,0 0-1,0 0 0,0 0 1,0 0-1,0 0 1,0 0-1,0 0 0,-12-9 0,12 9-1,0 0 0,0 0 0,0 0-1,0 0 0,0 0 0,0 0-4,0 0-6,0 0-12,0 0-6,0 0 1,-7-17-1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06-01-21T09:25:27.406"/>
    </inkml:context>
    <inkml:brush xml:id="br0">
      <inkml:brushProperty name="width" value="0.05292" units="cm"/>
      <inkml:brushProperty name="height" value="0.05292" units="cm"/>
      <inkml:brushProperty name="color" value="#FC0128"/>
      <inkml:brushProperty name="fitToCurve" value="1"/>
      <inkml:brushProperty name="ignorePressure" value="1"/>
    </inkml:brush>
  </inkml:definitions>
  <inkml:trace contextRef="#ctx0" brushRef="#br0">0 3 16,'10'-1'5,"-10"1"-1,0 0-4,11-2-4,-11 2-8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06-01-21T09:25:33.875"/>
    </inkml:context>
    <inkml:brush xml:id="br0">
      <inkml:brushProperty name="width" value="0.05292" units="cm"/>
      <inkml:brushProperty name="height" value="0.05292" units="cm"/>
      <inkml:brushProperty name="color" value="#FC0128"/>
      <inkml:brushProperty name="fitToCurve" value="1"/>
      <inkml:brushProperty name="ignorePressure" value="1"/>
    </inkml:brush>
  </inkml:definitions>
  <inkml:trace contextRef="#ctx0" brushRef="#br0">0 39 28,'0'0'5,"13"-5"1,-13 5 0,0 0 0,0 0 0,13-8-1,-13 8 1,0 0-1,0 0-1,0 0 1,0 0 1,0 0-2,0 0 0,0 0-1,0 0-1,0 0 1,0 0-1,0 0 0,0 0 1,0 0-1,0 0 1,0 0-1,0 0 0,-12-9 0,12 9-1,0 0 0,0 0 0,0 0-1,0 0 0,0 0 0,0 0-4,0 0-6,0 0-12,0 0-6,0 0 1,-7-17-1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636588"/>
            <a:ext cx="4913313" cy="368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1399" y="4688555"/>
            <a:ext cx="5858274" cy="4443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993" tIns="45189" rIns="91993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855107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</a:ln>
        </p:spPr>
        <p:txBody>
          <a:bodyPr/>
          <a:lstStyle/>
          <a:p>
            <a:r>
              <a:rPr lang="en-US" dirty="0" smtClean="0"/>
              <a:t>Combinations to AV system, etc. 0808 (1988 in 113 IST)</a:t>
            </a:r>
          </a:p>
          <a:p>
            <a:r>
              <a:rPr lang="en-US" dirty="0" smtClean="0"/>
              <a:t>Call AV hot line at 8-777-0035</a:t>
            </a:r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2294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90269"/>
            <a:ext cx="4981815" cy="4443413"/>
          </a:xfrm>
          <a:noFill/>
          <a:ln>
            <a:noFill/>
          </a:ln>
        </p:spPr>
        <p:txBody>
          <a:bodyPr lIns="90473" tIns="44443" rIns="90473" bIns="44443"/>
          <a:lstStyle/>
          <a:p>
            <a:r>
              <a:rPr lang="en-US" dirty="0"/>
              <a:t>For lecture</a:t>
            </a:r>
          </a:p>
          <a:p>
            <a:endParaRPr lang="en-US" dirty="0"/>
          </a:p>
          <a:p>
            <a:r>
              <a:rPr lang="en-US" dirty="0"/>
              <a:t>sets the upper 16 bits of a constant in a register, allowing the next instruction to specify the lower 16 bits of the constant</a:t>
            </a:r>
          </a:p>
          <a:p>
            <a:endParaRPr lang="en-US" dirty="0"/>
          </a:p>
          <a:p>
            <a:r>
              <a:rPr lang="en-US" dirty="0"/>
              <a:t>note that </a:t>
            </a:r>
            <a:r>
              <a:rPr lang="en-US" dirty="0" err="1"/>
              <a:t>lui</a:t>
            </a:r>
            <a:r>
              <a:rPr lang="en-US" dirty="0"/>
              <a:t> fills the lower 16 bits of the register with zero’s</a:t>
            </a:r>
          </a:p>
          <a:p>
            <a:endParaRPr lang="en-US" dirty="0"/>
          </a:p>
          <a:p>
            <a:r>
              <a:rPr lang="en-US" dirty="0"/>
              <a:t>why can’t </a:t>
            </a:r>
            <a:r>
              <a:rPr lang="en-US" dirty="0" err="1"/>
              <a:t>addi</a:t>
            </a:r>
            <a:r>
              <a:rPr lang="en-US" dirty="0"/>
              <a:t> be used as the second instruction for this 32 bit constant?</a:t>
            </a:r>
          </a:p>
          <a:p>
            <a:endParaRPr lang="en-US" dirty="0"/>
          </a:p>
          <a:p>
            <a:r>
              <a:rPr lang="en-US" dirty="0"/>
              <a:t>also note – the assembler lets me specify constants larger than 16 bits in one instruction and then expands the code into two instructions (</a:t>
            </a:r>
            <a:r>
              <a:rPr lang="en-US" dirty="0" err="1"/>
              <a:t>lui</a:t>
            </a:r>
            <a:r>
              <a:rPr lang="en-US" dirty="0"/>
              <a:t> and </a:t>
            </a:r>
            <a:r>
              <a:rPr lang="en-US" dirty="0" err="1"/>
              <a:t>ori</a:t>
            </a:r>
            <a:r>
              <a:rPr lang="en-US" dirty="0"/>
              <a:t>) automatically</a:t>
            </a:r>
          </a:p>
        </p:txBody>
      </p:sp>
      <p:sp>
        <p:nvSpPr>
          <p:cNvPr id="7669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7713"/>
            <a:ext cx="4916487" cy="36893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34779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399" y="4690269"/>
            <a:ext cx="5858274" cy="4443413"/>
          </a:xfrm>
          <a:ln/>
        </p:spPr>
        <p:txBody>
          <a:bodyPr lIns="91416" tIns="45708" rIns="91416" bIns="45708"/>
          <a:lstStyle/>
          <a:p>
            <a:r>
              <a:rPr lang="en-US"/>
              <a:t>All positive numbers - no sign bit</a:t>
            </a:r>
          </a:p>
          <a:p>
            <a:endParaRPr lang="en-US"/>
          </a:p>
          <a:p>
            <a:r>
              <a:rPr lang="en-US"/>
              <a:t>last entry is most significant byte address</a:t>
            </a:r>
          </a:p>
          <a:p>
            <a:r>
              <a:rPr lang="en-US"/>
              <a:t>fourth from last entry is most significant word address</a:t>
            </a:r>
          </a:p>
        </p:txBody>
      </p:sp>
    </p:spTree>
    <p:extLst>
      <p:ext uri="{BB962C8B-B14F-4D97-AF65-F5344CB8AC3E}">
        <p14:creationId xmlns:p14="http://schemas.microsoft.com/office/powerpoint/2010/main" val="173984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635000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400" y="4690269"/>
            <a:ext cx="5856701" cy="444169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63" tIns="47632" rIns="95263" bIns="47632"/>
          <a:lstStyle/>
          <a:p>
            <a:r>
              <a:rPr lang="en-US" altLang="zh-CN" dirty="0"/>
              <a:t>Signed numbers – assuming 2’s complement representation – for eight bits</a:t>
            </a:r>
          </a:p>
          <a:p>
            <a:endParaRPr lang="en-US" altLang="zh-CN" dirty="0"/>
          </a:p>
          <a:p>
            <a:r>
              <a:rPr lang="en-US" altLang="zh-CN" dirty="0"/>
              <a:t>Note that </a:t>
            </a:r>
            <a:r>
              <a:rPr lang="en-US" altLang="zh-CN" dirty="0" err="1"/>
              <a:t>msb</a:t>
            </a:r>
            <a:r>
              <a:rPr lang="en-US" altLang="zh-CN" dirty="0"/>
              <a:t> of 1 indicates a negative number, the bit string all 0’s is zero, that the largest positive number that can be represented is 7 (2**(n-1) –1 for n bits) whereas the largest negative number that can be represented is –8 (-2**(n-1) for n bits)</a:t>
            </a:r>
          </a:p>
        </p:txBody>
      </p:sp>
    </p:spTree>
    <p:extLst>
      <p:ext uri="{BB962C8B-B14F-4D97-AF65-F5344CB8AC3E}">
        <p14:creationId xmlns:p14="http://schemas.microsoft.com/office/powerpoint/2010/main" val="3471645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636588"/>
            <a:ext cx="4914900" cy="3686175"/>
          </a:xfrm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1" y="4688964"/>
            <a:ext cx="5857978" cy="4444066"/>
          </a:xfrm>
          <a:ln/>
        </p:spPr>
        <p:txBody>
          <a:bodyPr/>
          <a:lstStyle/>
          <a:p>
            <a:r>
              <a:rPr lang="en-US"/>
              <a:t>also have sllv, srlv, and srav</a:t>
            </a:r>
          </a:p>
        </p:txBody>
      </p:sp>
    </p:spTree>
    <p:extLst>
      <p:ext uri="{BB962C8B-B14F-4D97-AF65-F5344CB8AC3E}">
        <p14:creationId xmlns:p14="http://schemas.microsoft.com/office/powerpoint/2010/main" val="72168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90269"/>
            <a:ext cx="4981815" cy="4441699"/>
          </a:xfrm>
          <a:ln>
            <a:noFill/>
          </a:ln>
        </p:spPr>
        <p:txBody>
          <a:bodyPr lIns="91994" tIns="45188" rIns="91994" bIns="45188"/>
          <a:lstStyle/>
          <a:p>
            <a:endParaRPr lang="en-US"/>
          </a:p>
        </p:txBody>
      </p:sp>
      <p:sp>
        <p:nvSpPr>
          <p:cNvPr id="67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9300"/>
            <a:ext cx="4913313" cy="368617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90900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399" y="4690269"/>
            <a:ext cx="5858274" cy="4441699"/>
          </a:xfrm>
          <a:ln/>
        </p:spPr>
        <p:txBody>
          <a:bodyPr/>
          <a:lstStyle/>
          <a:p>
            <a:r>
              <a:rPr lang="en-US"/>
              <a:t>Note that two low order 0’s are concatenated to the 16 bit field giving an eighteen bit address</a:t>
            </a:r>
          </a:p>
          <a:p>
            <a:r>
              <a:rPr lang="en-US"/>
              <a:t>	 0111111111111111 00  = 2**15 –1 words  (2**17 – 1 bytes)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67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9300"/>
            <a:ext cx="4913313" cy="3686175"/>
          </a:xfrm>
          <a:ln cap="flat">
            <a:solidFill>
              <a:schemeClr val="tx1"/>
            </a:solidFill>
          </a:ln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002" y="5237125"/>
            <a:ext cx="4607313" cy="522855"/>
          </a:xfrm>
          <a:ln>
            <a:noFill/>
          </a:ln>
        </p:spPr>
        <p:txBody>
          <a:bodyPr wrap="none" lIns="19367" tIns="27437" rIns="19367" bIns="27437"/>
          <a:lstStyle/>
          <a:p>
            <a:pPr>
              <a:lnSpc>
                <a:spcPts val="18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Unsigned (u) versus signed integer</a:t>
            </a:r>
            <a:r>
              <a:rPr lang="en-US" baseline="0" dirty="0" smtClean="0">
                <a:solidFill>
                  <a:srgbClr val="000000"/>
                </a:solidFill>
              </a:rPr>
              <a:t> comparison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14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399" y="4690269"/>
            <a:ext cx="5858274" cy="4441699"/>
          </a:xfrm>
          <a:ln/>
        </p:spPr>
        <p:txBody>
          <a:bodyPr/>
          <a:lstStyle/>
          <a:p>
            <a:r>
              <a:rPr lang="en-US" dirty="0"/>
              <a:t>For lecture</a:t>
            </a:r>
          </a:p>
          <a:p>
            <a:endParaRPr lang="en-US" dirty="0"/>
          </a:p>
          <a:p>
            <a:r>
              <a:rPr lang="en-US" dirty="0" err="1"/>
              <a:t>blt</a:t>
            </a:r>
            <a:r>
              <a:rPr lang="en-US" dirty="0"/>
              <a:t>	$s1,$s2 Label =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slt</a:t>
            </a:r>
            <a:r>
              <a:rPr lang="en-US" dirty="0"/>
              <a:t>	$at,$s1,$s2		#at gets 1 if $s1 &lt; $s2</a:t>
            </a:r>
          </a:p>
          <a:p>
            <a:r>
              <a:rPr lang="en-US" dirty="0" err="1"/>
              <a:t>bne</a:t>
            </a:r>
            <a:r>
              <a:rPr lang="en-US" dirty="0"/>
              <a:t>	$at,$</a:t>
            </a:r>
            <a:r>
              <a:rPr lang="en-US" dirty="0" err="1"/>
              <a:t>zero,Label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56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50245" y="9379560"/>
            <a:ext cx="2945955" cy="49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3" tIns="45041" rIns="90083" bIns="45041"/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02756" indent="-270291">
              <a:defRPr>
                <a:solidFill>
                  <a:schemeClr val="accent1"/>
                </a:solidFill>
                <a:latin typeface="Arial" charset="0"/>
              </a:defRPr>
            </a:lvl2pPr>
            <a:lvl3pPr marL="1081164" indent="-216233">
              <a:defRPr>
                <a:solidFill>
                  <a:schemeClr val="accent1"/>
                </a:solidFill>
                <a:latin typeface="Arial" charset="0"/>
              </a:defRPr>
            </a:lvl3pPr>
            <a:lvl4pPr marL="1513629" indent="-216233">
              <a:defRPr>
                <a:solidFill>
                  <a:schemeClr val="accent1"/>
                </a:solidFill>
                <a:latin typeface="Arial" charset="0"/>
              </a:defRPr>
            </a:lvl4pPr>
            <a:lvl5pPr marL="1946095" indent="-216233">
              <a:defRPr>
                <a:solidFill>
                  <a:schemeClr val="accent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fld id="{EFA3DB68-A78E-46D5-83A5-937F003CDF4B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142538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50245" y="9379560"/>
            <a:ext cx="2945955" cy="49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3" tIns="45041" rIns="90083" bIns="45041"/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02756" indent="-270291">
              <a:defRPr>
                <a:solidFill>
                  <a:schemeClr val="accent1"/>
                </a:solidFill>
                <a:latin typeface="Arial" charset="0"/>
              </a:defRPr>
            </a:lvl2pPr>
            <a:lvl3pPr marL="1081164" indent="-216233">
              <a:defRPr>
                <a:solidFill>
                  <a:schemeClr val="accent1"/>
                </a:solidFill>
                <a:latin typeface="Arial" charset="0"/>
              </a:defRPr>
            </a:lvl3pPr>
            <a:lvl4pPr marL="1513629" indent="-216233">
              <a:defRPr>
                <a:solidFill>
                  <a:schemeClr val="accent1"/>
                </a:solidFill>
                <a:latin typeface="Arial" charset="0"/>
              </a:defRPr>
            </a:lvl4pPr>
            <a:lvl5pPr marL="1946095" indent="-216233">
              <a:defRPr>
                <a:solidFill>
                  <a:schemeClr val="accent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fld id="{E8193F62-A05B-4C7F-90EC-FDAEF9C8AC46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71852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7713"/>
            <a:ext cx="4916487" cy="3689350"/>
          </a:xfrm>
          <a:ln cap="flat">
            <a:solidFill>
              <a:schemeClr val="tx1"/>
            </a:solidFill>
          </a:ln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002" y="5237125"/>
            <a:ext cx="4607313" cy="522855"/>
          </a:xfrm>
          <a:ln>
            <a:noFill/>
          </a:ln>
        </p:spPr>
        <p:txBody>
          <a:bodyPr wrap="none" lIns="19043" tIns="26979" rIns="19043" bIns="26979"/>
          <a:lstStyle/>
          <a:p>
            <a:pPr>
              <a:lnSpc>
                <a:spcPts val="18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None/>
              <a:tabLst>
                <a:tab pos="457200" algn="l"/>
                <a:tab pos="914400" algn="l"/>
                <a:tab pos="1371600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75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90269"/>
            <a:ext cx="4981815" cy="4441699"/>
          </a:xfrm>
          <a:noFill/>
          <a:ln>
            <a:noFill/>
          </a:ln>
        </p:spPr>
        <p:txBody>
          <a:bodyPr lIns="91994" tIns="45188" rIns="91994" bIns="45188"/>
          <a:lstStyle/>
          <a:p>
            <a:r>
              <a:rPr lang="en-US"/>
              <a:t>If-then-else code compilation</a:t>
            </a:r>
          </a:p>
        </p:txBody>
      </p:sp>
      <p:sp>
        <p:nvSpPr>
          <p:cNvPr id="68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9300"/>
            <a:ext cx="4913313" cy="368617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29166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2865123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892572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20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90269"/>
            <a:ext cx="4981815" cy="4441699"/>
          </a:xfrm>
          <a:noFill/>
          <a:ln>
            <a:noFill/>
          </a:ln>
        </p:spPr>
        <p:txBody>
          <a:bodyPr lIns="91994" tIns="45188" rIns="91994" bIns="45188"/>
          <a:lstStyle/>
          <a:p>
            <a:r>
              <a:rPr lang="en-US"/>
              <a:t>jr jumps to the address stored in the register – in this case $ra – which is just what we want.</a:t>
            </a:r>
          </a:p>
        </p:txBody>
      </p:sp>
      <p:sp>
        <p:nvSpPr>
          <p:cNvPr id="71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9300"/>
            <a:ext cx="4913313" cy="368617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71515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$at – assembler temporary</a:t>
            </a:r>
            <a:r>
              <a:rPr lang="en-US" baseline="0" dirty="0" smtClean="0"/>
              <a:t> register, used for pseudo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34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ln/>
        </p:spPr>
        <p:txBody>
          <a:bodyPr lIns="93679" tIns="46839" rIns="93679" bIns="46839"/>
          <a:lstStyle/>
          <a:p>
            <a:r>
              <a:rPr lang="en-US"/>
              <a:t>Note that temporary registers $t0 through $t9 can also be used as by MIPS convention they are not preserved by the callee (kept intact) across subroutine boundaries</a:t>
            </a:r>
          </a:p>
          <a:p>
            <a:endParaRPr lang="en-US"/>
          </a:p>
          <a:p>
            <a:r>
              <a:rPr lang="en-US"/>
              <a:t>However, saved registers $s0 through $s7 must be preserved by the calle - I.e., if the callee uses one, it must first save it and then restore it to its old value before returning control to the caller</a:t>
            </a:r>
          </a:p>
        </p:txBody>
      </p:sp>
    </p:spTree>
    <p:extLst>
      <p:ext uri="{BB962C8B-B14F-4D97-AF65-F5344CB8AC3E}">
        <p14:creationId xmlns:p14="http://schemas.microsoft.com/office/powerpoint/2010/main" val="456893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1643278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lecture</a:t>
            </a:r>
          </a:p>
          <a:p>
            <a:endParaRPr lang="en-US" altLang="zh-CN" smtClean="0"/>
          </a:p>
          <a:p>
            <a:r>
              <a:rPr lang="en-US" altLang="zh-CN" smtClean="0"/>
              <a:t>When using temporary registers, must assume their old values must be saved and restored.</a:t>
            </a:r>
          </a:p>
          <a:p>
            <a:r>
              <a:rPr lang="en-US" altLang="zh-CN" smtClean="0"/>
              <a:t>Show the stack contents on the board as you progress through the code</a:t>
            </a:r>
          </a:p>
        </p:txBody>
      </p:sp>
    </p:spTree>
    <p:extLst>
      <p:ext uri="{BB962C8B-B14F-4D97-AF65-F5344CB8AC3E}">
        <p14:creationId xmlns:p14="http://schemas.microsoft.com/office/powerpoint/2010/main" val="555491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4964" y="0"/>
            <a:ext cx="3170237" cy="481013"/>
          </a:xfrm>
          <a:prstGeom prst="rect">
            <a:avLst/>
          </a:prstGeom>
          <a:ln/>
        </p:spPr>
        <p:txBody>
          <a:bodyPr/>
          <a:lstStyle/>
          <a:p>
            <a:fld id="{498D0198-0761-C147-B1C4-349F3076F8E5}" type="datetime3">
              <a:rPr lang="en-US"/>
              <a:pPr/>
              <a:t>20 September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20189"/>
            <a:ext cx="3170238" cy="481012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70237" cy="481012"/>
          </a:xfrm>
          <a:prstGeom prst="rect">
            <a:avLst/>
          </a:prstGeom>
          <a:ln/>
        </p:spPr>
        <p:txBody>
          <a:bodyPr/>
          <a:lstStyle/>
          <a:p>
            <a:fld id="{BF1AA4D3-B1EC-AA44-B17D-ED7B6CD5422E}" type="slidenum">
              <a:rPr lang="en-US"/>
              <a:pPr/>
              <a:t>39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76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399" y="4690269"/>
            <a:ext cx="5858274" cy="4443413"/>
          </a:xfrm>
          <a:ln/>
        </p:spPr>
        <p:txBody>
          <a:bodyPr/>
          <a:lstStyle/>
          <a:p>
            <a:r>
              <a:rPr lang="en-US" dirty="0" smtClean="0"/>
              <a:t>Note that the offset can be positive or negative.</a:t>
            </a:r>
          </a:p>
          <a:p>
            <a:r>
              <a:rPr lang="en-US" dirty="0" smtClean="0"/>
              <a:t>Offsets must be able to access bytes as well, so word</a:t>
            </a:r>
            <a:r>
              <a:rPr lang="en-US" baseline="0" dirty="0" smtClean="0"/>
              <a:t> offsets will have two low-order zeros in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74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4964" y="0"/>
            <a:ext cx="3170237" cy="481013"/>
          </a:xfrm>
          <a:prstGeom prst="rect">
            <a:avLst/>
          </a:prstGeom>
          <a:ln/>
        </p:spPr>
        <p:txBody>
          <a:bodyPr/>
          <a:lstStyle/>
          <a:p>
            <a:fld id="{00C3CA46-6F44-734F-A839-AB5B804AFA74}" type="datetime3">
              <a:rPr lang="en-US"/>
              <a:pPr/>
              <a:t>20 September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20189"/>
            <a:ext cx="3170238" cy="481012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70237" cy="481012"/>
          </a:xfrm>
          <a:prstGeom prst="rect">
            <a:avLst/>
          </a:prstGeom>
          <a:ln/>
        </p:spPr>
        <p:txBody>
          <a:bodyPr/>
          <a:lstStyle/>
          <a:p>
            <a:fld id="{E97E70CB-3BF5-AD4C-AF9F-103472ADD2A5}" type="slidenum">
              <a:rPr lang="en-US"/>
              <a:pPr/>
              <a:t>40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800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4964" y="0"/>
            <a:ext cx="3170237" cy="481013"/>
          </a:xfrm>
          <a:prstGeom prst="rect">
            <a:avLst/>
          </a:prstGeom>
          <a:ln/>
        </p:spPr>
        <p:txBody>
          <a:bodyPr/>
          <a:lstStyle/>
          <a:p>
            <a:fld id="{BFC64BB6-F72B-2D44-8FC0-387F9552560A}" type="datetime3">
              <a:rPr lang="en-US"/>
              <a:pPr/>
              <a:t>20 September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20189"/>
            <a:ext cx="3170238" cy="481012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70237" cy="481012"/>
          </a:xfrm>
          <a:prstGeom prst="rect">
            <a:avLst/>
          </a:prstGeom>
          <a:ln/>
        </p:spPr>
        <p:txBody>
          <a:bodyPr/>
          <a:lstStyle/>
          <a:p>
            <a:fld id="{0AE55DD3-0CAA-8144-B1F0-44ADF7326D45}" type="slidenum">
              <a:rPr lang="en-US"/>
              <a:pPr/>
              <a:t>41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08068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70237" cy="481012"/>
          </a:xfrm>
          <a:prstGeom prst="rect">
            <a:avLst/>
          </a:prstGeom>
          <a:ln/>
        </p:spPr>
        <p:txBody>
          <a:bodyPr/>
          <a:lstStyle/>
          <a:p>
            <a:fld id="{310728A6-27EE-8042-8D9E-C44A6A467A5C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5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So caller must save $ra on the stack and callee must save any other registers that it uses on the stack</a:t>
            </a:r>
          </a:p>
        </p:txBody>
      </p:sp>
    </p:spTree>
    <p:extLst>
      <p:ext uri="{BB962C8B-B14F-4D97-AF65-F5344CB8AC3E}">
        <p14:creationId xmlns:p14="http://schemas.microsoft.com/office/powerpoint/2010/main" val="23885336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So caller must save $ra on the stack and callee must save any other registers that it uses on the stack</a:t>
            </a:r>
          </a:p>
        </p:txBody>
      </p:sp>
    </p:spTree>
    <p:extLst>
      <p:ext uri="{BB962C8B-B14F-4D97-AF65-F5344CB8AC3E}">
        <p14:creationId xmlns:p14="http://schemas.microsoft.com/office/powerpoint/2010/main" val="9296494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4028712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lecture</a:t>
            </a:r>
          </a:p>
          <a:p>
            <a:endParaRPr lang="en-US" altLang="zh-CN" smtClean="0"/>
          </a:p>
          <a:p>
            <a:r>
              <a:rPr lang="en-US" altLang="zh-CN" smtClean="0"/>
              <a:t>Note that the original values of $ra and I ($a0) are restored on return</a:t>
            </a:r>
          </a:p>
          <a:p>
            <a:endParaRPr lang="en-US" altLang="zh-CN" smtClean="0"/>
          </a:p>
          <a:p>
            <a:r>
              <a:rPr lang="en-US" altLang="zh-CN" smtClean="0"/>
              <a:t>NEXT TIME - Add tracking of the PC to the animation!!</a:t>
            </a:r>
          </a:p>
        </p:txBody>
      </p:sp>
    </p:spTree>
    <p:extLst>
      <p:ext uri="{BB962C8B-B14F-4D97-AF65-F5344CB8AC3E}">
        <p14:creationId xmlns:p14="http://schemas.microsoft.com/office/powerpoint/2010/main" val="12294217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31020130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5566283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$a0-$a3 – used to pass parameters, loaded by caller, read by callee and preserved by callee</a:t>
            </a:r>
          </a:p>
          <a:p>
            <a:endParaRPr lang="en-US" altLang="zh-CN" smtClean="0"/>
          </a:p>
          <a:p>
            <a:r>
              <a:rPr lang="en-US" altLang="zh-CN" smtClean="0"/>
              <a:t>$v0-$v1 – used to pass results back from callee to caller (note, can also use to pass parameters from caller to callee by is NOT preserved)</a:t>
            </a:r>
          </a:p>
        </p:txBody>
      </p:sp>
    </p:spTree>
    <p:extLst>
      <p:ext uri="{BB962C8B-B14F-4D97-AF65-F5344CB8AC3E}">
        <p14:creationId xmlns:p14="http://schemas.microsoft.com/office/powerpoint/2010/main" val="19856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90269"/>
            <a:ext cx="4981815" cy="4443413"/>
          </a:xfrm>
          <a:noFill/>
          <a:ln>
            <a:noFill/>
          </a:ln>
        </p:spPr>
        <p:txBody>
          <a:bodyPr lIns="90455" tIns="44434" rIns="90455" bIns="44434"/>
          <a:lstStyle/>
          <a:p>
            <a:r>
              <a:rPr lang="en-US"/>
              <a:t>destination address no longer in the rd field - now in the rt field</a:t>
            </a:r>
          </a:p>
          <a:p>
            <a:endParaRPr lang="en-US"/>
          </a:p>
          <a:p>
            <a:r>
              <a:rPr lang="en-US"/>
              <a:t>offset limited to 16 bits - so can’t get to every location in memory (with a fixed base address)</a:t>
            </a:r>
          </a:p>
        </p:txBody>
      </p:sp>
      <p:sp>
        <p:nvSpPr>
          <p:cNvPr id="633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7713"/>
            <a:ext cx="4916487" cy="36893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214177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835815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79" tIns="46839" rIns="93679" bIns="46839"/>
          <a:lstStyle/>
          <a:p>
            <a:r>
              <a:rPr lang="en-US" altLang="zh-CN" smtClean="0"/>
              <a:t>Note, no need to load $ra, and $a0, since they have not changed values (expect when n is &gt;= to 1 as on next page)</a:t>
            </a:r>
          </a:p>
          <a:p>
            <a:endParaRPr lang="en-US" altLang="zh-CN" smtClean="0"/>
          </a:p>
          <a:p>
            <a:r>
              <a:rPr lang="en-US" altLang="zh-CN" smtClean="0"/>
              <a:t>We assume a multiply instruction is available, even though we haven’t covered it yet!</a:t>
            </a:r>
          </a:p>
        </p:txBody>
      </p:sp>
    </p:spTree>
    <p:extLst>
      <p:ext uri="{BB962C8B-B14F-4D97-AF65-F5344CB8AC3E}">
        <p14:creationId xmlns:p14="http://schemas.microsoft.com/office/powerpoint/2010/main" val="41606600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4207771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  <a:p>
            <a:endParaRPr lang="en-US" altLang="zh-CN" smtClean="0"/>
          </a:p>
          <a:p>
            <a:r>
              <a:rPr lang="en-US" altLang="zh-CN" smtClean="0"/>
              <a:t>NEXT TIME - Add tracking of the PC to the animation!!</a:t>
            </a:r>
          </a:p>
        </p:txBody>
      </p:sp>
    </p:spTree>
    <p:extLst>
      <p:ext uri="{BB962C8B-B14F-4D97-AF65-F5344CB8AC3E}">
        <p14:creationId xmlns:p14="http://schemas.microsoft.com/office/powerpoint/2010/main" val="26202308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36827293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12849426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5453031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12318684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1946661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33664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Talk about the reasons (performance) for the word/byte alignment restriction</a:t>
            </a:r>
          </a:p>
        </p:txBody>
      </p:sp>
    </p:spTree>
    <p:extLst>
      <p:ext uri="{BB962C8B-B14F-4D97-AF65-F5344CB8AC3E}">
        <p14:creationId xmlns:p14="http://schemas.microsoft.com/office/powerpoint/2010/main" val="2705942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2603185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2" y="4690597"/>
            <a:ext cx="5856504" cy="444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mtClean="0"/>
              <a:t>For lecture</a:t>
            </a:r>
          </a:p>
        </p:txBody>
      </p:sp>
    </p:spTree>
    <p:extLst>
      <p:ext uri="{BB962C8B-B14F-4D97-AF65-F5344CB8AC3E}">
        <p14:creationId xmlns:p14="http://schemas.microsoft.com/office/powerpoint/2010/main" val="34563858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VertLeftWhiteCheck1</a:t>
            </a:r>
          </a:p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It saves PC+4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1200" dirty="0" err="1" smtClean="0">
                <a:solidFill>
                  <a:schemeClr val="folHlink"/>
                </a:solidFill>
              </a:rPr>
              <a:t>incrememt</a:t>
            </a:r>
            <a:r>
              <a:rPr lang="en-US" sz="1200" dirty="0" smtClean="0">
                <a:solidFill>
                  <a:schemeClr val="folHlink"/>
                </a:solidFill>
              </a:rPr>
              <a:t> 1.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67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7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399" y="4690269"/>
            <a:ext cx="5858274" cy="4443413"/>
          </a:xfrm>
          <a:ln/>
        </p:spPr>
        <p:txBody>
          <a:bodyPr lIns="91407" tIns="45705" rIns="91407" bIns="45705"/>
          <a:lstStyle/>
          <a:p>
            <a:pPr lvl="0"/>
            <a:r>
              <a:rPr lang="en-US" sz="1000" dirty="0">
                <a:latin typeface="Arial" charset="0"/>
              </a:rPr>
              <a:t>load byte takes the contents of the byte at the memory address specified, zero-extends it, and loads it into the register</a:t>
            </a:r>
          </a:p>
          <a:p>
            <a:pPr lvl="1"/>
            <a:endParaRPr lang="en-US" sz="1100" dirty="0">
              <a:latin typeface="Arial" charset="0"/>
            </a:endParaRPr>
          </a:p>
          <a:p>
            <a:pPr lvl="0"/>
            <a:r>
              <a:rPr lang="en-US" sz="1000" dirty="0" smtClean="0">
                <a:latin typeface="Arial" charset="0"/>
              </a:rPr>
              <a:t>Store</a:t>
            </a:r>
            <a:r>
              <a:rPr lang="en-US" sz="1000" baseline="0" dirty="0" smtClean="0">
                <a:latin typeface="Arial" charset="0"/>
              </a:rPr>
              <a:t> byte</a:t>
            </a:r>
            <a:r>
              <a:rPr lang="en-US" sz="1000" dirty="0" smtClean="0">
                <a:latin typeface="Arial" charset="0"/>
              </a:rPr>
              <a:t> </a:t>
            </a:r>
            <a:r>
              <a:rPr lang="en-US" sz="1000" dirty="0">
                <a:latin typeface="Arial" charset="0"/>
              </a:rPr>
              <a:t>leaves the other bits in the memory word intact.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29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1" y="4690597"/>
            <a:ext cx="5857978" cy="4442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4" tIns="45707" rIns="91414" bIns="45707"/>
          <a:lstStyle/>
          <a:p>
            <a:r>
              <a:rPr lang="en-US" altLang="zh-CN" smtClean="0"/>
              <a:t>For class handout</a:t>
            </a:r>
          </a:p>
        </p:txBody>
      </p:sp>
    </p:spTree>
    <p:extLst>
      <p:ext uri="{BB962C8B-B14F-4D97-AF65-F5344CB8AC3E}">
        <p14:creationId xmlns:p14="http://schemas.microsoft.com/office/powerpoint/2010/main" val="1641129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635000"/>
            <a:ext cx="4916488" cy="3687763"/>
          </a:xfrm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891" y="4690597"/>
            <a:ext cx="5857978" cy="4442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4" tIns="45707" rIns="91414" bIns="45707"/>
          <a:lstStyle/>
          <a:p>
            <a:r>
              <a:rPr lang="en-US" altLang="zh-CN" smtClean="0"/>
              <a:t>For lecture</a:t>
            </a:r>
          </a:p>
          <a:p>
            <a:endParaRPr lang="en-US" altLang="zh-CN" smtClean="0"/>
          </a:p>
          <a:p>
            <a:r>
              <a:rPr lang="en-US" altLang="zh-CN" smtClean="0"/>
              <a:t>Big Endian							Little Endian</a:t>
            </a:r>
          </a:p>
          <a:p>
            <a:r>
              <a:rPr lang="en-US" altLang="zh-CN" smtClean="0"/>
              <a:t>0 1 2 3							3 2 1 0</a:t>
            </a:r>
          </a:p>
          <a:p>
            <a:r>
              <a:rPr lang="en-US" altLang="zh-CN" smtClean="0"/>
              <a:t>$t0 gets 90							$t0 gets 12</a:t>
            </a:r>
          </a:p>
          <a:p>
            <a:r>
              <a:rPr lang="en-US" altLang="zh-CN" smtClean="0"/>
              <a:t>word 4 gets FFFF90FF					word 4 gets FF12FFFF</a:t>
            </a:r>
          </a:p>
        </p:txBody>
      </p:sp>
    </p:spTree>
    <p:extLst>
      <p:ext uri="{BB962C8B-B14F-4D97-AF65-F5344CB8AC3E}">
        <p14:creationId xmlns:p14="http://schemas.microsoft.com/office/powerpoint/2010/main" val="603968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931" y="4688555"/>
            <a:ext cx="4981815" cy="4443413"/>
          </a:xfrm>
          <a:noFill/>
          <a:ln>
            <a:noFill/>
          </a:ln>
        </p:spPr>
        <p:txBody>
          <a:bodyPr lIns="92003" tIns="45194" rIns="92003" bIns="45194"/>
          <a:lstStyle/>
          <a:p>
            <a:r>
              <a:rPr lang="en-US" dirty="0"/>
              <a:t>in </a:t>
            </a:r>
            <a:r>
              <a:rPr lang="en-US" dirty="0" err="1"/>
              <a:t>gcc</a:t>
            </a:r>
            <a:r>
              <a:rPr lang="en-US" dirty="0"/>
              <a:t> 52% of arithmetic operations involve constants – in spice its 69%</a:t>
            </a:r>
          </a:p>
          <a:p>
            <a:r>
              <a:rPr lang="en-US" dirty="0"/>
              <a:t>have the students answer why not – speed and limited number of registers</a:t>
            </a:r>
          </a:p>
          <a:p>
            <a:endParaRPr lang="en-US" dirty="0"/>
          </a:p>
          <a:p>
            <a:r>
              <a:rPr lang="en-US" dirty="0"/>
              <a:t>much faster than if loaded from memory</a:t>
            </a:r>
          </a:p>
          <a:p>
            <a:r>
              <a:rPr lang="en-US" dirty="0" err="1"/>
              <a:t>addi</a:t>
            </a:r>
            <a:r>
              <a:rPr lang="en-US" dirty="0"/>
              <a:t> and </a:t>
            </a:r>
            <a:r>
              <a:rPr lang="en-US" dirty="0" err="1"/>
              <a:t>slti</a:t>
            </a:r>
            <a:r>
              <a:rPr lang="en-US" dirty="0"/>
              <a:t> do sign extend of immediate operand into the leftmost bits of the destination register (</a:t>
            </a:r>
            <a:r>
              <a:rPr lang="en-US" dirty="0" err="1"/>
              <a:t>ie</a:t>
            </a:r>
            <a:r>
              <a:rPr lang="en-US" dirty="0"/>
              <a:t>., copies the leftmost bit of the 16-bit immediate value into the upper 16 bits)</a:t>
            </a:r>
          </a:p>
          <a:p>
            <a:r>
              <a:rPr lang="en-US" dirty="0"/>
              <a:t>by contrast, </a:t>
            </a:r>
            <a:r>
              <a:rPr lang="en-US" dirty="0" err="1"/>
              <a:t>ori</a:t>
            </a:r>
            <a:r>
              <a:rPr lang="en-US" dirty="0"/>
              <a:t> and </a:t>
            </a:r>
            <a:r>
              <a:rPr lang="en-US" dirty="0" err="1"/>
              <a:t>andi</a:t>
            </a:r>
            <a:r>
              <a:rPr lang="en-US" dirty="0"/>
              <a:t> loads zero’s into the upper 16 bits and so is usually used (instead of the </a:t>
            </a:r>
            <a:r>
              <a:rPr lang="en-US" dirty="0" err="1"/>
              <a:t>addi</a:t>
            </a:r>
            <a:r>
              <a:rPr lang="en-US" dirty="0"/>
              <a:t>) to build 32 bit constants</a:t>
            </a:r>
          </a:p>
        </p:txBody>
      </p:sp>
      <p:sp>
        <p:nvSpPr>
          <p:cNvPr id="76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9300"/>
            <a:ext cx="4914900" cy="3687763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5273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38350" cy="300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62650" cy="300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7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6553200"/>
            <a:ext cx="1333698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altLang="zh-CN" sz="1000" b="1" dirty="0" smtClean="0">
                <a:solidFill>
                  <a:schemeClr val="tx1"/>
                </a:solidFill>
              </a:rPr>
              <a:t>cs314</a:t>
            </a:r>
            <a:r>
              <a:rPr lang="en-US" sz="1000" b="1" dirty="0" smtClean="0">
                <a:solidFill>
                  <a:schemeClr val="tx1"/>
                </a:solidFill>
              </a:rPr>
              <a:t>  </a:t>
            </a:r>
            <a:r>
              <a:rPr lang="en-US" sz="1000" b="1" dirty="0">
                <a:solidFill>
                  <a:schemeClr val="tx1"/>
                </a:solidFill>
              </a:rPr>
              <a:t>Chapter </a:t>
            </a:r>
            <a:r>
              <a:rPr lang="en-US" sz="1000" b="1" dirty="0" smtClean="0">
                <a:solidFill>
                  <a:schemeClr val="tx1"/>
                </a:solidFill>
              </a:rPr>
              <a:t>2.</a:t>
            </a:r>
            <a:fld id="{327C39B5-FA07-4B49-B681-61EEE696D883}" type="slidenum">
              <a:rPr lang="en-US" sz="1000" b="1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43800" y="6553200"/>
            <a:ext cx="1540486" cy="359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Haojin Zhu, SJTU, </a:t>
            </a:r>
            <a:r>
              <a:rPr lang="en-US" sz="1000" b="1" dirty="0" smtClean="0">
                <a:solidFill>
                  <a:schemeClr val="tx1"/>
                </a:solidFill>
              </a:rPr>
              <a:t>201</a:t>
            </a:r>
            <a:r>
              <a:rPr lang="en-US" altLang="zh-CN" sz="1000" b="1" dirty="0" smtClean="0">
                <a:solidFill>
                  <a:schemeClr val="tx1"/>
                </a:solidFill>
              </a:rPr>
              <a:t>7</a:t>
            </a:r>
            <a:endParaRPr lang="en-US" sz="1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33400" y="685800"/>
            <a:ext cx="8153400" cy="0"/>
          </a:xfrm>
          <a:prstGeom prst="line">
            <a:avLst/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dt.sjtu.edu.cn/~hjz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notesSlide" Target="../notesSlides/notesSlide12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1/picker/?go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customXml" Target="../ink/ink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notesSlide" Target="../notesSlides/notesSlide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2.xml"/><Relationship Id="rId37" Type="http://schemas.openxmlformats.org/officeDocument/2006/relationships/image" Target="../media/image2.emf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customXml" Target="../ink/ink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1.emf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image" Target="../media/image1.emf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41" Type="http://schemas.openxmlformats.org/officeDocument/2006/relationships/image" Target="../media/image2.emf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notesSlide" Target="../notesSlides/notesSlide8.xml"/><Relationship Id="rId40" Type="http://schemas.openxmlformats.org/officeDocument/2006/relationships/customXml" Target="../ink/ink4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4098" y="1067075"/>
            <a:ext cx="5339603" cy="2622000"/>
          </a:xfrm>
          <a:noFill/>
        </p:spPr>
        <p:txBody>
          <a:bodyPr wrap="none" anchor="ctr"/>
          <a:lstStyle/>
          <a:p>
            <a:pPr algn="ctr"/>
            <a:r>
              <a:rPr lang="en-US" sz="3200" dirty="0" smtClean="0"/>
              <a:t>CS314</a:t>
            </a:r>
            <a:br>
              <a:rPr lang="en-US" sz="3200" dirty="0" smtClean="0"/>
            </a:br>
            <a:r>
              <a:rPr lang="en-US" sz="3200" dirty="0" smtClean="0"/>
              <a:t> Computer Organization </a:t>
            </a:r>
            <a:br>
              <a:rPr lang="en-US" sz="3200" dirty="0" smtClean="0"/>
            </a:br>
            <a:r>
              <a:rPr lang="en-US" sz="3200" dirty="0" smtClean="0"/>
              <a:t>Fall </a:t>
            </a:r>
            <a:r>
              <a:rPr lang="en-US" sz="3200" dirty="0" smtClean="0"/>
              <a:t>201</a:t>
            </a:r>
            <a:r>
              <a:rPr lang="en-US" altLang="zh-CN" sz="3200" dirty="0" smtClean="0"/>
              <a:t>7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zh-CN" sz="3200" dirty="0"/>
              <a:t>Chapter 2: Instructions:  </a:t>
            </a:r>
            <a:br>
              <a:rPr lang="en-US" altLang="zh-CN" sz="3200" dirty="0"/>
            </a:br>
            <a:r>
              <a:rPr lang="en-US" altLang="zh-CN" sz="3200" dirty="0"/>
              <a:t>Language of the Computer</a:t>
            </a:r>
            <a:endParaRPr 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848600" cy="2525820"/>
          </a:xfrm>
          <a:noFill/>
        </p:spPr>
        <p:txBody>
          <a:bodyPr/>
          <a:lstStyle/>
          <a:p>
            <a:pPr marL="203200" indent="-203200"/>
            <a:r>
              <a:rPr lang="en-US" dirty="0" err="1" smtClean="0"/>
              <a:t>Haojin</a:t>
            </a:r>
            <a:r>
              <a:rPr lang="en-US" dirty="0" smtClean="0"/>
              <a:t> Zhu (</a:t>
            </a:r>
            <a:r>
              <a:rPr lang="en-US" altLang="zh-CN" dirty="0">
                <a:hlinkClick r:id="rId3"/>
              </a:rPr>
              <a:t>http://tdt.sjtu.edu.cn/~hjzhu/</a:t>
            </a:r>
            <a:r>
              <a:rPr lang="en-US" dirty="0" smtClean="0"/>
              <a:t> ) 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altLang="zh-CN" dirty="0"/>
              <a:t>Course Website: </a:t>
            </a:r>
            <a:r>
              <a:rPr lang="en-US" altLang="zh-CN" u="sng" dirty="0"/>
              <a:t>http://</a:t>
            </a:r>
            <a:r>
              <a:rPr lang="en-US" altLang="zh-CN" u="sng" dirty="0" smtClean="0"/>
              <a:t>nsec.sjtu.edu.cn/teaching/ei209.html</a:t>
            </a:r>
            <a:endParaRPr lang="en-US" dirty="0" smtClean="0"/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[Adapted from </a:t>
            </a:r>
            <a:r>
              <a:rPr lang="en-US" sz="1800" i="1" dirty="0" smtClean="0"/>
              <a:t>Computer Organization and Design, 4</a:t>
            </a:r>
            <a:r>
              <a:rPr lang="en-US" sz="1800" i="1" baseline="30000" dirty="0" smtClean="0"/>
              <a:t>th</a:t>
            </a:r>
            <a:r>
              <a:rPr lang="en-US" sz="1800" i="1" dirty="0" smtClean="0"/>
              <a:t> Edition</a:t>
            </a:r>
            <a:r>
              <a:rPr lang="en-US" sz="1800" dirty="0" smtClean="0"/>
              <a:t>,  </a:t>
            </a:r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Patterson &amp; Hennessy, © 2012, MK]</a:t>
            </a:r>
          </a:p>
        </p:txBody>
      </p:sp>
    </p:spTree>
    <p:extLst>
      <p:ext uri="{BB962C8B-B14F-4D97-AF65-F5344CB8AC3E}">
        <p14:creationId xmlns:p14="http://schemas.microsoft.com/office/powerpoint/2010/main" val="4067695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8382000" cy="3124200"/>
          </a:xfrm>
          <a:noFill/>
          <a:ln/>
        </p:spPr>
        <p:txBody>
          <a:bodyPr lIns="90488" tIns="44450" rIns="90488" bIns="44450"/>
          <a:lstStyle/>
          <a:p>
            <a:pPr marL="342900" indent="-342900">
              <a:buFont typeface="Wingdings" pitchFamily="2" charset="2"/>
              <a:buNone/>
            </a:pPr>
            <a:r>
              <a:rPr lang="en-US" dirty="0"/>
              <a:t>	      </a:t>
            </a:r>
            <a:r>
              <a:rPr lang="en-US" dirty="0" err="1">
                <a:latin typeface="Courier New" pitchFamily="49" charset="0"/>
              </a:rPr>
              <a:t>addi</a:t>
            </a:r>
            <a:r>
              <a:rPr lang="en-US" dirty="0">
                <a:latin typeface="Courier New" pitchFamily="49" charset="0"/>
              </a:rPr>
              <a:t>	$sp, $sp, 4	#$sp = $sp + 4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/>
              <a:t>  </a:t>
            </a:r>
            <a:r>
              <a:rPr lang="en-US" dirty="0" err="1">
                <a:latin typeface="Courier New" pitchFamily="49" charset="0"/>
              </a:rPr>
              <a:t>slti</a:t>
            </a:r>
            <a:r>
              <a:rPr lang="en-US" dirty="0">
                <a:latin typeface="Courier New" pitchFamily="49" charset="0"/>
              </a:rPr>
              <a:t> $t0, $s2, 15	#$t0 = 1 if $s2&lt;15</a:t>
            </a:r>
            <a:endParaRPr lang="en-US" dirty="0"/>
          </a:p>
          <a:p>
            <a:pPr marL="342900" indent="-342900"/>
            <a:r>
              <a:rPr lang="en-US" dirty="0"/>
              <a:t>Machine format (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 format):</a:t>
            </a:r>
          </a:p>
        </p:txBody>
      </p:sp>
      <p:sp>
        <p:nvSpPr>
          <p:cNvPr id="7618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MIPS Immediate Instructions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71600" y="4800609"/>
            <a:ext cx="5791200" cy="369888"/>
            <a:chOff x="912" y="2304"/>
            <a:chExt cx="3648" cy="233"/>
          </a:xfrm>
        </p:grpSpPr>
        <p:sp>
          <p:nvSpPr>
            <p:cNvPr id="761861" name="Rectangle 5"/>
            <p:cNvSpPr>
              <a:spLocks noChangeArrowheads="1"/>
            </p:cNvSpPr>
            <p:nvPr/>
          </p:nvSpPr>
          <p:spPr bwMode="auto">
            <a:xfrm>
              <a:off x="912" y="2313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1862" name="Line 6"/>
            <p:cNvSpPr>
              <a:spLocks noChangeShapeType="1"/>
            </p:cNvSpPr>
            <p:nvPr/>
          </p:nvSpPr>
          <p:spPr bwMode="auto">
            <a:xfrm>
              <a:off x="1584" y="2313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1863" name="Text Box 7"/>
            <p:cNvSpPr txBox="1">
              <a:spLocks noChangeArrowheads="1"/>
            </p:cNvSpPr>
            <p:nvPr/>
          </p:nvSpPr>
          <p:spPr bwMode="auto">
            <a:xfrm>
              <a:off x="1104" y="2304"/>
              <a:ext cx="2661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0x0A          18          8                     0x0F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1869" name="Line 13"/>
            <p:cNvSpPr>
              <a:spLocks noChangeShapeType="1"/>
            </p:cNvSpPr>
            <p:nvPr/>
          </p:nvSpPr>
          <p:spPr bwMode="auto">
            <a:xfrm>
              <a:off x="2160" y="2313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1870" name="Line 14"/>
            <p:cNvSpPr>
              <a:spLocks noChangeShapeType="1"/>
            </p:cNvSpPr>
            <p:nvPr/>
          </p:nvSpPr>
          <p:spPr bwMode="auto">
            <a:xfrm>
              <a:off x="2736" y="2313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61879" name="Rectangle 23"/>
          <p:cNvSpPr>
            <a:spLocks noChangeArrowheads="1"/>
          </p:cNvSpPr>
          <p:nvPr/>
        </p:nvSpPr>
        <p:spPr bwMode="auto">
          <a:xfrm>
            <a:off x="533400" y="762000"/>
            <a:ext cx="79248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Small constants are used often in typical code</a:t>
            </a:r>
            <a:endParaRPr lang="en-US" sz="200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Possible approaches?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>
                <a:solidFill>
                  <a:schemeClr val="tx1"/>
                </a:solidFill>
              </a:rPr>
              <a:t>put “typical constants” in memory and load them 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>
                <a:solidFill>
                  <a:schemeClr val="tx1"/>
                </a:solidFill>
              </a:rPr>
              <a:t>create hard-wired registers (like $zero) for constants like 1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/>
              <a:t>have special instructions that contain constants !</a:t>
            </a:r>
          </a:p>
        </p:txBody>
      </p:sp>
      <p:sp>
        <p:nvSpPr>
          <p:cNvPr id="761880" name="Rectangle 24"/>
          <p:cNvSpPr>
            <a:spLocks noChangeArrowheads="1"/>
          </p:cNvSpPr>
          <p:nvPr/>
        </p:nvSpPr>
        <p:spPr bwMode="auto">
          <a:xfrm>
            <a:off x="609600" y="5334000"/>
            <a:ext cx="8382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The constant is kept </a:t>
            </a:r>
            <a:r>
              <a:rPr lang="en-US" sz="2400" dirty="0"/>
              <a:t>inside</a:t>
            </a:r>
            <a:r>
              <a:rPr lang="en-US" sz="2400" dirty="0">
                <a:solidFill>
                  <a:schemeClr val="tx1"/>
                </a:solidFill>
              </a:rPr>
              <a:t> the instruction itself!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Immediate format </a:t>
            </a:r>
            <a:r>
              <a:rPr lang="en-US" sz="2000" dirty="0"/>
              <a:t>limits </a:t>
            </a:r>
            <a:r>
              <a:rPr lang="en-US" sz="2000" dirty="0">
                <a:solidFill>
                  <a:schemeClr val="tx1"/>
                </a:solidFill>
              </a:rPr>
              <a:t>values to the range +2</a:t>
            </a:r>
            <a:r>
              <a:rPr lang="en-US" sz="2000" baseline="30000" dirty="0">
                <a:solidFill>
                  <a:schemeClr val="tx1"/>
                </a:solidFill>
              </a:rPr>
              <a:t>15</a:t>
            </a:r>
            <a:r>
              <a:rPr lang="en-US" sz="2000" dirty="0">
                <a:solidFill>
                  <a:schemeClr val="tx1"/>
                </a:solidFill>
              </a:rPr>
              <a:t>–1 to -2</a:t>
            </a:r>
            <a:r>
              <a:rPr lang="en-US" sz="2000" baseline="30000" dirty="0">
                <a:solidFill>
                  <a:schemeClr val="tx1"/>
                </a:solidFill>
              </a:rPr>
              <a:t>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9209" y="6063734"/>
            <a:ext cx="3728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u="sng" dirty="0"/>
              <a:t>what about upper 16 bits?</a:t>
            </a:r>
            <a:endParaRPr lang="zh-CN" altLang="en-US" sz="2400" u="sng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80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56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We'd also like to be able to load a 32 bit constant into a register, for this we must use two instructions</a:t>
            </a:r>
          </a:p>
          <a:p>
            <a:pPr marL="342900" indent="-342900">
              <a:lnSpc>
                <a:spcPct val="100000"/>
              </a:lnSpc>
            </a:pPr>
            <a:r>
              <a:rPr lang="en-US" dirty="0"/>
              <a:t>a new "load upper immediate" instruction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</a:rPr>
              <a:t>lui</a:t>
            </a:r>
            <a:r>
              <a:rPr lang="en-US" dirty="0">
                <a:latin typeface="Courier New" pitchFamily="49" charset="0"/>
              </a:rPr>
              <a:t> $t0, 1010101010101010</a:t>
            </a:r>
          </a:p>
          <a:p>
            <a:pPr marL="342900" indent="-342900"/>
            <a:endParaRPr lang="en-US" dirty="0"/>
          </a:p>
          <a:p>
            <a:pPr marL="342900" indent="-342900">
              <a:lnSpc>
                <a:spcPct val="100000"/>
              </a:lnSpc>
            </a:pPr>
            <a:r>
              <a:rPr lang="en-US" dirty="0"/>
              <a:t>Then must get the lower order bits right, use                  	</a:t>
            </a:r>
            <a:r>
              <a:rPr lang="en-US" dirty="0" err="1">
                <a:latin typeface="Courier New" pitchFamily="49" charset="0"/>
              </a:rPr>
              <a:t>ori</a:t>
            </a:r>
            <a:r>
              <a:rPr lang="en-US" dirty="0">
                <a:latin typeface="Courier New" pitchFamily="49" charset="0"/>
              </a:rPr>
              <a:t> $t0, $t0, 1010101010101010</a:t>
            </a:r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Aside:  How About Larger Constants?</a:t>
            </a:r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1524000" y="30480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5958" name="Line 6"/>
          <p:cNvSpPr>
            <a:spLocks noChangeShapeType="1"/>
          </p:cNvSpPr>
          <p:nvPr/>
        </p:nvSpPr>
        <p:spPr bwMode="auto">
          <a:xfrm>
            <a:off x="2590800" y="30480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5959" name="Text Box 7"/>
          <p:cNvSpPr txBox="1">
            <a:spLocks noChangeArrowheads="1"/>
          </p:cNvSpPr>
          <p:nvPr/>
        </p:nvSpPr>
        <p:spPr bwMode="auto">
          <a:xfrm>
            <a:off x="1828800" y="3048000"/>
            <a:ext cx="51219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16             0           8           </a:t>
            </a:r>
            <a:r>
              <a:rPr lang="en-US" dirty="0" smtClean="0">
                <a:solidFill>
                  <a:schemeClr val="tx1"/>
                </a:solidFill>
              </a:rPr>
              <a:t>1010101010101010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65960" name="Line 8"/>
          <p:cNvSpPr>
            <a:spLocks noChangeShapeType="1"/>
          </p:cNvSpPr>
          <p:nvPr/>
        </p:nvSpPr>
        <p:spPr bwMode="auto">
          <a:xfrm>
            <a:off x="3505200" y="30480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5961" name="Line 9"/>
          <p:cNvSpPr>
            <a:spLocks noChangeShapeType="1"/>
          </p:cNvSpPr>
          <p:nvPr/>
        </p:nvSpPr>
        <p:spPr bwMode="auto">
          <a:xfrm>
            <a:off x="4419600" y="30480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5962" name="Rectangle 10"/>
          <p:cNvSpPr>
            <a:spLocks noChangeArrowheads="1"/>
          </p:cNvSpPr>
          <p:nvPr/>
        </p:nvSpPr>
        <p:spPr bwMode="auto">
          <a:xfrm>
            <a:off x="1524000" y="47244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5963" name="Rectangle 11"/>
          <p:cNvSpPr>
            <a:spLocks noChangeArrowheads="1"/>
          </p:cNvSpPr>
          <p:nvPr/>
        </p:nvSpPr>
        <p:spPr bwMode="auto">
          <a:xfrm>
            <a:off x="1524000" y="52578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5964" name="Rectangle 12"/>
          <p:cNvSpPr>
            <a:spLocks noChangeArrowheads="1"/>
          </p:cNvSpPr>
          <p:nvPr/>
        </p:nvSpPr>
        <p:spPr bwMode="auto">
          <a:xfrm>
            <a:off x="1524000" y="60198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5965" name="Text Box 13"/>
          <p:cNvSpPr txBox="1">
            <a:spLocks noChangeArrowheads="1"/>
          </p:cNvSpPr>
          <p:nvPr/>
        </p:nvSpPr>
        <p:spPr bwMode="auto">
          <a:xfrm>
            <a:off x="1828800" y="4724400"/>
            <a:ext cx="2216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1010101010101010</a:t>
            </a:r>
          </a:p>
        </p:txBody>
      </p:sp>
      <p:sp>
        <p:nvSpPr>
          <p:cNvPr id="765966" name="Line 14"/>
          <p:cNvSpPr>
            <a:spLocks noChangeShapeType="1"/>
          </p:cNvSpPr>
          <p:nvPr/>
        </p:nvSpPr>
        <p:spPr bwMode="auto">
          <a:xfrm>
            <a:off x="4419600" y="47244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67" name="Line 15"/>
          <p:cNvSpPr>
            <a:spLocks noChangeShapeType="1"/>
          </p:cNvSpPr>
          <p:nvPr/>
        </p:nvSpPr>
        <p:spPr bwMode="auto">
          <a:xfrm>
            <a:off x="4419600" y="52578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68" name="Line 16"/>
          <p:cNvSpPr>
            <a:spLocks noChangeShapeType="1"/>
          </p:cNvSpPr>
          <p:nvPr/>
        </p:nvSpPr>
        <p:spPr bwMode="auto">
          <a:xfrm>
            <a:off x="4419600" y="60198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69" name="Line 17"/>
          <p:cNvSpPr>
            <a:spLocks noChangeShapeType="1"/>
          </p:cNvSpPr>
          <p:nvPr/>
        </p:nvSpPr>
        <p:spPr bwMode="auto">
          <a:xfrm flipV="1">
            <a:off x="1219200" y="57912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70" name="Text Box 18"/>
          <p:cNvSpPr txBox="1">
            <a:spLocks noChangeArrowheads="1"/>
          </p:cNvSpPr>
          <p:nvPr/>
        </p:nvSpPr>
        <p:spPr bwMode="auto">
          <a:xfrm>
            <a:off x="1828800" y="5257800"/>
            <a:ext cx="2216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0000000000000000</a:t>
            </a:r>
          </a:p>
        </p:txBody>
      </p:sp>
      <p:sp>
        <p:nvSpPr>
          <p:cNvPr id="765971" name="Line 19"/>
          <p:cNvSpPr>
            <a:spLocks noChangeShapeType="1"/>
          </p:cNvSpPr>
          <p:nvPr/>
        </p:nvSpPr>
        <p:spPr bwMode="auto">
          <a:xfrm flipH="1">
            <a:off x="2971800" y="3352800"/>
            <a:ext cx="2514600" cy="1447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72" name="Text Box 20"/>
          <p:cNvSpPr txBox="1">
            <a:spLocks noChangeArrowheads="1"/>
          </p:cNvSpPr>
          <p:nvPr/>
        </p:nvSpPr>
        <p:spPr bwMode="auto">
          <a:xfrm>
            <a:off x="4724400" y="5257800"/>
            <a:ext cx="2216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1010101010101010</a:t>
            </a:r>
          </a:p>
        </p:txBody>
      </p:sp>
      <p:sp>
        <p:nvSpPr>
          <p:cNvPr id="765973" name="Text Box 21"/>
          <p:cNvSpPr txBox="1">
            <a:spLocks noChangeArrowheads="1"/>
          </p:cNvSpPr>
          <p:nvPr/>
        </p:nvSpPr>
        <p:spPr bwMode="auto">
          <a:xfrm>
            <a:off x="4724400" y="4724400"/>
            <a:ext cx="2216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0000000000000000</a:t>
            </a:r>
          </a:p>
        </p:txBody>
      </p:sp>
      <p:sp>
        <p:nvSpPr>
          <p:cNvPr id="765974" name="Text Box 22"/>
          <p:cNvSpPr txBox="1">
            <a:spLocks noChangeArrowheads="1"/>
          </p:cNvSpPr>
          <p:nvPr/>
        </p:nvSpPr>
        <p:spPr bwMode="auto">
          <a:xfrm>
            <a:off x="1746250" y="6034088"/>
            <a:ext cx="526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1010101010101010               1010101010101010</a:t>
            </a:r>
          </a:p>
        </p:txBody>
      </p:sp>
      <p:sp>
        <p:nvSpPr>
          <p:cNvPr id="765975" name="Line 23"/>
          <p:cNvSpPr>
            <a:spLocks noChangeShapeType="1"/>
          </p:cNvSpPr>
          <p:nvPr/>
        </p:nvSpPr>
        <p:spPr bwMode="auto">
          <a:xfrm>
            <a:off x="5638800" y="4343400"/>
            <a:ext cx="152400" cy="914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838200" y="62600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why can’t </a:t>
            </a:r>
            <a:r>
              <a:rPr lang="en-US" altLang="zh-CN" dirty="0" err="1"/>
              <a:t>addi</a:t>
            </a:r>
            <a:r>
              <a:rPr lang="en-US" altLang="zh-CN" dirty="0"/>
              <a:t> be used as the second instruction for this 32 bit constant?</a:t>
            </a:r>
            <a:endParaRPr lang="zh-CN" altLang="en-US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 Unsigned Binary Representation</a:t>
            </a:r>
          </a:p>
        </p:txBody>
      </p:sp>
      <p:graphicFrame>
        <p:nvGraphicFramePr>
          <p:cNvPr id="618499" name="Group 3"/>
          <p:cNvGraphicFramePr>
            <a:graphicFrameLocks noGrp="1"/>
          </p:cNvGraphicFramePr>
          <p:nvPr>
            <p:ph type="tbl" idx="1"/>
          </p:nvPr>
        </p:nvGraphicFramePr>
        <p:xfrm>
          <a:off x="381000" y="990600"/>
          <a:ext cx="4038600" cy="544068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0x00000009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0xFFFFFFFC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1…1100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0xFFFFFFFD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1…1101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0xFFFFFFFE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1…1110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0xFFFFFFFF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1…1111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8569" name="Rectangle 73"/>
          <p:cNvSpPr>
            <a:spLocks noChangeArrowheads="1"/>
          </p:cNvSpPr>
          <p:nvPr/>
        </p:nvSpPr>
        <p:spPr bwMode="auto">
          <a:xfrm>
            <a:off x="3429000" y="6096000"/>
            <a:ext cx="752475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r>
              <a:rPr lang="en-US" baseline="30000">
                <a:solidFill>
                  <a:schemeClr val="tx1"/>
                </a:solidFill>
              </a:rPr>
              <a:t>32</a:t>
            </a:r>
            <a:r>
              <a:rPr lang="en-US">
                <a:solidFill>
                  <a:schemeClr val="tx1"/>
                </a:solidFill>
              </a:rPr>
              <a:t> - 1</a:t>
            </a:r>
          </a:p>
        </p:txBody>
      </p:sp>
      <p:sp>
        <p:nvSpPr>
          <p:cNvPr id="618570" name="Rectangle 74"/>
          <p:cNvSpPr>
            <a:spLocks noChangeArrowheads="1"/>
          </p:cNvSpPr>
          <p:nvPr/>
        </p:nvSpPr>
        <p:spPr bwMode="auto">
          <a:xfrm>
            <a:off x="3429000" y="5791200"/>
            <a:ext cx="752475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r>
              <a:rPr lang="en-US" baseline="30000">
                <a:solidFill>
                  <a:schemeClr val="tx1"/>
                </a:solidFill>
              </a:rPr>
              <a:t>32</a:t>
            </a:r>
            <a:r>
              <a:rPr lang="en-US">
                <a:solidFill>
                  <a:schemeClr val="tx1"/>
                </a:solidFill>
              </a:rPr>
              <a:t> - 2</a:t>
            </a:r>
            <a:endParaRPr lang="en-US" baseline="300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18571" name="Rectangle 75"/>
          <p:cNvSpPr>
            <a:spLocks noChangeArrowheads="1"/>
          </p:cNvSpPr>
          <p:nvPr/>
        </p:nvSpPr>
        <p:spPr bwMode="auto">
          <a:xfrm>
            <a:off x="3429000" y="5410200"/>
            <a:ext cx="752475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r>
              <a:rPr lang="en-US" baseline="30000">
                <a:solidFill>
                  <a:schemeClr val="tx1"/>
                </a:solidFill>
              </a:rPr>
              <a:t>32</a:t>
            </a:r>
            <a:r>
              <a:rPr lang="en-US">
                <a:solidFill>
                  <a:schemeClr val="tx1"/>
                </a:solidFill>
              </a:rPr>
              <a:t> - 3</a:t>
            </a:r>
          </a:p>
        </p:txBody>
      </p:sp>
      <p:sp>
        <p:nvSpPr>
          <p:cNvPr id="618572" name="Rectangle 76"/>
          <p:cNvSpPr>
            <a:spLocks noChangeArrowheads="1"/>
          </p:cNvSpPr>
          <p:nvPr/>
        </p:nvSpPr>
        <p:spPr bwMode="auto">
          <a:xfrm>
            <a:off x="3429000" y="5105400"/>
            <a:ext cx="752475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r>
              <a:rPr lang="en-US" baseline="30000">
                <a:solidFill>
                  <a:schemeClr val="tx1"/>
                </a:solidFill>
              </a:rPr>
              <a:t>32</a:t>
            </a:r>
            <a:r>
              <a:rPr lang="en-US">
                <a:solidFill>
                  <a:schemeClr val="tx1"/>
                </a:solidFill>
              </a:rPr>
              <a:t> - 4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618573" name="Rectangle 77"/>
          <p:cNvSpPr>
            <a:spLocks noChangeArrowheads="1"/>
          </p:cNvSpPr>
          <p:nvPr/>
        </p:nvSpPr>
        <p:spPr bwMode="auto">
          <a:xfrm>
            <a:off x="5867400" y="4648200"/>
            <a:ext cx="879475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2</a:t>
            </a:r>
            <a:r>
              <a:rPr lang="en-US" b="1" baseline="30000">
                <a:solidFill>
                  <a:schemeClr val="tx1"/>
                </a:solidFill>
              </a:rPr>
              <a:t>32</a:t>
            </a:r>
            <a:r>
              <a:rPr lang="en-US" b="1">
                <a:solidFill>
                  <a:schemeClr val="tx1"/>
                </a:solidFill>
              </a:rPr>
              <a:t>  -  1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618574" name="Rectangle 78"/>
          <p:cNvSpPr>
            <a:spLocks noChangeArrowheads="1"/>
          </p:cNvSpPr>
          <p:nvPr/>
        </p:nvSpPr>
        <p:spPr bwMode="auto">
          <a:xfrm>
            <a:off x="4876800" y="2667000"/>
            <a:ext cx="3517900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1   1   1      . . .     1   1   1   1    bit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618575" name="Rectangle 79"/>
          <p:cNvSpPr>
            <a:spLocks noChangeArrowheads="1"/>
          </p:cNvSpPr>
          <p:nvPr/>
        </p:nvSpPr>
        <p:spPr bwMode="auto">
          <a:xfrm>
            <a:off x="4876800" y="2209800"/>
            <a:ext cx="40751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/>
              <a:t>31  30  29       . . .        3    2    1     0      bit position</a:t>
            </a:r>
            <a:endParaRPr lang="en-US" sz="1400" baseline="30000"/>
          </a:p>
        </p:txBody>
      </p:sp>
      <p:sp>
        <p:nvSpPr>
          <p:cNvPr id="618576" name="Rectangle 80"/>
          <p:cNvSpPr>
            <a:spLocks noChangeArrowheads="1"/>
          </p:cNvSpPr>
          <p:nvPr/>
        </p:nvSpPr>
        <p:spPr bwMode="auto">
          <a:xfrm>
            <a:off x="4876800" y="1752600"/>
            <a:ext cx="4021138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>
                <a:solidFill>
                  <a:srgbClr val="009900"/>
                </a:solidFill>
                <a:cs typeface="Arial" charset="0"/>
              </a:rPr>
              <a:t>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31</a:t>
            </a:r>
            <a:r>
              <a:rPr lang="en-US" sz="1400">
                <a:solidFill>
                  <a:srgbClr val="009900"/>
                </a:solidFill>
              </a:rPr>
              <a:t>  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30</a:t>
            </a:r>
            <a:r>
              <a:rPr lang="en-US" sz="1400">
                <a:solidFill>
                  <a:srgbClr val="009900"/>
                </a:solidFill>
              </a:rPr>
              <a:t>  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29</a:t>
            </a:r>
            <a:r>
              <a:rPr lang="en-US" sz="1400">
                <a:solidFill>
                  <a:srgbClr val="009900"/>
                </a:solidFill>
              </a:rPr>
              <a:t>     . . .       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3</a:t>
            </a:r>
            <a:r>
              <a:rPr lang="en-US" sz="1400">
                <a:solidFill>
                  <a:srgbClr val="009900"/>
                </a:solidFill>
              </a:rPr>
              <a:t>   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2</a:t>
            </a:r>
            <a:r>
              <a:rPr lang="en-US" sz="1400">
                <a:solidFill>
                  <a:srgbClr val="009900"/>
                </a:solidFill>
              </a:rPr>
              <a:t>   2</a:t>
            </a:r>
            <a:r>
              <a:rPr lang="en-US" sz="1400" baseline="30000">
                <a:solidFill>
                  <a:srgbClr val="009900"/>
                </a:solidFill>
                <a:cs typeface="Arial" charset="0"/>
              </a:rPr>
              <a:t>1</a:t>
            </a:r>
            <a:r>
              <a:rPr lang="en-US" sz="1400">
                <a:solidFill>
                  <a:srgbClr val="009900"/>
                </a:solidFill>
              </a:rPr>
              <a:t>    2</a:t>
            </a:r>
            <a:r>
              <a:rPr lang="en-US" sz="1400" baseline="30000">
                <a:solidFill>
                  <a:srgbClr val="009900"/>
                </a:solidFill>
              </a:rPr>
              <a:t>0</a:t>
            </a:r>
            <a:r>
              <a:rPr lang="en-US" sz="1400">
                <a:solidFill>
                  <a:srgbClr val="009900"/>
                </a:solidFill>
              </a:rPr>
              <a:t>      bit weight</a:t>
            </a:r>
          </a:p>
        </p:txBody>
      </p:sp>
      <p:sp>
        <p:nvSpPr>
          <p:cNvPr id="618577" name="Rectangle 81"/>
          <p:cNvSpPr>
            <a:spLocks noChangeArrowheads="1"/>
          </p:cNvSpPr>
          <p:nvPr/>
        </p:nvSpPr>
        <p:spPr bwMode="auto">
          <a:xfrm>
            <a:off x="4572000" y="3505200"/>
            <a:ext cx="4013200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1   0   0   0      . . .     0   0   0   0    -    1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618578" name="AutoShape 82"/>
          <p:cNvSpPr>
            <a:spLocks noChangeArrowheads="1"/>
          </p:cNvSpPr>
          <p:nvPr/>
        </p:nvSpPr>
        <p:spPr bwMode="auto">
          <a:xfrm>
            <a:off x="6019800" y="3124200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79" name="AutoShape 83"/>
          <p:cNvSpPr>
            <a:spLocks noChangeArrowheads="1"/>
          </p:cNvSpPr>
          <p:nvPr/>
        </p:nvSpPr>
        <p:spPr bwMode="auto">
          <a:xfrm>
            <a:off x="6019800" y="4038600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73" grpId="0"/>
      <p:bldP spid="618577" grpId="0"/>
      <p:bldP spid="618578" grpId="0" animBg="1"/>
      <p:bldP spid="6185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Possible Representations of Computers</a:t>
            </a:r>
          </a:p>
        </p:txBody>
      </p:sp>
      <p:graphicFrame>
        <p:nvGraphicFramePr>
          <p:cNvPr id="538708" name="Group 84"/>
          <p:cNvGraphicFramePr>
            <a:graphicFrameLocks noGrp="1"/>
          </p:cNvGraphicFramePr>
          <p:nvPr>
            <p:ph type="tbl" idx="1"/>
          </p:nvPr>
        </p:nvGraphicFramePr>
        <p:xfrm>
          <a:off x="685800" y="838200"/>
          <a:ext cx="4876800" cy="584517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Sign Mag.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Two’s Comp.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One’s Comp.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1000 = -8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1111 = -7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1001= -7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1000 = -7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1110 = -6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1010 = -6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1001 = -6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1101 = -5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1011 = -5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1010 = -5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1100 = -4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1100 = -4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1011 = -4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1011 = -3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1101 = -3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1100 = -3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1010 = -2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1110 = -2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1101 = -2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1001 = -1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1111 = -1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1110 = -1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1000 = -0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1111 = -0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 = +0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 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 = +0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0001 = +1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0001 = +1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0001 = +1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0010 = +2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0010 = +2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0010 = +2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 = +3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 = +3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 = +3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0100 = +4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0100 = +4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0100 = +4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0101 = +5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0101 = +5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0101 = +5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0110 = +6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0110 = +6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0110 = +6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 = +7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 = +7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 = +7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5791200" y="1143000"/>
            <a:ext cx="335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000" dirty="0" smtClean="0">
                <a:solidFill>
                  <a:schemeClr val="tx1"/>
                </a:solidFill>
                <a:ea typeface="宋体" pitchFamily="2" charset="-122"/>
              </a:rPr>
              <a:t>Which </a:t>
            </a:r>
            <a:r>
              <a:rPr lang="en-US" altLang="zh-CN" sz="2000" dirty="0">
                <a:solidFill>
                  <a:schemeClr val="tx1"/>
                </a:solidFill>
                <a:ea typeface="宋体" pitchFamily="2" charset="-122"/>
              </a:rPr>
              <a:t>one is best?  Why? </a:t>
            </a:r>
          </a:p>
        </p:txBody>
      </p:sp>
    </p:spTree>
    <p:extLst>
      <p:ext uri="{BB962C8B-B14F-4D97-AF65-F5344CB8AC3E}">
        <p14:creationId xmlns:p14="http://schemas.microsoft.com/office/powerpoint/2010/main" val="23512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Review:  Signed Binary Representation</a:t>
            </a:r>
          </a:p>
        </p:txBody>
      </p:sp>
      <p:graphicFrame>
        <p:nvGraphicFramePr>
          <p:cNvPr id="288771" name="Group 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4953000" y="762000"/>
          <a:ext cx="2819400" cy="6013704"/>
        </p:xfrm>
        <a:graphic>
          <a:graphicData uri="http://schemas.openxmlformats.org/drawingml/2006/table">
            <a:tbl>
              <a:tblPr/>
              <a:tblGrid>
                <a:gridCol w="145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2’sc 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88827" name="Rectangle 5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1612" y="6532562"/>
            <a:ext cx="865188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2</a:t>
            </a:r>
            <a:r>
              <a:rPr lang="en-US" altLang="zh-CN" baseline="30000" dirty="0">
                <a:solidFill>
                  <a:schemeClr val="tx1"/>
                </a:solidFill>
                <a:ea typeface="宋体" pitchFamily="2" charset="-122"/>
              </a:rPr>
              <a:t>3</a:t>
            </a:r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 - 1 =</a:t>
            </a:r>
          </a:p>
        </p:txBody>
      </p:sp>
      <p:sp>
        <p:nvSpPr>
          <p:cNvPr id="288831" name="Rectangle 6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447800"/>
            <a:ext cx="1093788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-(2</a:t>
            </a:r>
            <a:r>
              <a:rPr lang="en-US" altLang="zh-CN" baseline="30000">
                <a:solidFill>
                  <a:schemeClr val="tx1"/>
                </a:solidFill>
                <a:ea typeface="宋体" pitchFamily="2" charset="-122"/>
              </a:rPr>
              <a:t>3</a:t>
            </a: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 - 1) =</a:t>
            </a:r>
          </a:p>
        </p:txBody>
      </p:sp>
      <p:sp>
        <p:nvSpPr>
          <p:cNvPr id="288832" name="Rectangle 6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1066800"/>
            <a:ext cx="674688" cy="32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-2</a:t>
            </a:r>
            <a:r>
              <a:rPr lang="en-US" altLang="zh-CN" baseline="30000">
                <a:solidFill>
                  <a:schemeClr val="tx1"/>
                </a:solidFill>
                <a:ea typeface="宋体" pitchFamily="2" charset="-122"/>
              </a:rPr>
              <a:t>3</a:t>
            </a: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  =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057400" y="4343400"/>
            <a:ext cx="4114800" cy="1752600"/>
            <a:chOff x="1392" y="2592"/>
            <a:chExt cx="2592" cy="1104"/>
          </a:xfrm>
        </p:grpSpPr>
        <p:sp>
          <p:nvSpPr>
            <p:cNvPr id="288828" name="Rectangle 6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392" y="2592"/>
              <a:ext cx="1728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r>
                <a:rPr lang="en-US" altLang="zh-CN" sz="2000">
                  <a:ea typeface="宋体" pitchFamily="2" charset="-122"/>
                </a:rPr>
                <a:t>1010</a:t>
              </a:r>
            </a:p>
            <a:p>
              <a:endParaRPr lang="en-US" altLang="zh-CN" sz="2000">
                <a:solidFill>
                  <a:schemeClr val="tx1"/>
                </a:solidFill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chemeClr val="tx1"/>
                  </a:solidFill>
                  <a:ea typeface="宋体" pitchFamily="2" charset="-122"/>
                </a:rPr>
                <a:t>complement all the bits</a:t>
              </a:r>
              <a:endParaRPr lang="en-US" altLang="zh-CN" sz="2000" baseline="30000">
                <a:solidFill>
                  <a:schemeClr val="tx1"/>
                </a:solidFill>
                <a:ea typeface="宋体" pitchFamily="2" charset="-122"/>
                <a:cs typeface="Arial" charset="0"/>
              </a:endParaRPr>
            </a:p>
          </p:txBody>
        </p:sp>
        <p:cxnSp>
          <p:nvCxnSpPr>
            <p:cNvPr id="288829" name="AutoShape 61"/>
            <p:cNvCxnSpPr>
              <a:cxnSpLocks noChangeShapeType="1"/>
              <a:stCxn id="288833" idx="2"/>
              <a:endCxn id="288828" idx="2"/>
            </p:cNvCxnSpPr>
            <p:nvPr>
              <p:custDataLst>
                <p:tags r:id="rId16"/>
              </p:custDataLst>
            </p:nvPr>
          </p:nvCxnSpPr>
          <p:spPr bwMode="auto">
            <a:xfrm rot="10800000">
              <a:off x="2256" y="3200"/>
              <a:ext cx="1058" cy="376"/>
            </a:xfrm>
            <a:prstGeom prst="curvedConnector2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8833" name="Oval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14" y="3456"/>
              <a:ext cx="670" cy="24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981200" y="2214562"/>
            <a:ext cx="4267200" cy="1747838"/>
            <a:chOff x="1392" y="1344"/>
            <a:chExt cx="2544" cy="1096"/>
          </a:xfrm>
        </p:grpSpPr>
        <p:cxnSp>
          <p:nvCxnSpPr>
            <p:cNvPr id="288830" name="AutoShape 62"/>
            <p:cNvCxnSpPr>
              <a:cxnSpLocks noChangeShapeType="1"/>
              <a:stCxn id="288835" idx="0"/>
              <a:endCxn id="288834" idx="2"/>
            </p:cNvCxnSpPr>
            <p:nvPr>
              <p:custDataLst>
                <p:tags r:id="rId12"/>
              </p:custDataLst>
            </p:nvPr>
          </p:nvCxnSpPr>
          <p:spPr bwMode="auto">
            <a:xfrm rot="16200000">
              <a:off x="2440" y="995"/>
              <a:ext cx="368" cy="1311"/>
            </a:xfrm>
            <a:prstGeom prst="curvedConnector2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8834" name="Oval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79" y="1344"/>
              <a:ext cx="657" cy="24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35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392" y="1835"/>
              <a:ext cx="1152" cy="6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r>
                <a:rPr lang="en-US" altLang="zh-CN" sz="2000">
                  <a:ea typeface="宋体" pitchFamily="2" charset="-122"/>
                </a:rPr>
                <a:t>1011</a:t>
              </a:r>
            </a:p>
            <a:p>
              <a:endParaRPr lang="en-US" altLang="zh-CN" sz="2000">
                <a:solidFill>
                  <a:schemeClr val="tx1"/>
                </a:solidFill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chemeClr val="tx1"/>
                  </a:solidFill>
                  <a:ea typeface="宋体" pitchFamily="2" charset="-122"/>
                </a:rPr>
                <a:t>and add a 1</a:t>
              </a:r>
              <a:endParaRPr lang="en-US" altLang="zh-CN" sz="2000" baseline="30000">
                <a:solidFill>
                  <a:schemeClr val="tx1"/>
                </a:solidFill>
                <a:ea typeface="宋体" pitchFamily="2" charset="-122"/>
                <a:cs typeface="Arial" charset="0"/>
              </a:endParaRP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81000" y="1778000"/>
            <a:ext cx="5843588" cy="1651000"/>
            <a:chOff x="240" y="1104"/>
            <a:chExt cx="3681" cy="1040"/>
          </a:xfrm>
        </p:grpSpPr>
        <p:sp>
          <p:nvSpPr>
            <p:cNvPr id="288838" name="Oval 7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64" y="1104"/>
              <a:ext cx="657" cy="245"/>
            </a:xfrm>
            <a:prstGeom prst="ellips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40" name="Rectangle 7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40" y="1536"/>
              <a:ext cx="1776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r>
                <a:rPr lang="en-US" altLang="zh-CN" sz="2000">
                  <a:solidFill>
                    <a:schemeClr val="tx1"/>
                  </a:solidFill>
                  <a:ea typeface="宋体" pitchFamily="2" charset="-122"/>
                </a:rPr>
                <a:t>complement all the bits</a:t>
              </a:r>
            </a:p>
            <a:p>
              <a:endParaRPr lang="en-US" altLang="zh-CN" sz="2000">
                <a:solidFill>
                  <a:schemeClr val="tx1"/>
                </a:solidFill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rgbClr val="009900"/>
                  </a:solidFill>
                  <a:ea typeface="宋体" pitchFamily="2" charset="-122"/>
                </a:rPr>
                <a:t>0101</a:t>
              </a:r>
              <a:endParaRPr lang="en-US" altLang="zh-CN" sz="2000" baseline="30000">
                <a:solidFill>
                  <a:srgbClr val="009900"/>
                </a:solidFill>
                <a:ea typeface="宋体" pitchFamily="2" charset="-122"/>
                <a:cs typeface="Arial" charset="0"/>
              </a:endParaRPr>
            </a:p>
          </p:txBody>
        </p:sp>
        <p:cxnSp>
          <p:nvCxnSpPr>
            <p:cNvPr id="288842" name="AutoShape 74"/>
            <p:cNvCxnSpPr>
              <a:cxnSpLocks noChangeShapeType="1"/>
              <a:stCxn id="288840" idx="0"/>
              <a:endCxn id="288838" idx="2"/>
            </p:cNvCxnSpPr>
            <p:nvPr>
              <p:custDataLst>
                <p:tags r:id="rId11"/>
              </p:custDataLst>
            </p:nvPr>
          </p:nvCxnSpPr>
          <p:spPr bwMode="auto">
            <a:xfrm rot="16200000">
              <a:off x="2041" y="314"/>
              <a:ext cx="309" cy="2136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 type="triangle" w="med" len="med"/>
              <a:tailEnd/>
            </a:ln>
            <a:effectLst/>
          </p:spPr>
        </p:cxn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81000" y="3802062"/>
            <a:ext cx="5843588" cy="2598738"/>
            <a:chOff x="240" y="2256"/>
            <a:chExt cx="3681" cy="1637"/>
          </a:xfrm>
        </p:grpSpPr>
        <p:sp>
          <p:nvSpPr>
            <p:cNvPr id="288839" name="Rectangle 7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40" y="2256"/>
              <a:ext cx="1152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r>
                <a:rPr lang="en-US" altLang="zh-CN" sz="2000">
                  <a:solidFill>
                    <a:schemeClr val="tx1"/>
                  </a:solidFill>
                  <a:ea typeface="宋体" pitchFamily="2" charset="-122"/>
                </a:rPr>
                <a:t>and add a 1</a:t>
              </a:r>
            </a:p>
            <a:p>
              <a:endParaRPr lang="en-US" altLang="zh-CN" sz="2000">
                <a:solidFill>
                  <a:schemeClr val="tx1"/>
                </a:solidFill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rgbClr val="009900"/>
                  </a:solidFill>
                  <a:ea typeface="宋体" pitchFamily="2" charset="-122"/>
                </a:rPr>
                <a:t>0110</a:t>
              </a:r>
              <a:endParaRPr lang="en-US" altLang="zh-CN" sz="2000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88841" name="Oval 7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264" y="3648"/>
              <a:ext cx="657" cy="245"/>
            </a:xfrm>
            <a:prstGeom prst="ellips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843" name="AutoShape 75"/>
            <p:cNvCxnSpPr>
              <a:cxnSpLocks noChangeShapeType="1"/>
              <a:endCxn id="288839" idx="2"/>
            </p:cNvCxnSpPr>
            <p:nvPr>
              <p:custDataLst>
                <p:tags r:id="rId8"/>
              </p:custDataLst>
            </p:nvPr>
          </p:nvCxnSpPr>
          <p:spPr bwMode="auto">
            <a:xfrm rot="10800000">
              <a:off x="816" y="2864"/>
              <a:ext cx="2450" cy="920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 type="triangle" w="med" len="med"/>
              <a:tailEnd/>
            </a:ln>
            <a:effectLst/>
          </p:spPr>
        </p:cxnSp>
      </p:grpSp>
      <p:sp>
        <p:nvSpPr>
          <p:cNvPr id="6" name="矩形 5"/>
          <p:cNvSpPr/>
          <p:nvPr/>
        </p:nvSpPr>
        <p:spPr>
          <a:xfrm>
            <a:off x="248959" y="5497512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why it holds?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Shift </a:t>
            </a:r>
            <a:r>
              <a:rPr lang="en-US" dirty="0"/>
              <a:t>Operations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3005951"/>
          </a:xfrm>
        </p:spPr>
        <p:txBody>
          <a:bodyPr/>
          <a:lstStyle/>
          <a:p>
            <a:r>
              <a:rPr lang="en-US" dirty="0"/>
              <a:t>Need operations to </a:t>
            </a:r>
            <a:r>
              <a:rPr lang="en-US" dirty="0">
                <a:solidFill>
                  <a:schemeClr val="accent1"/>
                </a:solidFill>
              </a:rPr>
              <a:t>pack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unpack</a:t>
            </a:r>
            <a:r>
              <a:rPr lang="en-US" dirty="0"/>
              <a:t> 8-bit characters into 32-bit words</a:t>
            </a:r>
          </a:p>
          <a:p>
            <a:r>
              <a:rPr lang="en-US" dirty="0"/>
              <a:t>Shifts move all the bits in a word left or right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 err="1">
                <a:latin typeface="Courier New" pitchFamily="49" charset="0"/>
              </a:rPr>
              <a:t>sll</a:t>
            </a:r>
            <a:r>
              <a:rPr lang="en-US" sz="2400" dirty="0">
                <a:latin typeface="Courier New" pitchFamily="49" charset="0"/>
              </a:rPr>
              <a:t> $t2, $s0, 8	#$t2 = $s0 &lt;&lt; 8 bits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</a:rPr>
              <a:t>srl</a:t>
            </a:r>
            <a:r>
              <a:rPr lang="en-US" sz="2400" dirty="0">
                <a:latin typeface="Courier New" pitchFamily="49" charset="0"/>
              </a:rPr>
              <a:t> $t2, $s0, 8	#$t2 = $s0 &gt;&gt; 8 </a:t>
            </a:r>
            <a:r>
              <a:rPr lang="en-US" sz="2400" dirty="0" smtClean="0">
                <a:latin typeface="Courier New" pitchFamily="49" charset="0"/>
              </a:rPr>
              <a:t>bits</a:t>
            </a:r>
          </a:p>
          <a:p>
            <a:r>
              <a:rPr lang="en-US" dirty="0" smtClean="0">
                <a:latin typeface="+mj-lt"/>
              </a:rPr>
              <a:t>Instruction Format (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dirty="0" smtClean="0">
                <a:latin typeface="+mj-lt"/>
              </a:rPr>
              <a:t> format)</a:t>
            </a:r>
            <a:endParaRPr lang="en-US" sz="2400" dirty="0">
              <a:latin typeface="+mj-lt"/>
            </a:endParaRPr>
          </a:p>
        </p:txBody>
      </p:sp>
      <p:sp>
        <p:nvSpPr>
          <p:cNvPr id="435212" name="Rectangle 12"/>
          <p:cNvSpPr>
            <a:spLocks noChangeArrowheads="1"/>
          </p:cNvSpPr>
          <p:nvPr/>
        </p:nvSpPr>
        <p:spPr bwMode="auto">
          <a:xfrm>
            <a:off x="609600" y="4765943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Such shifts are called </a:t>
            </a:r>
            <a:r>
              <a:rPr lang="en-US" sz="2400" dirty="0"/>
              <a:t>logical</a:t>
            </a:r>
            <a:r>
              <a:rPr lang="en-US" sz="2400" dirty="0">
                <a:solidFill>
                  <a:schemeClr val="tx1"/>
                </a:solidFill>
              </a:rPr>
              <a:t> because they fill with </a:t>
            </a:r>
            <a:r>
              <a:rPr lang="en-US" sz="2400" dirty="0"/>
              <a:t>zeros</a:t>
            </a:r>
          </a:p>
          <a:p>
            <a:pPr marL="741363" lvl="1" indent="-246063"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Notice that a 5-bit </a:t>
            </a:r>
            <a:r>
              <a:rPr lang="en-US" sz="2000" dirty="0" err="1">
                <a:solidFill>
                  <a:schemeClr val="tx1"/>
                </a:solidFill>
              </a:rPr>
              <a:t>shamt</a:t>
            </a:r>
            <a:r>
              <a:rPr lang="en-US" sz="2000" dirty="0">
                <a:solidFill>
                  <a:schemeClr val="tx1"/>
                </a:solidFill>
              </a:rPr>
              <a:t> field is enough to shift a 32-bit value 2</a:t>
            </a:r>
            <a:r>
              <a:rPr lang="en-US" sz="2000" baseline="30000" dirty="0">
                <a:solidFill>
                  <a:schemeClr val="tx1"/>
                </a:solidFill>
              </a:rPr>
              <a:t>5</a:t>
            </a:r>
            <a:r>
              <a:rPr lang="en-US" sz="2000" dirty="0">
                <a:solidFill>
                  <a:schemeClr val="tx1"/>
                </a:solidFill>
              </a:rPr>
              <a:t> – 1 or </a:t>
            </a:r>
            <a:r>
              <a:rPr lang="en-US" sz="2000" dirty="0"/>
              <a:t>31 bit positions</a:t>
            </a:r>
          </a:p>
        </p:txBody>
      </p:sp>
      <p:sp>
        <p:nvSpPr>
          <p:cNvPr id="435213" name="Rectangle 13"/>
          <p:cNvSpPr>
            <a:spLocks noChangeArrowheads="1"/>
          </p:cNvSpPr>
          <p:nvPr/>
        </p:nvSpPr>
        <p:spPr bwMode="auto">
          <a:xfrm>
            <a:off x="1371600" y="4080143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214" name="Line 14"/>
          <p:cNvSpPr>
            <a:spLocks noChangeShapeType="1"/>
          </p:cNvSpPr>
          <p:nvPr/>
        </p:nvSpPr>
        <p:spPr bwMode="auto">
          <a:xfrm>
            <a:off x="2438400" y="4080143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5215" name="Line 15"/>
          <p:cNvSpPr>
            <a:spLocks noChangeShapeType="1"/>
          </p:cNvSpPr>
          <p:nvPr/>
        </p:nvSpPr>
        <p:spPr bwMode="auto">
          <a:xfrm>
            <a:off x="3346450" y="4081731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4260850" y="4081731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5217" name="Text Box 17"/>
          <p:cNvSpPr txBox="1">
            <a:spLocks noChangeArrowheads="1"/>
          </p:cNvSpPr>
          <p:nvPr/>
        </p:nvSpPr>
        <p:spPr bwMode="auto">
          <a:xfrm>
            <a:off x="1600200" y="4080143"/>
            <a:ext cx="5251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0                           16          10            8         0x00</a:t>
            </a:r>
          </a:p>
        </p:txBody>
      </p:sp>
      <p:sp>
        <p:nvSpPr>
          <p:cNvPr id="435218" name="Line 18"/>
          <p:cNvSpPr>
            <a:spLocks noChangeShapeType="1"/>
          </p:cNvSpPr>
          <p:nvPr/>
        </p:nvSpPr>
        <p:spPr bwMode="auto">
          <a:xfrm>
            <a:off x="5181600" y="40801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5219" name="Line 19"/>
          <p:cNvSpPr>
            <a:spLocks noChangeShapeType="1"/>
          </p:cNvSpPr>
          <p:nvPr/>
        </p:nvSpPr>
        <p:spPr bwMode="auto">
          <a:xfrm>
            <a:off x="6096000" y="40801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Logical </a:t>
            </a:r>
            <a:r>
              <a:rPr lang="en-US" dirty="0"/>
              <a:t>Operations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509713"/>
          </a:xfrm>
        </p:spPr>
        <p:txBody>
          <a:bodyPr/>
          <a:lstStyle/>
          <a:p>
            <a:r>
              <a:rPr lang="en-US" dirty="0"/>
              <a:t>There are a number of </a:t>
            </a:r>
            <a:r>
              <a:rPr lang="en-US" dirty="0">
                <a:solidFill>
                  <a:schemeClr val="accent1"/>
                </a:solidFill>
              </a:rPr>
              <a:t>bit-wise</a:t>
            </a:r>
            <a:r>
              <a:rPr lang="en-US" dirty="0"/>
              <a:t> logical operations in the MIPS ISA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</a:rPr>
              <a:t>and $t0, $t1, $t2	#$t0 = $t1 &amp; $t2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</a:rPr>
              <a:t>or  $t0, $t1, $t2	#$t0 = $t1 | $t2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	nor $t0, $t1, $t2	#$t0 = not($t1 | $t2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r>
              <a:rPr lang="en-US" dirty="0" smtClean="0">
                <a:latin typeface="+mj-lt"/>
              </a:rPr>
              <a:t>Instruction Format (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dirty="0" smtClean="0">
                <a:latin typeface="+mj-lt"/>
              </a:rPr>
              <a:t> format)</a:t>
            </a: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</a:rPr>
              <a:t>	</a:t>
            </a:r>
            <a:endParaRPr lang="en-US" sz="2000" dirty="0">
              <a:latin typeface="Courier New" pitchFamily="49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</a:rPr>
              <a:t>andi</a:t>
            </a:r>
            <a:r>
              <a:rPr lang="en-US" sz="2400" dirty="0">
                <a:latin typeface="Courier New" pitchFamily="49" charset="0"/>
              </a:rPr>
              <a:t> $t0, $t1, </a:t>
            </a:r>
            <a:r>
              <a:rPr lang="en-US" sz="2400" dirty="0" smtClean="0">
                <a:latin typeface="Courier New" pitchFamily="49" charset="0"/>
              </a:rPr>
              <a:t>0xFF00</a:t>
            </a:r>
            <a:r>
              <a:rPr lang="en-US" sz="2400" dirty="0">
                <a:latin typeface="Courier New" pitchFamily="49" charset="0"/>
              </a:rPr>
              <a:t>	#$t0 = $t1 &amp; ff00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</a:rPr>
              <a:t>ori</a:t>
            </a:r>
            <a:r>
              <a:rPr lang="en-US" sz="2400" dirty="0">
                <a:latin typeface="Courier New" pitchFamily="49" charset="0"/>
              </a:rPr>
              <a:t>  $t0, $t1, </a:t>
            </a:r>
            <a:r>
              <a:rPr lang="en-US" sz="2400" dirty="0" smtClean="0">
                <a:latin typeface="Courier New" pitchFamily="49" charset="0"/>
              </a:rPr>
              <a:t>0xFF00</a:t>
            </a:r>
            <a:r>
              <a:rPr lang="en-US" sz="2400" dirty="0">
                <a:latin typeface="Courier New" pitchFamily="49" charset="0"/>
              </a:rPr>
              <a:t>	#$t0 = $t1 | </a:t>
            </a:r>
            <a:r>
              <a:rPr lang="en-US" sz="2400" dirty="0" smtClean="0">
                <a:latin typeface="Courier New" pitchFamily="49" charset="0"/>
              </a:rPr>
              <a:t>ff00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Instruction Format (</a:t>
            </a:r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format)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422924" name="Rectangle 12"/>
          <p:cNvSpPr>
            <a:spLocks noChangeArrowheads="1"/>
          </p:cNvSpPr>
          <p:nvPr/>
        </p:nvSpPr>
        <p:spPr bwMode="auto">
          <a:xfrm>
            <a:off x="1447800" y="36576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25" name="Line 13"/>
          <p:cNvSpPr>
            <a:spLocks noChangeShapeType="1"/>
          </p:cNvSpPr>
          <p:nvPr/>
        </p:nvSpPr>
        <p:spPr bwMode="auto">
          <a:xfrm>
            <a:off x="2514600" y="3657600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926" name="Line 14"/>
          <p:cNvSpPr>
            <a:spLocks noChangeShapeType="1"/>
          </p:cNvSpPr>
          <p:nvPr/>
        </p:nvSpPr>
        <p:spPr bwMode="auto">
          <a:xfrm>
            <a:off x="3422650" y="36591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927" name="Line 15"/>
          <p:cNvSpPr>
            <a:spLocks noChangeShapeType="1"/>
          </p:cNvSpPr>
          <p:nvPr/>
        </p:nvSpPr>
        <p:spPr bwMode="auto">
          <a:xfrm>
            <a:off x="4337050" y="36591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1600200" y="3657600"/>
            <a:ext cx="581441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 0               9           10          8             </a:t>
            </a:r>
            <a:r>
              <a:rPr lang="en-US" dirty="0" smtClean="0">
                <a:solidFill>
                  <a:schemeClr val="tx1"/>
                </a:solidFill>
              </a:rPr>
              <a:t> 0            </a:t>
            </a:r>
            <a:r>
              <a:rPr lang="en-US" dirty="0">
                <a:solidFill>
                  <a:schemeClr val="tx1"/>
                </a:solidFill>
              </a:rPr>
              <a:t>0x24  </a:t>
            </a:r>
          </a:p>
        </p:txBody>
      </p:sp>
      <p:sp>
        <p:nvSpPr>
          <p:cNvPr id="422929" name="Line 17"/>
          <p:cNvSpPr>
            <a:spLocks noChangeShapeType="1"/>
          </p:cNvSpPr>
          <p:nvPr/>
        </p:nvSpPr>
        <p:spPr bwMode="auto">
          <a:xfrm>
            <a:off x="52578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6172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524000" y="58674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590800" y="5867400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498850" y="58689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413250" y="58689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76400" y="5867400"/>
            <a:ext cx="464742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0x0D          </a:t>
            </a:r>
            <a:r>
              <a:rPr lang="en-US" dirty="0">
                <a:solidFill>
                  <a:schemeClr val="tx1"/>
                </a:solidFill>
              </a:rPr>
              <a:t>9         </a:t>
            </a:r>
            <a:r>
              <a:rPr lang="en-US" dirty="0" smtClean="0">
                <a:solidFill>
                  <a:schemeClr val="tx1"/>
                </a:solidFill>
              </a:rPr>
              <a:t>   8                    0xFF00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33528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/>
              <a:t>MIPS </a:t>
            </a:r>
            <a:r>
              <a:rPr lang="en-US">
                <a:solidFill>
                  <a:schemeClr val="accent1"/>
                </a:solidFill>
              </a:rPr>
              <a:t>conditional branch</a:t>
            </a:r>
            <a:r>
              <a:rPr lang="en-US"/>
              <a:t> instructions: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bne $s0, $s1, Lbl	#go to Lbl if $s0</a:t>
            </a:r>
            <a:r>
              <a:rPr lang="en-US">
                <a:latin typeface="Courier New" pitchFamily="49" charset="0"/>
                <a:sym typeface="Symbol" pitchFamily="18" charset="2"/>
              </a:rPr>
              <a:t></a:t>
            </a:r>
            <a:r>
              <a:rPr lang="en-US">
                <a:latin typeface="Courier New" pitchFamily="49" charset="0"/>
              </a:rPr>
              <a:t>$s1 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beq $s0, $s1, Lbl	#go to Lbl if $s0=$s1	</a:t>
            </a:r>
            <a:endParaRPr lang="en-US"/>
          </a:p>
          <a:p>
            <a:pPr marL="742950" lvl="1" indent="-285750"/>
            <a:r>
              <a:rPr lang="en-US"/>
              <a:t>Ex:	</a:t>
            </a:r>
            <a:r>
              <a:rPr lang="en-US">
                <a:latin typeface="Courier New" pitchFamily="49" charset="0"/>
              </a:rPr>
              <a:t>if (i==j) h = i + j;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		</a:t>
            </a:r>
            <a:r>
              <a:rPr lang="en-US" sz="2000">
                <a:latin typeface="Courier New" pitchFamily="49" charset="0"/>
              </a:rPr>
              <a:t>bne $s0, $s1, Lbl1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		add $s3, $s0, $s1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Lbl1:	...</a:t>
            </a:r>
          </a:p>
        </p:txBody>
      </p:sp>
      <p:sp>
        <p:nvSpPr>
          <p:cNvPr id="670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MIPS Control Flow Instructions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381000" y="4267200"/>
            <a:ext cx="86106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Instruction Format (</a:t>
            </a:r>
            <a:r>
              <a:rPr lang="en-US" sz="2400"/>
              <a:t>I</a:t>
            </a:r>
            <a:r>
              <a:rPr lang="en-US" sz="2400">
                <a:solidFill>
                  <a:schemeClr val="tx1"/>
                </a:solidFill>
              </a:rPr>
              <a:t> format):</a:t>
            </a:r>
            <a:br>
              <a:rPr lang="en-US" sz="24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4876800"/>
            <a:ext cx="5791200" cy="369888"/>
            <a:chOff x="1056" y="3024"/>
            <a:chExt cx="3648" cy="233"/>
          </a:xfrm>
        </p:grpSpPr>
        <p:sp>
          <p:nvSpPr>
            <p:cNvPr id="670727" name="Rectangle 7"/>
            <p:cNvSpPr>
              <a:spLocks noChangeArrowheads="1"/>
            </p:cNvSpPr>
            <p:nvPr/>
          </p:nvSpPr>
          <p:spPr bwMode="auto">
            <a:xfrm>
              <a:off x="1056" y="3024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0728" name="Line 8"/>
            <p:cNvSpPr>
              <a:spLocks noChangeShapeType="1"/>
            </p:cNvSpPr>
            <p:nvPr/>
          </p:nvSpPr>
          <p:spPr bwMode="auto">
            <a:xfrm>
              <a:off x="1728" y="30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0729" name="Line 9"/>
            <p:cNvSpPr>
              <a:spLocks noChangeShapeType="1"/>
            </p:cNvSpPr>
            <p:nvPr/>
          </p:nvSpPr>
          <p:spPr bwMode="auto">
            <a:xfrm>
              <a:off x="2300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0730" name="Line 10"/>
            <p:cNvSpPr>
              <a:spLocks noChangeShapeType="1"/>
            </p:cNvSpPr>
            <p:nvPr/>
          </p:nvSpPr>
          <p:spPr bwMode="auto">
            <a:xfrm>
              <a:off x="2876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0731" name="Text Box 11"/>
            <p:cNvSpPr txBox="1">
              <a:spLocks noChangeArrowheads="1"/>
            </p:cNvSpPr>
            <p:nvPr/>
          </p:nvSpPr>
          <p:spPr bwMode="auto">
            <a:xfrm>
              <a:off x="1200" y="3024"/>
              <a:ext cx="291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0x05           16          17              </a:t>
              </a:r>
              <a:r>
                <a:rPr lang="en-US" dirty="0" smtClean="0"/>
                <a:t>16 </a:t>
              </a:r>
              <a:r>
                <a:rPr lang="en-US" dirty="0"/>
                <a:t>bit offset</a:t>
              </a:r>
            </a:p>
          </p:txBody>
        </p:sp>
      </p:grpSp>
      <p:sp>
        <p:nvSpPr>
          <p:cNvPr id="670733" name="Rectangle 13"/>
          <p:cNvSpPr>
            <a:spLocks noChangeArrowheads="1"/>
          </p:cNvSpPr>
          <p:nvPr/>
        </p:nvSpPr>
        <p:spPr bwMode="auto">
          <a:xfrm>
            <a:off x="381000" y="5562600"/>
            <a:ext cx="7848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How is the branch destination address specified?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Branch Destinations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2604303"/>
          </a:xfrm>
        </p:spPr>
        <p:txBody>
          <a:bodyPr/>
          <a:lstStyle/>
          <a:p>
            <a:r>
              <a:rPr lang="en-US" dirty="0"/>
              <a:t>Use a register (like in </a:t>
            </a:r>
            <a:r>
              <a:rPr lang="en-US" dirty="0" err="1"/>
              <a:t>lw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) added to the 16-bit offset</a:t>
            </a:r>
          </a:p>
          <a:p>
            <a:pPr lvl="1"/>
            <a:r>
              <a:rPr lang="en-US" dirty="0"/>
              <a:t>which register?  Instruction Address Register  (the </a:t>
            </a:r>
            <a:r>
              <a:rPr lang="en-US" dirty="0">
                <a:solidFill>
                  <a:schemeClr val="accent1"/>
                </a:solidFill>
              </a:rPr>
              <a:t>PC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its use is automatically </a:t>
            </a:r>
            <a:r>
              <a:rPr lang="en-US" dirty="0">
                <a:solidFill>
                  <a:schemeClr val="accent1"/>
                </a:solidFill>
              </a:rPr>
              <a:t>implied</a:t>
            </a:r>
            <a:r>
              <a:rPr lang="en-US" dirty="0"/>
              <a:t> by instruction</a:t>
            </a:r>
          </a:p>
          <a:p>
            <a:pPr lvl="2"/>
            <a:r>
              <a:rPr lang="en-US" dirty="0"/>
              <a:t>PC gets updated (PC+4) during the </a:t>
            </a:r>
            <a:r>
              <a:rPr lang="en-US" dirty="0">
                <a:solidFill>
                  <a:schemeClr val="accent1"/>
                </a:solidFill>
              </a:rPr>
              <a:t>fetch</a:t>
            </a:r>
            <a:r>
              <a:rPr lang="en-US" dirty="0"/>
              <a:t> cycle so that it holds the address of the next instruction</a:t>
            </a:r>
          </a:p>
          <a:p>
            <a:pPr lvl="1"/>
            <a:r>
              <a:rPr lang="en-US" dirty="0"/>
              <a:t>limits the branch distance to </a:t>
            </a:r>
            <a:r>
              <a:rPr lang="en-US" dirty="0">
                <a:solidFill>
                  <a:schemeClr val="accent1"/>
                </a:solidFill>
              </a:rPr>
              <a:t>-2</a:t>
            </a:r>
            <a:r>
              <a:rPr lang="en-US" baseline="30000" dirty="0">
                <a:solidFill>
                  <a:schemeClr val="accent1"/>
                </a:solidFill>
              </a:rPr>
              <a:t>15</a:t>
            </a:r>
            <a:r>
              <a:rPr lang="en-US" dirty="0">
                <a:solidFill>
                  <a:schemeClr val="accent1"/>
                </a:solidFill>
              </a:rPr>
              <a:t> to +2</a:t>
            </a:r>
            <a:r>
              <a:rPr lang="en-US" baseline="30000" dirty="0">
                <a:solidFill>
                  <a:schemeClr val="accent1"/>
                </a:solidFill>
              </a:rPr>
              <a:t>15</a:t>
            </a:r>
            <a:r>
              <a:rPr lang="en-US" dirty="0">
                <a:solidFill>
                  <a:schemeClr val="accent1"/>
                </a:solidFill>
              </a:rPr>
              <a:t>-1</a:t>
            </a:r>
            <a:r>
              <a:rPr lang="en-US" dirty="0"/>
              <a:t> </a:t>
            </a:r>
            <a:r>
              <a:rPr lang="en-US" dirty="0" smtClean="0"/>
              <a:t>(word) instructions </a:t>
            </a:r>
            <a:r>
              <a:rPr lang="en-US" dirty="0"/>
              <a:t>from the (instruction after the) branch instruction, but most branches are local anyway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76400" y="3581400"/>
            <a:ext cx="6029325" cy="2819400"/>
            <a:chOff x="1200" y="2304"/>
            <a:chExt cx="3798" cy="1776"/>
          </a:xfrm>
        </p:grpSpPr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488" y="3552"/>
              <a:ext cx="144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95" y="3552"/>
              <a:ext cx="257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PC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840" y="3312"/>
              <a:ext cx="288" cy="480"/>
              <a:chOff x="1392" y="2880"/>
              <a:chExt cx="288" cy="480"/>
            </a:xfrm>
          </p:grpSpPr>
          <p:sp>
            <p:nvSpPr>
              <p:cNvPr id="674837" name="Line 21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38" name="Line 22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39" name="Line 23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40" name="Line 24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41" name="Line 25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42" name="Line 26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43" name="Line 27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4844" name="Rectangle 28"/>
            <p:cNvSpPr>
              <a:spLocks noChangeArrowheads="1"/>
            </p:cNvSpPr>
            <p:nvPr/>
          </p:nvSpPr>
          <p:spPr bwMode="auto">
            <a:xfrm>
              <a:off x="3840" y="3456"/>
              <a:ext cx="279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Add</a:t>
              </a:r>
            </a:p>
          </p:txBody>
        </p:sp>
        <p:sp>
          <p:nvSpPr>
            <p:cNvPr id="674845" name="Line 29"/>
            <p:cNvSpPr>
              <a:spLocks noChangeShapeType="1"/>
            </p:cNvSpPr>
            <p:nvPr/>
          </p:nvSpPr>
          <p:spPr bwMode="auto">
            <a:xfrm flipV="1">
              <a:off x="3216" y="3408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46" name="Line 30"/>
            <p:cNvSpPr>
              <a:spLocks noChangeShapeType="1"/>
            </p:cNvSpPr>
            <p:nvPr/>
          </p:nvSpPr>
          <p:spPr bwMode="auto">
            <a:xfrm flipV="1">
              <a:off x="3504" y="36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47" name="Line 31"/>
            <p:cNvSpPr>
              <a:spLocks noChangeShapeType="1"/>
            </p:cNvSpPr>
            <p:nvPr/>
          </p:nvSpPr>
          <p:spPr bwMode="auto">
            <a:xfrm flipV="1">
              <a:off x="4128" y="35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48" name="Line 32"/>
            <p:cNvSpPr>
              <a:spLocks noChangeShapeType="1"/>
            </p:cNvSpPr>
            <p:nvPr/>
          </p:nvSpPr>
          <p:spPr bwMode="auto">
            <a:xfrm flipV="1">
              <a:off x="2928" y="36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49" name="Line 33"/>
            <p:cNvSpPr>
              <a:spLocks noChangeShapeType="1"/>
            </p:cNvSpPr>
            <p:nvPr/>
          </p:nvSpPr>
          <p:spPr bwMode="auto">
            <a:xfrm flipH="1">
              <a:off x="2160" y="3792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50" name="Line 34"/>
            <p:cNvSpPr>
              <a:spLocks noChangeShapeType="1"/>
            </p:cNvSpPr>
            <p:nvPr/>
          </p:nvSpPr>
          <p:spPr bwMode="auto">
            <a:xfrm flipH="1">
              <a:off x="2964" y="3552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51" name="Line 35"/>
            <p:cNvSpPr>
              <a:spLocks noChangeShapeType="1"/>
            </p:cNvSpPr>
            <p:nvPr/>
          </p:nvSpPr>
          <p:spPr bwMode="auto">
            <a:xfrm flipH="1">
              <a:off x="4128" y="3504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52" name="Line 36"/>
            <p:cNvSpPr>
              <a:spLocks noChangeShapeType="1"/>
            </p:cNvSpPr>
            <p:nvPr/>
          </p:nvSpPr>
          <p:spPr bwMode="auto">
            <a:xfrm flipH="1">
              <a:off x="3648" y="3360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53" name="Line 37"/>
            <p:cNvSpPr>
              <a:spLocks noChangeShapeType="1"/>
            </p:cNvSpPr>
            <p:nvPr/>
          </p:nvSpPr>
          <p:spPr bwMode="auto">
            <a:xfrm flipH="1">
              <a:off x="3648" y="3648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54" name="Rectangle 38"/>
            <p:cNvSpPr>
              <a:spLocks noChangeArrowheads="1"/>
            </p:cNvSpPr>
            <p:nvPr/>
          </p:nvSpPr>
          <p:spPr bwMode="auto">
            <a:xfrm>
              <a:off x="2208" y="3792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55" name="Rectangle 39"/>
            <p:cNvSpPr>
              <a:spLocks noChangeArrowheads="1"/>
            </p:cNvSpPr>
            <p:nvPr/>
          </p:nvSpPr>
          <p:spPr bwMode="auto">
            <a:xfrm>
              <a:off x="2964" y="3600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56" name="Rectangle 40"/>
            <p:cNvSpPr>
              <a:spLocks noChangeArrowheads="1"/>
            </p:cNvSpPr>
            <p:nvPr/>
          </p:nvSpPr>
          <p:spPr bwMode="auto">
            <a:xfrm>
              <a:off x="4128" y="3552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57" name="Rectangle 41"/>
            <p:cNvSpPr>
              <a:spLocks noChangeArrowheads="1"/>
            </p:cNvSpPr>
            <p:nvPr/>
          </p:nvSpPr>
          <p:spPr bwMode="auto">
            <a:xfrm>
              <a:off x="3648" y="3408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3648" y="3696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112" y="2688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60" name="Rectangle 44"/>
            <p:cNvSpPr>
              <a:spLocks noChangeArrowheads="1"/>
            </p:cNvSpPr>
            <p:nvPr/>
          </p:nvSpPr>
          <p:spPr bwMode="auto">
            <a:xfrm>
              <a:off x="2256" y="2688"/>
              <a:ext cx="394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offset</a:t>
              </a:r>
            </a:p>
          </p:txBody>
        </p:sp>
        <p:sp>
          <p:nvSpPr>
            <p:cNvPr id="674861" name="Line 45"/>
            <p:cNvSpPr>
              <a:spLocks noChangeShapeType="1"/>
            </p:cNvSpPr>
            <p:nvPr/>
          </p:nvSpPr>
          <p:spPr bwMode="auto">
            <a:xfrm flipH="1">
              <a:off x="2352" y="2544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62" name="Line 46"/>
            <p:cNvSpPr>
              <a:spLocks noChangeShapeType="1"/>
            </p:cNvSpPr>
            <p:nvPr/>
          </p:nvSpPr>
          <p:spPr bwMode="auto">
            <a:xfrm flipH="1">
              <a:off x="2496" y="3360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63" name="Rectangle 47"/>
            <p:cNvSpPr>
              <a:spLocks noChangeArrowheads="1"/>
            </p:cNvSpPr>
            <p:nvPr/>
          </p:nvSpPr>
          <p:spPr bwMode="auto">
            <a:xfrm>
              <a:off x="2400" y="2496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16</a:t>
              </a:r>
            </a:p>
          </p:txBody>
        </p:sp>
        <p:sp>
          <p:nvSpPr>
            <p:cNvPr id="674864" name="Rectangle 48"/>
            <p:cNvSpPr>
              <a:spLocks noChangeArrowheads="1"/>
            </p:cNvSpPr>
            <p:nvPr/>
          </p:nvSpPr>
          <p:spPr bwMode="auto">
            <a:xfrm>
              <a:off x="2496" y="3408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74865" name="Line 49"/>
            <p:cNvSpPr>
              <a:spLocks noChangeShapeType="1"/>
            </p:cNvSpPr>
            <p:nvPr/>
          </p:nvSpPr>
          <p:spPr bwMode="auto">
            <a:xfrm>
              <a:off x="2400" y="24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66" name="Line 50"/>
            <p:cNvSpPr>
              <a:spLocks noChangeShapeType="1"/>
            </p:cNvSpPr>
            <p:nvPr/>
          </p:nvSpPr>
          <p:spPr bwMode="auto">
            <a:xfrm>
              <a:off x="2208" y="26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67" name="Rectangle 51"/>
            <p:cNvSpPr>
              <a:spLocks noChangeArrowheads="1"/>
            </p:cNvSpPr>
            <p:nvPr/>
          </p:nvSpPr>
          <p:spPr bwMode="auto">
            <a:xfrm>
              <a:off x="2772" y="3072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674868" name="Rectangle 52"/>
            <p:cNvSpPr>
              <a:spLocks noChangeArrowheads="1"/>
            </p:cNvSpPr>
            <p:nvPr/>
          </p:nvSpPr>
          <p:spPr bwMode="auto">
            <a:xfrm>
              <a:off x="2208" y="3072"/>
              <a:ext cx="72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69" name="Line 53"/>
            <p:cNvSpPr>
              <a:spLocks noChangeShapeType="1"/>
            </p:cNvSpPr>
            <p:nvPr/>
          </p:nvSpPr>
          <p:spPr bwMode="auto">
            <a:xfrm>
              <a:off x="2112" y="30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0" name="Rectangle 54"/>
            <p:cNvSpPr>
              <a:spLocks noChangeArrowheads="1"/>
            </p:cNvSpPr>
            <p:nvPr/>
          </p:nvSpPr>
          <p:spPr bwMode="auto">
            <a:xfrm>
              <a:off x="1488" y="3072"/>
              <a:ext cx="72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71" name="Line 55"/>
            <p:cNvSpPr>
              <a:spLocks noChangeShapeType="1"/>
            </p:cNvSpPr>
            <p:nvPr/>
          </p:nvSpPr>
          <p:spPr bwMode="auto">
            <a:xfrm>
              <a:off x="2400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2" name="Oval 56"/>
            <p:cNvSpPr>
              <a:spLocks noChangeArrowheads="1"/>
            </p:cNvSpPr>
            <p:nvPr/>
          </p:nvSpPr>
          <p:spPr bwMode="auto">
            <a:xfrm>
              <a:off x="2160" y="3120"/>
              <a:ext cx="48" cy="48"/>
            </a:xfrm>
            <a:prstGeom prst="ellips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74873" name="AutoShape 57"/>
            <p:cNvCxnSpPr>
              <a:cxnSpLocks noChangeShapeType="1"/>
              <a:stCxn id="674872" idx="3"/>
              <a:endCxn id="674870" idx="0"/>
            </p:cNvCxnSpPr>
            <p:nvPr/>
          </p:nvCxnSpPr>
          <p:spPr bwMode="auto">
            <a:xfrm rot="16200000" flipV="1">
              <a:off x="1963" y="2957"/>
              <a:ext cx="89" cy="319"/>
            </a:xfrm>
            <a:prstGeom prst="curvedConnector5">
              <a:avLst>
                <a:gd name="adj1" fmla="val 315727"/>
                <a:gd name="adj2" fmla="val 84949"/>
                <a:gd name="adj3" fmla="val 261796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74874" name="Rectangle 58"/>
            <p:cNvSpPr>
              <a:spLocks noChangeArrowheads="1"/>
            </p:cNvSpPr>
            <p:nvPr/>
          </p:nvSpPr>
          <p:spPr bwMode="auto">
            <a:xfrm>
              <a:off x="1200" y="2832"/>
              <a:ext cx="741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sign-extend</a:t>
              </a:r>
            </a:p>
          </p:txBody>
        </p:sp>
        <p:sp>
          <p:nvSpPr>
            <p:cNvPr id="674875" name="Line 59"/>
            <p:cNvSpPr>
              <a:spLocks noChangeShapeType="1"/>
            </p:cNvSpPr>
            <p:nvPr/>
          </p:nvSpPr>
          <p:spPr bwMode="auto">
            <a:xfrm>
              <a:off x="2160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6" name="Line 60"/>
            <p:cNvSpPr>
              <a:spLocks noChangeShapeType="1"/>
            </p:cNvSpPr>
            <p:nvPr/>
          </p:nvSpPr>
          <p:spPr bwMode="auto">
            <a:xfrm>
              <a:off x="2160" y="3408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7" name="Line 61"/>
            <p:cNvSpPr>
              <a:spLocks noChangeShapeType="1"/>
            </p:cNvSpPr>
            <p:nvPr/>
          </p:nvSpPr>
          <p:spPr bwMode="auto">
            <a:xfrm flipV="1">
              <a:off x="2208" y="3696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8" name="Line 62"/>
            <p:cNvSpPr>
              <a:spLocks noChangeShapeType="1"/>
            </p:cNvSpPr>
            <p:nvPr/>
          </p:nvSpPr>
          <p:spPr bwMode="auto">
            <a:xfrm>
              <a:off x="2208" y="4080"/>
              <a:ext cx="2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79" name="Line 63"/>
            <p:cNvSpPr>
              <a:spLocks noChangeShapeType="1"/>
            </p:cNvSpPr>
            <p:nvPr/>
          </p:nvSpPr>
          <p:spPr bwMode="auto">
            <a:xfrm flipV="1">
              <a:off x="4464" y="35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80" name="Rectangle 64"/>
            <p:cNvSpPr>
              <a:spLocks noChangeArrowheads="1"/>
            </p:cNvSpPr>
            <p:nvPr/>
          </p:nvSpPr>
          <p:spPr bwMode="auto">
            <a:xfrm>
              <a:off x="1200" y="2304"/>
              <a:ext cx="2929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from the low order 16 bits of the branch instruction</a:t>
              </a:r>
            </a:p>
          </p:txBody>
        </p:sp>
        <p:sp>
          <p:nvSpPr>
            <p:cNvPr id="674881" name="Line 65"/>
            <p:cNvSpPr>
              <a:spLocks noChangeShapeType="1"/>
            </p:cNvSpPr>
            <p:nvPr/>
          </p:nvSpPr>
          <p:spPr bwMode="auto">
            <a:xfrm>
              <a:off x="2784" y="30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82" name="Rectangle 66"/>
            <p:cNvSpPr>
              <a:spLocks noChangeArrowheads="1"/>
            </p:cNvSpPr>
            <p:nvPr/>
          </p:nvSpPr>
          <p:spPr bwMode="auto">
            <a:xfrm>
              <a:off x="4320" y="3264"/>
              <a:ext cx="678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algn="r"/>
              <a:r>
                <a:rPr lang="en-US" sz="1600">
                  <a:solidFill>
                    <a:schemeClr val="tx1"/>
                  </a:solidFill>
                </a:rPr>
                <a:t>branch dst</a:t>
              </a:r>
            </a:p>
            <a:p>
              <a:pPr algn="r"/>
              <a:r>
                <a:rPr lang="en-US" sz="1600">
                  <a:solidFill>
                    <a:schemeClr val="tx1"/>
                  </a:solidFill>
                </a:rPr>
                <a:t>address</a:t>
              </a:r>
            </a:p>
          </p:txBody>
        </p: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4320" y="3696"/>
              <a:ext cx="240" cy="254"/>
              <a:chOff x="4896" y="3696"/>
              <a:chExt cx="240" cy="254"/>
            </a:xfrm>
          </p:grpSpPr>
          <p:sp>
            <p:nvSpPr>
              <p:cNvPr id="674884" name="Oval 68"/>
              <p:cNvSpPr>
                <a:spLocks noChangeArrowheads="1"/>
              </p:cNvSpPr>
              <p:nvPr/>
            </p:nvSpPr>
            <p:spPr bwMode="auto">
              <a:xfrm>
                <a:off x="4896" y="3696"/>
                <a:ext cx="240" cy="2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885" name="Text Box 69"/>
              <p:cNvSpPr txBox="1">
                <a:spLocks noChangeArrowheads="1"/>
              </p:cNvSpPr>
              <p:nvPr/>
            </p:nvSpPr>
            <p:spPr bwMode="auto">
              <a:xfrm>
                <a:off x="4896" y="3719"/>
                <a:ext cx="18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674886" name="Line 70"/>
            <p:cNvSpPr>
              <a:spLocks noChangeShapeType="1"/>
            </p:cNvSpPr>
            <p:nvPr/>
          </p:nvSpPr>
          <p:spPr bwMode="auto">
            <a:xfrm flipV="1">
              <a:off x="4464" y="39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3216" y="3456"/>
              <a:ext cx="288" cy="480"/>
              <a:chOff x="1392" y="2880"/>
              <a:chExt cx="288" cy="480"/>
            </a:xfrm>
          </p:grpSpPr>
          <p:sp>
            <p:nvSpPr>
              <p:cNvPr id="674888" name="Line 72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89" name="Line 73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90" name="Line 74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91" name="Line 75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92" name="Line 76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93" name="Line 77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94" name="Line 78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3216" y="3600"/>
              <a:ext cx="279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Add</a:t>
              </a:r>
            </a:p>
          </p:txBody>
        </p:sp>
        <p:sp>
          <p:nvSpPr>
            <p:cNvPr id="674896" name="Line 80"/>
            <p:cNvSpPr>
              <a:spLocks noChangeShapeType="1"/>
            </p:cNvSpPr>
            <p:nvPr/>
          </p:nvSpPr>
          <p:spPr bwMode="auto">
            <a:xfrm flipV="1">
              <a:off x="2928" y="38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784" y="3744"/>
              <a:ext cx="142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4898" name="Line 82"/>
            <p:cNvSpPr>
              <a:spLocks noChangeShapeType="1"/>
            </p:cNvSpPr>
            <p:nvPr/>
          </p:nvSpPr>
          <p:spPr bwMode="auto">
            <a:xfrm flipH="1">
              <a:off x="2928" y="3792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2976" y="3792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371663"/>
          </a:xfrm>
          <a:noFill/>
          <a:ln/>
        </p:spPr>
        <p:txBody>
          <a:bodyPr lIns="90488" tIns="44450" rIns="90488" bIns="44450"/>
          <a:lstStyle/>
          <a:p>
            <a:pPr marL="342900" indent="-342900">
              <a:spcBef>
                <a:spcPts val="1200"/>
              </a:spcBef>
            </a:pPr>
            <a:r>
              <a:rPr lang="en-US" dirty="0"/>
              <a:t>We have  </a:t>
            </a:r>
            <a:r>
              <a:rPr lang="en-US" dirty="0" err="1">
                <a:latin typeface="Courier New" pitchFamily="49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bne</a:t>
            </a:r>
            <a:r>
              <a:rPr lang="en-US" dirty="0"/>
              <a:t>, but what about other kinds of </a:t>
            </a:r>
            <a:r>
              <a:rPr lang="en-US" dirty="0" smtClean="0"/>
              <a:t>branches </a:t>
            </a:r>
            <a:r>
              <a:rPr lang="en-US" dirty="0"/>
              <a:t>(e.g., branch-if-less-than)?  For this, we need yet another instruction, </a:t>
            </a:r>
            <a:r>
              <a:rPr lang="en-US" dirty="0" err="1">
                <a:latin typeface="Courier New" pitchFamily="49" charset="0"/>
              </a:rPr>
              <a:t>slt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Set on less than instruction: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slt</a:t>
            </a:r>
            <a:r>
              <a:rPr lang="en-US" sz="2000" dirty="0">
                <a:latin typeface="Courier New" pitchFamily="49" charset="0"/>
              </a:rPr>
              <a:t> $t0, $s0, $s1 	# if $s0 &lt; $s1 	then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				# $t0 = 1		else 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				# $t0 = 0</a:t>
            </a:r>
            <a:endParaRPr lang="en-US" sz="2000" dirty="0"/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Instruction format (</a:t>
            </a:r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/>
              <a:t> format</a:t>
            </a:r>
            <a:r>
              <a:rPr lang="en-US" dirty="0" smtClean="0"/>
              <a:t>):</a:t>
            </a:r>
          </a:p>
          <a:p>
            <a:pPr marL="342900" indent="-342900">
              <a:spcBef>
                <a:spcPts val="1200"/>
              </a:spcBef>
            </a:pPr>
            <a:endParaRPr lang="en-US" dirty="0" smtClean="0"/>
          </a:p>
          <a:p>
            <a:pPr marL="342900" indent="-342900">
              <a:spcBef>
                <a:spcPts val="1200"/>
              </a:spcBef>
            </a:pPr>
            <a:r>
              <a:rPr lang="en-US" dirty="0" smtClean="0"/>
              <a:t>Alternate versions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slti</a:t>
            </a:r>
            <a:r>
              <a:rPr lang="en-US" sz="2000" dirty="0" smtClean="0">
                <a:latin typeface="Courier New" pitchFamily="49" charset="0"/>
              </a:rPr>
              <a:t> $t0, $s0, 25	# if $s0 &lt; 25 then $t0=1 ...</a:t>
            </a:r>
          </a:p>
          <a:p>
            <a:pPr marL="342900" indent="-342900"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sltu</a:t>
            </a:r>
            <a:r>
              <a:rPr lang="en-US" sz="2000" dirty="0" smtClean="0">
                <a:latin typeface="Courier New" pitchFamily="49" charset="0"/>
              </a:rPr>
              <a:t> $t0, $s0, $s1	# if $s0 &lt; $s1 then $t0=1 ...</a:t>
            </a:r>
          </a:p>
          <a:p>
            <a:pPr marL="342900" indent="-342900"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sltiu</a:t>
            </a:r>
            <a:r>
              <a:rPr lang="en-US" sz="2000" dirty="0" smtClean="0">
                <a:latin typeface="Courier New" pitchFamily="49" charset="0"/>
              </a:rPr>
              <a:t> $t0, $s0, 25	# if $s0 &lt; 25 then $t0=1 ...	</a:t>
            </a:r>
            <a:endParaRPr lang="en-US" sz="2000" dirty="0" smtClean="0"/>
          </a:p>
        </p:txBody>
      </p:sp>
      <p:sp>
        <p:nvSpPr>
          <p:cNvPr id="697347" name="Rectangle 3"/>
          <p:cNvSpPr>
            <a:spLocks noChangeArrowheads="1"/>
          </p:cNvSpPr>
          <p:nvPr/>
        </p:nvSpPr>
        <p:spPr bwMode="auto">
          <a:xfrm>
            <a:off x="225425" y="312738"/>
            <a:ext cx="1954213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8667750" y="6430963"/>
            <a:ext cx="250825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9734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464614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 smtClean="0"/>
              <a:t>In Support of Branch Instructions</a:t>
            </a:r>
            <a:endParaRPr lang="en-US" dirty="0"/>
          </a:p>
        </p:txBody>
      </p:sp>
      <p:sp>
        <p:nvSpPr>
          <p:cNvPr id="697350" name="Rectangle 6"/>
          <p:cNvSpPr>
            <a:spLocks noChangeArrowheads="1"/>
          </p:cNvSpPr>
          <p:nvPr/>
        </p:nvSpPr>
        <p:spPr bwMode="auto">
          <a:xfrm>
            <a:off x="1371600" y="41148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7351" name="Line 7"/>
          <p:cNvSpPr>
            <a:spLocks noChangeShapeType="1"/>
          </p:cNvSpPr>
          <p:nvPr/>
        </p:nvSpPr>
        <p:spPr bwMode="auto">
          <a:xfrm>
            <a:off x="2438400" y="4114800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7352" name="Line 8"/>
          <p:cNvSpPr>
            <a:spLocks noChangeShapeType="1"/>
          </p:cNvSpPr>
          <p:nvPr/>
        </p:nvSpPr>
        <p:spPr bwMode="auto">
          <a:xfrm>
            <a:off x="3346450" y="41163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7353" name="Line 9"/>
          <p:cNvSpPr>
            <a:spLocks noChangeShapeType="1"/>
          </p:cNvSpPr>
          <p:nvPr/>
        </p:nvSpPr>
        <p:spPr bwMode="auto">
          <a:xfrm>
            <a:off x="4260850" y="4116387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7354" name="Text Box 10"/>
          <p:cNvSpPr txBox="1">
            <a:spLocks noChangeArrowheads="1"/>
          </p:cNvSpPr>
          <p:nvPr/>
        </p:nvSpPr>
        <p:spPr bwMode="auto">
          <a:xfrm>
            <a:off x="1600200" y="4114800"/>
            <a:ext cx="54296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0            16             17           8                        0x24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7355" name="Line 11"/>
          <p:cNvSpPr>
            <a:spLocks noChangeShapeType="1"/>
          </p:cNvSpPr>
          <p:nvPr/>
        </p:nvSpPr>
        <p:spPr bwMode="auto">
          <a:xfrm>
            <a:off x="51816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7356" name="Line 12"/>
          <p:cNvSpPr>
            <a:spLocks noChangeShapeType="1"/>
          </p:cNvSpPr>
          <p:nvPr/>
        </p:nvSpPr>
        <p:spPr bwMode="auto">
          <a:xfrm>
            <a:off x="60960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3235245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 smtClean="0"/>
              <a:t>MIPS fields are given names to make them easier to refer to</a:t>
            </a:r>
            <a:endParaRPr lang="en-US" sz="2000" dirty="0">
              <a:latin typeface="Courier New" pitchFamily="49" charset="0"/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			</a:t>
            </a:r>
            <a:endParaRPr lang="en-US" sz="2000" dirty="0">
              <a:latin typeface="Courier New" pitchFamily="49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225425" y="312738"/>
            <a:ext cx="2817813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464614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 smtClean="0"/>
              <a:t>MIPS Instruction Fields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2057400"/>
            <a:ext cx="5791200" cy="366713"/>
            <a:chOff x="1056" y="2640"/>
            <a:chExt cx="3648" cy="231"/>
          </a:xfrm>
        </p:grpSpPr>
        <p:sp>
          <p:nvSpPr>
            <p:cNvPr id="624646" name="Rectangle 6"/>
            <p:cNvSpPr>
              <a:spLocks noChangeArrowheads="1"/>
            </p:cNvSpPr>
            <p:nvPr/>
          </p:nvSpPr>
          <p:spPr bwMode="auto">
            <a:xfrm>
              <a:off x="1056" y="2640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47" name="Line 7"/>
            <p:cNvSpPr>
              <a:spLocks noChangeShapeType="1"/>
            </p:cNvSpPr>
            <p:nvPr/>
          </p:nvSpPr>
          <p:spPr bwMode="auto">
            <a:xfrm>
              <a:off x="1728" y="2640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48" name="Line 8"/>
            <p:cNvSpPr>
              <a:spLocks noChangeShapeType="1"/>
            </p:cNvSpPr>
            <p:nvPr/>
          </p:nvSpPr>
          <p:spPr bwMode="auto">
            <a:xfrm>
              <a:off x="2300" y="26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49" name="Line 9"/>
            <p:cNvSpPr>
              <a:spLocks noChangeShapeType="1"/>
            </p:cNvSpPr>
            <p:nvPr/>
          </p:nvSpPr>
          <p:spPr bwMode="auto">
            <a:xfrm>
              <a:off x="2876" y="26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50" name="Line 10"/>
            <p:cNvSpPr>
              <a:spLocks noChangeShapeType="1"/>
            </p:cNvSpPr>
            <p:nvPr/>
          </p:nvSpPr>
          <p:spPr bwMode="auto">
            <a:xfrm>
              <a:off x="3452" y="26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51" name="Line 11"/>
            <p:cNvSpPr>
              <a:spLocks noChangeShapeType="1"/>
            </p:cNvSpPr>
            <p:nvPr/>
          </p:nvSpPr>
          <p:spPr bwMode="auto">
            <a:xfrm>
              <a:off x="4028" y="26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652" name="Text Box 12"/>
            <p:cNvSpPr txBox="1">
              <a:spLocks noChangeArrowheads="1"/>
            </p:cNvSpPr>
            <p:nvPr/>
          </p:nvSpPr>
          <p:spPr bwMode="auto">
            <a:xfrm>
              <a:off x="1248" y="2640"/>
              <a:ext cx="33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  rs            rt            rd        shamt       funct</a:t>
              </a:r>
            </a:p>
          </p:txBody>
        </p:sp>
      </p:grpSp>
      <p:sp>
        <p:nvSpPr>
          <p:cNvPr id="624675" name="Rectangle 35"/>
          <p:cNvSpPr>
            <a:spLocks noChangeArrowheads="1"/>
          </p:cNvSpPr>
          <p:nvPr/>
        </p:nvSpPr>
        <p:spPr bwMode="auto">
          <a:xfrm>
            <a:off x="838200" y="2971800"/>
            <a:ext cx="7620000" cy="2309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op		6-bits	</a:t>
            </a:r>
            <a:r>
              <a:rPr lang="en-US" sz="2000" dirty="0" err="1"/>
              <a:t>op</a:t>
            </a:r>
            <a:r>
              <a:rPr lang="en-US" sz="2000" dirty="0" err="1">
                <a:solidFill>
                  <a:schemeClr val="tx1"/>
                </a:solidFill>
              </a:rPr>
              <a:t>code</a:t>
            </a:r>
            <a:r>
              <a:rPr lang="en-US" sz="2000" dirty="0">
                <a:solidFill>
                  <a:schemeClr val="tx1"/>
                </a:solidFill>
              </a:rPr>
              <a:t> that specifies the operation</a:t>
            </a:r>
          </a:p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</a:rPr>
              <a:t>rs</a:t>
            </a:r>
            <a:r>
              <a:rPr lang="en-US" sz="2000" dirty="0">
                <a:solidFill>
                  <a:schemeClr val="tx1"/>
                </a:solidFill>
              </a:rPr>
              <a:t>		5-bits	</a:t>
            </a:r>
            <a:r>
              <a:rPr lang="en-US" sz="2000" dirty="0"/>
              <a:t>r</a:t>
            </a:r>
            <a:r>
              <a:rPr lang="en-US" sz="2000" dirty="0">
                <a:solidFill>
                  <a:schemeClr val="tx1"/>
                </a:solidFill>
              </a:rPr>
              <a:t>egister file address of the first </a:t>
            </a:r>
            <a:r>
              <a:rPr lang="en-US" sz="2000" dirty="0"/>
              <a:t>s</a:t>
            </a:r>
            <a:r>
              <a:rPr lang="en-US" sz="2000" dirty="0">
                <a:solidFill>
                  <a:schemeClr val="tx1"/>
                </a:solidFill>
              </a:rPr>
              <a:t>ource operand</a:t>
            </a:r>
          </a:p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</a:rPr>
              <a:t>rt</a:t>
            </a:r>
            <a:r>
              <a:rPr lang="en-US" sz="2000" dirty="0">
                <a:solidFill>
                  <a:schemeClr val="tx1"/>
                </a:solidFill>
              </a:rPr>
              <a:t>		5-bits	</a:t>
            </a:r>
            <a:r>
              <a:rPr lang="en-US" sz="2000" dirty="0"/>
              <a:t>r</a:t>
            </a:r>
            <a:r>
              <a:rPr lang="en-US" sz="2000" dirty="0">
                <a:solidFill>
                  <a:schemeClr val="tx1"/>
                </a:solidFill>
              </a:rPr>
              <a:t>egister file address of the second source operand</a:t>
            </a:r>
          </a:p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rd		5-bits	</a:t>
            </a:r>
            <a:r>
              <a:rPr lang="en-US" sz="2000" dirty="0"/>
              <a:t>r</a:t>
            </a:r>
            <a:r>
              <a:rPr lang="en-US" sz="2000" dirty="0">
                <a:solidFill>
                  <a:schemeClr val="tx1"/>
                </a:solidFill>
              </a:rPr>
              <a:t>egister file address of the result’s </a:t>
            </a:r>
            <a:r>
              <a:rPr lang="en-US" sz="2000" dirty="0"/>
              <a:t>d</a:t>
            </a:r>
            <a:r>
              <a:rPr lang="en-US" sz="2000" dirty="0">
                <a:solidFill>
                  <a:schemeClr val="tx1"/>
                </a:solidFill>
              </a:rPr>
              <a:t>estination</a:t>
            </a:r>
          </a:p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</a:rPr>
              <a:t>shamt</a:t>
            </a:r>
            <a:r>
              <a:rPr lang="en-US" sz="2000" dirty="0">
                <a:solidFill>
                  <a:schemeClr val="tx1"/>
                </a:solidFill>
              </a:rPr>
              <a:t>	5-bits	</a:t>
            </a:r>
            <a:r>
              <a:rPr lang="en-US" sz="2000" dirty="0"/>
              <a:t>sh</a:t>
            </a:r>
            <a:r>
              <a:rPr lang="en-US" sz="2000" dirty="0">
                <a:solidFill>
                  <a:schemeClr val="tx1"/>
                </a:solidFill>
              </a:rPr>
              <a:t>ift </a:t>
            </a:r>
            <a:r>
              <a:rPr lang="en-US" sz="2000" dirty="0"/>
              <a:t>am</a:t>
            </a:r>
            <a:r>
              <a:rPr lang="en-US" sz="2000" dirty="0">
                <a:solidFill>
                  <a:schemeClr val="tx1"/>
                </a:solidFill>
              </a:rPr>
              <a:t>oun</a:t>
            </a:r>
            <a:r>
              <a:rPr lang="en-US" sz="2000" dirty="0"/>
              <a:t>t</a:t>
            </a:r>
            <a:r>
              <a:rPr lang="en-US" sz="2000" dirty="0">
                <a:solidFill>
                  <a:schemeClr val="tx1"/>
                </a:solidFill>
              </a:rPr>
              <a:t> (for shift instructions)</a:t>
            </a:r>
          </a:p>
          <a:p>
            <a:pPr marL="287338" indent="-287338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</a:rPr>
              <a:t>funct</a:t>
            </a:r>
            <a:r>
              <a:rPr lang="en-US" sz="2000" dirty="0">
                <a:solidFill>
                  <a:schemeClr val="tx1"/>
                </a:solidFill>
              </a:rPr>
              <a:t>	6-bits	</a:t>
            </a:r>
            <a:r>
              <a:rPr lang="en-US" sz="2000" dirty="0"/>
              <a:t>funct</a:t>
            </a:r>
            <a:r>
              <a:rPr lang="en-US" sz="2000" dirty="0">
                <a:solidFill>
                  <a:schemeClr val="tx1"/>
                </a:solidFill>
              </a:rPr>
              <a:t>ion code augmenting the </a:t>
            </a:r>
            <a:r>
              <a:rPr lang="en-US" sz="2000" dirty="0" err="1">
                <a:solidFill>
                  <a:schemeClr val="tx1"/>
                </a:solidFill>
              </a:rPr>
              <a:t>opcode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More </a:t>
            </a:r>
            <a:r>
              <a:rPr lang="en-US" dirty="0"/>
              <a:t>Branch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77200" cy="3756025"/>
          </a:xfrm>
        </p:spPr>
        <p:txBody>
          <a:bodyPr/>
          <a:lstStyle/>
          <a:p>
            <a:r>
              <a:rPr lang="en-US" dirty="0"/>
              <a:t>Can use </a:t>
            </a:r>
            <a:r>
              <a:rPr lang="en-US" dirty="0" err="1">
                <a:latin typeface="Courier New" pitchFamily="49" charset="0"/>
              </a:rPr>
              <a:t>slt</a:t>
            </a:r>
            <a:r>
              <a:rPr lang="en-US" dirty="0"/>
              <a:t>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beq</a:t>
            </a:r>
            <a:r>
              <a:rPr lang="en-US" dirty="0"/>
              <a:t>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bne</a:t>
            </a:r>
            <a:r>
              <a:rPr lang="en-US" dirty="0"/>
              <a:t>, and the fixed value of 0 in register </a:t>
            </a:r>
            <a:r>
              <a:rPr lang="en-US" dirty="0">
                <a:latin typeface="Courier New" pitchFamily="49" charset="0"/>
              </a:rPr>
              <a:t>$zero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create</a:t>
            </a:r>
            <a:r>
              <a:rPr lang="en-US" dirty="0"/>
              <a:t> other conditions</a:t>
            </a:r>
          </a:p>
          <a:p>
            <a:pPr lvl="1"/>
            <a:r>
              <a:rPr lang="en-US" dirty="0"/>
              <a:t>less than  		</a:t>
            </a:r>
            <a:r>
              <a:rPr lang="en-US" dirty="0" err="1">
                <a:latin typeface="Courier New" pitchFamily="49" charset="0"/>
              </a:rPr>
              <a:t>blt</a:t>
            </a:r>
            <a:r>
              <a:rPr lang="en-US" dirty="0">
                <a:latin typeface="Courier New" pitchFamily="49" charset="0"/>
              </a:rPr>
              <a:t> $s1, $s2, Label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less than or equal to 	</a:t>
            </a:r>
            <a:r>
              <a:rPr lang="en-US" dirty="0" err="1">
                <a:latin typeface="Courier New" pitchFamily="49" charset="0"/>
              </a:rPr>
              <a:t>ble</a:t>
            </a:r>
            <a:r>
              <a:rPr lang="en-US" dirty="0">
                <a:latin typeface="Courier New" pitchFamily="49" charset="0"/>
              </a:rPr>
              <a:t> $s1, $s2, Label</a:t>
            </a:r>
            <a:endParaRPr lang="en-US" dirty="0"/>
          </a:p>
          <a:p>
            <a:pPr lvl="1"/>
            <a:r>
              <a:rPr lang="en-US" dirty="0"/>
              <a:t>greater than  		</a:t>
            </a:r>
            <a:r>
              <a:rPr lang="en-US" dirty="0" err="1">
                <a:latin typeface="Courier New" pitchFamily="49" charset="0"/>
              </a:rPr>
              <a:t>bgt</a:t>
            </a:r>
            <a:r>
              <a:rPr lang="en-US" dirty="0">
                <a:latin typeface="Courier New" pitchFamily="49" charset="0"/>
              </a:rPr>
              <a:t> $s1, $s2, Label</a:t>
            </a:r>
            <a:endParaRPr lang="en-US" dirty="0"/>
          </a:p>
          <a:p>
            <a:pPr lvl="1"/>
            <a:r>
              <a:rPr lang="en-US" dirty="0"/>
              <a:t>great than or equal to  	</a:t>
            </a:r>
            <a:r>
              <a:rPr lang="en-US" dirty="0" err="1">
                <a:latin typeface="Courier New" pitchFamily="49" charset="0"/>
              </a:rPr>
              <a:t>bge</a:t>
            </a:r>
            <a:r>
              <a:rPr lang="en-US" dirty="0">
                <a:latin typeface="Courier New" pitchFamily="49" charset="0"/>
              </a:rPr>
              <a:t> $s1, $s2, Label</a:t>
            </a:r>
          </a:p>
          <a:p>
            <a:pPr lvl="1"/>
            <a:endParaRPr lang="en-US" dirty="0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1981200" y="2209800"/>
            <a:ext cx="67818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5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slt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$at, $s1, $s2	#$at set to 1 if</a:t>
            </a:r>
          </a:p>
          <a:p>
            <a:pPr marL="342900" indent="-342900">
              <a:lnSpc>
                <a:spcPct val="5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bne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$at, $zero, Label	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#$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s1 &lt; $s2</a:t>
            </a: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457200" y="4724400"/>
            <a:ext cx="8077200" cy="1417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Such branches are included in the instruction set as pseudo instructions - recognized (and expanded) by the assembler</a:t>
            </a: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>
                <a:solidFill>
                  <a:schemeClr val="tx1"/>
                </a:solidFill>
              </a:rPr>
              <a:t>Its why the assembler needs a reserved register (</a:t>
            </a:r>
            <a:r>
              <a:rPr lang="en-US" sz="2000">
                <a:solidFill>
                  <a:schemeClr val="tx1"/>
                </a:solidFill>
                <a:latin typeface="Courier New" pitchFamily="49" charset="0"/>
              </a:rPr>
              <a:t>$at</a:t>
            </a:r>
            <a:r>
              <a:rPr lang="en-US" sz="200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4" grpId="0" autoUpdateAnimBg="0"/>
      <p:bldP spid="7014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41325" y="76200"/>
            <a:ext cx="3365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3200">
                <a:solidFill>
                  <a:schemeClr val="tx1"/>
                </a:solidFill>
                <a:ea typeface="宋体" pitchFamily="2" charset="-122"/>
              </a:rPr>
              <a:t>MIPS Instructions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7525" y="1143000"/>
            <a:ext cx="68945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Consider a comparison instruction: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    slt   $t0, $t1, $zero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and $t1 contains the 32-bit number   1111 01…01</a:t>
            </a:r>
          </a:p>
          <a:p>
            <a:pPr>
              <a:buClr>
                <a:srgbClr val="CC0000"/>
              </a:buClr>
            </a:pPr>
            <a:endParaRPr lang="en-US" altLang="zh-CN" sz="2400">
              <a:solidFill>
                <a:schemeClr val="tx1"/>
              </a:solidFill>
              <a:ea typeface="宋体" pitchFamily="2" charset="-122"/>
            </a:endParaRP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gets stored in $t0?</a:t>
            </a:r>
          </a:p>
        </p:txBody>
      </p:sp>
    </p:spTree>
    <p:extLst>
      <p:ext uri="{BB962C8B-B14F-4D97-AF65-F5344CB8AC3E}">
        <p14:creationId xmlns:p14="http://schemas.microsoft.com/office/powerpoint/2010/main" val="12841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1325" y="152400"/>
            <a:ext cx="3365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3200">
                <a:solidFill>
                  <a:schemeClr val="tx1"/>
                </a:solidFill>
                <a:ea typeface="宋体" pitchFamily="2" charset="-122"/>
              </a:rPr>
              <a:t>MIPS Instructions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7525" y="990600"/>
            <a:ext cx="81978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Consider a comparison instruction: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    slt   $t0, $t1, $zero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and $t1 contains the 32-bit number   1111 01…01</a:t>
            </a:r>
          </a:p>
          <a:p>
            <a:pPr>
              <a:buClr>
                <a:srgbClr val="CC0000"/>
              </a:buClr>
            </a:pPr>
            <a:endParaRPr lang="en-US" altLang="zh-CN" sz="2400">
              <a:solidFill>
                <a:schemeClr val="tx1"/>
              </a:solidFill>
              <a:ea typeface="宋体" pitchFamily="2" charset="-122"/>
            </a:endParaRP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gets stored in $t0?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The result depends on whether $t1 is a signed or unsigned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number – the compiler/programmer must track this and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accordingly use either </a:t>
            </a:r>
            <a:r>
              <a:rPr lang="en-US" altLang="zh-CN" sz="2400">
                <a:ea typeface="宋体" pitchFamily="2" charset="-122"/>
              </a:rPr>
              <a:t>slt 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or  </a:t>
            </a:r>
            <a:r>
              <a:rPr lang="en-US" altLang="zh-CN" sz="2400">
                <a:ea typeface="宋体" pitchFamily="2" charset="-122"/>
              </a:rPr>
              <a:t>sltu</a:t>
            </a:r>
          </a:p>
          <a:p>
            <a:pPr>
              <a:buClr>
                <a:srgbClr val="CC0000"/>
              </a:buClr>
            </a:pPr>
            <a:endParaRPr lang="en-US" altLang="zh-CN" sz="2400">
              <a:solidFill>
                <a:schemeClr val="tx1"/>
              </a:solidFill>
              <a:ea typeface="宋体" pitchFamily="2" charset="-122"/>
            </a:endParaRP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  slt    $t0, $t1, $zero     stores  1 in $t0</a:t>
            </a:r>
          </a:p>
          <a:p>
            <a:pPr>
              <a:buClr>
                <a:srgbClr val="CC0000"/>
              </a:buClr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  sltu  $t0, $t1, $zero     stores  0 in $t0</a:t>
            </a:r>
          </a:p>
        </p:txBody>
      </p:sp>
    </p:spTree>
    <p:extLst>
      <p:ext uri="{BB962C8B-B14F-4D97-AF65-F5344CB8AC3E}">
        <p14:creationId xmlns:p14="http://schemas.microsoft.com/office/powerpoint/2010/main" val="41200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 Check Shortcut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092676"/>
          </a:xfrm>
        </p:spPr>
        <p:txBody>
          <a:bodyPr/>
          <a:lstStyle/>
          <a:p>
            <a:r>
              <a:rPr lang="en-US" dirty="0" smtClean="0"/>
              <a:t>Treating signed numbers as if they were unsigned gives a low cost way of checking if 0 ≤ x &lt; y (index out of bounds for arrays)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sltu</a:t>
            </a:r>
            <a:r>
              <a:rPr lang="en-US" dirty="0" smtClean="0">
                <a:latin typeface="Courier New" pitchFamily="49" charset="0"/>
              </a:rPr>
              <a:t> $t0, $s1, $t2 	# $t0 = 0 if 						# $s1 &gt; $t2 (max)					# or $s1 &lt; 0 (min)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err="1" smtClean="0">
                <a:latin typeface="Courier New" pitchFamily="49" charset="0"/>
              </a:rPr>
              <a:t>beq</a:t>
            </a:r>
            <a:r>
              <a:rPr lang="en-US" dirty="0" smtClean="0">
                <a:latin typeface="Courier New" pitchFamily="49" charset="0"/>
              </a:rPr>
              <a:t> $t0, $zero, IOOB	# go to IOOB if						# $t0 = 0</a:t>
            </a:r>
          </a:p>
          <a:p>
            <a:endParaRPr lang="en-US" dirty="0" smtClean="0"/>
          </a:p>
          <a:p>
            <a:r>
              <a:rPr lang="en-US" dirty="0" smtClean="0"/>
              <a:t>The key is that negative integers in two’s complement look like large numbers in unsigned notation.  Thus, an unsigned comparison of x &lt; y also checks if x is negative as well as if x is less than 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16002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MIPS also has an unconditional branch instruction or </a:t>
            </a:r>
            <a:r>
              <a:rPr lang="en-US" dirty="0">
                <a:solidFill>
                  <a:schemeClr val="accent1"/>
                </a:solidFill>
              </a:rPr>
              <a:t>jump</a:t>
            </a:r>
            <a:r>
              <a:rPr lang="en-US" dirty="0"/>
              <a:t> instruction: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 </a:t>
            </a:r>
            <a:r>
              <a:rPr lang="en-US" dirty="0">
                <a:latin typeface="Courier New" pitchFamily="49" charset="0"/>
              </a:rPr>
              <a:t>j  label		#go to label	</a:t>
            </a:r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Other Control Flow Instructions</a:t>
            </a:r>
          </a:p>
        </p:txBody>
      </p:sp>
      <p:sp>
        <p:nvSpPr>
          <p:cNvPr id="684037" name="Rectangle 5"/>
          <p:cNvSpPr>
            <a:spLocks noChangeArrowheads="1"/>
          </p:cNvSpPr>
          <p:nvPr/>
        </p:nvSpPr>
        <p:spPr bwMode="auto">
          <a:xfrm>
            <a:off x="457200" y="2286000"/>
            <a:ext cx="8153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Aft>
                <a:spcPct val="4000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Instruction Format (</a:t>
            </a:r>
            <a:r>
              <a:rPr lang="en-US" sz="2400"/>
              <a:t>J</a:t>
            </a:r>
            <a:r>
              <a:rPr lang="en-US" sz="2400">
                <a:solidFill>
                  <a:schemeClr val="tx1"/>
                </a:solidFill>
              </a:rPr>
              <a:t> Format):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47800" y="2819400"/>
            <a:ext cx="5791200" cy="369888"/>
            <a:chOff x="912" y="2160"/>
            <a:chExt cx="3648" cy="233"/>
          </a:xfrm>
        </p:grpSpPr>
        <p:sp>
          <p:nvSpPr>
            <p:cNvPr id="684038" name="Rectangle 6"/>
            <p:cNvSpPr>
              <a:spLocks noChangeArrowheads="1"/>
            </p:cNvSpPr>
            <p:nvPr/>
          </p:nvSpPr>
          <p:spPr bwMode="auto">
            <a:xfrm>
              <a:off x="912" y="2160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4039" name="Line 7"/>
            <p:cNvSpPr>
              <a:spLocks noChangeShapeType="1"/>
            </p:cNvSpPr>
            <p:nvPr/>
          </p:nvSpPr>
          <p:spPr bwMode="auto">
            <a:xfrm>
              <a:off x="1584" y="2160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4040" name="Text Box 8"/>
            <p:cNvSpPr txBox="1">
              <a:spLocks noChangeArrowheads="1"/>
            </p:cNvSpPr>
            <p:nvPr/>
          </p:nvSpPr>
          <p:spPr bwMode="auto">
            <a:xfrm>
              <a:off x="1104" y="2160"/>
              <a:ext cx="272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0x02                                  </a:t>
              </a:r>
              <a:r>
                <a:rPr lang="en-US" dirty="0"/>
                <a:t>26-bit address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6000" y="3733800"/>
            <a:ext cx="4468813" cy="2743200"/>
            <a:chOff x="1440" y="2256"/>
            <a:chExt cx="2815" cy="1728"/>
          </a:xfrm>
        </p:grpSpPr>
        <p:sp>
          <p:nvSpPr>
            <p:cNvPr id="684044" name="Rectangle 12"/>
            <p:cNvSpPr>
              <a:spLocks noChangeArrowheads="1"/>
            </p:cNvSpPr>
            <p:nvPr/>
          </p:nvSpPr>
          <p:spPr bwMode="auto">
            <a:xfrm>
              <a:off x="1728" y="3600"/>
              <a:ext cx="144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45" name="Rectangle 13"/>
            <p:cNvSpPr>
              <a:spLocks noChangeArrowheads="1"/>
            </p:cNvSpPr>
            <p:nvPr/>
          </p:nvSpPr>
          <p:spPr bwMode="auto">
            <a:xfrm>
              <a:off x="2304" y="3600"/>
              <a:ext cx="257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PC</a:t>
              </a:r>
            </a:p>
          </p:txBody>
        </p:sp>
        <p:sp>
          <p:nvSpPr>
            <p:cNvPr id="684046" name="Line 14"/>
            <p:cNvSpPr>
              <a:spLocks noChangeShapeType="1"/>
            </p:cNvSpPr>
            <p:nvPr/>
          </p:nvSpPr>
          <p:spPr bwMode="auto">
            <a:xfrm flipV="1">
              <a:off x="3168" y="364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47" name="Line 15"/>
            <p:cNvSpPr>
              <a:spLocks noChangeShapeType="1"/>
            </p:cNvSpPr>
            <p:nvPr/>
          </p:nvSpPr>
          <p:spPr bwMode="auto">
            <a:xfrm flipH="1">
              <a:off x="1632" y="3408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48" name="Line 16"/>
            <p:cNvSpPr>
              <a:spLocks noChangeShapeType="1"/>
            </p:cNvSpPr>
            <p:nvPr/>
          </p:nvSpPr>
          <p:spPr bwMode="auto">
            <a:xfrm flipH="1">
              <a:off x="3168" y="3600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49" name="Rectangle 17"/>
            <p:cNvSpPr>
              <a:spLocks noChangeArrowheads="1"/>
            </p:cNvSpPr>
            <p:nvPr/>
          </p:nvSpPr>
          <p:spPr bwMode="auto">
            <a:xfrm>
              <a:off x="1632" y="3456"/>
              <a:ext cx="142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684050" name="Rectangle 18"/>
            <p:cNvSpPr>
              <a:spLocks noChangeArrowheads="1"/>
            </p:cNvSpPr>
            <p:nvPr/>
          </p:nvSpPr>
          <p:spPr bwMode="auto">
            <a:xfrm>
              <a:off x="3168" y="3648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84051" name="Rectangle 19"/>
            <p:cNvSpPr>
              <a:spLocks noChangeArrowheads="1"/>
            </p:cNvSpPr>
            <p:nvPr/>
          </p:nvSpPr>
          <p:spPr bwMode="auto">
            <a:xfrm>
              <a:off x="1920" y="2640"/>
              <a:ext cx="110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2" name="Line 20"/>
            <p:cNvSpPr>
              <a:spLocks noChangeShapeType="1"/>
            </p:cNvSpPr>
            <p:nvPr/>
          </p:nvSpPr>
          <p:spPr bwMode="auto">
            <a:xfrm flipH="1">
              <a:off x="2400" y="2496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53" name="Line 21"/>
            <p:cNvSpPr>
              <a:spLocks noChangeShapeType="1"/>
            </p:cNvSpPr>
            <p:nvPr/>
          </p:nvSpPr>
          <p:spPr bwMode="auto">
            <a:xfrm flipH="1">
              <a:off x="2736" y="3312"/>
              <a:ext cx="96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54" name="Rectangle 22"/>
            <p:cNvSpPr>
              <a:spLocks noChangeArrowheads="1"/>
            </p:cNvSpPr>
            <p:nvPr/>
          </p:nvSpPr>
          <p:spPr bwMode="auto">
            <a:xfrm>
              <a:off x="2448" y="2448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26</a:t>
              </a:r>
            </a:p>
          </p:txBody>
        </p:sp>
        <p:sp>
          <p:nvSpPr>
            <p:cNvPr id="684055" name="Rectangle 23"/>
            <p:cNvSpPr>
              <a:spLocks noChangeArrowheads="1"/>
            </p:cNvSpPr>
            <p:nvPr/>
          </p:nvSpPr>
          <p:spPr bwMode="auto">
            <a:xfrm>
              <a:off x="2736" y="3360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/>
                <a:t>32</a:t>
              </a:r>
            </a:p>
          </p:txBody>
        </p:sp>
        <p:sp>
          <p:nvSpPr>
            <p:cNvPr id="684056" name="Line 24"/>
            <p:cNvSpPr>
              <a:spLocks noChangeShapeType="1"/>
            </p:cNvSpPr>
            <p:nvPr/>
          </p:nvSpPr>
          <p:spPr bwMode="auto">
            <a:xfrm>
              <a:off x="2448" y="244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3012" y="3024"/>
              <a:ext cx="204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684058" name="Rectangle 26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9" name="Line 27"/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0" name="Rectangle 28"/>
            <p:cNvSpPr>
              <a:spLocks noChangeArrowheads="1"/>
            </p:cNvSpPr>
            <p:nvPr/>
          </p:nvSpPr>
          <p:spPr bwMode="auto">
            <a:xfrm>
              <a:off x="1728" y="3024"/>
              <a:ext cx="1296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1" name="Line 29"/>
            <p:cNvSpPr>
              <a:spLocks noChangeShapeType="1"/>
            </p:cNvSpPr>
            <p:nvPr/>
          </p:nvSpPr>
          <p:spPr bwMode="auto">
            <a:xfrm>
              <a:off x="2448" y="278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2" name="Oval 30"/>
            <p:cNvSpPr>
              <a:spLocks noChangeArrowheads="1"/>
            </p:cNvSpPr>
            <p:nvPr/>
          </p:nvSpPr>
          <p:spPr bwMode="auto">
            <a:xfrm>
              <a:off x="1776" y="3648"/>
              <a:ext cx="48" cy="48"/>
            </a:xfrm>
            <a:prstGeom prst="ellips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84063" name="AutoShape 31"/>
            <p:cNvCxnSpPr>
              <a:cxnSpLocks noChangeShapeType="1"/>
              <a:stCxn id="684062" idx="5"/>
              <a:endCxn id="684069" idx="4"/>
            </p:cNvCxnSpPr>
            <p:nvPr/>
          </p:nvCxnSpPr>
          <p:spPr bwMode="auto">
            <a:xfrm rot="5400000" flipH="1" flipV="1">
              <a:off x="1536" y="3401"/>
              <a:ext cx="569" cy="7"/>
            </a:xfrm>
            <a:prstGeom prst="curvedConnector5">
              <a:avLst>
                <a:gd name="adj1" fmla="val 30579"/>
                <a:gd name="adj2" fmla="val -2642856"/>
                <a:gd name="adj3" fmla="val 62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4064" name="Line 32"/>
            <p:cNvSpPr>
              <a:spLocks noChangeShapeType="1"/>
            </p:cNvSpPr>
            <p:nvPr/>
          </p:nvSpPr>
          <p:spPr bwMode="auto">
            <a:xfrm>
              <a:off x="2400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5" name="Line 33"/>
            <p:cNvSpPr>
              <a:spLocks noChangeShapeType="1"/>
            </p:cNvSpPr>
            <p:nvPr/>
          </p:nvSpPr>
          <p:spPr bwMode="auto">
            <a:xfrm>
              <a:off x="2400" y="336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6" name="Line 34"/>
            <p:cNvSpPr>
              <a:spLocks noChangeShapeType="1"/>
            </p:cNvSpPr>
            <p:nvPr/>
          </p:nvSpPr>
          <p:spPr bwMode="auto">
            <a:xfrm flipV="1">
              <a:off x="2400" y="37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7" name="Rectangle 35"/>
            <p:cNvSpPr>
              <a:spLocks noChangeArrowheads="1"/>
            </p:cNvSpPr>
            <p:nvPr/>
          </p:nvSpPr>
          <p:spPr bwMode="auto">
            <a:xfrm>
              <a:off x="1440" y="2256"/>
              <a:ext cx="2815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from the low order 26 bits of the jump instruction</a:t>
              </a:r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3024" y="30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69" name="Oval 37"/>
            <p:cNvSpPr>
              <a:spLocks noChangeArrowheads="1"/>
            </p:cNvSpPr>
            <p:nvPr/>
          </p:nvSpPr>
          <p:spPr bwMode="auto">
            <a:xfrm>
              <a:off x="1776" y="3072"/>
              <a:ext cx="96" cy="48"/>
            </a:xfrm>
            <a:prstGeom prst="ellips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4224" y="3360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71" name="Line 39"/>
            <p:cNvSpPr>
              <a:spLocks noChangeShapeType="1"/>
            </p:cNvSpPr>
            <p:nvPr/>
          </p:nvSpPr>
          <p:spPr bwMode="auto">
            <a:xfrm>
              <a:off x="2400" y="3984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72" name="Line 40"/>
            <p:cNvSpPr>
              <a:spLocks noChangeShapeType="1"/>
            </p:cNvSpPr>
            <p:nvPr/>
          </p:nvSpPr>
          <p:spPr bwMode="auto">
            <a:xfrm>
              <a:off x="3456" y="33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4073" name="Line 41"/>
            <p:cNvSpPr>
              <a:spLocks noChangeShapeType="1"/>
            </p:cNvSpPr>
            <p:nvPr/>
          </p:nvSpPr>
          <p:spPr bwMode="auto">
            <a:xfrm>
              <a:off x="1920" y="36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5715000" y="4768334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Why shift left by two bits?</a:t>
            </a:r>
            <a:endParaRPr lang="zh-CN" altLang="en-US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Aside:  Branching Far Away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708025"/>
          </a:xfrm>
        </p:spPr>
        <p:txBody>
          <a:bodyPr/>
          <a:lstStyle/>
          <a:p>
            <a:r>
              <a:rPr lang="en-US"/>
              <a:t>What if the branch destination is further away than can be captured in 16 bits?</a:t>
            </a:r>
            <a:endParaRPr lang="en-US">
              <a:latin typeface="Courier New" pitchFamily="49" charset="0"/>
            </a:endParaRPr>
          </a:p>
        </p:txBody>
      </p:sp>
      <p:sp>
        <p:nvSpPr>
          <p:cNvPr id="758788" name="Rectangle 4"/>
          <p:cNvSpPr>
            <a:spLocks noChangeArrowheads="1"/>
          </p:cNvSpPr>
          <p:nvPr/>
        </p:nvSpPr>
        <p:spPr bwMode="auto">
          <a:xfrm>
            <a:off x="609600" y="2362200"/>
            <a:ext cx="784860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The assembler comes to the rescue – it inserts an unconditional jump to the branch target and inverts the condition</a:t>
            </a:r>
          </a:p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		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</a:rPr>
              <a:t>beq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$s0, $s1, L1</a:t>
            </a:r>
          </a:p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becomes</a:t>
            </a:r>
          </a:p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		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</a:rPr>
              <a:t>bne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$s0, $s1, L2</a:t>
            </a:r>
          </a:p>
          <a:p>
            <a:pPr marL="287338" indent="-287338">
              <a:lnSpc>
                <a:spcPct val="25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		j	L1</a:t>
            </a:r>
          </a:p>
          <a:p>
            <a:pPr marL="287338" indent="-287338">
              <a:lnSpc>
                <a:spcPct val="25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		L2: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Another While Loop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77200" cy="23145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Compile the assembly code for the C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while</a:t>
            </a:r>
            <a:r>
              <a:rPr lang="en-US" altLang="zh-CN" smtClean="0">
                <a:ea typeface="宋体" pitchFamily="2" charset="-122"/>
              </a:rPr>
              <a:t> loop where i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$s3</a:t>
            </a:r>
            <a:r>
              <a:rPr lang="en-US" altLang="zh-CN" smtClean="0">
                <a:ea typeface="宋体" pitchFamily="2" charset="-122"/>
              </a:rPr>
              <a:t>, k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$s5</a:t>
            </a:r>
            <a:r>
              <a:rPr lang="en-US" altLang="zh-CN" smtClean="0">
                <a:ea typeface="宋体" pitchFamily="2" charset="-122"/>
              </a:rPr>
              <a:t>, and the base address of the array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save</a:t>
            </a:r>
            <a:r>
              <a:rPr lang="en-US" altLang="zh-CN" smtClean="0">
                <a:ea typeface="宋体" pitchFamily="2" charset="-122"/>
              </a:rPr>
              <a:t>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$s6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	 	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while (save[i] == k) </a:t>
            </a:r>
            <a:br>
              <a:rPr lang="en-US" altLang="zh-CN" smtClean="0">
                <a:latin typeface="Courier New" pitchFamily="49" charset="0"/>
                <a:ea typeface="宋体" pitchFamily="2" charset="-122"/>
              </a:rPr>
            </a:b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i += 1;					</a:t>
            </a:r>
          </a:p>
        </p:txBody>
      </p:sp>
    </p:spTree>
    <p:extLst>
      <p:ext uri="{BB962C8B-B14F-4D97-AF65-F5344CB8AC3E}">
        <p14:creationId xmlns:p14="http://schemas.microsoft.com/office/powerpoint/2010/main" val="1705041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Another While Loop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77200" cy="23145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Compile the assembly code for the C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while</a:t>
            </a:r>
            <a:r>
              <a:rPr lang="en-US" altLang="zh-CN" smtClean="0">
                <a:ea typeface="宋体" pitchFamily="2" charset="-122"/>
              </a:rPr>
              <a:t> loop where i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$s3</a:t>
            </a:r>
            <a:r>
              <a:rPr lang="en-US" altLang="zh-CN" smtClean="0">
                <a:ea typeface="宋体" pitchFamily="2" charset="-122"/>
              </a:rPr>
              <a:t>, k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$s5</a:t>
            </a:r>
            <a:r>
              <a:rPr lang="en-US" altLang="zh-CN" smtClean="0">
                <a:ea typeface="宋体" pitchFamily="2" charset="-122"/>
              </a:rPr>
              <a:t>, and the base address of the array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save</a:t>
            </a:r>
            <a:r>
              <a:rPr lang="en-US" altLang="zh-CN" smtClean="0">
                <a:ea typeface="宋体" pitchFamily="2" charset="-122"/>
              </a:rPr>
              <a:t> is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$s6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	 	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while (save[i] == k) </a:t>
            </a:r>
            <a:br>
              <a:rPr lang="en-US" altLang="zh-CN" smtClean="0">
                <a:latin typeface="Courier New" pitchFamily="49" charset="0"/>
                <a:ea typeface="宋体" pitchFamily="2" charset="-122"/>
              </a:rPr>
            </a:b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i += 1;					</a:t>
            </a:r>
          </a:p>
        </p:txBody>
      </p:sp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1219200" y="3581400"/>
            <a:ext cx="6477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Loop:	</a:t>
            </a:r>
            <a:r>
              <a:rPr lang="en-US" altLang="zh-CN" sz="2400" dirty="0" err="1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sll</a:t>
            </a: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$t1, $s3, 2</a:t>
            </a:r>
            <a:b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</a:b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	add	$t1, $t1, $s6			</a:t>
            </a:r>
            <a:r>
              <a:rPr lang="en-US" altLang="zh-CN" sz="2400" dirty="0" err="1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lw</a:t>
            </a: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$t0, 0($t1)			</a:t>
            </a:r>
            <a:r>
              <a:rPr lang="en-US" altLang="zh-CN" sz="2400" dirty="0" err="1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bne</a:t>
            </a: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$t0, $s5, Exit			</a:t>
            </a:r>
            <a:r>
              <a:rPr lang="en-US" altLang="zh-CN" sz="2400" dirty="0" err="1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addi</a:t>
            </a: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	$s3, $s3, 1			j	Loop</a:t>
            </a:r>
            <a:b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</a:br>
            <a:r>
              <a:rPr lang="en-US" altLang="zh-CN" sz="2400" dirty="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Exit:	. . .</a:t>
            </a:r>
          </a:p>
        </p:txBody>
      </p:sp>
    </p:spTree>
    <p:extLst>
      <p:ext uri="{BB962C8B-B14F-4D97-AF65-F5344CB8AC3E}">
        <p14:creationId xmlns:p14="http://schemas.microsoft.com/office/powerpoint/2010/main" val="214688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2848517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408000"/>
                </a:solidFill>
                <a:latin typeface="+mj-lt"/>
                <a:cs typeface="Courier"/>
              </a:rPr>
              <a:t>Can make a “for” loop with only </a:t>
            </a:r>
            <a:r>
              <a:rPr lang="en-US" sz="2800" dirty="0" err="1" smtClean="0">
                <a:solidFill>
                  <a:srgbClr val="408000"/>
                </a:solidFill>
                <a:latin typeface="Courier New"/>
                <a:cs typeface="Courier New"/>
              </a:rPr>
              <a:t>j</a:t>
            </a:r>
            <a:endParaRPr lang="en-US" sz="2800" dirty="0" smtClean="0">
              <a:solidFill>
                <a:srgbClr val="408000"/>
              </a:solidFill>
              <a:latin typeface="Courier New"/>
              <a:cs typeface="Courier New"/>
            </a:endParaRP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3762917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Can make a “for” loop with only </a:t>
            </a:r>
            <a:r>
              <a:rPr lang="en-US" sz="2800" dirty="0" err="1" smtClean="0">
                <a:solidFill>
                  <a:srgbClr val="FF66A0"/>
                </a:solidFill>
                <a:latin typeface="Courier New"/>
                <a:cs typeface="Courier New"/>
              </a:rPr>
              <a:t>beq</a:t>
            </a:r>
            <a:endParaRPr lang="en-US" sz="2800" dirty="0" smtClean="0">
              <a:solidFill>
                <a:srgbClr val="FF66A0"/>
              </a:solidFill>
              <a:latin typeface="Courier New"/>
              <a:cs typeface="Courier New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4677317"/>
            <a:ext cx="6915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Code for “else” part can come before code for “then” in translation of “if”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FFE86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1701290"/>
            <a:ext cx="7726362" cy="954107"/>
            <a:chOff x="960651" y="1743728"/>
            <a:chExt cx="7116549" cy="715593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71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Can make an unconditional branch from a</a:t>
              </a:r>
            </a:p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</a:rPr>
                <a:t>conditional branch instruction</a:t>
              </a:r>
              <a:endParaRPr lang="en-US" sz="2800" dirty="0" smtClean="0">
                <a:solidFill>
                  <a:srgbClr val="FF8000"/>
                </a:solidFill>
                <a:latin typeface="+mj-lt"/>
                <a:cs typeface="Courier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2951704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3866104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4764629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937669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Which of the following is FALSE?</a:t>
            </a:r>
          </a:p>
        </p:txBody>
      </p:sp>
    </p:spTree>
    <p:extLst>
      <p:ext uri="{BB962C8B-B14F-4D97-AF65-F5344CB8AC3E}">
        <p14:creationId xmlns:p14="http://schemas.microsoft.com/office/powerpoint/2010/main" val="1096065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 MIPS Addressing </a:t>
            </a:r>
            <a:r>
              <a:rPr lang="en-US" dirty="0"/>
              <a:t>Modes Illustrated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609600"/>
            <a:ext cx="8610600" cy="1128713"/>
            <a:chOff x="192" y="384"/>
            <a:chExt cx="5424" cy="711"/>
          </a:xfrm>
        </p:grpSpPr>
        <p:sp>
          <p:nvSpPr>
            <p:cNvPr id="420868" name="Rectangle 4"/>
            <p:cNvSpPr>
              <a:spLocks noChangeArrowheads="1"/>
            </p:cNvSpPr>
            <p:nvPr/>
          </p:nvSpPr>
          <p:spPr bwMode="auto">
            <a:xfrm>
              <a:off x="336" y="624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69" name="Line 5"/>
            <p:cNvSpPr>
              <a:spLocks noChangeShapeType="1"/>
            </p:cNvSpPr>
            <p:nvPr/>
          </p:nvSpPr>
          <p:spPr bwMode="auto">
            <a:xfrm>
              <a:off x="816" y="6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0" name="Line 6"/>
            <p:cNvSpPr>
              <a:spLocks noChangeShapeType="1"/>
            </p:cNvSpPr>
            <p:nvPr/>
          </p:nvSpPr>
          <p:spPr bwMode="auto">
            <a:xfrm>
              <a:off x="1200" y="6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1" name="Line 7"/>
            <p:cNvSpPr>
              <a:spLocks noChangeShapeType="1"/>
            </p:cNvSpPr>
            <p:nvPr/>
          </p:nvSpPr>
          <p:spPr bwMode="auto">
            <a:xfrm>
              <a:off x="1584" y="6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2" name="Line 8"/>
            <p:cNvSpPr>
              <a:spLocks noChangeShapeType="1"/>
            </p:cNvSpPr>
            <p:nvPr/>
          </p:nvSpPr>
          <p:spPr bwMode="auto">
            <a:xfrm>
              <a:off x="1920" y="6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3" name="Line 9"/>
            <p:cNvSpPr>
              <a:spLocks noChangeShapeType="1"/>
            </p:cNvSpPr>
            <p:nvPr/>
          </p:nvSpPr>
          <p:spPr bwMode="auto">
            <a:xfrm>
              <a:off x="2304" y="6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4" name="Rectangle 10"/>
            <p:cNvSpPr>
              <a:spLocks noChangeArrowheads="1"/>
            </p:cNvSpPr>
            <p:nvPr/>
          </p:nvSpPr>
          <p:spPr bwMode="auto">
            <a:xfrm>
              <a:off x="192" y="384"/>
              <a:ext cx="22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1. Register addressing</a:t>
              </a:r>
            </a:p>
          </p:txBody>
        </p:sp>
        <p:sp>
          <p:nvSpPr>
            <p:cNvPr id="420875" name="Rectangle 11"/>
            <p:cNvSpPr>
              <a:spLocks noChangeArrowheads="1"/>
            </p:cNvSpPr>
            <p:nvPr/>
          </p:nvSpPr>
          <p:spPr bwMode="auto">
            <a:xfrm>
              <a:off x="3168" y="864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6" name="Text Box 12"/>
            <p:cNvSpPr txBox="1">
              <a:spLocks noChangeArrowheads="1"/>
            </p:cNvSpPr>
            <p:nvPr/>
          </p:nvSpPr>
          <p:spPr bwMode="auto">
            <a:xfrm>
              <a:off x="432" y="624"/>
              <a:ext cx="2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rs      rt      rd             funct</a:t>
              </a:r>
            </a:p>
          </p:txBody>
        </p:sp>
        <p:sp>
          <p:nvSpPr>
            <p:cNvPr id="420877" name="Line 13"/>
            <p:cNvSpPr>
              <a:spLocks noChangeShapeType="1"/>
            </p:cNvSpPr>
            <p:nvPr/>
          </p:nvSpPr>
          <p:spPr bwMode="auto">
            <a:xfrm>
              <a:off x="1056" y="8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8" name="Line 14"/>
            <p:cNvSpPr>
              <a:spLocks noChangeShapeType="1"/>
            </p:cNvSpPr>
            <p:nvPr/>
          </p:nvSpPr>
          <p:spPr bwMode="auto">
            <a:xfrm>
              <a:off x="1056" y="960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9" name="Rectangle 15"/>
            <p:cNvSpPr>
              <a:spLocks noChangeArrowheads="1"/>
            </p:cNvSpPr>
            <p:nvPr/>
          </p:nvSpPr>
          <p:spPr bwMode="auto">
            <a:xfrm>
              <a:off x="3888" y="624"/>
              <a:ext cx="9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Register</a:t>
              </a:r>
            </a:p>
          </p:txBody>
        </p:sp>
        <p:sp>
          <p:nvSpPr>
            <p:cNvPr id="420880" name="Text Box 16"/>
            <p:cNvSpPr txBox="1">
              <a:spLocks noChangeArrowheads="1"/>
            </p:cNvSpPr>
            <p:nvPr/>
          </p:nvSpPr>
          <p:spPr bwMode="auto">
            <a:xfrm>
              <a:off x="3744" y="864"/>
              <a:ext cx="9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word </a:t>
              </a:r>
              <a:r>
                <a:rPr lang="en-US"/>
                <a:t>operand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04800" y="1524000"/>
            <a:ext cx="8610600" cy="1509713"/>
            <a:chOff x="192" y="960"/>
            <a:chExt cx="5424" cy="951"/>
          </a:xfrm>
        </p:grpSpPr>
        <p:sp>
          <p:nvSpPr>
            <p:cNvPr id="420882" name="Text Box 18"/>
            <p:cNvSpPr txBox="1">
              <a:spLocks noChangeArrowheads="1"/>
            </p:cNvSpPr>
            <p:nvPr/>
          </p:nvSpPr>
          <p:spPr bwMode="auto">
            <a:xfrm>
              <a:off x="432" y="1200"/>
              <a:ext cx="19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rs       rt           offset</a:t>
              </a:r>
            </a:p>
          </p:txBody>
        </p:sp>
        <p:sp>
          <p:nvSpPr>
            <p:cNvPr id="420883" name="Rectangle 19"/>
            <p:cNvSpPr>
              <a:spLocks noChangeArrowheads="1"/>
            </p:cNvSpPr>
            <p:nvPr/>
          </p:nvSpPr>
          <p:spPr bwMode="auto">
            <a:xfrm>
              <a:off x="336" y="1200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4" name="Line 20"/>
            <p:cNvSpPr>
              <a:spLocks noChangeShapeType="1"/>
            </p:cNvSpPr>
            <p:nvPr/>
          </p:nvSpPr>
          <p:spPr bwMode="auto">
            <a:xfrm>
              <a:off x="816" y="1200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5" name="Line 21"/>
            <p:cNvSpPr>
              <a:spLocks noChangeShapeType="1"/>
            </p:cNvSpPr>
            <p:nvPr/>
          </p:nvSpPr>
          <p:spPr bwMode="auto">
            <a:xfrm>
              <a:off x="1200" y="1200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6" name="Line 22"/>
            <p:cNvSpPr>
              <a:spLocks noChangeShapeType="1"/>
            </p:cNvSpPr>
            <p:nvPr/>
          </p:nvSpPr>
          <p:spPr bwMode="auto">
            <a:xfrm>
              <a:off x="1584" y="1200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192" y="960"/>
              <a:ext cx="283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2. Base </a:t>
              </a:r>
              <a:r>
                <a:rPr lang="en-US" sz="2000" dirty="0" smtClean="0">
                  <a:solidFill>
                    <a:schemeClr val="tx1"/>
                  </a:solidFill>
                </a:rPr>
                <a:t>(displacement) addressing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0888" name="Rectangle 24"/>
            <p:cNvSpPr>
              <a:spLocks noChangeArrowheads="1"/>
            </p:cNvSpPr>
            <p:nvPr/>
          </p:nvSpPr>
          <p:spPr bwMode="auto">
            <a:xfrm>
              <a:off x="336" y="1680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9" name="Text Box 25"/>
            <p:cNvSpPr txBox="1">
              <a:spLocks noChangeArrowheads="1"/>
            </p:cNvSpPr>
            <p:nvPr/>
          </p:nvSpPr>
          <p:spPr bwMode="auto">
            <a:xfrm>
              <a:off x="1008" y="1680"/>
              <a:ext cx="9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base register</a:t>
              </a:r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880" y="1392"/>
              <a:ext cx="192" cy="336"/>
              <a:chOff x="1392" y="2880"/>
              <a:chExt cx="288" cy="480"/>
            </a:xfrm>
          </p:grpSpPr>
          <p:sp>
            <p:nvSpPr>
              <p:cNvPr id="420891" name="Line 27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2" name="Line 28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3" name="Line 29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4" name="Line 30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5" name="Line 31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6" name="Line 32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97" name="Line 33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2160" y="139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60" y="144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0" name="Line 36"/>
            <p:cNvSpPr>
              <a:spLocks noChangeShapeType="1"/>
            </p:cNvSpPr>
            <p:nvPr/>
          </p:nvSpPr>
          <p:spPr bwMode="auto">
            <a:xfrm>
              <a:off x="1584" y="1632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>
              <a:off x="1584" y="163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2" name="Rectangle 38"/>
            <p:cNvSpPr>
              <a:spLocks noChangeArrowheads="1"/>
            </p:cNvSpPr>
            <p:nvPr/>
          </p:nvSpPr>
          <p:spPr bwMode="auto">
            <a:xfrm>
              <a:off x="3168" y="1440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3" name="Rectangle 39"/>
            <p:cNvSpPr>
              <a:spLocks noChangeArrowheads="1"/>
            </p:cNvSpPr>
            <p:nvPr/>
          </p:nvSpPr>
          <p:spPr bwMode="auto">
            <a:xfrm>
              <a:off x="3888" y="1200"/>
              <a:ext cx="9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3552" y="1440"/>
              <a:ext cx="14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word or byte </a:t>
              </a:r>
              <a:r>
                <a:rPr lang="en-US"/>
                <a:t>operand</a:t>
              </a:r>
            </a:p>
          </p:txBody>
        </p:sp>
        <p:sp>
          <p:nvSpPr>
            <p:cNvPr id="420905" name="Line 41"/>
            <p:cNvSpPr>
              <a:spLocks noChangeShapeType="1"/>
            </p:cNvSpPr>
            <p:nvPr/>
          </p:nvSpPr>
          <p:spPr bwMode="auto">
            <a:xfrm>
              <a:off x="3072" y="1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04800" y="2971800"/>
            <a:ext cx="4114800" cy="747713"/>
            <a:chOff x="192" y="1872"/>
            <a:chExt cx="2592" cy="471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192" y="1872"/>
              <a:ext cx="22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3. Immediate addressing</a:t>
              </a:r>
            </a:p>
          </p:txBody>
        </p:sp>
        <p:sp>
          <p:nvSpPr>
            <p:cNvPr id="420908" name="Text Box 44"/>
            <p:cNvSpPr txBox="1">
              <a:spLocks noChangeArrowheads="1"/>
            </p:cNvSpPr>
            <p:nvPr/>
          </p:nvSpPr>
          <p:spPr bwMode="auto">
            <a:xfrm>
              <a:off x="432" y="2112"/>
              <a:ext cx="18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rs      rt       </a:t>
              </a:r>
              <a:r>
                <a:rPr lang="en-US"/>
                <a:t>operand</a:t>
              </a:r>
            </a:p>
          </p:txBody>
        </p:sp>
        <p:sp>
          <p:nvSpPr>
            <p:cNvPr id="420909" name="Rectangle 45"/>
            <p:cNvSpPr>
              <a:spLocks noChangeArrowheads="1"/>
            </p:cNvSpPr>
            <p:nvPr/>
          </p:nvSpPr>
          <p:spPr bwMode="auto">
            <a:xfrm>
              <a:off x="336" y="2112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816" y="2112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11" name="Line 47"/>
            <p:cNvSpPr>
              <a:spLocks noChangeShapeType="1"/>
            </p:cNvSpPr>
            <p:nvPr/>
          </p:nvSpPr>
          <p:spPr bwMode="auto">
            <a:xfrm>
              <a:off x="1200" y="2112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12" name="Line 48"/>
            <p:cNvSpPr>
              <a:spLocks noChangeShapeType="1"/>
            </p:cNvSpPr>
            <p:nvPr/>
          </p:nvSpPr>
          <p:spPr bwMode="auto">
            <a:xfrm>
              <a:off x="1584" y="2112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04800" y="3657600"/>
            <a:ext cx="8610600" cy="1509713"/>
            <a:chOff x="192" y="2304"/>
            <a:chExt cx="5424" cy="951"/>
          </a:xfrm>
        </p:grpSpPr>
        <p:sp>
          <p:nvSpPr>
            <p:cNvPr id="420914" name="Rectangle 50"/>
            <p:cNvSpPr>
              <a:spLocks noChangeArrowheads="1"/>
            </p:cNvSpPr>
            <p:nvPr/>
          </p:nvSpPr>
          <p:spPr bwMode="auto">
            <a:xfrm>
              <a:off x="192" y="2304"/>
              <a:ext cx="22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4. PC-relative addressing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432" y="2544"/>
              <a:ext cx="19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rs       rt           offset</a:t>
              </a:r>
            </a:p>
          </p:txBody>
        </p:sp>
        <p:sp>
          <p:nvSpPr>
            <p:cNvPr id="420916" name="Rectangle 52"/>
            <p:cNvSpPr>
              <a:spLocks noChangeArrowheads="1"/>
            </p:cNvSpPr>
            <p:nvPr/>
          </p:nvSpPr>
          <p:spPr bwMode="auto">
            <a:xfrm>
              <a:off x="336" y="2544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17" name="Line 53"/>
            <p:cNvSpPr>
              <a:spLocks noChangeShapeType="1"/>
            </p:cNvSpPr>
            <p:nvPr/>
          </p:nvSpPr>
          <p:spPr bwMode="auto">
            <a:xfrm>
              <a:off x="816" y="254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18" name="Line 54"/>
            <p:cNvSpPr>
              <a:spLocks noChangeShapeType="1"/>
            </p:cNvSpPr>
            <p:nvPr/>
          </p:nvSpPr>
          <p:spPr bwMode="auto">
            <a:xfrm>
              <a:off x="1200" y="254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19" name="Line 55"/>
            <p:cNvSpPr>
              <a:spLocks noChangeShapeType="1"/>
            </p:cNvSpPr>
            <p:nvPr/>
          </p:nvSpPr>
          <p:spPr bwMode="auto">
            <a:xfrm>
              <a:off x="1584" y="254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20" name="Rectangle 56"/>
            <p:cNvSpPr>
              <a:spLocks noChangeArrowheads="1"/>
            </p:cNvSpPr>
            <p:nvPr/>
          </p:nvSpPr>
          <p:spPr bwMode="auto">
            <a:xfrm>
              <a:off x="336" y="3024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21" name="Text Box 57"/>
            <p:cNvSpPr txBox="1">
              <a:spLocks noChangeArrowheads="1"/>
            </p:cNvSpPr>
            <p:nvPr/>
          </p:nvSpPr>
          <p:spPr bwMode="auto">
            <a:xfrm>
              <a:off x="816" y="3024"/>
              <a:ext cx="155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Program Counter (PC)</a:t>
              </a:r>
            </a:p>
          </p:txBody>
        </p:sp>
        <p:grpSp>
          <p:nvGrpSpPr>
            <p:cNvPr id="7" name="Group 58"/>
            <p:cNvGrpSpPr>
              <a:grpSpLocks/>
            </p:cNvGrpSpPr>
            <p:nvPr/>
          </p:nvGrpSpPr>
          <p:grpSpPr bwMode="auto">
            <a:xfrm>
              <a:off x="2880" y="2736"/>
              <a:ext cx="192" cy="336"/>
              <a:chOff x="1392" y="2880"/>
              <a:chExt cx="288" cy="480"/>
            </a:xfrm>
          </p:grpSpPr>
          <p:sp>
            <p:nvSpPr>
              <p:cNvPr id="420923" name="Line 59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4" name="Line 60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5" name="Line 61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6" name="Line 62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7" name="Line 63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8" name="Line 64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29" name="Line 65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930" name="Line 66"/>
            <p:cNvSpPr>
              <a:spLocks noChangeShapeType="1"/>
            </p:cNvSpPr>
            <p:nvPr/>
          </p:nvSpPr>
          <p:spPr bwMode="auto">
            <a:xfrm>
              <a:off x="2160" y="273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31" name="Line 67"/>
            <p:cNvSpPr>
              <a:spLocks noChangeShapeType="1"/>
            </p:cNvSpPr>
            <p:nvPr/>
          </p:nvSpPr>
          <p:spPr bwMode="auto">
            <a:xfrm>
              <a:off x="2160" y="2784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32" name="Line 68"/>
            <p:cNvSpPr>
              <a:spLocks noChangeShapeType="1"/>
            </p:cNvSpPr>
            <p:nvPr/>
          </p:nvSpPr>
          <p:spPr bwMode="auto">
            <a:xfrm>
              <a:off x="1584" y="297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33" name="Line 69"/>
            <p:cNvSpPr>
              <a:spLocks noChangeShapeType="1"/>
            </p:cNvSpPr>
            <p:nvPr/>
          </p:nvSpPr>
          <p:spPr bwMode="auto">
            <a:xfrm>
              <a:off x="1584" y="297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34" name="Rectangle 70"/>
            <p:cNvSpPr>
              <a:spLocks noChangeArrowheads="1"/>
            </p:cNvSpPr>
            <p:nvPr/>
          </p:nvSpPr>
          <p:spPr bwMode="auto">
            <a:xfrm>
              <a:off x="3168" y="2784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35" name="Rectangle 71"/>
            <p:cNvSpPr>
              <a:spLocks noChangeArrowheads="1"/>
            </p:cNvSpPr>
            <p:nvPr/>
          </p:nvSpPr>
          <p:spPr bwMode="auto">
            <a:xfrm>
              <a:off x="3888" y="2544"/>
              <a:ext cx="9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420936" name="Text Box 72"/>
            <p:cNvSpPr txBox="1">
              <a:spLocks noChangeArrowheads="1"/>
            </p:cNvSpPr>
            <p:nvPr/>
          </p:nvSpPr>
          <p:spPr bwMode="auto">
            <a:xfrm>
              <a:off x="3312" y="2784"/>
              <a:ext cx="19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branch destination </a:t>
              </a:r>
              <a:r>
                <a:rPr lang="en-US"/>
                <a:t>instruction</a:t>
              </a:r>
            </a:p>
          </p:txBody>
        </p:sp>
        <p:sp>
          <p:nvSpPr>
            <p:cNvPr id="420937" name="Line 73"/>
            <p:cNvSpPr>
              <a:spLocks noChangeShapeType="1"/>
            </p:cNvSpPr>
            <p:nvPr/>
          </p:nvSpPr>
          <p:spPr bwMode="auto">
            <a:xfrm>
              <a:off x="3072" y="29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04800" y="5105400"/>
            <a:ext cx="8610600" cy="1433513"/>
            <a:chOff x="192" y="3216"/>
            <a:chExt cx="5424" cy="903"/>
          </a:xfrm>
        </p:grpSpPr>
        <p:sp>
          <p:nvSpPr>
            <p:cNvPr id="420939" name="Rectangle 75"/>
            <p:cNvSpPr>
              <a:spLocks noChangeArrowheads="1"/>
            </p:cNvSpPr>
            <p:nvPr/>
          </p:nvSpPr>
          <p:spPr bwMode="auto">
            <a:xfrm>
              <a:off x="192" y="3216"/>
              <a:ext cx="22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5. Pseudo-direct addressing</a:t>
              </a:r>
            </a:p>
          </p:txBody>
        </p:sp>
        <p:sp>
          <p:nvSpPr>
            <p:cNvPr id="420940" name="Text Box 76"/>
            <p:cNvSpPr txBox="1">
              <a:spLocks noChangeArrowheads="1"/>
            </p:cNvSpPr>
            <p:nvPr/>
          </p:nvSpPr>
          <p:spPr bwMode="auto">
            <a:xfrm>
              <a:off x="432" y="3456"/>
              <a:ext cx="17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op               jump address</a:t>
              </a:r>
            </a:p>
          </p:txBody>
        </p:sp>
        <p:sp>
          <p:nvSpPr>
            <p:cNvPr id="420941" name="Rectangle 77"/>
            <p:cNvSpPr>
              <a:spLocks noChangeArrowheads="1"/>
            </p:cNvSpPr>
            <p:nvPr/>
          </p:nvSpPr>
          <p:spPr bwMode="auto">
            <a:xfrm>
              <a:off x="336" y="3456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42" name="Line 78"/>
            <p:cNvSpPr>
              <a:spLocks noChangeShapeType="1"/>
            </p:cNvSpPr>
            <p:nvPr/>
          </p:nvSpPr>
          <p:spPr bwMode="auto">
            <a:xfrm>
              <a:off x="816" y="3456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43" name="Rectangle 79"/>
            <p:cNvSpPr>
              <a:spLocks noChangeArrowheads="1"/>
            </p:cNvSpPr>
            <p:nvPr/>
          </p:nvSpPr>
          <p:spPr bwMode="auto">
            <a:xfrm>
              <a:off x="336" y="3888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44" name="Text Box 80"/>
            <p:cNvSpPr txBox="1">
              <a:spLocks noChangeArrowheads="1"/>
            </p:cNvSpPr>
            <p:nvPr/>
          </p:nvSpPr>
          <p:spPr bwMode="auto">
            <a:xfrm>
              <a:off x="816" y="3888"/>
              <a:ext cx="155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Program Counter (PC)</a:t>
              </a:r>
            </a:p>
          </p:txBody>
        </p:sp>
        <p:sp>
          <p:nvSpPr>
            <p:cNvPr id="420945" name="Line 81"/>
            <p:cNvSpPr>
              <a:spLocks noChangeShapeType="1"/>
            </p:cNvSpPr>
            <p:nvPr/>
          </p:nvSpPr>
          <p:spPr bwMode="auto">
            <a:xfrm>
              <a:off x="1632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46" name="Line 82"/>
            <p:cNvSpPr>
              <a:spLocks noChangeShapeType="1"/>
            </p:cNvSpPr>
            <p:nvPr/>
          </p:nvSpPr>
          <p:spPr bwMode="auto">
            <a:xfrm>
              <a:off x="1632" y="3696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47" name="Line 83"/>
            <p:cNvSpPr>
              <a:spLocks noChangeShapeType="1"/>
            </p:cNvSpPr>
            <p:nvPr/>
          </p:nvSpPr>
          <p:spPr bwMode="auto">
            <a:xfrm>
              <a:off x="480" y="3840"/>
              <a:ext cx="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48" name="Line 84"/>
            <p:cNvSpPr>
              <a:spLocks noChangeShapeType="1"/>
            </p:cNvSpPr>
            <p:nvPr/>
          </p:nvSpPr>
          <p:spPr bwMode="auto">
            <a:xfrm>
              <a:off x="480" y="384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49" name="Rectangle 85"/>
            <p:cNvSpPr>
              <a:spLocks noChangeArrowheads="1"/>
            </p:cNvSpPr>
            <p:nvPr/>
          </p:nvSpPr>
          <p:spPr bwMode="auto">
            <a:xfrm>
              <a:off x="3168" y="3648"/>
              <a:ext cx="244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50" name="Rectangle 86"/>
            <p:cNvSpPr>
              <a:spLocks noChangeArrowheads="1"/>
            </p:cNvSpPr>
            <p:nvPr/>
          </p:nvSpPr>
          <p:spPr bwMode="auto">
            <a:xfrm>
              <a:off x="3888" y="3408"/>
              <a:ext cx="9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420951" name="Text Box 87"/>
            <p:cNvSpPr txBox="1">
              <a:spLocks noChangeArrowheads="1"/>
            </p:cNvSpPr>
            <p:nvPr/>
          </p:nvSpPr>
          <p:spPr bwMode="auto">
            <a:xfrm>
              <a:off x="3456" y="3648"/>
              <a:ext cx="18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jump destination </a:t>
              </a:r>
              <a:r>
                <a:rPr lang="en-US"/>
                <a:t>instruction</a:t>
              </a:r>
            </a:p>
          </p:txBody>
        </p:sp>
        <p:sp>
          <p:nvSpPr>
            <p:cNvPr id="420952" name="Line 88"/>
            <p:cNvSpPr>
              <a:spLocks noChangeShapeType="1"/>
            </p:cNvSpPr>
            <p:nvPr/>
          </p:nvSpPr>
          <p:spPr bwMode="auto">
            <a:xfrm>
              <a:off x="3072" y="37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53" name="Line 89"/>
            <p:cNvSpPr>
              <a:spLocks noChangeShapeType="1"/>
            </p:cNvSpPr>
            <p:nvPr/>
          </p:nvSpPr>
          <p:spPr bwMode="auto">
            <a:xfrm>
              <a:off x="672" y="3888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54" name="Oval 90"/>
            <p:cNvSpPr>
              <a:spLocks noChangeArrowheads="1"/>
            </p:cNvSpPr>
            <p:nvPr/>
          </p:nvSpPr>
          <p:spPr bwMode="auto">
            <a:xfrm>
              <a:off x="2880" y="3600"/>
              <a:ext cx="192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55" name="Text Box 91"/>
            <p:cNvSpPr txBox="1">
              <a:spLocks noChangeArrowheads="1"/>
            </p:cNvSpPr>
            <p:nvPr/>
          </p:nvSpPr>
          <p:spPr bwMode="auto">
            <a:xfrm>
              <a:off x="2880" y="3648"/>
              <a:ext cx="19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||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6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422275"/>
          </a:xfrm>
        </p:spPr>
        <p:txBody>
          <a:bodyPr/>
          <a:lstStyle/>
          <a:p>
            <a:r>
              <a:rPr lang="en-US"/>
              <a:t>MIPS Memory Access Instructions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2765885"/>
          </a:xfrm>
        </p:spPr>
        <p:txBody>
          <a:bodyPr/>
          <a:lstStyle/>
          <a:p>
            <a:r>
              <a:rPr lang="en-US" dirty="0"/>
              <a:t>MIPS has two basic </a:t>
            </a:r>
            <a:r>
              <a:rPr lang="en-US" dirty="0">
                <a:solidFill>
                  <a:schemeClr val="accent1"/>
                </a:solidFill>
              </a:rPr>
              <a:t>data transfer</a:t>
            </a:r>
            <a:r>
              <a:rPr lang="en-US" dirty="0"/>
              <a:t> instructions for accessing memory</a:t>
            </a:r>
          </a:p>
          <a:p>
            <a:pPr algn="ctr"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</a:rPr>
              <a:t>lw</a:t>
            </a:r>
            <a:r>
              <a:rPr lang="en-US" dirty="0">
                <a:latin typeface="Courier New" pitchFamily="49" charset="0"/>
              </a:rPr>
              <a:t>	$t0, 4($s3)  #load word from </a:t>
            </a:r>
            <a:r>
              <a:rPr lang="en-US" dirty="0" smtClean="0">
                <a:latin typeface="Courier New" pitchFamily="49" charset="0"/>
              </a:rPr>
              <a:t>memory</a:t>
            </a:r>
          </a:p>
          <a:p>
            <a:pPr algn="ctr"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</a:rPr>
              <a:t>sw</a:t>
            </a:r>
            <a:r>
              <a:rPr lang="en-US" dirty="0">
                <a:latin typeface="Courier New" pitchFamily="49" charset="0"/>
              </a:rPr>
              <a:t>	$t0, 8($s3)  #store word to memory</a:t>
            </a:r>
          </a:p>
          <a:p>
            <a:r>
              <a:rPr lang="en-US" dirty="0"/>
              <a:t>The data is loaded into (</a:t>
            </a:r>
            <a:r>
              <a:rPr lang="en-US" dirty="0" err="1"/>
              <a:t>lw</a:t>
            </a:r>
            <a:r>
              <a:rPr lang="en-US" dirty="0"/>
              <a:t>) or stored from (</a:t>
            </a:r>
            <a:r>
              <a:rPr lang="en-US" dirty="0" err="1"/>
              <a:t>sw</a:t>
            </a:r>
            <a:r>
              <a:rPr lang="en-US" dirty="0"/>
              <a:t>) a register in the register file – a 5 bit </a:t>
            </a:r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4114800"/>
            <a:ext cx="8229600" cy="195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memory address – a 32 bit address – is formed by adding the contents of the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 address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offset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</a:t>
            </a:r>
          </a:p>
          <a:p>
            <a:pPr marL="741363" marR="0" lvl="1" indent="-246063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16-bit field meaning access is limited to memory locations within a region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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or 8,192 words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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or 32,768 bytes) of the address in the base register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End of Lecture #1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383695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The next topic is procedure</a:t>
            </a:r>
            <a:endParaRPr lang="zh-CN" altLang="zh-CN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905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82000" cy="56388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MIPS </a:t>
            </a:r>
            <a:r>
              <a:rPr lang="en-US" dirty="0">
                <a:solidFill>
                  <a:schemeClr val="accent1"/>
                </a:solidFill>
              </a:rPr>
              <a:t>procedure call</a:t>
            </a:r>
            <a:r>
              <a:rPr lang="en-US" dirty="0"/>
              <a:t> instruction: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jal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ProcedureAddress</a:t>
            </a:r>
            <a:r>
              <a:rPr lang="en-US" dirty="0">
                <a:latin typeface="Courier New" pitchFamily="49" charset="0"/>
              </a:rPr>
              <a:t>	#jump and link</a:t>
            </a:r>
            <a:endParaRPr lang="en-US" dirty="0"/>
          </a:p>
          <a:p>
            <a:pPr marL="342900" indent="-342900"/>
            <a:r>
              <a:rPr lang="en-US" dirty="0"/>
              <a:t>Saves PC+4 in register $</a:t>
            </a:r>
            <a:r>
              <a:rPr lang="en-US" dirty="0" err="1"/>
              <a:t>ra</a:t>
            </a:r>
            <a:r>
              <a:rPr lang="en-US" dirty="0"/>
              <a:t> to have a link to the next instruction for the procedure return</a:t>
            </a:r>
          </a:p>
          <a:p>
            <a:pPr marL="342900" indent="-342900"/>
            <a:r>
              <a:rPr lang="en-US" dirty="0"/>
              <a:t>Machine format (</a:t>
            </a:r>
            <a:r>
              <a:rPr lang="en-US" dirty="0">
                <a:solidFill>
                  <a:schemeClr val="accent1"/>
                </a:solidFill>
              </a:rPr>
              <a:t>J </a:t>
            </a:r>
            <a:r>
              <a:rPr lang="en-US" dirty="0"/>
              <a:t>format):</a:t>
            </a:r>
          </a:p>
          <a:p>
            <a:pPr marL="742950" lvl="1" indent="-285750"/>
            <a:endParaRPr lang="en-US" dirty="0"/>
          </a:p>
          <a:p>
            <a:pPr marL="742950" lvl="1" indent="-285750"/>
            <a:endParaRPr lang="en-US" dirty="0"/>
          </a:p>
          <a:p>
            <a:pPr marL="342900" indent="-342900"/>
            <a:r>
              <a:rPr lang="en-US" dirty="0"/>
              <a:t>Then can do procedure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with a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>
                <a:latin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</a:rPr>
              <a:t>	$</a:t>
            </a:r>
            <a:r>
              <a:rPr lang="en-US" dirty="0" err="1">
                <a:latin typeface="Courier New" pitchFamily="49" charset="0"/>
              </a:rPr>
              <a:t>ra</a:t>
            </a:r>
            <a:r>
              <a:rPr lang="en-US" dirty="0">
                <a:latin typeface="Courier New" pitchFamily="49" charset="0"/>
              </a:rPr>
              <a:t>			#return</a:t>
            </a:r>
          </a:p>
          <a:p>
            <a:pPr marL="342900" indent="-342900"/>
            <a:r>
              <a:rPr lang="en-US" dirty="0"/>
              <a:t>Instruction format (</a:t>
            </a:r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/>
              <a:t> format):</a:t>
            </a:r>
          </a:p>
          <a:p>
            <a:pPr marL="342900" indent="-342900"/>
            <a:endParaRPr lang="en-US" dirty="0">
              <a:latin typeface="Courier New" pitchFamily="49" charset="0"/>
            </a:endParaRPr>
          </a:p>
        </p:txBody>
      </p:sp>
      <p:sp>
        <p:nvSpPr>
          <p:cNvPr id="7157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Instructions for Accessing Procedures</a:t>
            </a:r>
          </a:p>
        </p:txBody>
      </p:sp>
      <p:sp>
        <p:nvSpPr>
          <p:cNvPr id="715781" name="Rectangle 5"/>
          <p:cNvSpPr>
            <a:spLocks noChangeArrowheads="1"/>
          </p:cNvSpPr>
          <p:nvPr/>
        </p:nvSpPr>
        <p:spPr bwMode="auto">
          <a:xfrm>
            <a:off x="1371600" y="3505200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5782" name="Line 6"/>
          <p:cNvSpPr>
            <a:spLocks noChangeShapeType="1"/>
          </p:cNvSpPr>
          <p:nvPr/>
        </p:nvSpPr>
        <p:spPr bwMode="auto">
          <a:xfrm>
            <a:off x="2438400" y="3505200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5783" name="Text Box 7"/>
          <p:cNvSpPr txBox="1">
            <a:spLocks noChangeArrowheads="1"/>
          </p:cNvSpPr>
          <p:nvPr/>
        </p:nvSpPr>
        <p:spPr bwMode="auto">
          <a:xfrm>
            <a:off x="1676400" y="3505200"/>
            <a:ext cx="360868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0x03</a:t>
            </a:r>
            <a:r>
              <a:rPr lang="en-US" dirty="0" smtClean="0"/>
              <a:t>                       </a:t>
            </a:r>
            <a:r>
              <a:rPr lang="en-US" dirty="0"/>
              <a:t>26 bit address</a:t>
            </a:r>
          </a:p>
        </p:txBody>
      </p:sp>
      <p:sp>
        <p:nvSpPr>
          <p:cNvPr id="715789" name="Rectangle 13"/>
          <p:cNvSpPr>
            <a:spLocks noChangeArrowheads="1"/>
          </p:cNvSpPr>
          <p:nvPr/>
        </p:nvSpPr>
        <p:spPr bwMode="auto">
          <a:xfrm>
            <a:off x="1371600" y="5881688"/>
            <a:ext cx="5791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5790" name="Line 14"/>
          <p:cNvSpPr>
            <a:spLocks noChangeShapeType="1"/>
          </p:cNvSpPr>
          <p:nvPr/>
        </p:nvSpPr>
        <p:spPr bwMode="auto">
          <a:xfrm>
            <a:off x="2438400" y="5881688"/>
            <a:ext cx="0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5791" name="Line 15"/>
          <p:cNvSpPr>
            <a:spLocks noChangeShapeType="1"/>
          </p:cNvSpPr>
          <p:nvPr/>
        </p:nvSpPr>
        <p:spPr bwMode="auto">
          <a:xfrm>
            <a:off x="3346450" y="5883275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5792" name="Line 16"/>
          <p:cNvSpPr>
            <a:spLocks noChangeShapeType="1"/>
          </p:cNvSpPr>
          <p:nvPr/>
        </p:nvSpPr>
        <p:spPr bwMode="auto">
          <a:xfrm>
            <a:off x="4260850" y="5883275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5793" name="Text Box 17"/>
          <p:cNvSpPr txBox="1">
            <a:spLocks noChangeArrowheads="1"/>
          </p:cNvSpPr>
          <p:nvPr/>
        </p:nvSpPr>
        <p:spPr bwMode="auto">
          <a:xfrm>
            <a:off x="1600200" y="5881688"/>
            <a:ext cx="549381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0              31                                                      0x08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5794" name="Line 18"/>
          <p:cNvSpPr>
            <a:spLocks noChangeShapeType="1"/>
          </p:cNvSpPr>
          <p:nvPr/>
        </p:nvSpPr>
        <p:spPr bwMode="auto">
          <a:xfrm>
            <a:off x="5181600" y="58816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15795" name="Line 19"/>
          <p:cNvSpPr>
            <a:spLocks noChangeShapeType="1"/>
          </p:cNvSpPr>
          <p:nvPr/>
        </p:nvSpPr>
        <p:spPr bwMode="auto">
          <a:xfrm>
            <a:off x="6096000" y="58816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71866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Six Steps in Execution of a Procedure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907088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Main routine (</a:t>
            </a:r>
            <a:r>
              <a:rPr lang="en-US" dirty="0">
                <a:solidFill>
                  <a:srgbClr val="009900"/>
                </a:solidFill>
              </a:rPr>
              <a:t>caller</a:t>
            </a:r>
            <a:r>
              <a:rPr lang="en-US" dirty="0"/>
              <a:t>) places parameters in a place where the procedure (</a:t>
            </a:r>
            <a:r>
              <a:rPr lang="en-US" dirty="0" err="1">
                <a:solidFill>
                  <a:schemeClr val="accent2"/>
                </a:solidFill>
              </a:rPr>
              <a:t>callee</a:t>
            </a:r>
            <a:r>
              <a:rPr lang="en-US" dirty="0"/>
              <a:t>) can access them</a:t>
            </a:r>
          </a:p>
          <a:p>
            <a:pPr marL="952500" lvl="1" indent="-457200"/>
            <a:r>
              <a:rPr lang="en-US" dirty="0">
                <a:latin typeface="Courier New" pitchFamily="49" charset="0"/>
              </a:rPr>
              <a:t>$a0</a:t>
            </a:r>
            <a:r>
              <a:rPr lang="en-US" dirty="0"/>
              <a:t> - </a:t>
            </a:r>
            <a:r>
              <a:rPr lang="en-US" dirty="0">
                <a:latin typeface="Courier New" pitchFamily="49" charset="0"/>
              </a:rPr>
              <a:t>$a3</a:t>
            </a:r>
            <a:r>
              <a:rPr lang="en-US" dirty="0"/>
              <a:t>: four </a:t>
            </a:r>
            <a:r>
              <a:rPr lang="en-US" dirty="0">
                <a:solidFill>
                  <a:schemeClr val="accent1"/>
                </a:solidFill>
              </a:rPr>
              <a:t>argument</a:t>
            </a:r>
            <a:r>
              <a:rPr lang="en-US" dirty="0"/>
              <a:t> registers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>
                <a:solidFill>
                  <a:srgbClr val="009900"/>
                </a:solidFill>
              </a:rPr>
              <a:t>Caller</a:t>
            </a:r>
            <a:r>
              <a:rPr lang="en-US" dirty="0"/>
              <a:t> transfers control to the </a:t>
            </a:r>
            <a:r>
              <a:rPr lang="en-US" dirty="0" err="1">
                <a:solidFill>
                  <a:schemeClr val="accent2"/>
                </a:solidFill>
              </a:rPr>
              <a:t>callee</a:t>
            </a:r>
            <a:endParaRPr lang="en-US" dirty="0">
              <a:solidFill>
                <a:schemeClr val="accent2"/>
              </a:solidFill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Callee</a:t>
            </a:r>
            <a:r>
              <a:rPr lang="en-US" dirty="0"/>
              <a:t> acquires the storage resources needed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Callee</a:t>
            </a:r>
            <a:r>
              <a:rPr lang="en-US" dirty="0"/>
              <a:t> performs the desired task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Callee</a:t>
            </a:r>
            <a:r>
              <a:rPr lang="en-US" dirty="0"/>
              <a:t> places the result value in a place where the </a:t>
            </a:r>
            <a:r>
              <a:rPr lang="en-US" dirty="0">
                <a:solidFill>
                  <a:srgbClr val="009900"/>
                </a:solidFill>
              </a:rPr>
              <a:t>caller</a:t>
            </a:r>
            <a:r>
              <a:rPr lang="en-US" dirty="0"/>
              <a:t> can access it</a:t>
            </a:r>
          </a:p>
          <a:p>
            <a:pPr marL="952500" lvl="1" indent="-457200"/>
            <a:r>
              <a:rPr lang="en-US" dirty="0">
                <a:latin typeface="Courier New" pitchFamily="49" charset="0"/>
              </a:rPr>
              <a:t>$v0</a:t>
            </a:r>
            <a:r>
              <a:rPr lang="en-US" dirty="0"/>
              <a:t> - </a:t>
            </a:r>
            <a:r>
              <a:rPr lang="en-US" dirty="0">
                <a:latin typeface="Courier New" pitchFamily="49" charset="0"/>
              </a:rPr>
              <a:t>$v1</a:t>
            </a:r>
            <a:r>
              <a:rPr lang="en-US" dirty="0"/>
              <a:t>:  two </a:t>
            </a:r>
            <a:r>
              <a:rPr lang="en-US" dirty="0">
                <a:solidFill>
                  <a:schemeClr val="accent1"/>
                </a:solidFill>
              </a:rPr>
              <a:t>value</a:t>
            </a:r>
            <a:r>
              <a:rPr lang="en-US" dirty="0"/>
              <a:t> registers for result values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Callee</a:t>
            </a:r>
            <a:r>
              <a:rPr lang="en-US" dirty="0"/>
              <a:t> returns control to the </a:t>
            </a:r>
            <a:r>
              <a:rPr lang="en-US" dirty="0">
                <a:solidFill>
                  <a:srgbClr val="009900"/>
                </a:solidFill>
              </a:rPr>
              <a:t>caller</a:t>
            </a:r>
          </a:p>
          <a:p>
            <a:pPr marL="952500" lvl="1" indent="-457200"/>
            <a:r>
              <a:rPr lang="en-US" dirty="0">
                <a:latin typeface="Courier New" pitchFamily="49" charset="0"/>
              </a:rPr>
              <a:t>$</a:t>
            </a:r>
            <a:r>
              <a:rPr lang="en-US" dirty="0" err="1">
                <a:latin typeface="Courier New" pitchFamily="49" charset="0"/>
              </a:rPr>
              <a:t>ra</a:t>
            </a:r>
            <a:r>
              <a:rPr lang="en-US" dirty="0"/>
              <a:t>: one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address</a:t>
            </a:r>
            <a:r>
              <a:rPr lang="en-US" dirty="0"/>
              <a:t> register to return to the point of origin</a:t>
            </a:r>
          </a:p>
        </p:txBody>
      </p:sp>
    </p:spTree>
    <p:extLst>
      <p:ext uri="{BB962C8B-B14F-4D97-AF65-F5344CB8AC3E}">
        <p14:creationId xmlns:p14="http://schemas.microsoft.com/office/powerpoint/2010/main" val="151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Registers faster than memory, so use them</a:t>
            </a:r>
          </a:p>
          <a:p>
            <a:r>
              <a:rPr lang="en-US" dirty="0" smtClean="0">
                <a:latin typeface="Courier New"/>
                <a:cs typeface="Courier New"/>
              </a:rPr>
              <a:t>$a0–$a3</a:t>
            </a:r>
            <a:r>
              <a:rPr lang="en-US" dirty="0" smtClean="0"/>
              <a:t>: four </a:t>
            </a:r>
            <a:r>
              <a:rPr lang="en-US" i="1" dirty="0" smtClean="0">
                <a:solidFill>
                  <a:srgbClr val="0000FF"/>
                </a:solidFill>
              </a:rPr>
              <a:t>argument </a:t>
            </a:r>
            <a:r>
              <a:rPr lang="en-US" dirty="0" smtClean="0"/>
              <a:t>registers to pass parameters</a:t>
            </a:r>
          </a:p>
          <a:p>
            <a:r>
              <a:rPr lang="en-US" dirty="0" smtClean="0">
                <a:latin typeface="Courier New"/>
                <a:cs typeface="Courier New"/>
              </a:rPr>
              <a:t>$v0–$v1</a:t>
            </a:r>
            <a:r>
              <a:rPr lang="en-US" dirty="0" smtClean="0"/>
              <a:t>: two </a:t>
            </a:r>
            <a:r>
              <a:rPr lang="en-US" i="1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registers to return values</a:t>
            </a:r>
          </a:p>
          <a:p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: one </a:t>
            </a:r>
            <a:r>
              <a:rPr lang="en-US" i="1" dirty="0" smtClean="0">
                <a:solidFill>
                  <a:srgbClr val="0000FF"/>
                </a:solidFill>
              </a:rPr>
              <a:t>return address </a:t>
            </a:r>
            <a:r>
              <a:rPr lang="en-US" dirty="0" smtClean="0"/>
              <a:t>register to return to the point of origin</a:t>
            </a:r>
          </a:p>
          <a:p>
            <a:r>
              <a:rPr lang="en-US" dirty="0" smtClean="0"/>
              <a:t>(7 + $zero +$at of 32, 23 left!)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5052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87338" indent="-287338" algn="l" rtl="0" eaLnBrk="0" fontAlgn="base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46063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176213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$t0-$t9: 10 x temporaries (intermediates)</a:t>
            </a:r>
          </a:p>
          <a:p>
            <a:r>
              <a:rPr lang="en-US" kern="0" dirty="0" smtClean="0"/>
              <a:t>$s0-$s7: 8 x “saved” temporaries (program variables)</a:t>
            </a:r>
          </a:p>
          <a:p>
            <a:r>
              <a:rPr lang="en-US" kern="0" dirty="0" smtClean="0"/>
              <a:t>18 registers</a:t>
            </a:r>
          </a:p>
          <a:p>
            <a:r>
              <a:rPr lang="en-US" kern="0" dirty="0" smtClean="0"/>
              <a:t>32 – (18 + 9) = 5 left 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43466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FF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X (</a:t>
            </a:r>
            <a:r>
              <a:rPr lang="en-US" i="1" dirty="0" err="1" smtClean="0">
                <a:solidFill>
                  <a:srgbClr val="0000FF"/>
                </a:solidFill>
              </a:rPr>
              <a:t>callee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sz="2400" dirty="0" smtClean="0"/>
              <a:t>Instead of Instruction Address Register (better name), historically called </a:t>
            </a:r>
            <a:r>
              <a:rPr lang="en-US" sz="2400" i="1" dirty="0" smtClean="0">
                <a:solidFill>
                  <a:srgbClr val="0000FF"/>
                </a:solidFill>
              </a:rPr>
              <a:t>Program Counte</a:t>
            </a:r>
            <a:r>
              <a:rPr lang="en-US" sz="2400" i="1" dirty="0" smtClean="0">
                <a:solidFill>
                  <a:srgbClr val="3366FF"/>
                </a:solidFill>
              </a:rPr>
              <a:t>r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0000FF"/>
                </a:solidFill>
              </a:rPr>
              <a:t>PC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It’s a program’s counter; it doesn’t count programs!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puts address inside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into PC</a:t>
            </a:r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????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3813" y="6550223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9750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00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X (</a:t>
            </a:r>
            <a:r>
              <a:rPr lang="en-US" i="1" dirty="0" err="1" smtClean="0">
                <a:solidFill>
                  <a:srgbClr val="000000"/>
                </a:solidFill>
              </a:rPr>
              <a:t>callee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sz="2400" dirty="0" smtClean="0"/>
              <a:t>Instead of Instruction Address Register (better name), historically called </a:t>
            </a:r>
            <a:r>
              <a:rPr lang="en-US" sz="2400" i="1" dirty="0" smtClean="0">
                <a:solidFill>
                  <a:srgbClr val="000000"/>
                </a:solidFill>
              </a:rPr>
              <a:t>Program Counter </a:t>
            </a: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000000"/>
                </a:solidFill>
              </a:rPr>
              <a:t>PC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It’s a program’s counter, it doesn’t count programs!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puts address inside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into PC</a:t>
            </a:r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Next PC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4800600"/>
            <a:ext cx="1089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PC + 4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90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Spilling </a:t>
            </a:r>
            <a:r>
              <a:rPr lang="en-US" dirty="0"/>
              <a:t>Registers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1303338"/>
          </a:xfrm>
        </p:spPr>
        <p:txBody>
          <a:bodyPr/>
          <a:lstStyle/>
          <a:p>
            <a:r>
              <a:rPr lang="en-US"/>
              <a:t>What if the </a:t>
            </a:r>
            <a:r>
              <a:rPr lang="en-US">
                <a:solidFill>
                  <a:schemeClr val="accent2"/>
                </a:solidFill>
              </a:rPr>
              <a:t>callee</a:t>
            </a:r>
            <a:r>
              <a:rPr lang="en-US"/>
              <a:t> needs to use more registers than allocated to argument and return values?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callee</a:t>
            </a:r>
            <a:r>
              <a:rPr lang="en-US"/>
              <a:t> uses a </a:t>
            </a:r>
            <a:r>
              <a:rPr lang="en-US">
                <a:solidFill>
                  <a:schemeClr val="accent1"/>
                </a:solidFill>
              </a:rPr>
              <a:t>stack</a:t>
            </a:r>
            <a:r>
              <a:rPr lang="en-US"/>
              <a:t> – a last-in-first-out queue</a:t>
            </a:r>
          </a:p>
        </p:txBody>
      </p:sp>
      <p:sp>
        <p:nvSpPr>
          <p:cNvPr id="381956" name="Line 4"/>
          <p:cNvSpPr>
            <a:spLocks noChangeShapeType="1"/>
          </p:cNvSpPr>
          <p:nvPr/>
        </p:nvSpPr>
        <p:spPr bwMode="auto">
          <a:xfrm>
            <a:off x="1219200" y="263525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57" name="Line 5"/>
          <p:cNvSpPr>
            <a:spLocks noChangeShapeType="1"/>
          </p:cNvSpPr>
          <p:nvPr/>
        </p:nvSpPr>
        <p:spPr bwMode="auto">
          <a:xfrm>
            <a:off x="3200400" y="263525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>
            <a:off x="1219200" y="377825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59" name="Text Box 7"/>
          <p:cNvSpPr txBox="1">
            <a:spLocks noChangeArrowheads="1"/>
          </p:cNvSpPr>
          <p:nvPr/>
        </p:nvSpPr>
        <p:spPr bwMode="auto">
          <a:xfrm>
            <a:off x="381000" y="58356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low addr</a:t>
            </a:r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228600" y="24066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high addr</a:t>
            </a:r>
          </a:p>
        </p:txBody>
      </p:sp>
      <p:sp>
        <p:nvSpPr>
          <p:cNvPr id="381961" name="Text Box 9"/>
          <p:cNvSpPr txBox="1">
            <a:spLocks noChangeArrowheads="1"/>
          </p:cNvSpPr>
          <p:nvPr/>
        </p:nvSpPr>
        <p:spPr bwMode="auto">
          <a:xfrm>
            <a:off x="3352800" y="3452813"/>
            <a:ext cx="5937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$sp</a:t>
            </a:r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 flipH="1">
            <a:off x="3200400" y="36258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1219200" y="286385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64" name="Line 12"/>
          <p:cNvSpPr>
            <a:spLocks noChangeShapeType="1"/>
          </p:cNvSpPr>
          <p:nvPr/>
        </p:nvSpPr>
        <p:spPr bwMode="auto">
          <a:xfrm>
            <a:off x="1219200" y="316865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>
            <a:off x="1219200" y="347345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966" name="Rectangle 14"/>
          <p:cNvSpPr>
            <a:spLocks noChangeArrowheads="1"/>
          </p:cNvSpPr>
          <p:nvPr/>
        </p:nvSpPr>
        <p:spPr bwMode="auto">
          <a:xfrm>
            <a:off x="3733800" y="2289175"/>
            <a:ext cx="5181600" cy="389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One of the general registers,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$sp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$29</a:t>
            </a:r>
            <a:r>
              <a:rPr lang="en-US" sz="2400" dirty="0">
                <a:solidFill>
                  <a:schemeClr val="tx1"/>
                </a:solidFill>
              </a:rPr>
              <a:t>), is used to address the stack (which “grows” from high address to low address)</a:t>
            </a:r>
          </a:p>
          <a:p>
            <a:pPr marL="741363" lvl="1" indent="-246063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200" dirty="0">
                <a:solidFill>
                  <a:schemeClr val="tx1"/>
                </a:solidFill>
              </a:rPr>
              <a:t>add data onto the stack – </a:t>
            </a:r>
            <a:r>
              <a:rPr lang="en-US" sz="2200" dirty="0"/>
              <a:t>push</a:t>
            </a:r>
          </a:p>
          <a:p>
            <a:pPr marL="1146175" lvl="2" indent="-176213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</a:pP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$sp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$sp</a:t>
            </a:r>
            <a:r>
              <a:rPr lang="en-US" sz="2000" dirty="0">
                <a:solidFill>
                  <a:schemeClr val="tx1"/>
                </a:solidFill>
              </a:rPr>
              <a:t> – 4	 		        data </a:t>
            </a:r>
            <a:r>
              <a:rPr lang="en-US" sz="2000" dirty="0"/>
              <a:t>on</a:t>
            </a:r>
            <a:r>
              <a:rPr lang="en-US" sz="2000" dirty="0">
                <a:solidFill>
                  <a:schemeClr val="tx1"/>
                </a:solidFill>
              </a:rPr>
              <a:t> stack at new $sp</a:t>
            </a:r>
          </a:p>
          <a:p>
            <a:pPr marL="741363" lvl="1" indent="-246063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200" dirty="0">
                <a:solidFill>
                  <a:schemeClr val="tx1"/>
                </a:solidFill>
              </a:rPr>
              <a:t>remove data from the stack – </a:t>
            </a:r>
            <a:r>
              <a:rPr lang="en-US" sz="2200" dirty="0"/>
              <a:t>pop</a:t>
            </a:r>
          </a:p>
          <a:p>
            <a:pPr marL="1146175" lvl="2" indent="-176213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</a:pPr>
            <a:r>
              <a:rPr lang="en-US" sz="2000" dirty="0">
                <a:solidFill>
                  <a:schemeClr val="tx1"/>
                </a:solidFill>
              </a:rPr>
              <a:t>   data </a:t>
            </a:r>
            <a:r>
              <a:rPr lang="en-US" sz="2000" dirty="0"/>
              <a:t>from</a:t>
            </a:r>
            <a:r>
              <a:rPr lang="en-US" sz="2000" dirty="0">
                <a:solidFill>
                  <a:schemeClr val="tx1"/>
                </a:solidFill>
              </a:rPr>
              <a:t> stack at $sp 	       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$sp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$sp</a:t>
            </a:r>
            <a:r>
              <a:rPr lang="en-US" sz="2000" dirty="0">
                <a:solidFill>
                  <a:schemeClr val="tx1"/>
                </a:solidFill>
              </a:rPr>
              <a:t> + 4</a:t>
            </a:r>
          </a:p>
        </p:txBody>
      </p:sp>
      <p:sp>
        <p:nvSpPr>
          <p:cNvPr id="381967" name="Text Box 15"/>
          <p:cNvSpPr txBox="1">
            <a:spLocks noChangeArrowheads="1"/>
          </p:cNvSpPr>
          <p:nvPr/>
        </p:nvSpPr>
        <p:spPr bwMode="auto">
          <a:xfrm>
            <a:off x="1295400" y="3452813"/>
            <a:ext cx="1822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top of stack</a:t>
            </a:r>
          </a:p>
        </p:txBody>
      </p:sp>
      <p:sp>
        <p:nvSpPr>
          <p:cNvPr id="381968" name="AutoShape 16"/>
          <p:cNvSpPr>
            <a:spLocks noChangeArrowheads="1"/>
          </p:cNvSpPr>
          <p:nvPr/>
        </p:nvSpPr>
        <p:spPr bwMode="auto">
          <a:xfrm>
            <a:off x="1981200" y="385445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4075266" y="6335712"/>
            <a:ext cx="2937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cs typeface="Courier New"/>
              </a:rPr>
              <a:t>(28 out of 32, 4 left!)</a:t>
            </a:r>
          </a:p>
        </p:txBody>
      </p:sp>
    </p:spTree>
    <p:extLst>
      <p:ext uri="{BB962C8B-B14F-4D97-AF65-F5344CB8AC3E}">
        <p14:creationId xmlns:p14="http://schemas.microsoft.com/office/powerpoint/2010/main" val="9751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 C Leaf Procedure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610600" cy="2520950"/>
          </a:xfrm>
        </p:spPr>
        <p:txBody>
          <a:bodyPr/>
          <a:lstStyle/>
          <a:p>
            <a:r>
              <a:rPr lang="en-US" altLang="zh-CN" smtClean="0">
                <a:solidFill>
                  <a:schemeClr val="accent1"/>
                </a:solidFill>
                <a:ea typeface="宋体" pitchFamily="2" charset="-122"/>
              </a:rPr>
              <a:t>Leaf</a:t>
            </a:r>
            <a:r>
              <a:rPr lang="en-US" altLang="zh-CN" smtClean="0">
                <a:ea typeface="宋体" pitchFamily="2" charset="-122"/>
              </a:rPr>
              <a:t> procedures are ones that do not call other procedures.  Give the MIPS assembler code for</a:t>
            </a:r>
            <a:endParaRPr lang="en-US" altLang="zh-CN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int leaf_ex (int g, int h, int i, int j)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  {	int f;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f = (g+h) – (i+j);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return f;	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</a:t>
            </a:r>
            <a:r>
              <a:rPr lang="en-US" altLang="zh-CN" smtClean="0">
                <a:ea typeface="宋体" pitchFamily="2" charset="-122"/>
              </a:rPr>
              <a:t>where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g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h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smtClean="0">
                <a:ea typeface="宋体" pitchFamily="2" charset="-122"/>
              </a:rPr>
              <a:t>, and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j</a:t>
            </a:r>
            <a:r>
              <a:rPr lang="en-US" altLang="zh-CN" smtClean="0">
                <a:ea typeface="宋体" pitchFamily="2" charset="-122"/>
              </a:rPr>
              <a:t> are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$a1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$a2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$a3</a:t>
            </a:r>
          </a:p>
        </p:txBody>
      </p:sp>
    </p:spTree>
    <p:extLst>
      <p:ext uri="{BB962C8B-B14F-4D97-AF65-F5344CB8AC3E}">
        <p14:creationId xmlns:p14="http://schemas.microsoft.com/office/powerpoint/2010/main" val="24880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 C Leaf Procedure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924800" cy="252095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  <a:ea typeface="宋体" pitchFamily="2" charset="-122"/>
              </a:rPr>
              <a:t>Leaf</a:t>
            </a:r>
            <a:r>
              <a:rPr lang="en-US" altLang="zh-CN" dirty="0" smtClean="0">
                <a:ea typeface="宋体" pitchFamily="2" charset="-122"/>
              </a:rPr>
              <a:t> procedures are ones that do not call other procedures.  Give the MIPS assembler code for</a:t>
            </a:r>
            <a:endParaRPr lang="en-US" altLang="zh-CN" dirty="0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leaf_ex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(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g, 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h, 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j)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 { 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int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 f;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f = (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g+h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 – (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i+j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return f;	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dirty="0" smtClean="0">
                <a:ea typeface="宋体" pitchFamily="2" charset="-122"/>
              </a:rPr>
              <a:t>   </a:t>
            </a:r>
            <a:r>
              <a:rPr lang="en-US" altLang="zh-CN" dirty="0" smtClean="0">
                <a:ea typeface="宋体" pitchFamily="2" charset="-122"/>
              </a:rPr>
              <a:t>where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g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h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err="1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dirty="0" smtClean="0">
                <a:ea typeface="宋体" pitchFamily="2" charset="-122"/>
              </a:rPr>
              <a:t>, and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j</a:t>
            </a:r>
            <a:r>
              <a:rPr lang="en-US" altLang="zh-CN" dirty="0" smtClean="0">
                <a:ea typeface="宋体" pitchFamily="2" charset="-122"/>
              </a:rPr>
              <a:t> are in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$a1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$a2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$a3</a:t>
            </a:r>
          </a:p>
        </p:txBody>
      </p:sp>
    </p:spTree>
    <p:extLst>
      <p:ext uri="{BB962C8B-B14F-4D97-AF65-F5344CB8AC3E}">
        <p14:creationId xmlns:p14="http://schemas.microsoft.com/office/powerpoint/2010/main" val="1924757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Leaf Procedure Example</a:t>
            </a:r>
            <a:endParaRPr lang="en-AU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90600"/>
            <a:ext cx="8001000" cy="4876800"/>
          </a:xfrm>
        </p:spPr>
        <p:txBody>
          <a:bodyPr/>
          <a:lstStyle/>
          <a:p>
            <a:r>
              <a:rPr lang="en-US" dirty="0"/>
              <a:t>C code: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800" dirty="0" err="1">
                <a:latin typeface="Lucida Console" charset="0"/>
              </a:rPr>
              <a:t>int</a:t>
            </a:r>
            <a:r>
              <a:rPr lang="en-US" sz="2800" dirty="0">
                <a:latin typeface="Lucida Console" charset="0"/>
              </a:rPr>
              <a:t> </a:t>
            </a:r>
            <a:r>
              <a:rPr lang="en-US" sz="2800" dirty="0" err="1">
                <a:latin typeface="Lucida Console" charset="0"/>
              </a:rPr>
              <a:t>leaf_example</a:t>
            </a:r>
            <a:r>
              <a:rPr lang="en-US" sz="2800" dirty="0">
                <a:latin typeface="Lucida Console" charset="0"/>
              </a:rPr>
              <a:t> (</a:t>
            </a:r>
            <a:r>
              <a:rPr lang="en-US" sz="2800" dirty="0" err="1">
                <a:latin typeface="Lucida Console" charset="0"/>
              </a:rPr>
              <a:t>int</a:t>
            </a:r>
            <a:r>
              <a:rPr lang="en-US" sz="2800" dirty="0">
                <a:latin typeface="Lucida Console" charset="0"/>
              </a:rPr>
              <a:t> g, h, </a:t>
            </a:r>
            <a:r>
              <a:rPr lang="en-US" sz="2800" dirty="0" err="1">
                <a:latin typeface="Lucida Console" charset="0"/>
              </a:rPr>
              <a:t>i</a:t>
            </a:r>
            <a:r>
              <a:rPr lang="en-US" sz="2800" dirty="0">
                <a:latin typeface="Lucida Console" charset="0"/>
              </a:rPr>
              <a:t>, j)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{ </a:t>
            </a:r>
            <a:r>
              <a:rPr lang="en-US" sz="2800" dirty="0" err="1">
                <a:latin typeface="Lucida Console" charset="0"/>
              </a:rPr>
              <a:t>int</a:t>
            </a:r>
            <a:r>
              <a:rPr lang="en-US" sz="2800" dirty="0">
                <a:latin typeface="Lucida Console" charset="0"/>
              </a:rPr>
              <a:t> f;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  f = (g + h) - (</a:t>
            </a:r>
            <a:r>
              <a:rPr lang="en-US" sz="2800" dirty="0" err="1">
                <a:latin typeface="Lucida Console" charset="0"/>
              </a:rPr>
              <a:t>i</a:t>
            </a:r>
            <a:r>
              <a:rPr lang="en-US" sz="2800" dirty="0">
                <a:latin typeface="Lucida Console" charset="0"/>
              </a:rPr>
              <a:t> + j);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  return f;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}</a:t>
            </a:r>
          </a:p>
          <a:p>
            <a:pPr lvl="1"/>
            <a:r>
              <a:rPr lang="en-US" dirty="0"/>
              <a:t>Arguments </a:t>
            </a:r>
            <a:r>
              <a:rPr lang="en-US" dirty="0">
                <a:solidFill>
                  <a:srgbClr val="FF0000"/>
                </a:solidFill>
              </a:rPr>
              <a:t>g, …, </a:t>
            </a:r>
            <a:r>
              <a:rPr lang="en-US" dirty="0" smtClean="0">
                <a:solidFill>
                  <a:srgbClr val="FF0000"/>
                </a:solidFill>
              </a:rPr>
              <a:t>j </a:t>
            </a:r>
            <a:r>
              <a:rPr lang="en-US" dirty="0" smtClean="0"/>
              <a:t>are passed in </a:t>
            </a:r>
            <a:r>
              <a:rPr lang="en-US" dirty="0">
                <a:solidFill>
                  <a:srgbClr val="FF0000"/>
                </a:solidFill>
              </a:rPr>
              <a:t>$a0, …, $a3</a:t>
            </a:r>
          </a:p>
          <a:p>
            <a:pPr lvl="1"/>
            <a:r>
              <a:rPr lang="en-US" dirty="0"/>
              <a:t>f in </a:t>
            </a:r>
            <a:r>
              <a:rPr lang="en-US" dirty="0">
                <a:solidFill>
                  <a:srgbClr val="FF0000"/>
                </a:solidFill>
              </a:rPr>
              <a:t>$s0 </a:t>
            </a:r>
            <a:r>
              <a:rPr lang="en-US" dirty="0" smtClean="0"/>
              <a:t>(we need </a:t>
            </a:r>
            <a:r>
              <a:rPr lang="en-US" dirty="0"/>
              <a:t>to save </a:t>
            </a:r>
            <a:r>
              <a:rPr lang="en-US" dirty="0">
                <a:solidFill>
                  <a:srgbClr val="FF0000"/>
                </a:solidFill>
              </a:rPr>
              <a:t>$s0 </a:t>
            </a:r>
            <a:r>
              <a:rPr lang="en-US" dirty="0"/>
              <a:t>on </a:t>
            </a:r>
            <a:r>
              <a:rPr lang="en-US" dirty="0" smtClean="0"/>
              <a:t>stack – we will see why later)</a:t>
            </a:r>
            <a:endParaRPr lang="en-US" dirty="0"/>
          </a:p>
          <a:p>
            <a:pPr lvl="1"/>
            <a:r>
              <a:rPr lang="en-US" dirty="0" smtClean="0"/>
              <a:t>Results are returned in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v0, $v1</a:t>
            </a:r>
            <a:endParaRPr lang="en-AU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47800" y="5181600"/>
            <a:ext cx="2197171" cy="990600"/>
            <a:chOff x="6172200" y="4953000"/>
            <a:chExt cx="2197171" cy="990600"/>
          </a:xfrm>
        </p:grpSpPr>
        <p:sp>
          <p:nvSpPr>
            <p:cNvPr id="2" name="Rectangle 1"/>
            <p:cNvSpPr/>
            <p:nvPr/>
          </p:nvSpPr>
          <p:spPr bwMode="auto">
            <a:xfrm>
              <a:off x="6172200" y="5029200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848600" y="4953000"/>
              <a:ext cx="520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$a0</a:t>
              </a:r>
              <a:endParaRPr lang="en-US" sz="1400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172200" y="5254823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48600" y="5178623"/>
              <a:ext cx="520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$a1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72200" y="5486400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48600" y="5410200"/>
              <a:ext cx="520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$a2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172200" y="5712023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48600" y="5635823"/>
              <a:ext cx="520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$a3</a:t>
              </a:r>
              <a:endParaRPr lang="en-US" sz="14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81607" y="5334000"/>
            <a:ext cx="2195593" cy="533400"/>
            <a:chOff x="4432229" y="6172200"/>
            <a:chExt cx="2195593" cy="5334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4432229" y="6248400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08629" y="6172200"/>
              <a:ext cx="5191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$v0</a:t>
              </a:r>
              <a:endParaRPr lang="en-US" sz="140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432229" y="6474023"/>
              <a:ext cx="16764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08629" y="6397823"/>
              <a:ext cx="5191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$v1</a:t>
              </a:r>
              <a:endParaRPr lang="en-US" sz="1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6200" y="5410200"/>
            <a:ext cx="13383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a</a:t>
            </a:r>
            <a:r>
              <a:rPr lang="en-US" sz="1600" i="1" dirty="0" smtClean="0"/>
              <a:t>rgument registers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15649" y="5257800"/>
            <a:ext cx="13383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r</a:t>
            </a:r>
            <a:r>
              <a:rPr lang="en-US" sz="1600" i="1" dirty="0" smtClean="0"/>
              <a:t>esult registers</a:t>
            </a:r>
            <a:endParaRPr lang="en-US" sz="1600" i="1" dirty="0"/>
          </a:p>
        </p:txBody>
      </p:sp>
      <p:sp>
        <p:nvSpPr>
          <p:cNvPr id="17" name="Multidocument 16"/>
          <p:cNvSpPr/>
          <p:nvPr/>
        </p:nvSpPr>
        <p:spPr bwMode="auto">
          <a:xfrm>
            <a:off x="4114800" y="5257800"/>
            <a:ext cx="990600" cy="685800"/>
          </a:xfrm>
          <a:prstGeom prst="flowChartMultidocumen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581400" y="5638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334000" y="56388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094991" y="5410200"/>
            <a:ext cx="1010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p</a:t>
            </a:r>
            <a:r>
              <a:rPr lang="en-US" sz="1200" i="1" dirty="0" smtClean="0"/>
              <a:t>rocedure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283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1057982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Load/Store Instruction Format (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 format):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			</a:t>
            </a:r>
            <a:r>
              <a:rPr lang="en-US" dirty="0" err="1">
                <a:latin typeface="Courier New" pitchFamily="49" charset="0"/>
              </a:rPr>
              <a:t>lw</a:t>
            </a:r>
            <a:r>
              <a:rPr lang="en-US" dirty="0">
                <a:latin typeface="Courier New" pitchFamily="49" charset="0"/>
              </a:rPr>
              <a:t> $t0, 24($</a:t>
            </a:r>
            <a:r>
              <a:rPr lang="en-US" dirty="0" smtClean="0">
                <a:latin typeface="Courier New" pitchFamily="49" charset="0"/>
              </a:rPr>
              <a:t>s3)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225425" y="312738"/>
            <a:ext cx="2817813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Machine Language - Load Instruction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286000"/>
            <a:ext cx="5791200" cy="369888"/>
            <a:chOff x="1056" y="3024"/>
            <a:chExt cx="3648" cy="233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1056" y="3024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2839" name="Line 7"/>
            <p:cNvSpPr>
              <a:spLocks noChangeShapeType="1"/>
            </p:cNvSpPr>
            <p:nvPr/>
          </p:nvSpPr>
          <p:spPr bwMode="auto">
            <a:xfrm>
              <a:off x="1728" y="30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2840" name="Line 8"/>
            <p:cNvSpPr>
              <a:spLocks noChangeShapeType="1"/>
            </p:cNvSpPr>
            <p:nvPr/>
          </p:nvSpPr>
          <p:spPr bwMode="auto">
            <a:xfrm>
              <a:off x="2300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2841" name="Line 9"/>
            <p:cNvSpPr>
              <a:spLocks noChangeShapeType="1"/>
            </p:cNvSpPr>
            <p:nvPr/>
          </p:nvSpPr>
          <p:spPr bwMode="auto">
            <a:xfrm>
              <a:off x="2876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2842" name="Text Box 10"/>
            <p:cNvSpPr txBox="1">
              <a:spLocks noChangeArrowheads="1"/>
            </p:cNvSpPr>
            <p:nvPr/>
          </p:nvSpPr>
          <p:spPr bwMode="auto">
            <a:xfrm>
              <a:off x="1200" y="3024"/>
              <a:ext cx="278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35            19             8                       24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057400" y="1524000"/>
            <a:ext cx="1981200" cy="762000"/>
            <a:chOff x="1296" y="1008"/>
            <a:chExt cx="1248" cy="480"/>
          </a:xfrm>
        </p:grpSpPr>
        <p:sp>
          <p:nvSpPr>
            <p:cNvPr id="632860" name="Oval 28"/>
            <p:cNvSpPr>
              <a:spLocks noChangeArrowheads="1"/>
            </p:cNvSpPr>
            <p:nvPr/>
          </p:nvSpPr>
          <p:spPr bwMode="auto">
            <a:xfrm>
              <a:off x="2112" y="1008"/>
              <a:ext cx="432" cy="192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61" name="Line 29"/>
            <p:cNvSpPr>
              <a:spLocks noChangeShapeType="1"/>
            </p:cNvSpPr>
            <p:nvPr/>
          </p:nvSpPr>
          <p:spPr bwMode="auto">
            <a:xfrm flipH="1">
              <a:off x="1296" y="1200"/>
              <a:ext cx="960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876800" y="1524000"/>
            <a:ext cx="914400" cy="762000"/>
            <a:chOff x="3072" y="1008"/>
            <a:chExt cx="576" cy="480"/>
          </a:xfrm>
        </p:grpSpPr>
        <p:sp>
          <p:nvSpPr>
            <p:cNvPr id="632863" name="Oval 31"/>
            <p:cNvSpPr>
              <a:spLocks noChangeArrowheads="1"/>
            </p:cNvSpPr>
            <p:nvPr/>
          </p:nvSpPr>
          <p:spPr bwMode="auto">
            <a:xfrm>
              <a:off x="3072" y="1008"/>
              <a:ext cx="384" cy="192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64" name="Line 32"/>
            <p:cNvSpPr>
              <a:spLocks noChangeShapeType="1"/>
            </p:cNvSpPr>
            <p:nvPr/>
          </p:nvSpPr>
          <p:spPr bwMode="auto">
            <a:xfrm>
              <a:off x="3312" y="1200"/>
              <a:ext cx="33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124200" y="1524000"/>
            <a:ext cx="3048000" cy="762000"/>
            <a:chOff x="1968" y="1008"/>
            <a:chExt cx="1920" cy="480"/>
          </a:xfrm>
        </p:grpSpPr>
        <p:sp>
          <p:nvSpPr>
            <p:cNvPr id="632866" name="Oval 34"/>
            <p:cNvSpPr>
              <a:spLocks noChangeArrowheads="1"/>
            </p:cNvSpPr>
            <p:nvPr/>
          </p:nvSpPr>
          <p:spPr bwMode="auto">
            <a:xfrm>
              <a:off x="3456" y="1008"/>
              <a:ext cx="432" cy="192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67" name="Line 35"/>
            <p:cNvSpPr>
              <a:spLocks noChangeShapeType="1"/>
            </p:cNvSpPr>
            <p:nvPr/>
          </p:nvSpPr>
          <p:spPr bwMode="auto">
            <a:xfrm flipH="1">
              <a:off x="1968" y="1200"/>
              <a:ext cx="1632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4038600" y="1524000"/>
            <a:ext cx="685800" cy="762000"/>
            <a:chOff x="2544" y="1008"/>
            <a:chExt cx="432" cy="480"/>
          </a:xfrm>
        </p:grpSpPr>
        <p:sp>
          <p:nvSpPr>
            <p:cNvPr id="632869" name="Oval 37"/>
            <p:cNvSpPr>
              <a:spLocks noChangeArrowheads="1"/>
            </p:cNvSpPr>
            <p:nvPr/>
          </p:nvSpPr>
          <p:spPr bwMode="auto">
            <a:xfrm>
              <a:off x="2544" y="1008"/>
              <a:ext cx="432" cy="192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70" name="Line 38"/>
            <p:cNvSpPr>
              <a:spLocks noChangeShapeType="1"/>
            </p:cNvSpPr>
            <p:nvPr/>
          </p:nvSpPr>
          <p:spPr bwMode="auto">
            <a:xfrm flipH="1">
              <a:off x="2592" y="1200"/>
              <a:ext cx="192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838200" y="2951163"/>
            <a:ext cx="8001000" cy="3678237"/>
            <a:chOff x="528" y="1859"/>
            <a:chExt cx="5040" cy="2317"/>
          </a:xfrm>
        </p:grpSpPr>
        <p:sp>
          <p:nvSpPr>
            <p:cNvPr id="632876" name="Rectangle 44"/>
            <p:cNvSpPr>
              <a:spLocks noChangeArrowheads="1"/>
            </p:cNvSpPr>
            <p:nvPr/>
          </p:nvSpPr>
          <p:spPr bwMode="auto">
            <a:xfrm>
              <a:off x="3248" y="2051"/>
              <a:ext cx="1008" cy="19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77" name="Rectangle 45"/>
            <p:cNvSpPr>
              <a:spLocks noChangeArrowheads="1"/>
            </p:cNvSpPr>
            <p:nvPr/>
          </p:nvSpPr>
          <p:spPr bwMode="auto">
            <a:xfrm>
              <a:off x="3440" y="1859"/>
              <a:ext cx="63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32878" name="Rectangle 46"/>
            <p:cNvSpPr>
              <a:spLocks noChangeArrowheads="1"/>
            </p:cNvSpPr>
            <p:nvPr/>
          </p:nvSpPr>
          <p:spPr bwMode="auto">
            <a:xfrm>
              <a:off x="3584" y="3971"/>
              <a:ext cx="360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32879" name="Rectangle 47"/>
            <p:cNvSpPr>
              <a:spLocks noChangeArrowheads="1"/>
            </p:cNvSpPr>
            <p:nvPr/>
          </p:nvSpPr>
          <p:spPr bwMode="auto">
            <a:xfrm>
              <a:off x="4256" y="3971"/>
              <a:ext cx="131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word address (hex)</a:t>
              </a:r>
            </a:p>
          </p:txBody>
        </p:sp>
        <p:sp>
          <p:nvSpPr>
            <p:cNvPr id="632880" name="Rectangle 48"/>
            <p:cNvSpPr>
              <a:spLocks noChangeArrowheads="1"/>
            </p:cNvSpPr>
            <p:nvPr/>
          </p:nvSpPr>
          <p:spPr bwMode="auto">
            <a:xfrm>
              <a:off x="4304" y="3779"/>
              <a:ext cx="87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0x00000000</a:t>
              </a:r>
            </a:p>
          </p:txBody>
        </p:sp>
        <p:sp>
          <p:nvSpPr>
            <p:cNvPr id="632881" name="Rectangle 49"/>
            <p:cNvSpPr>
              <a:spLocks noChangeArrowheads="1"/>
            </p:cNvSpPr>
            <p:nvPr/>
          </p:nvSpPr>
          <p:spPr bwMode="auto">
            <a:xfrm>
              <a:off x="4304" y="3635"/>
              <a:ext cx="87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0x00000004</a:t>
              </a:r>
            </a:p>
          </p:txBody>
        </p:sp>
        <p:sp>
          <p:nvSpPr>
            <p:cNvPr id="632882" name="Rectangle 50"/>
            <p:cNvSpPr>
              <a:spLocks noChangeArrowheads="1"/>
            </p:cNvSpPr>
            <p:nvPr/>
          </p:nvSpPr>
          <p:spPr bwMode="auto">
            <a:xfrm>
              <a:off x="4304" y="3491"/>
              <a:ext cx="87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0x00000008</a:t>
              </a:r>
            </a:p>
          </p:txBody>
        </p:sp>
        <p:sp>
          <p:nvSpPr>
            <p:cNvPr id="632883" name="Rectangle 51"/>
            <p:cNvSpPr>
              <a:spLocks noChangeArrowheads="1"/>
            </p:cNvSpPr>
            <p:nvPr/>
          </p:nvSpPr>
          <p:spPr bwMode="auto">
            <a:xfrm>
              <a:off x="4304" y="3347"/>
              <a:ext cx="864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0x0000000c</a:t>
              </a:r>
            </a:p>
          </p:txBody>
        </p:sp>
        <p:sp>
          <p:nvSpPr>
            <p:cNvPr id="632884" name="Rectangle 52"/>
            <p:cNvSpPr>
              <a:spLocks noChangeArrowheads="1"/>
            </p:cNvSpPr>
            <p:nvPr/>
          </p:nvSpPr>
          <p:spPr bwMode="auto">
            <a:xfrm>
              <a:off x="4304" y="2038"/>
              <a:ext cx="83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0xf f f f f f f f</a:t>
              </a:r>
            </a:p>
          </p:txBody>
        </p:sp>
        <p:sp>
          <p:nvSpPr>
            <p:cNvPr id="632885" name="Line 53"/>
            <p:cNvSpPr>
              <a:spLocks noChangeShapeType="1"/>
            </p:cNvSpPr>
            <p:nvPr/>
          </p:nvSpPr>
          <p:spPr bwMode="auto">
            <a:xfrm>
              <a:off x="2912" y="30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86" name="Line 54"/>
            <p:cNvSpPr>
              <a:spLocks noChangeShapeType="1"/>
            </p:cNvSpPr>
            <p:nvPr/>
          </p:nvSpPr>
          <p:spPr bwMode="auto">
            <a:xfrm>
              <a:off x="3248" y="2944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87" name="Line 55"/>
            <p:cNvSpPr>
              <a:spLocks noChangeShapeType="1"/>
            </p:cNvSpPr>
            <p:nvPr/>
          </p:nvSpPr>
          <p:spPr bwMode="auto">
            <a:xfrm>
              <a:off x="3248" y="308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88" name="Line 56"/>
            <p:cNvSpPr>
              <a:spLocks noChangeShapeType="1"/>
            </p:cNvSpPr>
            <p:nvPr/>
          </p:nvSpPr>
          <p:spPr bwMode="auto">
            <a:xfrm>
              <a:off x="3248" y="3827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89" name="Line 57"/>
            <p:cNvSpPr>
              <a:spLocks noChangeShapeType="1"/>
            </p:cNvSpPr>
            <p:nvPr/>
          </p:nvSpPr>
          <p:spPr bwMode="auto">
            <a:xfrm>
              <a:off x="3248" y="368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90" name="Line 58"/>
            <p:cNvSpPr>
              <a:spLocks noChangeShapeType="1"/>
            </p:cNvSpPr>
            <p:nvPr/>
          </p:nvSpPr>
          <p:spPr bwMode="auto">
            <a:xfrm>
              <a:off x="3248" y="3539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91" name="Line 59"/>
            <p:cNvSpPr>
              <a:spLocks noChangeShapeType="1"/>
            </p:cNvSpPr>
            <p:nvPr/>
          </p:nvSpPr>
          <p:spPr bwMode="auto">
            <a:xfrm>
              <a:off x="3248" y="339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92" name="Rectangle 60"/>
            <p:cNvSpPr>
              <a:spLocks noChangeArrowheads="1"/>
            </p:cNvSpPr>
            <p:nvPr/>
          </p:nvSpPr>
          <p:spPr bwMode="auto">
            <a:xfrm>
              <a:off x="2576" y="2944"/>
              <a:ext cx="368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  <a:latin typeface="Courier New" pitchFamily="49" charset="0"/>
                </a:rPr>
                <a:t>s3</a:t>
              </a:r>
              <a:endParaRPr lang="en-US" sz="20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632893" name="Rectangle 61"/>
            <p:cNvSpPr>
              <a:spLocks noChangeArrowheads="1"/>
            </p:cNvSpPr>
            <p:nvPr/>
          </p:nvSpPr>
          <p:spPr bwMode="auto">
            <a:xfrm>
              <a:off x="4304" y="2896"/>
              <a:ext cx="872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0x12004094</a:t>
              </a:r>
            </a:p>
          </p:txBody>
        </p:sp>
        <p:sp>
          <p:nvSpPr>
            <p:cNvPr id="632894" name="Line 62"/>
            <p:cNvSpPr>
              <a:spLocks noChangeShapeType="1"/>
            </p:cNvSpPr>
            <p:nvPr/>
          </p:nvSpPr>
          <p:spPr bwMode="auto">
            <a:xfrm>
              <a:off x="3248" y="2182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95" name="Rectangle 63"/>
            <p:cNvSpPr>
              <a:spLocks noChangeArrowheads="1"/>
            </p:cNvSpPr>
            <p:nvPr/>
          </p:nvSpPr>
          <p:spPr bwMode="auto">
            <a:xfrm>
              <a:off x="528" y="2016"/>
              <a:ext cx="1179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</a:rPr>
                <a:t>24</a:t>
              </a:r>
              <a:r>
                <a:rPr lang="en-US" sz="2000" baseline="-25000" dirty="0">
                  <a:solidFill>
                    <a:schemeClr val="tx1"/>
                  </a:solidFill>
                  <a:latin typeface="Courier New" pitchFamily="49" charset="0"/>
                </a:rPr>
                <a:t>10</a:t>
              </a:r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</a:rPr>
                <a:t> + $</a:t>
              </a:r>
              <a:r>
                <a:rPr lang="en-US" sz="2000" dirty="0" smtClean="0">
                  <a:solidFill>
                    <a:schemeClr val="tx1"/>
                  </a:solidFill>
                  <a:latin typeface="Courier New" pitchFamily="49" charset="0"/>
                </a:rPr>
                <a:t>s3 </a:t>
              </a:r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</a:rPr>
                <a:t>=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762000" y="3886200"/>
            <a:ext cx="3052763" cy="1511300"/>
            <a:chOff x="432" y="1920"/>
            <a:chExt cx="1923" cy="952"/>
          </a:xfrm>
        </p:grpSpPr>
        <p:sp>
          <p:nvSpPr>
            <p:cNvPr id="632898" name="Rectangle 66"/>
            <p:cNvSpPr>
              <a:spLocks noChangeArrowheads="1"/>
            </p:cNvSpPr>
            <p:nvPr/>
          </p:nvSpPr>
          <p:spPr bwMode="auto">
            <a:xfrm>
              <a:off x="432" y="1920"/>
              <a:ext cx="1923" cy="9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   . . . 0001 1000</a:t>
              </a:r>
            </a:p>
            <a:p>
              <a:r>
                <a:rPr lang="en-US" sz="2400">
                  <a:solidFill>
                    <a:schemeClr val="accent2"/>
                  </a:solidFill>
                </a:rPr>
                <a:t>+ . . . 1001 0100</a:t>
              </a:r>
            </a:p>
            <a:p>
              <a:r>
                <a:rPr lang="en-US" sz="2400">
                  <a:solidFill>
                    <a:schemeClr val="accent2"/>
                  </a:solidFill>
                </a:rPr>
                <a:t>   . . . 1010 1100 =</a:t>
              </a:r>
            </a:p>
            <a:p>
              <a:r>
                <a:rPr lang="en-US" sz="2400">
                  <a:solidFill>
                    <a:schemeClr val="accent2"/>
                  </a:solidFill>
                </a:rPr>
                <a:t>               0x120040ac</a:t>
              </a:r>
            </a:p>
          </p:txBody>
        </p:sp>
        <p:sp>
          <p:nvSpPr>
            <p:cNvPr id="632899" name="Line 67"/>
            <p:cNvSpPr>
              <a:spLocks noChangeShapeType="1"/>
            </p:cNvSpPr>
            <p:nvPr/>
          </p:nvSpPr>
          <p:spPr bwMode="auto">
            <a:xfrm>
              <a:off x="672" y="2400"/>
              <a:ext cx="12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4114800" y="4038600"/>
            <a:ext cx="4114800" cy="431800"/>
            <a:chOff x="2592" y="2560"/>
            <a:chExt cx="2592" cy="272"/>
          </a:xfrm>
        </p:grpSpPr>
        <p:sp>
          <p:nvSpPr>
            <p:cNvPr id="632901" name="Line 69"/>
            <p:cNvSpPr>
              <a:spLocks noChangeShapeType="1"/>
            </p:cNvSpPr>
            <p:nvPr/>
          </p:nvSpPr>
          <p:spPr bwMode="auto">
            <a:xfrm>
              <a:off x="3120" y="270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902" name="Line 70"/>
            <p:cNvSpPr>
              <a:spLocks noChangeShapeType="1"/>
            </p:cNvSpPr>
            <p:nvPr/>
          </p:nvSpPr>
          <p:spPr bwMode="auto">
            <a:xfrm>
              <a:off x="3264" y="260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903" name="Line 71"/>
            <p:cNvSpPr>
              <a:spLocks noChangeShapeType="1"/>
            </p:cNvSpPr>
            <p:nvPr/>
          </p:nvSpPr>
          <p:spPr bwMode="auto">
            <a:xfrm>
              <a:off x="3264" y="2752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905" name="Rectangle 73"/>
            <p:cNvSpPr>
              <a:spLocks noChangeArrowheads="1"/>
            </p:cNvSpPr>
            <p:nvPr/>
          </p:nvSpPr>
          <p:spPr bwMode="auto">
            <a:xfrm>
              <a:off x="4320" y="2560"/>
              <a:ext cx="864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0x120040ac</a:t>
              </a:r>
            </a:p>
          </p:txBody>
        </p:sp>
        <p:sp>
          <p:nvSpPr>
            <p:cNvPr id="632906" name="Rectangle 74"/>
            <p:cNvSpPr>
              <a:spLocks noChangeArrowheads="1"/>
            </p:cNvSpPr>
            <p:nvPr/>
          </p:nvSpPr>
          <p:spPr bwMode="auto">
            <a:xfrm>
              <a:off x="2592" y="2608"/>
              <a:ext cx="560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latin typeface="Courier New" pitchFamily="49" charset="0"/>
                </a:rPr>
                <a:t> $t0 </a:t>
              </a:r>
            </a:p>
          </p:txBody>
        </p:sp>
      </p:grp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 Instructions</a:t>
            </a:r>
            <a:endParaRPr lang="en-AU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 call: jump and link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800" dirty="0" err="1">
                <a:latin typeface="Lucida Console" charset="0"/>
              </a:rPr>
              <a:t>jal</a:t>
            </a:r>
            <a:r>
              <a:rPr lang="en-US" sz="2800" dirty="0">
                <a:latin typeface="Lucida Console" charset="0"/>
              </a:rPr>
              <a:t> </a:t>
            </a:r>
            <a:r>
              <a:rPr lang="en-US" sz="2800" dirty="0" err="1">
                <a:latin typeface="Lucida Console" charset="0"/>
              </a:rPr>
              <a:t>ProcedureLabel</a:t>
            </a:r>
            <a:endParaRPr lang="en-US" sz="2800" dirty="0">
              <a:latin typeface="Lucida Console" charset="0"/>
            </a:endParaRPr>
          </a:p>
          <a:p>
            <a:pPr lvl="1"/>
            <a:r>
              <a:rPr lang="en-US" dirty="0"/>
              <a:t>Address of </a:t>
            </a:r>
            <a:r>
              <a:rPr lang="en-US" dirty="0">
                <a:solidFill>
                  <a:srgbClr val="008000"/>
                </a:solidFill>
              </a:rPr>
              <a:t>following</a:t>
            </a:r>
            <a:r>
              <a:rPr lang="en-US" dirty="0"/>
              <a:t> instruction put in $</a:t>
            </a:r>
            <a:r>
              <a:rPr lang="en-US" dirty="0" err="1"/>
              <a:t>ra</a:t>
            </a:r>
            <a:endParaRPr lang="en-US" dirty="0"/>
          </a:p>
          <a:p>
            <a:pPr lvl="1"/>
            <a:r>
              <a:rPr lang="en-US" dirty="0"/>
              <a:t>Jumps to target address</a:t>
            </a:r>
          </a:p>
          <a:p>
            <a:r>
              <a:rPr lang="en-US" dirty="0"/>
              <a:t>Procedure return: jump register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800" dirty="0" err="1">
                <a:latin typeface="Lucida Console" charset="0"/>
              </a:rPr>
              <a:t>jr</a:t>
            </a:r>
            <a:r>
              <a:rPr lang="en-US" sz="2800" dirty="0">
                <a:latin typeface="Lucida Console" charset="0"/>
              </a:rPr>
              <a:t> $</a:t>
            </a:r>
            <a:r>
              <a:rPr lang="en-US" sz="2800" dirty="0" err="1">
                <a:latin typeface="Lucida Console" charset="0"/>
              </a:rPr>
              <a:t>ra</a:t>
            </a:r>
            <a:endParaRPr lang="en-US" sz="2800" dirty="0">
              <a:latin typeface="Lucida Console" charset="0"/>
            </a:endParaRPr>
          </a:p>
          <a:p>
            <a:pPr lvl="1"/>
            <a:r>
              <a:rPr lang="en-US" dirty="0"/>
              <a:t>Copies $</a:t>
            </a:r>
            <a:r>
              <a:rPr lang="en-US" dirty="0" err="1"/>
              <a:t>ra</a:t>
            </a:r>
            <a:r>
              <a:rPr lang="en-US" dirty="0"/>
              <a:t> to program counter</a:t>
            </a:r>
          </a:p>
          <a:p>
            <a:pPr lvl="1"/>
            <a:r>
              <a:rPr lang="en-US" dirty="0"/>
              <a:t>Can also be used for computed jumps</a:t>
            </a:r>
          </a:p>
          <a:p>
            <a:pPr lvl="2"/>
            <a:r>
              <a:rPr lang="en-US" dirty="0"/>
              <a:t>e.g., for case/switch statements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5638800"/>
            <a:ext cx="1644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Example: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8" name="Rectangle 12"/>
          <p:cNvSpPr>
            <a:spLocks noChangeArrowheads="1"/>
          </p:cNvSpPr>
          <p:nvPr/>
        </p:nvSpPr>
        <p:spPr bwMode="auto">
          <a:xfrm>
            <a:off x="990600" y="1981200"/>
            <a:ext cx="5021263" cy="8763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990600" y="2857500"/>
            <a:ext cx="5021263" cy="1147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990600" y="4005263"/>
            <a:ext cx="5021263" cy="36671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95" name="Rectangle 19"/>
          <p:cNvSpPr>
            <a:spLocks noChangeArrowheads="1"/>
          </p:cNvSpPr>
          <p:nvPr/>
        </p:nvSpPr>
        <p:spPr bwMode="auto">
          <a:xfrm>
            <a:off x="990600" y="1676400"/>
            <a:ext cx="5021263" cy="40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96" name="Rectangle 20"/>
          <p:cNvSpPr>
            <a:spLocks noChangeArrowheads="1"/>
          </p:cNvSpPr>
          <p:nvPr/>
        </p:nvSpPr>
        <p:spPr bwMode="auto">
          <a:xfrm>
            <a:off x="990600" y="4371975"/>
            <a:ext cx="5021263" cy="7858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97" name="Rectangle 21"/>
          <p:cNvSpPr>
            <a:spLocks noChangeArrowheads="1"/>
          </p:cNvSpPr>
          <p:nvPr/>
        </p:nvSpPr>
        <p:spPr bwMode="auto">
          <a:xfrm>
            <a:off x="990600" y="5105400"/>
            <a:ext cx="5021263" cy="3952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Leaf Procedure Example</a:t>
            </a:r>
            <a:endParaRPr lang="en-AU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47595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 dirty="0"/>
              <a:t>MIPS code: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900" dirty="0">
                <a:latin typeface="Lucida Console" charset="0"/>
              </a:rPr>
              <a:t>	</a:t>
            </a:r>
            <a:r>
              <a:rPr lang="en-US" sz="2900" dirty="0" err="1" smtClean="0">
                <a:latin typeface="Lucida Console" charset="0"/>
              </a:rPr>
              <a:t>leaf_example</a:t>
            </a:r>
            <a:r>
              <a:rPr lang="en-US" sz="2900" dirty="0">
                <a:latin typeface="Lucida Console" charset="0"/>
              </a:rPr>
              <a:t>: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</a:t>
            </a:r>
            <a:r>
              <a:rPr lang="en-US" sz="2900" dirty="0" smtClean="0">
                <a:latin typeface="Lucida Console" charset="0"/>
              </a:rPr>
              <a:t> </a:t>
            </a:r>
            <a:r>
              <a:rPr lang="en-US" sz="2900" dirty="0" err="1" smtClean="0">
                <a:latin typeface="Lucida Console" charset="0"/>
              </a:rPr>
              <a:t>addi</a:t>
            </a:r>
            <a:r>
              <a:rPr lang="en-US" sz="2900" dirty="0" smtClean="0">
                <a:latin typeface="Lucida Console" charset="0"/>
              </a:rPr>
              <a:t> </a:t>
            </a:r>
            <a:r>
              <a:rPr lang="en-US" sz="2900" dirty="0">
                <a:latin typeface="Lucida Console" charset="0"/>
              </a:rPr>
              <a:t>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, 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, -4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</a:t>
            </a:r>
            <a:r>
              <a:rPr lang="en-US" sz="2900" dirty="0" err="1">
                <a:latin typeface="Lucida Console" charset="0"/>
              </a:rPr>
              <a:t>sw</a:t>
            </a:r>
            <a:r>
              <a:rPr lang="en-US" sz="2900" dirty="0">
                <a:latin typeface="Lucida Console" charset="0"/>
              </a:rPr>
              <a:t>   $s0, 0($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)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add  $t0, $a0, $a1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add  $t1, $a2, $a3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sub  $s0, $t0, $t1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add  $v0, $s0, $zero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</a:t>
            </a:r>
            <a:r>
              <a:rPr lang="en-US" sz="2900" dirty="0" err="1">
                <a:latin typeface="Lucida Console" charset="0"/>
              </a:rPr>
              <a:t>lw</a:t>
            </a:r>
            <a:r>
              <a:rPr lang="en-US" sz="2900" dirty="0">
                <a:latin typeface="Lucida Console" charset="0"/>
              </a:rPr>
              <a:t>   $s0, 0($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)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</a:t>
            </a:r>
            <a:r>
              <a:rPr lang="en-US" sz="2900" dirty="0" err="1">
                <a:latin typeface="Lucida Console" charset="0"/>
              </a:rPr>
              <a:t>addi</a:t>
            </a:r>
            <a:r>
              <a:rPr lang="en-US" sz="2900" dirty="0">
                <a:latin typeface="Lucida Console" charset="0"/>
              </a:rPr>
              <a:t> 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, $</a:t>
            </a:r>
            <a:r>
              <a:rPr lang="en-US" sz="2900" dirty="0" err="1">
                <a:latin typeface="Lucida Console" charset="0"/>
              </a:rPr>
              <a:t>sp</a:t>
            </a:r>
            <a:r>
              <a:rPr lang="en-US" sz="2900" dirty="0">
                <a:latin typeface="Lucida Console" charset="0"/>
              </a:rPr>
              <a:t>, 4</a:t>
            </a:r>
            <a:br>
              <a:rPr lang="en-US" sz="2900" dirty="0">
                <a:latin typeface="Lucida Console" charset="0"/>
              </a:rPr>
            </a:br>
            <a:r>
              <a:rPr lang="en-US" sz="2900" dirty="0">
                <a:latin typeface="Lucida Console" charset="0"/>
              </a:rPr>
              <a:t>  </a:t>
            </a:r>
            <a:r>
              <a:rPr lang="en-US" sz="2900" dirty="0" err="1">
                <a:latin typeface="Lucida Console" charset="0"/>
              </a:rPr>
              <a:t>jr</a:t>
            </a:r>
            <a:r>
              <a:rPr lang="en-US" sz="2900" dirty="0">
                <a:latin typeface="Lucida Console" charset="0"/>
              </a:rPr>
              <a:t>   $</a:t>
            </a:r>
            <a:r>
              <a:rPr lang="en-US" sz="2900" dirty="0" err="1">
                <a:latin typeface="Lucida Console" charset="0"/>
              </a:rPr>
              <a:t>ra</a:t>
            </a:r>
            <a:endParaRPr lang="en-US" sz="2900" dirty="0">
              <a:latin typeface="Lucida Console" charset="0"/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6224588" y="2209800"/>
            <a:ext cx="2001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</a:rPr>
              <a:t>Save $s0 on stack</a:t>
            </a:r>
            <a:endParaRPr lang="en-AU" dirty="0">
              <a:latin typeface="Tahoma" charset="0"/>
            </a:endParaRP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6224588" y="3200400"/>
            <a:ext cx="176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</a:rPr>
              <a:t>Procedure body</a:t>
            </a:r>
            <a:endParaRPr lang="en-AU" dirty="0">
              <a:latin typeface="Tahoma" charset="0"/>
            </a:endParaRP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6224588" y="4581525"/>
            <a:ext cx="137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Restore $s0</a:t>
            </a:r>
            <a:endParaRPr lang="en-AU">
              <a:latin typeface="Tahoma" charset="0"/>
            </a:endParaRP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6224588" y="4005263"/>
            <a:ext cx="80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</a:rPr>
              <a:t>Result</a:t>
            </a:r>
            <a:endParaRPr lang="en-AU" dirty="0">
              <a:latin typeface="Tahoma" charset="0"/>
            </a:endParaRP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6215063" y="5157788"/>
            <a:ext cx="858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Return</a:t>
            </a:r>
            <a:endParaRPr lang="en-AU">
              <a:latin typeface="Tahoma" charset="0"/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6019800" y="2819400"/>
            <a:ext cx="152400" cy="1143000"/>
          </a:xfrm>
          <a:prstGeom prst="rightBrace">
            <a:avLst>
              <a:gd name="adj1" fmla="val 123275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6019800" y="4419600"/>
            <a:ext cx="152400" cy="762000"/>
          </a:xfrm>
          <a:prstGeom prst="rightBrace">
            <a:avLst>
              <a:gd name="adj1" fmla="val 123275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6019800" y="2057400"/>
            <a:ext cx="152400" cy="762000"/>
          </a:xfrm>
          <a:prstGeom prst="rightBrace">
            <a:avLst>
              <a:gd name="adj1" fmla="val 123275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6019800" y="3962400"/>
            <a:ext cx="152400" cy="457200"/>
          </a:xfrm>
          <a:prstGeom prst="rightBrace">
            <a:avLst>
              <a:gd name="adj1" fmla="val 123275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6019800" y="5181600"/>
            <a:ext cx="76200" cy="304800"/>
          </a:xfrm>
          <a:prstGeom prst="rightBrace">
            <a:avLst>
              <a:gd name="adj1" fmla="val 123275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26" name="Rectangle 54"/>
          <p:cNvSpPr>
            <a:spLocks noChangeArrowheads="1"/>
          </p:cNvSpPr>
          <p:nvPr/>
        </p:nvSpPr>
        <p:spPr bwMode="auto">
          <a:xfrm>
            <a:off x="6477000" y="1600200"/>
            <a:ext cx="2438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Procedure Call Mechanics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447800" y="18288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Old Stack Frame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1447800" y="2590800"/>
            <a:ext cx="1295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4419600" y="2667000"/>
            <a:ext cx="1295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4419600" y="19050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4419600" y="2667000"/>
            <a:ext cx="1295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arg registers</a:t>
            </a:r>
          </a:p>
        </p:txBody>
      </p:sp>
      <p:sp>
        <p:nvSpPr>
          <p:cNvPr id="207883" name="Rectangle 11"/>
          <p:cNvSpPr>
            <a:spLocks noChangeArrowheads="1"/>
          </p:cNvSpPr>
          <p:nvPr/>
        </p:nvSpPr>
        <p:spPr bwMode="auto">
          <a:xfrm>
            <a:off x="4419600" y="3048000"/>
            <a:ext cx="1295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return address</a:t>
            </a:r>
          </a:p>
        </p:txBody>
      </p: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4419600" y="3429000"/>
            <a:ext cx="1295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Saved registers</a:t>
            </a:r>
          </a:p>
        </p:txBody>
      </p:sp>
      <p:sp>
        <p:nvSpPr>
          <p:cNvPr id="207885" name="Rectangle 13"/>
          <p:cNvSpPr>
            <a:spLocks noChangeArrowheads="1"/>
          </p:cNvSpPr>
          <p:nvPr/>
        </p:nvSpPr>
        <p:spPr bwMode="auto">
          <a:xfrm>
            <a:off x="4419600" y="3810000"/>
            <a:ext cx="12954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local variables</a:t>
            </a:r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>
            <a:off x="6858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>
            <a:off x="6858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>
            <a:off x="3657600" y="266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89" name="Line 17"/>
          <p:cNvSpPr>
            <a:spLocks noChangeShapeType="1"/>
          </p:cNvSpPr>
          <p:nvPr/>
        </p:nvSpPr>
        <p:spPr bwMode="auto">
          <a:xfrm>
            <a:off x="3657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90" name="AutoShape 18"/>
          <p:cNvSpPr>
            <a:spLocks/>
          </p:cNvSpPr>
          <p:nvPr/>
        </p:nvSpPr>
        <p:spPr bwMode="auto">
          <a:xfrm>
            <a:off x="3886200" y="26670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2819400" y="3276600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New Stack </a:t>
            </a:r>
          </a:p>
          <a:p>
            <a:r>
              <a:rPr lang="en-US" sz="1400">
                <a:solidFill>
                  <a:schemeClr val="tx1"/>
                </a:solidFill>
              </a:rPr>
              <a:t>Frame</a:t>
            </a: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3276600" y="2438400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$fp</a:t>
            </a:r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381000" y="1524000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$fp</a:t>
            </a: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382588" y="2286000"/>
            <a:ext cx="473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$sp</a:t>
            </a:r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3276600" y="4144963"/>
            <a:ext cx="473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$sp</a:t>
            </a:r>
          </a:p>
        </p:txBody>
      </p:sp>
      <p:sp>
        <p:nvSpPr>
          <p:cNvPr id="207898" name="Text Box 26"/>
          <p:cNvSpPr txBox="1">
            <a:spLocks noChangeArrowheads="1"/>
          </p:cNvSpPr>
          <p:nvPr/>
        </p:nvSpPr>
        <p:spPr bwMode="auto">
          <a:xfrm>
            <a:off x="457200" y="5867400"/>
            <a:ext cx="12103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Low Address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152400" y="1295400"/>
            <a:ext cx="12504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High Address</a:t>
            </a:r>
          </a:p>
        </p:txBody>
      </p:sp>
      <p:sp>
        <p:nvSpPr>
          <p:cNvPr id="207901" name="Rectangle 29"/>
          <p:cNvSpPr>
            <a:spLocks noChangeArrowheads="1"/>
          </p:cNvSpPr>
          <p:nvPr/>
        </p:nvSpPr>
        <p:spPr bwMode="auto">
          <a:xfrm>
            <a:off x="7162800" y="51054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7902" name="Rectangle 30"/>
          <p:cNvSpPr>
            <a:spLocks noChangeArrowheads="1"/>
          </p:cNvSpPr>
          <p:nvPr/>
        </p:nvSpPr>
        <p:spPr bwMode="auto">
          <a:xfrm>
            <a:off x="7162800" y="5638800"/>
            <a:ext cx="533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ISA</a:t>
            </a:r>
          </a:p>
        </p:txBody>
      </p:sp>
      <p:sp>
        <p:nvSpPr>
          <p:cNvPr id="207903" name="Rectangle 31"/>
          <p:cNvSpPr>
            <a:spLocks noChangeArrowheads="1"/>
          </p:cNvSpPr>
          <p:nvPr/>
        </p:nvSpPr>
        <p:spPr bwMode="auto">
          <a:xfrm>
            <a:off x="7162800" y="5791200"/>
            <a:ext cx="5334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HW</a:t>
            </a:r>
          </a:p>
        </p:txBody>
      </p:sp>
      <p:sp>
        <p:nvSpPr>
          <p:cNvPr id="207904" name="Line 32"/>
          <p:cNvSpPr>
            <a:spLocks noChangeShapeType="1"/>
          </p:cNvSpPr>
          <p:nvPr/>
        </p:nvSpPr>
        <p:spPr bwMode="auto">
          <a:xfrm flipH="1">
            <a:off x="76962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05" name="Line 33"/>
          <p:cNvSpPr>
            <a:spLocks noChangeShapeType="1"/>
          </p:cNvSpPr>
          <p:nvPr/>
        </p:nvSpPr>
        <p:spPr bwMode="auto">
          <a:xfrm flipH="1">
            <a:off x="7696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06" name="Text Box 34"/>
          <p:cNvSpPr txBox="1">
            <a:spLocks noChangeArrowheads="1"/>
          </p:cNvSpPr>
          <p:nvPr/>
        </p:nvSpPr>
        <p:spPr bwMode="auto">
          <a:xfrm>
            <a:off x="7908925" y="5162550"/>
            <a:ext cx="861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7907" name="Text Box 35"/>
          <p:cNvSpPr txBox="1">
            <a:spLocks noChangeArrowheads="1"/>
          </p:cNvSpPr>
          <p:nvPr/>
        </p:nvSpPr>
        <p:spPr bwMode="auto">
          <a:xfrm>
            <a:off x="7924800" y="5699125"/>
            <a:ext cx="10599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>
                <a:solidFill>
                  <a:schemeClr val="tx1"/>
                </a:solidFill>
              </a:rPr>
              <a:t>addressing</a:t>
            </a:r>
          </a:p>
        </p:txBody>
      </p:sp>
      <p:sp>
        <p:nvSpPr>
          <p:cNvPr id="207909" name="Rectangle 37"/>
          <p:cNvSpPr>
            <a:spLocks noChangeArrowheads="1"/>
          </p:cNvSpPr>
          <p:nvPr/>
        </p:nvSpPr>
        <p:spPr bwMode="auto">
          <a:xfrm>
            <a:off x="7391400" y="1905000"/>
            <a:ext cx="1066800" cy="10668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50000">
                <a:srgbClr val="008080">
                  <a:gamma/>
                  <a:tint val="0"/>
                  <a:invGamma/>
                </a:srgbClr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0" name="Rectangle 38"/>
          <p:cNvSpPr>
            <a:spLocks noChangeArrowheads="1"/>
          </p:cNvSpPr>
          <p:nvPr/>
        </p:nvSpPr>
        <p:spPr bwMode="auto">
          <a:xfrm>
            <a:off x="7391400" y="2971800"/>
            <a:ext cx="10668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1" name="Rectangle 39"/>
          <p:cNvSpPr>
            <a:spLocks noChangeArrowheads="1"/>
          </p:cNvSpPr>
          <p:nvPr/>
        </p:nvSpPr>
        <p:spPr bwMode="auto">
          <a:xfrm>
            <a:off x="7391400" y="3352800"/>
            <a:ext cx="10668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2" name="Rectangle 40"/>
          <p:cNvSpPr>
            <a:spLocks noChangeArrowheads="1"/>
          </p:cNvSpPr>
          <p:nvPr/>
        </p:nvSpPr>
        <p:spPr bwMode="auto">
          <a:xfrm>
            <a:off x="7391400" y="3733800"/>
            <a:ext cx="10668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3" name="Line 41"/>
          <p:cNvSpPr>
            <a:spLocks noChangeShapeType="1"/>
          </p:cNvSpPr>
          <p:nvPr/>
        </p:nvSpPr>
        <p:spPr bwMode="auto">
          <a:xfrm>
            <a:off x="69342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4" name="Line 42"/>
          <p:cNvSpPr>
            <a:spLocks noChangeShapeType="1"/>
          </p:cNvSpPr>
          <p:nvPr/>
        </p:nvSpPr>
        <p:spPr bwMode="auto">
          <a:xfrm>
            <a:off x="6934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>
            <a:off x="69342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16" name="Text Box 44"/>
          <p:cNvSpPr txBox="1">
            <a:spLocks noChangeArrowheads="1"/>
          </p:cNvSpPr>
          <p:nvPr/>
        </p:nvSpPr>
        <p:spPr bwMode="auto">
          <a:xfrm>
            <a:off x="6553200" y="3048000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$gp</a:t>
            </a:r>
          </a:p>
        </p:txBody>
      </p:sp>
      <p:sp>
        <p:nvSpPr>
          <p:cNvPr id="207917" name="Text Box 45"/>
          <p:cNvSpPr txBox="1">
            <a:spLocks noChangeArrowheads="1"/>
          </p:cNvSpPr>
          <p:nvPr/>
        </p:nvSpPr>
        <p:spPr bwMode="auto">
          <a:xfrm>
            <a:off x="6615113" y="3505200"/>
            <a:ext cx="4347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207918" name="Text Box 46"/>
          <p:cNvSpPr txBox="1">
            <a:spLocks noChangeArrowheads="1"/>
          </p:cNvSpPr>
          <p:nvPr/>
        </p:nvSpPr>
        <p:spPr bwMode="auto">
          <a:xfrm>
            <a:off x="6554788" y="1752600"/>
            <a:ext cx="473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$sp</a:t>
            </a:r>
          </a:p>
        </p:txBody>
      </p:sp>
      <p:sp>
        <p:nvSpPr>
          <p:cNvPr id="207919" name="Text Box 47"/>
          <p:cNvSpPr txBox="1">
            <a:spLocks noChangeArrowheads="1"/>
          </p:cNvSpPr>
          <p:nvPr/>
        </p:nvSpPr>
        <p:spPr bwMode="auto">
          <a:xfrm>
            <a:off x="7620000" y="1905000"/>
            <a:ext cx="603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207920" name="Text Box 48"/>
          <p:cNvSpPr txBox="1">
            <a:spLocks noChangeArrowheads="1"/>
          </p:cNvSpPr>
          <p:nvPr/>
        </p:nvSpPr>
        <p:spPr bwMode="auto">
          <a:xfrm>
            <a:off x="7391400" y="2727325"/>
            <a:ext cx="12490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dynamic data</a:t>
            </a:r>
          </a:p>
        </p:txBody>
      </p:sp>
      <p:sp>
        <p:nvSpPr>
          <p:cNvPr id="207921" name="Text Box 49"/>
          <p:cNvSpPr txBox="1">
            <a:spLocks noChangeArrowheads="1"/>
          </p:cNvSpPr>
          <p:nvPr/>
        </p:nvSpPr>
        <p:spPr bwMode="auto">
          <a:xfrm>
            <a:off x="7467600" y="3032125"/>
            <a:ext cx="10005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static data</a:t>
            </a:r>
          </a:p>
        </p:txBody>
      </p:sp>
      <p:sp>
        <p:nvSpPr>
          <p:cNvPr id="207922" name="Text Box 50"/>
          <p:cNvSpPr txBox="1">
            <a:spLocks noChangeArrowheads="1"/>
          </p:cNvSpPr>
          <p:nvPr/>
        </p:nvSpPr>
        <p:spPr bwMode="auto">
          <a:xfrm>
            <a:off x="7696200" y="3413125"/>
            <a:ext cx="473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207923" name="Text Box 51"/>
          <p:cNvSpPr txBox="1">
            <a:spLocks noChangeArrowheads="1"/>
          </p:cNvSpPr>
          <p:nvPr/>
        </p:nvSpPr>
        <p:spPr bwMode="auto">
          <a:xfrm>
            <a:off x="7543800" y="3794125"/>
            <a:ext cx="8803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reserved</a:t>
            </a:r>
          </a:p>
        </p:txBody>
      </p:sp>
      <p:sp>
        <p:nvSpPr>
          <p:cNvPr id="207924" name="Line 52"/>
          <p:cNvSpPr>
            <a:spLocks noChangeShapeType="1"/>
          </p:cNvSpPr>
          <p:nvPr/>
        </p:nvSpPr>
        <p:spPr bwMode="auto">
          <a:xfrm>
            <a:off x="7924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25" name="Line 53"/>
          <p:cNvSpPr>
            <a:spLocks noChangeShapeType="1"/>
          </p:cNvSpPr>
          <p:nvPr/>
        </p:nvSpPr>
        <p:spPr bwMode="auto">
          <a:xfrm flipV="1">
            <a:off x="7924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7927" name="Text Box 55"/>
          <p:cNvSpPr txBox="1">
            <a:spLocks noChangeArrowheads="1"/>
          </p:cNvSpPr>
          <p:nvPr/>
        </p:nvSpPr>
        <p:spPr bwMode="auto">
          <a:xfrm>
            <a:off x="6400800" y="1371600"/>
            <a:ext cx="23326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>
                <a:solidFill>
                  <a:schemeClr val="tx1"/>
                </a:solidFill>
              </a:rPr>
              <a:t>System Wide Memory Map</a:t>
            </a:r>
          </a:p>
        </p:txBody>
      </p:sp>
      <p:sp>
        <p:nvSpPr>
          <p:cNvPr id="207928" name="AutoShape 56"/>
          <p:cNvSpPr>
            <a:spLocks noChangeArrowheads="1"/>
          </p:cNvSpPr>
          <p:nvPr/>
        </p:nvSpPr>
        <p:spPr bwMode="auto">
          <a:xfrm rot="1882380">
            <a:off x="2743200" y="25908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Nested Procedures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848600" cy="194945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What happens to return addresses with nested procedures?</a:t>
            </a:r>
            <a:endParaRPr lang="en-US" altLang="zh-CN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int rt_1 (int i)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if (i == 0) return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	else return rt_2(i-1); }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1371600" y="3048000"/>
            <a:ext cx="6629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caller:	jal	rt_1</a:t>
            </a:r>
            <a:b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</a:b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next:	. . .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en-US" altLang="zh-CN" sz="16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rt_1:	bne	$a0, $zero, to_2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		add	$v0, $zero, $zero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		jr	$ra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to_2:	addi	$a0, $a0, -1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latin typeface="Courier New" pitchFamily="49" charset="0"/>
                <a:ea typeface="宋体" pitchFamily="2" charset="-122"/>
              </a:rPr>
              <a:t>			jal	rt_2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		jr	$ra</a:t>
            </a: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en-US" altLang="zh-CN" sz="16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  <a:p>
            <a:pPr marL="342900" indent="-342900">
              <a:lnSpc>
                <a:spcPct val="2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	rt_2:	. . .</a:t>
            </a:r>
          </a:p>
        </p:txBody>
      </p:sp>
    </p:spTree>
    <p:extLst>
      <p:ext uri="{BB962C8B-B14F-4D97-AF65-F5344CB8AC3E}">
        <p14:creationId xmlns:p14="http://schemas.microsoft.com/office/powerpoint/2010/main" val="9691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Nested Procedures Outcome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838200"/>
            <a:ext cx="7010400" cy="35131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caller:	jal	rt_1</a:t>
            </a:r>
            <a:br>
              <a:rPr lang="en-US" altLang="zh-CN" smtClean="0">
                <a:latin typeface="Courier New" pitchFamily="49" charset="0"/>
                <a:ea typeface="宋体" pitchFamily="2" charset="-122"/>
              </a:rPr>
            </a:br>
            <a:r>
              <a:rPr lang="en-US" altLang="zh-CN" smtClean="0">
                <a:latin typeface="Courier New" pitchFamily="49" charset="0"/>
                <a:ea typeface="宋体" pitchFamily="2" charset="-122"/>
              </a:rPr>
              <a:t>next:	. . 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zh-CN" sz="1600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rt_1:	bne	$a0, $zero, to_2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	add	$v0, $zero, $zero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	jr	$ra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to_2:	addi	$a0, $a0, -1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solidFill>
                  <a:schemeClr val="accent1"/>
                </a:solidFill>
                <a:latin typeface="Courier New" pitchFamily="49" charset="0"/>
                <a:ea typeface="宋体" pitchFamily="2" charset="-122"/>
              </a:rPr>
              <a:t>			jal	rt_2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solidFill>
                  <a:schemeClr val="accent1"/>
                </a:solidFill>
                <a:latin typeface="Courier New" pitchFamily="49" charset="0"/>
                <a:ea typeface="宋体" pitchFamily="2" charset="-122"/>
              </a:rPr>
              <a:t>			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jr	$ra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zh-CN" sz="1600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rt_2:	. . .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685800" y="4648200"/>
            <a:ext cx="7848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On the call to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rt_1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, the return address (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next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in the </a:t>
            </a:r>
            <a:r>
              <a:rPr lang="en-US" altLang="zh-CN" sz="2800">
                <a:solidFill>
                  <a:srgbClr val="009900"/>
                </a:solidFill>
                <a:ea typeface="宋体" pitchFamily="2" charset="-122"/>
              </a:rPr>
              <a:t>caller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routine) gets stored in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.  What happens to the value in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(when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i != 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) when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rt_1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makes a call to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rt_2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7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0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Saving the Return Address, Part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915400" cy="5634037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Nested procedures (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smtClean="0">
                <a:ea typeface="宋体" pitchFamily="2" charset="-122"/>
              </a:rPr>
              <a:t> passed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mtClean="0">
                <a:ea typeface="宋体" pitchFamily="2" charset="-122"/>
              </a:rPr>
              <a:t>, return value   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mtClean="0">
                <a:ea typeface="宋体" pitchFamily="2" charset="-12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				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rt_1:	bne	$a0, $zero, to_2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	$v0, $zero, $zero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to_2:	addi	$sp, $sp, -8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$a0, $a0, -1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jal	rt_2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bk_2:	lw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lw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$sp, $sp, 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60000"/>
              </a:lnSpc>
            </a:pPr>
            <a:endParaRPr lang="en-US" altLang="zh-CN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Save the return address (and arguments) on the stack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85800" y="17526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667000" y="1752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85800" y="2895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514600" y="4159250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low addr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514600" y="1447800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high addr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32075" y="2263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85800" y="1981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85800" y="228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85800" y="2590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685800" y="3200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85800" y="3505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762000" y="5029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590800" y="5008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990600" y="2286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</p:spTree>
    <p:extLst>
      <p:ext uri="{BB962C8B-B14F-4D97-AF65-F5344CB8AC3E}">
        <p14:creationId xmlns:p14="http://schemas.microsoft.com/office/powerpoint/2010/main" val="3521503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Saving the Return Address, Part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95338"/>
            <a:ext cx="8915400" cy="5678487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Nested procedures (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smtClean="0">
                <a:ea typeface="宋体" pitchFamily="2" charset="-122"/>
              </a:rPr>
              <a:t> passed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mtClean="0">
                <a:ea typeface="宋体" pitchFamily="2" charset="-122"/>
              </a:rPr>
              <a:t>, return value   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mtClean="0">
                <a:ea typeface="宋体" pitchFamily="2" charset="-12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				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rt_1:	bne	$a0, $zero, to_2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	$v0, $zero, $zero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to_2:	addi	$sp, $sp, -8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$a0, $a0, -1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jal	rt_2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bk_2:	lw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lw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$sp, $sp, 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60000"/>
              </a:lnSpc>
            </a:pPr>
            <a:endParaRPr lang="en-US" altLang="zh-CN" smtClean="0">
              <a:ea typeface="宋体" pitchFamily="2" charset="-122"/>
            </a:endParaRPr>
          </a:p>
          <a:p>
            <a:r>
              <a:rPr lang="en-US" altLang="zh-CN" smtClean="0">
                <a:ea typeface="宋体" pitchFamily="2" charset="-122"/>
              </a:rPr>
              <a:t>Save the return address (and arguments) on the stack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685800" y="1752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667000" y="17526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85800" y="2895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514600" y="1447800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high addr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632075" y="2252663"/>
            <a:ext cx="955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Monotype Sorts" pitchFamily="2" charset="2"/>
              </a:rPr>
              <a:t> 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5800" y="1981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85800" y="228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85800" y="2590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85800" y="3200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85800" y="3505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2632075" y="286543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419350" y="4267200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low addr</a:t>
            </a:r>
          </a:p>
        </p:txBody>
      </p:sp>
      <p:sp>
        <p:nvSpPr>
          <p:cNvPr id="392209" name="Text Box 17"/>
          <p:cNvSpPr txBox="1">
            <a:spLocks noChangeArrowheads="1"/>
          </p:cNvSpPr>
          <p:nvPr/>
        </p:nvSpPr>
        <p:spPr bwMode="auto">
          <a:xfrm>
            <a:off x="712788" y="2895600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old $a0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62000" y="5029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5008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0" y="499745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</a:p>
        </p:txBody>
      </p:sp>
      <p:sp>
        <p:nvSpPr>
          <p:cNvPr id="392213" name="Rectangle 21"/>
          <p:cNvSpPr>
            <a:spLocks noChangeArrowheads="1"/>
          </p:cNvSpPr>
          <p:nvPr/>
        </p:nvSpPr>
        <p:spPr bwMode="auto">
          <a:xfrm>
            <a:off x="838200" y="51054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92214" name="Text Box 22"/>
          <p:cNvSpPr txBox="1">
            <a:spLocks noChangeArrowheads="1"/>
          </p:cNvSpPr>
          <p:nvPr/>
        </p:nvSpPr>
        <p:spPr bwMode="auto">
          <a:xfrm>
            <a:off x="927100" y="5029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bk_2</a:t>
            </a:r>
          </a:p>
        </p:txBody>
      </p:sp>
      <p:sp>
        <p:nvSpPr>
          <p:cNvPr id="392215" name="Rectangle 23"/>
          <p:cNvSpPr>
            <a:spLocks noChangeArrowheads="1"/>
          </p:cNvSpPr>
          <p:nvPr/>
        </p:nvSpPr>
        <p:spPr bwMode="auto">
          <a:xfrm>
            <a:off x="2743200" y="22860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990600" y="2286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</p:spTree>
    <p:extLst>
      <p:ext uri="{BB962C8B-B14F-4D97-AF65-F5344CB8AC3E}">
        <p14:creationId xmlns:p14="http://schemas.microsoft.com/office/powerpoint/2010/main" val="1489484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9" grpId="0" autoUpdateAnimBg="0"/>
      <p:bldP spid="392207" grpId="0" autoUpdateAnimBg="0"/>
      <p:bldP spid="392209" grpId="0" autoUpdateAnimBg="0"/>
      <p:bldP spid="392213" grpId="0" animBg="1"/>
      <p:bldP spid="392214" grpId="0" autoUpdateAnimBg="0"/>
      <p:bldP spid="3922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Saving the Return Address, Part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915400" cy="620067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Nested procedures (</a:t>
            </a:r>
            <a:r>
              <a:rPr lang="en-US" altLang="zh-CN" dirty="0" err="1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dirty="0" smtClean="0">
                <a:ea typeface="宋体" pitchFamily="2" charset="-122"/>
              </a:rPr>
              <a:t> passed in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dirty="0" smtClean="0">
                <a:ea typeface="宋体" pitchFamily="2" charset="-122"/>
              </a:rPr>
              <a:t>, return value    in </a:t>
            </a:r>
            <a:r>
              <a:rPr lang="en-US" altLang="zh-CN" dirty="0" smtClean="0"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 dirty="0" smtClean="0">
                <a:ea typeface="宋体" pitchFamily="2" charset="-122"/>
              </a:rPr>
              <a:t>					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rt_1: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bne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$a0, $zero, to_2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add	$v0, $zero, $zero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ra</a:t>
            </a:r>
            <a:endParaRPr lang="en-US" altLang="zh-CN" sz="2400" dirty="0" smtClean="0">
              <a:latin typeface="Courier New" pitchFamily="49" charset="0"/>
              <a:ea typeface="宋体" pitchFamily="2" charset="-122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to_2: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addi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-8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sw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ra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4($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sw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$a0, 0($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addi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$a0, $a0, -1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rt_2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bk_2: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lw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$a0, 0($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lw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ra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4($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addi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sp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, 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400" dirty="0" smtClean="0">
                <a:latin typeface="Courier New" pitchFamily="49" charset="0"/>
                <a:ea typeface="宋体" pitchFamily="2" charset="-122"/>
              </a:rPr>
              <a:t>	$</a:t>
            </a:r>
            <a:r>
              <a:rPr lang="en-US" altLang="zh-CN" sz="2400" dirty="0" err="1" smtClean="0">
                <a:latin typeface="Courier New" pitchFamily="49" charset="0"/>
                <a:ea typeface="宋体" pitchFamily="2" charset="-122"/>
              </a:rPr>
              <a:t>ra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Save the return address (and arguments) on the stack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85800" y="17526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667000" y="1752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85800" y="2895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14600" y="4159250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low addr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514600" y="1447800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high addr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632075" y="2263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5800" y="1981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85800" y="228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85800" y="2590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85800" y="3200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85800" y="3505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62000" y="5029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590800" y="5008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990600" y="2286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</p:spTree>
    <p:extLst>
      <p:ext uri="{BB962C8B-B14F-4D97-AF65-F5344CB8AC3E}">
        <p14:creationId xmlns:p14="http://schemas.microsoft.com/office/powerpoint/2010/main" val="2080803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Saving the Return Address, Part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2325"/>
            <a:ext cx="8991600" cy="5678488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Nested procedures (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i</a:t>
            </a:r>
            <a:r>
              <a:rPr lang="en-US" altLang="zh-CN" smtClean="0">
                <a:ea typeface="宋体" pitchFamily="2" charset="-122"/>
              </a:rPr>
              <a:t> passed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mtClean="0">
                <a:ea typeface="宋体" pitchFamily="2" charset="-122"/>
              </a:rPr>
              <a:t>, return value    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mtClean="0">
                <a:ea typeface="宋体" pitchFamily="2" charset="-12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				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rt_1:	bne	$a0, $zero, to_2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	$v0, $zero, $zero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to_2:	addi	$sp, $sp, -8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sw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$a0, $a0, -1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jal	rt_2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bk_2:	lw	$a0, 0($sp)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lw	$ra, 4($sp)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addi	$sp, $sp, 8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				jr	$ra</a:t>
            </a:r>
          </a:p>
          <a:p>
            <a:pPr>
              <a:lnSpc>
                <a:spcPct val="60000"/>
              </a:lnSpc>
            </a:pPr>
            <a:endParaRPr lang="en-US" altLang="zh-CN" smtClean="0">
              <a:ea typeface="宋体" pitchFamily="2" charset="-122"/>
            </a:endParaRPr>
          </a:p>
          <a:p>
            <a:r>
              <a:rPr lang="en-US" altLang="zh-CN" smtClean="0">
                <a:ea typeface="宋体" pitchFamily="2" charset="-122"/>
              </a:rPr>
              <a:t>Save the return address (and arguments) on the  stack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685800" y="1752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667000" y="17526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85800" y="2895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14600" y="1447800"/>
            <a:ext cx="1284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high addr</a:t>
            </a:r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2632075" y="2252663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5800" y="1981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85800" y="228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85800" y="2590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85800" y="3200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85800" y="3505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632075" y="2887663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  <a:sym typeface="Monotype Sorts" pitchFamily="2" charset="2"/>
              </a:rPr>
              <a:t> </a:t>
            </a:r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19350" y="4267200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low addr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12788" y="2895600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old $a0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762000" y="5029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590800" y="5008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762000" y="5029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bk_2</a:t>
            </a:r>
          </a:p>
        </p:txBody>
      </p:sp>
      <p:cxnSp>
        <p:nvCxnSpPr>
          <p:cNvPr id="394261" name="AutoShape 21"/>
          <p:cNvCxnSpPr>
            <a:cxnSpLocks noChangeShapeType="1"/>
            <a:stCxn id="19463" idx="1"/>
            <a:endCxn id="394263" idx="1"/>
          </p:cNvCxnSpPr>
          <p:nvPr/>
        </p:nvCxnSpPr>
        <p:spPr bwMode="auto">
          <a:xfrm rot="10800000" flipH="1" flipV="1">
            <a:off x="685800" y="2759075"/>
            <a:ext cx="76200" cy="2438400"/>
          </a:xfrm>
          <a:prstGeom prst="curvedConnector3">
            <a:avLst>
              <a:gd name="adj1" fmla="val -300000"/>
            </a:avLst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4262" name="Rectangle 22"/>
          <p:cNvSpPr>
            <a:spLocks noChangeArrowheads="1"/>
          </p:cNvSpPr>
          <p:nvPr/>
        </p:nvSpPr>
        <p:spPr bwMode="auto">
          <a:xfrm>
            <a:off x="838200" y="51054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94263" name="Text Box 23"/>
          <p:cNvSpPr txBox="1">
            <a:spLocks noChangeArrowheads="1"/>
          </p:cNvSpPr>
          <p:nvPr/>
        </p:nvSpPr>
        <p:spPr bwMode="auto">
          <a:xfrm>
            <a:off x="762000" y="50292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</a:p>
        </p:txBody>
      </p:sp>
      <p:sp>
        <p:nvSpPr>
          <p:cNvPr id="394264" name="Rectangle 24"/>
          <p:cNvSpPr>
            <a:spLocks noChangeArrowheads="1"/>
          </p:cNvSpPr>
          <p:nvPr/>
        </p:nvSpPr>
        <p:spPr bwMode="auto">
          <a:xfrm>
            <a:off x="2743200" y="29718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990600" y="2286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</p:spTree>
    <p:extLst>
      <p:ext uri="{BB962C8B-B14F-4D97-AF65-F5344CB8AC3E}">
        <p14:creationId xmlns:p14="http://schemas.microsoft.com/office/powerpoint/2010/main" val="3624454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9" grpId="0" autoUpdateAnimBg="0"/>
      <p:bldP spid="394262" grpId="0" animBg="1"/>
      <p:bldP spid="394263" grpId="0" autoUpdateAnimBg="0"/>
      <p:bldP spid="39426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MIPS Register Convention</a:t>
            </a:r>
          </a:p>
        </p:txBody>
      </p:sp>
      <p:graphicFrame>
        <p:nvGraphicFramePr>
          <p:cNvPr id="411716" name="Group 68"/>
          <p:cNvGraphicFramePr>
            <a:graphicFrameLocks noGrp="1"/>
          </p:cNvGraphicFramePr>
          <p:nvPr>
            <p:ph type="tbl" idx="1"/>
          </p:nvPr>
        </p:nvGraphicFramePr>
        <p:xfrm>
          <a:off x="685800" y="914400"/>
          <a:ext cx="7848600" cy="552295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Name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Register Number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Usage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Preserve on call?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$zero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the constant 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n.a.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$v0 - $v1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2-3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returned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$a0 - $a3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4-7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arguments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$t0 - $t7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8-15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temporaries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$s0 - $s7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16-23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saved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$t8 - $t9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24-25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temporaries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$gp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global pointer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$sp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stack pointer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$fp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frame pointer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$ra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return address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2930525" cy="422275"/>
          </a:xfrm>
        </p:spPr>
        <p:txBody>
          <a:bodyPr/>
          <a:lstStyle/>
          <a:p>
            <a:r>
              <a:rPr lang="en-US"/>
              <a:t>Byte Addresses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3238322"/>
          </a:xfrm>
        </p:spPr>
        <p:txBody>
          <a:bodyPr/>
          <a:lstStyle/>
          <a:p>
            <a:r>
              <a:rPr lang="en-US" dirty="0"/>
              <a:t>Since 8-bit bytes are so useful, most architectures address individual </a:t>
            </a:r>
            <a:r>
              <a:rPr lang="en-US" dirty="0">
                <a:solidFill>
                  <a:schemeClr val="accent1"/>
                </a:solidFill>
              </a:rPr>
              <a:t>bytes</a:t>
            </a:r>
            <a:r>
              <a:rPr lang="en-US" dirty="0"/>
              <a:t> in memory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Alignment restriction </a:t>
            </a:r>
            <a:r>
              <a:rPr lang="en-US" dirty="0" smtClean="0"/>
              <a:t>- the </a:t>
            </a:r>
            <a:r>
              <a:rPr lang="en-US" dirty="0"/>
              <a:t>memory address of a </a:t>
            </a:r>
            <a:r>
              <a:rPr lang="en-US" dirty="0">
                <a:solidFill>
                  <a:schemeClr val="accent1"/>
                </a:solidFill>
              </a:rPr>
              <a:t>word</a:t>
            </a:r>
            <a:r>
              <a:rPr lang="en-US" dirty="0"/>
              <a:t> </a:t>
            </a:r>
            <a:r>
              <a:rPr lang="en-US" dirty="0" smtClean="0"/>
              <a:t>must be on natural word boundaries (a </a:t>
            </a:r>
            <a:r>
              <a:rPr lang="en-US" dirty="0"/>
              <a:t>multiple of 4 </a:t>
            </a:r>
            <a:r>
              <a:rPr lang="en-US" dirty="0" smtClean="0"/>
              <a:t>in MIPS-32)</a:t>
            </a:r>
            <a:endParaRPr lang="en-US" dirty="0"/>
          </a:p>
          <a:p>
            <a:r>
              <a:rPr lang="en-US" dirty="0">
                <a:solidFill>
                  <a:srgbClr val="00B7A5"/>
                </a:solidFill>
              </a:rPr>
              <a:t>Big </a:t>
            </a:r>
            <a:r>
              <a:rPr lang="en-US" dirty="0" err="1">
                <a:solidFill>
                  <a:srgbClr val="00B7A5"/>
                </a:solidFill>
              </a:rPr>
              <a:t>Endian</a:t>
            </a:r>
            <a:r>
              <a:rPr lang="en-US" dirty="0">
                <a:solidFill>
                  <a:srgbClr val="00B7A5"/>
                </a:solidFill>
              </a:rPr>
              <a:t>:</a:t>
            </a:r>
            <a:r>
              <a:rPr lang="en-US" dirty="0"/>
              <a:t>	 leftmost byte is word address</a:t>
            </a:r>
          </a:p>
          <a:p>
            <a:pPr lvl="2">
              <a:buFontTx/>
              <a:buNone/>
            </a:pPr>
            <a:r>
              <a:rPr lang="en-US" dirty="0"/>
              <a:t> IBM 360/370, Motorola 68k, </a:t>
            </a:r>
            <a:r>
              <a:rPr lang="en-US" dirty="0">
                <a:solidFill>
                  <a:schemeClr val="accent1"/>
                </a:solidFill>
              </a:rPr>
              <a:t>MIPS</a:t>
            </a:r>
            <a:r>
              <a:rPr lang="en-US" dirty="0"/>
              <a:t>, </a:t>
            </a:r>
            <a:r>
              <a:rPr lang="en-US" dirty="0" err="1"/>
              <a:t>Sparc</a:t>
            </a:r>
            <a:r>
              <a:rPr lang="en-US" dirty="0"/>
              <a:t>, HP PA</a:t>
            </a:r>
            <a:endParaRPr lang="en-US" sz="2000" dirty="0"/>
          </a:p>
          <a:p>
            <a:r>
              <a:rPr lang="en-US" dirty="0">
                <a:solidFill>
                  <a:schemeClr val="accent1"/>
                </a:solidFill>
              </a:rPr>
              <a:t>Little </a:t>
            </a:r>
            <a:r>
              <a:rPr lang="en-US" dirty="0" err="1">
                <a:solidFill>
                  <a:schemeClr val="accent1"/>
                </a:solidFill>
              </a:rPr>
              <a:t>Endian</a:t>
            </a:r>
            <a:r>
              <a:rPr lang="en-US" dirty="0"/>
              <a:t>:	rightmost byte is word address</a:t>
            </a:r>
          </a:p>
          <a:p>
            <a:pPr lvl="2">
              <a:buFontTx/>
              <a:buNone/>
            </a:pPr>
            <a:r>
              <a:rPr lang="en-US" dirty="0"/>
              <a:t>Intel 80x86, DEC </a:t>
            </a:r>
            <a:r>
              <a:rPr lang="en-US" dirty="0" err="1"/>
              <a:t>Vax</a:t>
            </a:r>
            <a:r>
              <a:rPr lang="en-US" dirty="0"/>
              <a:t>, DEC Alpha (Windows NT)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4419600"/>
            <a:ext cx="5930900" cy="1579563"/>
            <a:chOff x="816" y="1632"/>
            <a:chExt cx="3736" cy="995"/>
          </a:xfrm>
        </p:grpSpPr>
        <p:sp>
          <p:nvSpPr>
            <p:cNvPr id="594949" name="Rectangle 5"/>
            <p:cNvSpPr>
              <a:spLocks noChangeArrowheads="1"/>
            </p:cNvSpPr>
            <p:nvPr/>
          </p:nvSpPr>
          <p:spPr bwMode="auto">
            <a:xfrm>
              <a:off x="1728" y="1968"/>
              <a:ext cx="1960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0" name="Line 6"/>
            <p:cNvSpPr>
              <a:spLocks noChangeShapeType="1"/>
            </p:cNvSpPr>
            <p:nvPr/>
          </p:nvSpPr>
          <p:spPr bwMode="auto">
            <a:xfrm>
              <a:off x="2688" y="1968"/>
              <a:ext cx="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1" name="Line 7"/>
            <p:cNvSpPr>
              <a:spLocks noChangeShapeType="1"/>
            </p:cNvSpPr>
            <p:nvPr/>
          </p:nvSpPr>
          <p:spPr bwMode="auto">
            <a:xfrm>
              <a:off x="2208" y="1968"/>
              <a:ext cx="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2" name="Line 8"/>
            <p:cNvSpPr>
              <a:spLocks noChangeShapeType="1"/>
            </p:cNvSpPr>
            <p:nvPr/>
          </p:nvSpPr>
          <p:spPr bwMode="auto">
            <a:xfrm>
              <a:off x="3168" y="1968"/>
              <a:ext cx="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3" name="Rectangle 9"/>
            <p:cNvSpPr>
              <a:spLocks noChangeArrowheads="1"/>
            </p:cNvSpPr>
            <p:nvPr/>
          </p:nvSpPr>
          <p:spPr bwMode="auto">
            <a:xfrm>
              <a:off x="1248" y="2016"/>
              <a:ext cx="37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>
                  <a:solidFill>
                    <a:schemeClr val="tx1"/>
                  </a:solidFill>
                </a:rPr>
                <a:t>msb</a:t>
              </a:r>
            </a:p>
          </p:txBody>
        </p:sp>
        <p:sp>
          <p:nvSpPr>
            <p:cNvPr id="594954" name="Rectangle 10"/>
            <p:cNvSpPr>
              <a:spLocks noChangeArrowheads="1"/>
            </p:cNvSpPr>
            <p:nvPr/>
          </p:nvSpPr>
          <p:spPr bwMode="auto">
            <a:xfrm>
              <a:off x="3792" y="2016"/>
              <a:ext cx="28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>
                  <a:solidFill>
                    <a:schemeClr val="tx1"/>
                  </a:solidFill>
                </a:rPr>
                <a:t>lsb</a:t>
              </a:r>
            </a:p>
          </p:txBody>
        </p:sp>
        <p:sp>
          <p:nvSpPr>
            <p:cNvPr id="594955" name="Rectangle 11"/>
            <p:cNvSpPr>
              <a:spLocks noChangeArrowheads="1"/>
            </p:cNvSpPr>
            <p:nvPr/>
          </p:nvSpPr>
          <p:spPr bwMode="auto">
            <a:xfrm>
              <a:off x="1920" y="1789"/>
              <a:ext cx="164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/>
                <a:t>3          2          1           0</a:t>
              </a:r>
            </a:p>
          </p:txBody>
        </p:sp>
        <p:sp>
          <p:nvSpPr>
            <p:cNvPr id="594956" name="Rectangle 12"/>
            <p:cNvSpPr>
              <a:spLocks noChangeArrowheads="1"/>
            </p:cNvSpPr>
            <p:nvPr/>
          </p:nvSpPr>
          <p:spPr bwMode="auto">
            <a:xfrm>
              <a:off x="3216" y="1632"/>
              <a:ext cx="133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 i="1"/>
                <a:t>little endian byte 0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816" y="2256"/>
              <a:ext cx="2696" cy="371"/>
              <a:chOff x="336" y="2688"/>
              <a:chExt cx="2696" cy="371"/>
            </a:xfrm>
          </p:grpSpPr>
          <p:sp>
            <p:nvSpPr>
              <p:cNvPr id="594958" name="Rectangle 14"/>
              <p:cNvSpPr>
                <a:spLocks noChangeArrowheads="1"/>
              </p:cNvSpPr>
              <p:nvPr/>
            </p:nvSpPr>
            <p:spPr bwMode="auto">
              <a:xfrm>
                <a:off x="1392" y="2688"/>
                <a:ext cx="1640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b="1">
                    <a:solidFill>
                      <a:srgbClr val="00B7A5"/>
                    </a:solidFill>
                  </a:rPr>
                  <a:t>0          1          2           3</a:t>
                </a:r>
              </a:p>
            </p:txBody>
          </p:sp>
          <p:sp>
            <p:nvSpPr>
              <p:cNvPr id="594959" name="Rectangle 15"/>
              <p:cNvSpPr>
                <a:spLocks noChangeArrowheads="1"/>
              </p:cNvSpPr>
              <p:nvPr/>
            </p:nvSpPr>
            <p:spPr bwMode="auto">
              <a:xfrm>
                <a:off x="336" y="2880"/>
                <a:ext cx="126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b="1" i="1">
                    <a:solidFill>
                      <a:srgbClr val="00B7A5"/>
                    </a:solidFill>
                  </a:rPr>
                  <a:t>big endian byte 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on Stack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12837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 has two storage classes: automatic and static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Automatic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variables are local to function and discarded when function exits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Static </a:t>
            </a:r>
            <a:r>
              <a:rPr lang="en-US" dirty="0" smtClean="0"/>
              <a:t>variables exist across exits from and entries to procedures</a:t>
            </a:r>
          </a:p>
          <a:p>
            <a:r>
              <a:rPr lang="en-US" dirty="0" smtClean="0"/>
              <a:t>Use stack for automatic (local) variables that don’t fit in registers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Procedure frame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activation record</a:t>
            </a:r>
            <a:r>
              <a:rPr lang="en-US" b="1" dirty="0" smtClean="0"/>
              <a:t>: </a:t>
            </a:r>
            <a:r>
              <a:rPr lang="en-US" dirty="0" smtClean="0"/>
              <a:t>segment of stack with saved registers and local variables</a:t>
            </a:r>
          </a:p>
          <a:p>
            <a:r>
              <a:rPr lang="en-US" dirty="0" smtClean="0"/>
              <a:t>Some MIPS compilers use a </a:t>
            </a:r>
            <a:r>
              <a:rPr lang="en-US" dirty="0" smtClean="0">
                <a:solidFill>
                  <a:srgbClr val="000000"/>
                </a:solidFill>
              </a:rPr>
              <a:t>frame pointer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fp</a:t>
            </a:r>
            <a:r>
              <a:rPr lang="en-US" dirty="0" smtClean="0"/>
              <a:t>) to point to first word of frame</a:t>
            </a:r>
          </a:p>
          <a:p>
            <a:r>
              <a:rPr lang="en-US" dirty="0" smtClean="0"/>
              <a:t>(29 of 32, 3 left!)</a:t>
            </a:r>
          </a:p>
        </p:txBody>
      </p:sp>
    </p:spTree>
    <p:extLst>
      <p:ext uri="{BB962C8B-B14F-4D97-AF65-F5344CB8AC3E}">
        <p14:creationId xmlns:p14="http://schemas.microsoft.com/office/powerpoint/2010/main" val="1349438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Before, During, After Call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" y="1354667"/>
            <a:ext cx="9101192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7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 Recursive 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229600" cy="568801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procedure for calculating factorial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</a:t>
            </a:r>
            <a:r>
              <a:rPr lang="en-US" altLang="zh-CN" sz="2600" smtClean="0">
                <a:latin typeface="Courier New" pitchFamily="49" charset="0"/>
                <a:ea typeface="宋体" pitchFamily="2" charset="-122"/>
              </a:rPr>
              <a:t>int fact (int n)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zh-CN" sz="2600" smtClean="0">
                <a:latin typeface="Courier New" pitchFamily="49" charset="0"/>
                <a:ea typeface="宋体" pitchFamily="2" charset="-122"/>
              </a:rPr>
              <a:t>		if (n &lt; 1) return 1;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zh-CN" sz="2600" smtClean="0">
                <a:latin typeface="Courier New" pitchFamily="49" charset="0"/>
                <a:ea typeface="宋体" pitchFamily="2" charset="-122"/>
              </a:rPr>
              <a:t>			else return (n * fact (n-1)); }</a:t>
            </a:r>
          </a:p>
          <a:p>
            <a:r>
              <a:rPr lang="en-US" altLang="zh-CN" smtClean="0">
                <a:ea typeface="宋体" pitchFamily="2" charset="-122"/>
              </a:rPr>
              <a:t>A </a:t>
            </a:r>
            <a:r>
              <a:rPr lang="en-US" altLang="zh-CN" smtClean="0">
                <a:solidFill>
                  <a:schemeClr val="accent1"/>
                </a:solidFill>
                <a:ea typeface="宋体" pitchFamily="2" charset="-122"/>
              </a:rPr>
              <a:t>recursive</a:t>
            </a:r>
            <a:r>
              <a:rPr lang="en-US" altLang="zh-CN" smtClean="0">
                <a:ea typeface="宋体" pitchFamily="2" charset="-122"/>
              </a:rPr>
              <a:t> procedure (one that calls itself!)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fact (0) = 1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fact (1) = 1 * 1 = 1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fact (2) = 2 * 1 * 1 = 2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fact (3) = 3 * 2 * 1 * 1 = 6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fact (4) = 4 * 3 * 2 * 1 * 1 = 24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 smtClean="0">
                <a:ea typeface="宋体" pitchFamily="2" charset="-122"/>
              </a:rPr>
              <a:t>. . .</a:t>
            </a:r>
          </a:p>
          <a:p>
            <a:r>
              <a:rPr lang="en-US" altLang="zh-CN" smtClean="0">
                <a:ea typeface="宋体" pitchFamily="2" charset="-122"/>
              </a:rPr>
              <a:t>Assume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n</a:t>
            </a:r>
            <a:r>
              <a:rPr lang="en-US" altLang="zh-CN" smtClean="0">
                <a:ea typeface="宋体" pitchFamily="2" charset="-122"/>
              </a:rPr>
              <a:t> is passed in 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mtClean="0">
                <a:ea typeface="宋体" pitchFamily="2" charset="-122"/>
              </a:rPr>
              <a:t>; result returned in</a:t>
            </a:r>
            <a:r>
              <a:rPr lang="en-US" altLang="zh-CN" smtClean="0">
                <a:latin typeface="Courier New" pitchFamily="49" charset="0"/>
                <a:ea typeface="宋体" pitchFamily="2" charset="-122"/>
              </a:rPr>
              <a:t> $v0</a:t>
            </a:r>
          </a:p>
        </p:txBody>
      </p:sp>
    </p:spTree>
    <p:extLst>
      <p:ext uri="{BB962C8B-B14F-4D97-AF65-F5344CB8AC3E}">
        <p14:creationId xmlns:p14="http://schemas.microsoft.com/office/powerpoint/2010/main" val="28777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Compiling a Recursive 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8686800" cy="6002028"/>
          </a:xfrm>
        </p:spPr>
        <p:txBody>
          <a:bodyPr/>
          <a:lstStyle/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fact: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addi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-8	#adjust stack pointer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sw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4($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	#save return address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sw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$a0, 0($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	#save argument n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slti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$t0, $a0, 1	#test for n &lt; 1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beq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$t0, $zero, L1	#if n &gt;=1, go to L1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addi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$v0, $zero, 1	#else return 1 in $v0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addi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8	#adjust stack pointer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jr</a:t>
            </a:r>
            <a:r>
              <a:rPr lang="en-US" altLang="zh-CN" sz="1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	#return to caller (1</a:t>
            </a:r>
            <a:r>
              <a:rPr lang="en-US" altLang="zh-CN" sz="1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endParaRPr lang="en-US" altLang="zh-CN" sz="1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L1: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addi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$a0, $a0, -1	#n &gt;=1, so decrement n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jal</a:t>
            </a:r>
            <a:r>
              <a:rPr lang="en-US" altLang="zh-CN" sz="1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fact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	#call fact with (n-1)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#this is where fact returns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bk_f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lw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$a0, 0($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	#restore argument n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lw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4($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	#restore return address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addi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$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8	#adjust stack pointer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mul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$v0, $a0, $v0	#$v0 = n * fact(n-1)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</a:t>
            </a:r>
            <a:r>
              <a:rPr lang="en-US" altLang="zh-CN" sz="1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jr</a:t>
            </a:r>
            <a:r>
              <a:rPr lang="en-US" altLang="zh-CN" sz="1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$</a:t>
            </a:r>
            <a:r>
              <a:rPr lang="en-US" altLang="zh-CN" sz="1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		#return to caller (2</a:t>
            </a:r>
            <a:r>
              <a:rPr lang="en-US" altLang="zh-CN" sz="1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nd</a:t>
            </a:r>
            <a:r>
              <a:rPr lang="en-US" altLang="zh-CN" sz="1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905000" y="762000"/>
            <a:ext cx="487680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" name="圆角矩形标注 2"/>
          <p:cNvSpPr/>
          <p:nvPr/>
        </p:nvSpPr>
        <p:spPr bwMode="auto">
          <a:xfrm>
            <a:off x="7239000" y="762000"/>
            <a:ext cx="1905000" cy="1219200"/>
          </a:xfrm>
          <a:prstGeom prst="wedgeRoundRectCallout">
            <a:avLst>
              <a:gd name="adj1" fmla="val -75884"/>
              <a:gd name="adj2" fmla="val -11368"/>
              <a:gd name="adj3" fmla="val 1666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Using stacks to save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 existing data in $</a:t>
            </a:r>
            <a:r>
              <a:rPr kumimoji="0" lang="en-US" altLang="zh-CN" sz="1800" b="0" i="0" u="none" strike="noStrike" cap="none" normalizeH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ra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 and $a0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905000" y="1752600"/>
            <a:ext cx="4876800" cy="685800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0" y="1219200"/>
            <a:ext cx="1676400" cy="876300"/>
          </a:xfrm>
          <a:prstGeom prst="wedgeRoundRectCallout">
            <a:avLst>
              <a:gd name="adj1" fmla="val 65399"/>
              <a:gd name="adj2" fmla="val 31085"/>
              <a:gd name="adj3" fmla="val 16667"/>
            </a:avLst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Make the branch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905000" y="3886200"/>
            <a:ext cx="4876800" cy="68580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圆角矩形标注 8"/>
          <p:cNvSpPr/>
          <p:nvPr/>
        </p:nvSpPr>
        <p:spPr bwMode="auto">
          <a:xfrm>
            <a:off x="7391400" y="3810000"/>
            <a:ext cx="1752600" cy="914400"/>
          </a:xfrm>
          <a:prstGeom prst="wedgeRoundRectCallout">
            <a:avLst>
              <a:gd name="adj1" fmla="val -75884"/>
              <a:gd name="adj2" fmla="val -11368"/>
              <a:gd name="adj3" fmla="val 16667"/>
            </a:avLst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Call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 procedure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aseline="0" dirty="0" smtClean="0"/>
              <a:t>Fact(n-1)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905000" y="2514600"/>
            <a:ext cx="4876800" cy="990600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圆角矩形标注 10"/>
          <p:cNvSpPr/>
          <p:nvPr/>
        </p:nvSpPr>
        <p:spPr bwMode="auto">
          <a:xfrm>
            <a:off x="7391400" y="2438400"/>
            <a:ext cx="1752600" cy="1219200"/>
          </a:xfrm>
          <a:prstGeom prst="wedgeRoundRectCallout">
            <a:avLst>
              <a:gd name="adj1" fmla="val -75884"/>
              <a:gd name="adj2" fmla="val -1136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Return Fact(1)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905000" y="5029200"/>
            <a:ext cx="4876800" cy="1676400"/>
          </a:xfrm>
          <a:prstGeom prst="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3" name="圆角矩形标注 12"/>
          <p:cNvSpPr/>
          <p:nvPr/>
        </p:nvSpPr>
        <p:spPr bwMode="auto">
          <a:xfrm>
            <a:off x="7315200" y="5334000"/>
            <a:ext cx="1752600" cy="914400"/>
          </a:xfrm>
          <a:prstGeom prst="wedgeRoundRectCallout">
            <a:avLst>
              <a:gd name="adj1" fmla="val -75884"/>
              <a:gd name="adj2" fmla="val -11368"/>
              <a:gd name="adj3" fmla="val 16667"/>
            </a:avLst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Return after 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procedure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aseline="0" dirty="0" smtClean="0"/>
              <a:t>Fact(n-1)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1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13075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267200" y="912813"/>
            <a:ext cx="4495800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 i="1">
                <a:ea typeface="宋体" pitchFamily="2" charset="-122"/>
              </a:rPr>
              <a:t>second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call to fact routine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now holding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return address to caller routine (i.e., location in the </a:t>
            </a:r>
            <a:r>
              <a:rPr lang="en-US" altLang="zh-CN" sz="2400">
                <a:ea typeface="宋体" pitchFamily="2" charset="-122"/>
              </a:rPr>
              <a:t>main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routine where </a:t>
            </a:r>
            <a:r>
              <a:rPr lang="en-US" altLang="zh-CN" sz="2400" i="1">
                <a:ea typeface="宋体" pitchFamily="2" charset="-122"/>
              </a:rPr>
              <a:t>first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 is made) on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original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on the stack</a:t>
            </a:r>
          </a:p>
        </p:txBody>
      </p:sp>
    </p:spTree>
    <p:extLst>
      <p:ext uri="{BB962C8B-B14F-4D97-AF65-F5344CB8AC3E}">
        <p14:creationId xmlns:p14="http://schemas.microsoft.com/office/powerpoint/2010/main" val="823758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1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13075" y="12192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 </a:t>
            </a:r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401429" name="Text Box 21"/>
          <p:cNvSpPr txBox="1">
            <a:spLocks noChangeArrowheads="1"/>
          </p:cNvSpPr>
          <p:nvPr/>
        </p:nvSpPr>
        <p:spPr bwMode="auto">
          <a:xfrm>
            <a:off x="3013075" y="1801813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143000" y="47244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1431" name="Text Box 23"/>
          <p:cNvSpPr txBox="1">
            <a:spLocks noChangeArrowheads="1"/>
          </p:cNvSpPr>
          <p:nvPr/>
        </p:nvSpPr>
        <p:spPr bwMode="auto">
          <a:xfrm>
            <a:off x="1143000" y="15240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1432" name="Text Box 24"/>
          <p:cNvSpPr txBox="1">
            <a:spLocks noChangeArrowheads="1"/>
          </p:cNvSpPr>
          <p:nvPr/>
        </p:nvSpPr>
        <p:spPr bwMode="auto">
          <a:xfrm>
            <a:off x="1447800" y="18288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1434" name="Rectangle 26"/>
          <p:cNvSpPr>
            <a:spLocks noChangeArrowheads="1"/>
          </p:cNvSpPr>
          <p:nvPr/>
        </p:nvSpPr>
        <p:spPr bwMode="auto">
          <a:xfrm>
            <a:off x="3124200" y="12954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1435" name="Rectangle 27"/>
          <p:cNvSpPr>
            <a:spLocks noChangeArrowheads="1"/>
          </p:cNvSpPr>
          <p:nvPr/>
        </p:nvSpPr>
        <p:spPr bwMode="auto">
          <a:xfrm>
            <a:off x="1676400" y="5486400"/>
            <a:ext cx="762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1436" name="Text Box 28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1437" name="Rectangle 29"/>
          <p:cNvSpPr>
            <a:spLocks noChangeArrowheads="1"/>
          </p:cNvSpPr>
          <p:nvPr/>
        </p:nvSpPr>
        <p:spPr bwMode="auto">
          <a:xfrm>
            <a:off x="1219200" y="48006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1438" name="Text Box 30"/>
          <p:cNvSpPr txBox="1">
            <a:spLocks noChangeArrowheads="1"/>
          </p:cNvSpPr>
          <p:nvPr/>
        </p:nvSpPr>
        <p:spPr bwMode="auto">
          <a:xfrm>
            <a:off x="17526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267200" y="912813"/>
            <a:ext cx="4495800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 i="1">
                <a:ea typeface="宋体" pitchFamily="2" charset="-122"/>
              </a:rPr>
              <a:t>second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call to fact routine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now holding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return address to caller routine (i.e., location in the </a:t>
            </a:r>
            <a:r>
              <a:rPr lang="en-US" altLang="zh-CN" sz="2400">
                <a:ea typeface="宋体" pitchFamily="2" charset="-122"/>
              </a:rPr>
              <a:t>main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routine where </a:t>
            </a:r>
            <a:r>
              <a:rPr lang="en-US" altLang="zh-CN" sz="2400" i="1">
                <a:ea typeface="宋体" pitchFamily="2" charset="-122"/>
              </a:rPr>
              <a:t>first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 is made) on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original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on the stack</a:t>
            </a:r>
          </a:p>
        </p:txBody>
      </p:sp>
    </p:spTree>
    <p:extLst>
      <p:ext uri="{BB962C8B-B14F-4D97-AF65-F5344CB8AC3E}">
        <p14:creationId xmlns:p14="http://schemas.microsoft.com/office/powerpoint/2010/main" val="1762801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9" grpId="0" autoUpdateAnimBg="0"/>
      <p:bldP spid="401431" grpId="0" autoUpdateAnimBg="0"/>
      <p:bldP spid="401432" grpId="0" autoUpdateAnimBg="0"/>
      <p:bldP spid="401434" grpId="0" animBg="1"/>
      <p:bldP spid="401435" grpId="0" animBg="1"/>
      <p:bldP spid="401436" grpId="0" autoUpdateAnimBg="0"/>
      <p:bldP spid="401437" grpId="0" animBg="1"/>
      <p:bldP spid="401438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2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13075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267200" y="990600"/>
            <a:ext cx="441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second encounter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 i="1">
                <a:ea typeface="宋体" pitchFamily="2" charset="-122"/>
              </a:rPr>
              <a:t>third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call to fact routine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now holding 0)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 return address of instruction in caller routine (instruction after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) on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 previous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on the stack</a:t>
            </a:r>
          </a:p>
        </p:txBody>
      </p:sp>
    </p:spTree>
    <p:extLst>
      <p:ext uri="{BB962C8B-B14F-4D97-AF65-F5344CB8AC3E}">
        <p14:creationId xmlns:p14="http://schemas.microsoft.com/office/powerpoint/2010/main" val="325697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2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013075" y="18240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 $sp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143000" y="15240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447800" y="18288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3480" name="Rectangle 24"/>
          <p:cNvSpPr>
            <a:spLocks noChangeArrowheads="1"/>
          </p:cNvSpPr>
          <p:nvPr/>
        </p:nvSpPr>
        <p:spPr bwMode="auto">
          <a:xfrm>
            <a:off x="3124200" y="19050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3481" name="Rectangle 25"/>
          <p:cNvSpPr>
            <a:spLocks noChangeArrowheads="1"/>
          </p:cNvSpPr>
          <p:nvPr/>
        </p:nvSpPr>
        <p:spPr bwMode="auto">
          <a:xfrm>
            <a:off x="1676400" y="5486400"/>
            <a:ext cx="762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3482" name="Text Box 26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3483" name="Rectangle 27"/>
          <p:cNvSpPr>
            <a:spLocks noChangeArrowheads="1"/>
          </p:cNvSpPr>
          <p:nvPr/>
        </p:nvSpPr>
        <p:spPr bwMode="auto">
          <a:xfrm>
            <a:off x="1219200" y="48006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3484" name="Text Box 28"/>
          <p:cNvSpPr txBox="1">
            <a:spLocks noChangeArrowheads="1"/>
          </p:cNvSpPr>
          <p:nvPr/>
        </p:nvSpPr>
        <p:spPr bwMode="auto">
          <a:xfrm>
            <a:off x="17526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403486" name="Text Box 30"/>
          <p:cNvSpPr txBox="1">
            <a:spLocks noChangeArrowheads="1"/>
          </p:cNvSpPr>
          <p:nvPr/>
        </p:nvSpPr>
        <p:spPr bwMode="auto">
          <a:xfrm>
            <a:off x="3048000" y="24161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403487" name="Text Box 31"/>
          <p:cNvSpPr txBox="1">
            <a:spLocks noChangeArrowheads="1"/>
          </p:cNvSpPr>
          <p:nvPr/>
        </p:nvSpPr>
        <p:spPr bwMode="auto">
          <a:xfrm>
            <a:off x="1447800" y="24384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3488" name="Text Box 32"/>
          <p:cNvSpPr txBox="1">
            <a:spLocks noChangeArrowheads="1"/>
          </p:cNvSpPr>
          <p:nvPr/>
        </p:nvSpPr>
        <p:spPr bwMode="auto">
          <a:xfrm>
            <a:off x="1600200" y="21336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7526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267200" y="990600"/>
            <a:ext cx="441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second encounter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 i="1">
                <a:ea typeface="宋体" pitchFamily="2" charset="-122"/>
              </a:rPr>
              <a:t>third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call to fact routine with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now holding 0)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return address of instruction in caller routine (instruction after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jal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) on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saved previous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on the stack</a:t>
            </a:r>
          </a:p>
        </p:txBody>
      </p:sp>
    </p:spTree>
    <p:extLst>
      <p:ext uri="{BB962C8B-B14F-4D97-AF65-F5344CB8AC3E}">
        <p14:creationId xmlns:p14="http://schemas.microsoft.com/office/powerpoint/2010/main" val="4055717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80" grpId="0" animBg="1"/>
      <p:bldP spid="403481" grpId="0" animBg="1"/>
      <p:bldP spid="403482" grpId="0" autoUpdateAnimBg="0"/>
      <p:bldP spid="403483" grpId="0" animBg="1"/>
      <p:bldP spid="403484" grpId="0" autoUpdateAnimBg="0"/>
      <p:bldP spid="403486" grpId="0" autoUpdateAnimBg="0"/>
      <p:bldP spid="403487" grpId="0" autoUpdateAnimBg="0"/>
      <p:bldP spid="40348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3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13075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343400" y="1066800"/>
            <a:ext cx="43434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the first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initialized to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third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</p:spTree>
    <p:extLst>
      <p:ext uri="{BB962C8B-B14F-4D97-AF65-F5344CB8AC3E}">
        <p14:creationId xmlns:p14="http://schemas.microsoft.com/office/powerpoint/2010/main" val="282136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3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048000" y="2416175"/>
            <a:ext cx="95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 $sp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676400" y="21336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447800" y="24384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5527" name="Rectangle 23"/>
          <p:cNvSpPr>
            <a:spLocks noChangeArrowheads="1"/>
          </p:cNvSpPr>
          <p:nvPr/>
        </p:nvSpPr>
        <p:spPr bwMode="auto">
          <a:xfrm>
            <a:off x="3159125" y="2519363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405530" name="Text Box 26"/>
          <p:cNvSpPr txBox="1">
            <a:spLocks noChangeArrowheads="1"/>
          </p:cNvSpPr>
          <p:nvPr/>
        </p:nvSpPr>
        <p:spPr bwMode="auto">
          <a:xfrm>
            <a:off x="3048000" y="3025775"/>
            <a:ext cx="95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 $sp</a:t>
            </a:r>
          </a:p>
        </p:txBody>
      </p:sp>
      <p:sp>
        <p:nvSpPr>
          <p:cNvPr id="405531" name="Text Box 27"/>
          <p:cNvSpPr txBox="1">
            <a:spLocks noChangeArrowheads="1"/>
          </p:cNvSpPr>
          <p:nvPr/>
        </p:nvSpPr>
        <p:spPr bwMode="auto">
          <a:xfrm>
            <a:off x="1524000" y="3048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5532" name="Text Box 28"/>
          <p:cNvSpPr txBox="1">
            <a:spLocks noChangeArrowheads="1"/>
          </p:cNvSpPr>
          <p:nvPr/>
        </p:nvSpPr>
        <p:spPr bwMode="auto">
          <a:xfrm>
            <a:off x="1600200" y="2743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7526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447800" y="18288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143000" y="15240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5536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5537" name="Text Box 33"/>
          <p:cNvSpPr txBox="1">
            <a:spLocks noChangeArrowheads="1"/>
          </p:cNvSpPr>
          <p:nvPr/>
        </p:nvSpPr>
        <p:spPr bwMode="auto">
          <a:xfrm>
            <a:off x="3048000" y="24161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405538" name="Rectangle 34"/>
          <p:cNvSpPr>
            <a:spLocks noChangeArrowheads="1"/>
          </p:cNvSpPr>
          <p:nvPr/>
        </p:nvSpPr>
        <p:spPr bwMode="auto">
          <a:xfrm>
            <a:off x="3124200" y="31242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343400" y="1066800"/>
            <a:ext cx="43434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the first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initialized to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third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</p:spTree>
    <p:extLst>
      <p:ext uri="{BB962C8B-B14F-4D97-AF65-F5344CB8AC3E}">
        <p14:creationId xmlns:p14="http://schemas.microsoft.com/office/powerpoint/2010/main" val="4213596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27" grpId="0" animBg="1"/>
      <p:bldP spid="405530" grpId="0" autoUpdateAnimBg="0"/>
      <p:bldP spid="405531" grpId="0" autoUpdateAnimBg="0"/>
      <p:bldP spid="405532" grpId="0" autoUpdateAnimBg="0"/>
      <p:bldP spid="405536" grpId="0" autoUpdateAnimBg="0"/>
      <p:bldP spid="405537" grpId="0" autoUpdateAnimBg="0"/>
      <p:bldP spid="4055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422275"/>
          </a:xfrm>
        </p:spPr>
        <p:txBody>
          <a:bodyPr/>
          <a:lstStyle/>
          <a:p>
            <a:r>
              <a:rPr lang="en-US"/>
              <a:t>Aside: Loading and Storing Bytes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1512888"/>
          </a:xfrm>
        </p:spPr>
        <p:txBody>
          <a:bodyPr/>
          <a:lstStyle/>
          <a:p>
            <a:r>
              <a:rPr lang="en-US"/>
              <a:t>MIPS provides special instructions to move bytes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lb	$t0, 1($s3)  #load byte from memory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sb	$t0, 6($s3)  #store byte to 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2971800"/>
            <a:ext cx="5791200" cy="369888"/>
            <a:chOff x="1056" y="3024"/>
            <a:chExt cx="3648" cy="233"/>
          </a:xfrm>
        </p:grpSpPr>
        <p:sp>
          <p:nvSpPr>
            <p:cNvPr id="650245" name="Rectangle 5"/>
            <p:cNvSpPr>
              <a:spLocks noChangeArrowheads="1"/>
            </p:cNvSpPr>
            <p:nvPr/>
          </p:nvSpPr>
          <p:spPr bwMode="auto">
            <a:xfrm>
              <a:off x="1056" y="3024"/>
              <a:ext cx="364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0246" name="Line 6"/>
            <p:cNvSpPr>
              <a:spLocks noChangeShapeType="1"/>
            </p:cNvSpPr>
            <p:nvPr/>
          </p:nvSpPr>
          <p:spPr bwMode="auto">
            <a:xfrm>
              <a:off x="1728" y="3024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0247" name="Line 7"/>
            <p:cNvSpPr>
              <a:spLocks noChangeShapeType="1"/>
            </p:cNvSpPr>
            <p:nvPr/>
          </p:nvSpPr>
          <p:spPr bwMode="auto">
            <a:xfrm>
              <a:off x="2300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0248" name="Line 8"/>
            <p:cNvSpPr>
              <a:spLocks noChangeShapeType="1"/>
            </p:cNvSpPr>
            <p:nvPr/>
          </p:nvSpPr>
          <p:spPr bwMode="auto">
            <a:xfrm>
              <a:off x="2876" y="3025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0249" name="Text Box 9"/>
            <p:cNvSpPr txBox="1">
              <a:spLocks noChangeArrowheads="1"/>
            </p:cNvSpPr>
            <p:nvPr/>
          </p:nvSpPr>
          <p:spPr bwMode="auto">
            <a:xfrm>
              <a:off x="1152" y="3024"/>
              <a:ext cx="304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0x28          19             8                 </a:t>
              </a:r>
              <a:r>
                <a:rPr lang="en-US" dirty="0">
                  <a:solidFill>
                    <a:schemeClr val="tx1"/>
                  </a:solidFill>
                </a:rPr>
                <a:t>16 bit offset</a:t>
              </a:r>
            </a:p>
          </p:txBody>
        </p:sp>
      </p:grp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457200" y="3792538"/>
            <a:ext cx="8229600" cy="2611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What 8 bits get loaded and stored?</a:t>
            </a:r>
          </a:p>
          <a:p>
            <a:pPr marL="741363" lvl="1" indent="-246063"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load byte places the byte from memory in the rightmost 8 bits of the destination register</a:t>
            </a:r>
          </a:p>
          <a:p>
            <a:pPr marL="1146175" lvl="2" indent="-176213">
              <a:spcBef>
                <a:spcPct val="40000"/>
              </a:spcBef>
              <a:buClr>
                <a:schemeClr val="accent1"/>
              </a:buClr>
              <a:buSzPct val="100000"/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what happens to the other bits in the register?</a:t>
            </a:r>
          </a:p>
          <a:p>
            <a:pPr marL="741363" lvl="1" indent="-246063"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store byte takes the byte from the rightmost 8 bits of a register and writes it to a byte in memory</a:t>
            </a:r>
          </a:p>
          <a:p>
            <a:pPr marL="1146175" lvl="2" indent="-176213">
              <a:spcBef>
                <a:spcPct val="40000"/>
              </a:spcBef>
              <a:buClr>
                <a:schemeClr val="accent1"/>
              </a:buClr>
              <a:buSzPct val="100000"/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what happens to the other bits in the memory word?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5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4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13075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29718" name="Rectangle 23"/>
          <p:cNvSpPr>
            <a:spLocks noChangeArrowheads="1"/>
          </p:cNvSpPr>
          <p:nvPr/>
        </p:nvSpPr>
        <p:spPr bwMode="auto">
          <a:xfrm>
            <a:off x="4114800" y="990600"/>
            <a:ext cx="4953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the second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(return from fact routine after updating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to 1 *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return address to caller routine (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bk_f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in fact routine) restored to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previous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restored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second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</p:spTree>
    <p:extLst>
      <p:ext uri="{BB962C8B-B14F-4D97-AF65-F5344CB8AC3E}">
        <p14:creationId xmlns:p14="http://schemas.microsoft.com/office/powerpoint/2010/main" val="2966605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4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048000" y="2416175"/>
            <a:ext cx="95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 $sp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676400" y="21336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1447800" y="24384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7575" name="Rectangle 23"/>
          <p:cNvSpPr>
            <a:spLocks noChangeArrowheads="1"/>
          </p:cNvSpPr>
          <p:nvPr/>
        </p:nvSpPr>
        <p:spPr bwMode="auto">
          <a:xfrm>
            <a:off x="3159125" y="2519363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1524000" y="3048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600200" y="2743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1447800" y="18288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143000" y="15240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1905000" y="60960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7583" name="Text Box 31"/>
          <p:cNvSpPr txBox="1">
            <a:spLocks noChangeArrowheads="1"/>
          </p:cNvSpPr>
          <p:nvPr/>
        </p:nvSpPr>
        <p:spPr bwMode="auto">
          <a:xfrm>
            <a:off x="3048000" y="18065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407584" name="Rectangle 32"/>
          <p:cNvSpPr>
            <a:spLocks noChangeArrowheads="1"/>
          </p:cNvSpPr>
          <p:nvPr/>
        </p:nvSpPr>
        <p:spPr bwMode="auto">
          <a:xfrm>
            <a:off x="1676400" y="5486400"/>
            <a:ext cx="762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7585" name="Text Box 33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16764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1676400" y="61722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7588" name="Text Box 36"/>
          <p:cNvSpPr txBox="1">
            <a:spLocks noChangeArrowheads="1"/>
          </p:cNvSpPr>
          <p:nvPr/>
        </p:nvSpPr>
        <p:spPr bwMode="auto">
          <a:xfrm>
            <a:off x="1600200" y="6096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 *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4114800" y="990600"/>
            <a:ext cx="4953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first encounter with the second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(return from fact routine after updating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to 1 *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return address to caller routine (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bk_f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in fact routine) restored to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previous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restored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second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</p:spTree>
    <p:extLst>
      <p:ext uri="{BB962C8B-B14F-4D97-AF65-F5344CB8AC3E}">
        <p14:creationId xmlns:p14="http://schemas.microsoft.com/office/powerpoint/2010/main" val="3270694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75" grpId="0" animBg="1"/>
      <p:bldP spid="407583" grpId="0" autoUpdateAnimBg="0"/>
      <p:bldP spid="407584" grpId="0" animBg="1"/>
      <p:bldP spid="407585" grpId="0" autoUpdateAnimBg="0"/>
      <p:bldP spid="407587" grpId="0" animBg="1"/>
      <p:bldP spid="407588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5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13075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191000" y="990600"/>
            <a:ext cx="464820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second encounter with the second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(return from fact routine after updating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to 2 * 1 *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return address to caller routine (main routine) restored to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original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restored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first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</p:spTree>
    <p:extLst>
      <p:ext uri="{BB962C8B-B14F-4D97-AF65-F5344CB8AC3E}">
        <p14:creationId xmlns:p14="http://schemas.microsoft.com/office/powerpoint/2010/main" val="1504965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Look at the Stack for $a0 = 2, Part 5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0668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048000" y="990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066800" y="1219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066800" y="1524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066800" y="47244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124200" y="47037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066800" y="1828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066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066800" y="2438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066800" y="2743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0668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1066800" y="3352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066800" y="3657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066800" y="54102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124200" y="53895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66800" y="6096000"/>
            <a:ext cx="1981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124200" y="6075363"/>
            <a:ext cx="593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048000" y="1806575"/>
            <a:ext cx="95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 $sp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676400" y="21336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447800" y="24384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9623" name="Rectangle 23"/>
          <p:cNvSpPr>
            <a:spLocks noChangeArrowheads="1"/>
          </p:cNvSpPr>
          <p:nvPr/>
        </p:nvSpPr>
        <p:spPr bwMode="auto">
          <a:xfrm>
            <a:off x="3159125" y="1909763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1524000" y="1219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old TOS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524000" y="30480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0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600200" y="2743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447800" y="18288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$a0 = 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1143000" y="15240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676400" y="60960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1 *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9631" name="Text Box 31"/>
          <p:cNvSpPr txBox="1">
            <a:spLocks noChangeArrowheads="1"/>
          </p:cNvSpPr>
          <p:nvPr/>
        </p:nvSpPr>
        <p:spPr bwMode="auto">
          <a:xfrm>
            <a:off x="3048000" y="11969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>
                <a:solidFill>
                  <a:schemeClr val="tx1"/>
                </a:solidFill>
                <a:latin typeface="Courier New" pitchFamily="49" charset="0"/>
                <a:ea typeface="宋体" pitchFamily="2" charset="-122"/>
                <a:sym typeface="Symbol" pitchFamily="18" charset="2"/>
              </a:rPr>
              <a:t></a:t>
            </a:r>
            <a:r>
              <a:rPr lang="en-US" altLang="zh-CN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$sp</a:t>
            </a:r>
          </a:p>
        </p:txBody>
      </p:sp>
      <p:sp>
        <p:nvSpPr>
          <p:cNvPr id="409632" name="Rectangle 32"/>
          <p:cNvSpPr>
            <a:spLocks noChangeArrowheads="1"/>
          </p:cNvSpPr>
          <p:nvPr/>
        </p:nvSpPr>
        <p:spPr bwMode="auto">
          <a:xfrm>
            <a:off x="1676400" y="5486400"/>
            <a:ext cx="762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9633" name="Text Box 33"/>
          <p:cNvSpPr txBox="1">
            <a:spLocks noChangeArrowheads="1"/>
          </p:cNvSpPr>
          <p:nvPr/>
        </p:nvSpPr>
        <p:spPr bwMode="auto">
          <a:xfrm>
            <a:off x="1905000" y="54102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2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1676400" y="47244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bk_f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409635" name="Rectangle 35"/>
          <p:cNvSpPr>
            <a:spLocks noChangeArrowheads="1"/>
          </p:cNvSpPr>
          <p:nvPr/>
        </p:nvSpPr>
        <p:spPr bwMode="auto">
          <a:xfrm>
            <a:off x="1676400" y="6172200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9636" name="Text Box 36"/>
          <p:cNvSpPr txBox="1">
            <a:spLocks noChangeArrowheads="1"/>
          </p:cNvSpPr>
          <p:nvPr/>
        </p:nvSpPr>
        <p:spPr bwMode="auto">
          <a:xfrm>
            <a:off x="1447800" y="60960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2 * 1 * 1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4191000" y="990600"/>
            <a:ext cx="464820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Stack state after execution of the second encounter with the second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jr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(return from fact routine after updating </a:t>
            </a:r>
            <a:r>
              <a:rPr lang="en-US" altLang="zh-CN" sz="28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$v0</a:t>
            </a: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 to 2 * 1 * 1)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return address to caller routine (main routine) restored to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$ra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original value of </a:t>
            </a:r>
            <a:r>
              <a:rPr lang="en-US" altLang="zh-CN" sz="240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$a0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restored from the stack</a:t>
            </a:r>
          </a:p>
          <a:p>
            <a:pPr marL="742950" lvl="1" indent="-28575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stack pointer updated to point to </a:t>
            </a:r>
            <a:r>
              <a:rPr lang="en-US" altLang="zh-CN" sz="2400" i="1">
                <a:ea typeface="宋体" pitchFamily="2" charset="-122"/>
              </a:rPr>
              <a:t>first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 call to fact</a:t>
            </a:r>
          </a:p>
        </p:txBody>
      </p:sp>
      <p:sp>
        <p:nvSpPr>
          <p:cNvPr id="409638" name="Rectangle 38"/>
          <p:cNvSpPr>
            <a:spLocks noChangeArrowheads="1"/>
          </p:cNvSpPr>
          <p:nvPr/>
        </p:nvSpPr>
        <p:spPr bwMode="auto">
          <a:xfrm>
            <a:off x="1676400" y="4800600"/>
            <a:ext cx="762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09639" name="Text Box 39"/>
          <p:cNvSpPr txBox="1">
            <a:spLocks noChangeArrowheads="1"/>
          </p:cNvSpPr>
          <p:nvPr/>
        </p:nvSpPr>
        <p:spPr bwMode="auto">
          <a:xfrm>
            <a:off x="1143000" y="4724400"/>
            <a:ext cx="189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zh-CN" sz="1600">
                <a:solidFill>
                  <a:schemeClr val="accent2"/>
                </a:solidFill>
                <a:latin typeface="Courier New" pitchFamily="49" charset="0"/>
                <a:ea typeface="宋体" pitchFamily="2" charset="-122"/>
              </a:rPr>
              <a:t>caller rt addr</a:t>
            </a:r>
            <a:endParaRPr lang="en-US" altLang="zh-CN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3874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3" grpId="0" animBg="1"/>
      <p:bldP spid="409631" grpId="0" autoUpdateAnimBg="0"/>
      <p:bldP spid="409632" grpId="0" animBg="1"/>
      <p:bldP spid="409633" grpId="0" autoUpdateAnimBg="0"/>
      <p:bldP spid="409635" grpId="0" animBg="1"/>
      <p:bldP spid="409636" grpId="0" autoUpdateAnimBg="0"/>
      <p:bldP spid="409638" grpId="0" animBg="1"/>
      <p:bldP spid="40963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Function Convention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16000"/>
            <a:ext cx="8445500" cy="492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Preserved across function call</a:t>
            </a:r>
          </a:p>
          <a:p>
            <a:pPr marL="914400" lvl="1" indent="-514350"/>
            <a:r>
              <a:rPr lang="en-US" sz="2400" dirty="0" smtClean="0"/>
              <a:t>Caller can rely on values being unchanged</a:t>
            </a:r>
          </a:p>
          <a:p>
            <a:pPr marL="914400" lvl="1" indent="-514350"/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/>
                <a:cs typeface="Courier New"/>
              </a:rPr>
              <a:t>$sp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gp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fp</a:t>
            </a:r>
            <a:r>
              <a:rPr lang="en-US" sz="2400" dirty="0" smtClean="0"/>
              <a:t>, “saved registers” </a:t>
            </a:r>
            <a:r>
              <a:rPr lang="en-US" sz="2400" dirty="0" smtClean="0">
                <a:latin typeface="Courier New"/>
                <a:cs typeface="Courier New"/>
              </a:rPr>
              <a:t>$s0</a:t>
            </a:r>
            <a:r>
              <a:rPr lang="en-US" sz="2400" dirty="0" smtClean="0"/>
              <a:t>- </a:t>
            </a:r>
            <a:r>
              <a:rPr lang="en-US" sz="2400" dirty="0" smtClean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preserved across function call</a:t>
            </a:r>
          </a:p>
          <a:p>
            <a:pPr marL="914400" lvl="1" indent="-514350"/>
            <a:r>
              <a:rPr lang="en-US" sz="2400" dirty="0" smtClean="0"/>
              <a:t>Caller </a:t>
            </a:r>
            <a:r>
              <a:rPr lang="en-US" sz="2400" i="1" dirty="0" smtClean="0">
                <a:solidFill>
                  <a:srgbClr val="000000"/>
                </a:solidFill>
              </a:rPr>
              <a:t>cannot </a:t>
            </a:r>
            <a:r>
              <a:rPr lang="en-US" sz="2400" dirty="0" smtClean="0"/>
              <a:t>rely on values being unchanged</a:t>
            </a:r>
          </a:p>
          <a:p>
            <a:pPr marL="914400" lvl="1" indent="-514350"/>
            <a:r>
              <a:rPr lang="en-US" sz="2400" dirty="0" smtClean="0"/>
              <a:t>Return value registers </a:t>
            </a:r>
            <a:r>
              <a:rPr lang="en-US" sz="2400" dirty="0" smtClean="0">
                <a:latin typeface="Courier New"/>
                <a:cs typeface="Courier New"/>
              </a:rPr>
              <a:t>$v0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Courier New"/>
                <a:cs typeface="Courier New"/>
              </a:rPr>
              <a:t>$v1</a:t>
            </a:r>
            <a:r>
              <a:rPr lang="en-US" sz="2400" dirty="0" smtClean="0"/>
              <a:t>, Argument registers </a:t>
            </a:r>
            <a:r>
              <a:rPr lang="en-US" sz="2400" dirty="0" smtClean="0">
                <a:latin typeface="Courier New"/>
                <a:cs typeface="Courier New"/>
              </a:rPr>
              <a:t>$a0</a:t>
            </a:r>
            <a:r>
              <a:rPr lang="en-US" sz="2400" dirty="0" smtClean="0"/>
              <a:t>-</a:t>
            </a:r>
            <a:r>
              <a:rPr lang="en-US" sz="2400" dirty="0" smtClean="0">
                <a:latin typeface="Courier New"/>
                <a:cs typeface="Courier New"/>
              </a:rPr>
              <a:t>$a3</a:t>
            </a:r>
            <a:r>
              <a:rPr lang="en-US" sz="2400" dirty="0" smtClean="0"/>
              <a:t>, “temporary registers” </a:t>
            </a:r>
            <a:r>
              <a:rPr lang="en-US" sz="2400" dirty="0" smtClean="0">
                <a:latin typeface="Courier New"/>
                <a:cs typeface="Courier New"/>
              </a:rPr>
              <a:t>$t0</a:t>
            </a:r>
            <a:r>
              <a:rPr lang="en-US" sz="2400" dirty="0" smtClean="0"/>
              <a:t>-</a:t>
            </a:r>
            <a:r>
              <a:rPr lang="en-US" sz="2400" dirty="0" smtClean="0">
                <a:latin typeface="Courier New"/>
                <a:cs typeface="Courier New"/>
              </a:rPr>
              <a:t>$t9</a:t>
            </a:r>
          </a:p>
        </p:txBody>
      </p:sp>
    </p:spTree>
    <p:extLst>
      <p:ext uri="{BB962C8B-B14F-4D97-AF65-F5344CB8AC3E}">
        <p14:creationId xmlns:p14="http://schemas.microsoft.com/office/powerpoint/2010/main" val="1431444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sz="2400" dirty="0" smtClean="0"/>
              <a:t>Hexadecimal (base 16) : 7fff </a:t>
            </a:r>
            <a:r>
              <a:rPr lang="en-US" sz="2400" dirty="0" err="1" smtClean="0"/>
              <a:t>fffc</a:t>
            </a:r>
            <a:r>
              <a:rPr lang="en-US" sz="2400" baseline="-25000" dirty="0" err="1" smtClean="0"/>
              <a:t>hex</a:t>
            </a:r>
            <a:endParaRPr lang="en-US" sz="2400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sz="2400" dirty="0" smtClean="0"/>
              <a:t>0040 0000</a:t>
            </a:r>
            <a:r>
              <a:rPr lang="en-US" sz="2400" baseline="-25000" dirty="0" smtClean="0"/>
              <a:t>hex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/>
            <a:r>
              <a:rPr lang="en-US" sz="2400" dirty="0" smtClean="0"/>
              <a:t>MIPS convention </a:t>
            </a:r>
            <a:r>
              <a:rPr lang="en-US" sz="2400" i="1" dirty="0" smtClean="0">
                <a:solidFill>
                  <a:srgbClr val="0000FF"/>
                </a:solidFill>
              </a:rPr>
              <a:t>global pointer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  <a:r>
              <a:rPr lang="en-US" sz="2400" dirty="0" smtClean="0"/>
              <a:t>points to static</a:t>
            </a:r>
          </a:p>
          <a:p>
            <a:pPr lvl="1"/>
            <a:r>
              <a:rPr lang="en-US" sz="2400" dirty="0" smtClean="0"/>
              <a:t>(30 of 32, 2 left! – will see when talk about OS)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</p:spTree>
    <p:extLst>
      <p:ext uri="{BB962C8B-B14F-4D97-AF65-F5344CB8AC3E}">
        <p14:creationId xmlns:p14="http://schemas.microsoft.com/office/powerpoint/2010/main" val="1298057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AD5E71-48EC-5C4C-871A-321A58C5FA0C}" type="datetime1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Fall 2012 --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C63E4C-4642-794D-A2FD-70F6B81535F5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15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2971800"/>
            <a:ext cx="670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solidFill>
                  <a:srgbClr val="408000"/>
                </a:solidFill>
                <a:latin typeface="Courier"/>
                <a:cs typeface="Courier"/>
              </a:rPr>
              <a:t>jal</a:t>
            </a:r>
            <a:r>
              <a:rPr lang="en-US" sz="2400" dirty="0" smtClean="0">
                <a:solidFill>
                  <a:srgbClr val="408000"/>
                </a:solidFill>
                <a:latin typeface="+mj-lt"/>
                <a:cs typeface="Courier"/>
              </a:rPr>
              <a:t> saves PC+1 in </a:t>
            </a:r>
            <a:r>
              <a:rPr lang="en-US" sz="2400" dirty="0" smtClean="0">
                <a:solidFill>
                  <a:srgbClr val="408000"/>
                </a:solidFill>
                <a:latin typeface="Courier"/>
                <a:cs typeface="Courier"/>
              </a:rPr>
              <a:t>%</a:t>
            </a:r>
            <a:r>
              <a:rPr lang="en-US" sz="2400" dirty="0" err="1" smtClean="0">
                <a:solidFill>
                  <a:srgbClr val="408000"/>
                </a:solidFill>
                <a:latin typeface="Courier"/>
                <a:cs typeface="Courier"/>
              </a:rPr>
              <a:t>ra</a:t>
            </a:r>
            <a:endParaRPr lang="en-US" sz="2400" dirty="0" smtClean="0">
              <a:solidFill>
                <a:srgbClr val="408000"/>
              </a:solidFill>
              <a:latin typeface="Courier"/>
              <a:cs typeface="Courier"/>
            </a:endParaRP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38862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66A0"/>
                </a:solidFill>
                <a:latin typeface="+mj-lt"/>
                <a:cs typeface="Courier"/>
              </a:rPr>
              <a:t>The </a:t>
            </a:r>
            <a:r>
              <a:rPr lang="en-US" sz="2400" dirty="0" err="1" smtClean="0">
                <a:solidFill>
                  <a:srgbClr val="FF66A0"/>
                </a:solidFill>
                <a:latin typeface="+mj-lt"/>
                <a:cs typeface="Courier"/>
              </a:rPr>
              <a:t>callee</a:t>
            </a:r>
            <a:r>
              <a:rPr lang="en-US" sz="2400" dirty="0" smtClean="0">
                <a:solidFill>
                  <a:srgbClr val="FF66A0"/>
                </a:solidFill>
                <a:latin typeface="+mj-lt"/>
                <a:cs typeface="Courier"/>
              </a:rPr>
              <a:t> can use temporary registers (</a:t>
            </a:r>
            <a:r>
              <a:rPr lang="en-US" sz="2400" dirty="0" smtClean="0">
                <a:solidFill>
                  <a:srgbClr val="FF66A0"/>
                </a:solidFill>
                <a:latin typeface="Courier"/>
                <a:cs typeface="Courier"/>
              </a:rPr>
              <a:t>%</a:t>
            </a:r>
            <a:r>
              <a:rPr lang="en-US" sz="2400" dirty="0" err="1" smtClean="0">
                <a:solidFill>
                  <a:srgbClr val="FF66A0"/>
                </a:solidFill>
                <a:latin typeface="Courier"/>
                <a:cs typeface="Courier"/>
              </a:rPr>
              <a:t>t</a:t>
            </a:r>
            <a:r>
              <a:rPr lang="en-US" sz="2400" i="1" dirty="0" err="1" smtClean="0">
                <a:solidFill>
                  <a:srgbClr val="FF66A0"/>
                </a:solidFill>
                <a:latin typeface="+mj-lt"/>
                <a:cs typeface="Courier"/>
              </a:rPr>
              <a:t>i</a:t>
            </a:r>
            <a:r>
              <a:rPr lang="en-US" sz="2400" dirty="0" smtClean="0">
                <a:solidFill>
                  <a:srgbClr val="FF66A0"/>
                </a:solidFill>
                <a:latin typeface="+mj-lt"/>
                <a:cs typeface="Courier"/>
              </a:rPr>
              <a:t>) without saving and restoring them</a:t>
            </a:r>
            <a:endParaRPr lang="en-US" sz="2400" dirty="0" smtClean="0">
              <a:solidFill>
                <a:srgbClr val="FF66A0"/>
              </a:solidFill>
              <a:latin typeface="Courier"/>
              <a:cs typeface="Courier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48006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The caller can rely on save registers (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%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"/>
                <a:cs typeface="Courier"/>
              </a:rPr>
              <a:t>s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i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) without fear of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callee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 changing them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057399"/>
            <a:ext cx="7116762" cy="830997"/>
            <a:chOff x="960651" y="1743728"/>
            <a:chExt cx="7116549" cy="623259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62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FF8000"/>
                  </a:solidFill>
                  <a:latin typeface="+mj-lt"/>
                  <a:cs typeface="Courier"/>
                </a:rPr>
                <a:t>MIPS uses </a:t>
              </a:r>
              <a:r>
                <a:rPr lang="en-US" sz="2400" dirty="0" err="1" smtClean="0">
                  <a:solidFill>
                    <a:srgbClr val="FF8000"/>
                  </a:solidFill>
                  <a:latin typeface="Courier"/>
                  <a:cs typeface="Courier"/>
                </a:rPr>
                <a:t>jal</a:t>
              </a:r>
              <a:r>
                <a:rPr lang="en-US" sz="2400" dirty="0" smtClean="0">
                  <a:solidFill>
                    <a:srgbClr val="FF8000"/>
                  </a:solidFill>
                  <a:latin typeface="+mj-lt"/>
                  <a:cs typeface="Courier"/>
                </a:rPr>
                <a:t> to invoke a function and</a:t>
              </a:r>
              <a:br>
                <a:rPr lang="en-US" sz="2400" dirty="0" smtClean="0">
                  <a:solidFill>
                    <a:srgbClr val="FF8000"/>
                  </a:solidFill>
                  <a:latin typeface="+mj-lt"/>
                  <a:cs typeface="Courier"/>
                </a:rPr>
              </a:br>
              <a:r>
                <a:rPr lang="en-US" sz="2400" dirty="0" err="1" smtClean="0">
                  <a:solidFill>
                    <a:srgbClr val="FF8000"/>
                  </a:solidFill>
                  <a:latin typeface="Courier"/>
                  <a:cs typeface="Courier"/>
                </a:rPr>
                <a:t>jr</a:t>
              </a:r>
              <a:r>
                <a:rPr lang="en-US" sz="2400" dirty="0" smtClean="0">
                  <a:solidFill>
                    <a:srgbClr val="FF8000"/>
                  </a:solidFill>
                  <a:latin typeface="+mj-lt"/>
                  <a:cs typeface="Courier"/>
                </a:rPr>
                <a:t> to return from a function </a:t>
              </a:r>
              <a:endParaRPr lang="en-US" sz="24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9242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sz="2400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307498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 sz="2400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3989387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 sz="2400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488791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 sz="240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Which statement is FALSE?</a:t>
            </a:r>
          </a:p>
        </p:txBody>
      </p:sp>
    </p:spTree>
    <p:extLst>
      <p:ext uri="{BB962C8B-B14F-4D97-AF65-F5344CB8AC3E}">
        <p14:creationId xmlns:p14="http://schemas.microsoft.com/office/powerpoint/2010/main" val="17856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Assignment II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90600" y="1295400"/>
            <a:ext cx="50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Chapter II: 2.4, </a:t>
            </a:r>
            <a:r>
              <a:rPr lang="en-US" altLang="zh-CN" sz="2000" dirty="0" smtClean="0"/>
              <a:t>2.14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2.20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Submission Deadline: </a:t>
            </a:r>
            <a:r>
              <a:rPr lang="en-US" altLang="zh-CN" sz="2000" smtClean="0"/>
              <a:t>Oct 26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877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848600" cy="4222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Example of Loading and Storing Bytes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305800" cy="237331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Given following code sequence and memory state what is the state of the memory after executing the code?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add	$s3, $zero, $zero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lb	$t0, 1($s3)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sb	$t0, 6($s3)</a:t>
            </a:r>
          </a:p>
        </p:txBody>
      </p:sp>
      <p:sp>
        <p:nvSpPr>
          <p:cNvPr id="3789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3571875"/>
            <a:ext cx="2057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78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838200" y="5857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38200" y="5476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5095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4714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38200" y="4333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8200" y="3952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71600" y="3190875"/>
            <a:ext cx="1003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b="1">
                <a:solidFill>
                  <a:schemeClr val="tx1"/>
                </a:solidFill>
                <a:ea typeface="宋体" pitchFamily="2" charset="-122"/>
              </a:rPr>
              <a:t>Memory</a:t>
            </a:r>
          </a:p>
        </p:txBody>
      </p:sp>
      <p:sp>
        <p:nvSpPr>
          <p:cNvPr id="3790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5934075"/>
            <a:ext cx="1917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9 0 1 2 A 0</a:t>
            </a:r>
          </a:p>
        </p:txBody>
      </p:sp>
      <p:sp>
        <p:nvSpPr>
          <p:cNvPr id="3790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0" y="6238875"/>
            <a:ext cx="5556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Data</a:t>
            </a:r>
          </a:p>
        </p:txBody>
      </p:sp>
      <p:sp>
        <p:nvSpPr>
          <p:cNvPr id="3790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6238875"/>
            <a:ext cx="17970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Word</a:t>
            </a:r>
          </a:p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Address (Decimal)</a:t>
            </a:r>
          </a:p>
        </p:txBody>
      </p:sp>
      <p:sp>
        <p:nvSpPr>
          <p:cNvPr id="3790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5934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</a:t>
            </a:r>
          </a:p>
        </p:txBody>
      </p:sp>
      <p:sp>
        <p:nvSpPr>
          <p:cNvPr id="3790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48000" y="5553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4</a:t>
            </a:r>
          </a:p>
        </p:txBody>
      </p:sp>
      <p:sp>
        <p:nvSpPr>
          <p:cNvPr id="3790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48000" y="5172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8</a:t>
            </a:r>
          </a:p>
        </p:txBody>
      </p:sp>
      <p:sp>
        <p:nvSpPr>
          <p:cNvPr id="3790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48000" y="4791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12</a:t>
            </a:r>
          </a:p>
        </p:txBody>
      </p:sp>
      <p:sp>
        <p:nvSpPr>
          <p:cNvPr id="3790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4410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16</a:t>
            </a:r>
          </a:p>
        </p:txBody>
      </p:sp>
      <p:sp>
        <p:nvSpPr>
          <p:cNvPr id="3790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4029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20</a:t>
            </a:r>
          </a:p>
        </p:txBody>
      </p:sp>
      <p:sp>
        <p:nvSpPr>
          <p:cNvPr id="3790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648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24</a:t>
            </a:r>
          </a:p>
        </p:txBody>
      </p:sp>
      <p:sp>
        <p:nvSpPr>
          <p:cNvPr id="3791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5553075"/>
            <a:ext cx="199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F F F F F F F F</a:t>
            </a:r>
          </a:p>
        </p:txBody>
      </p:sp>
      <p:sp>
        <p:nvSpPr>
          <p:cNvPr id="3791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895600" y="32670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38200" y="31908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14400" y="5172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1 0 0 0 4 0 2</a:t>
            </a:r>
          </a:p>
        </p:txBody>
      </p:sp>
      <p:sp>
        <p:nvSpPr>
          <p:cNvPr id="3791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14400" y="4791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1 0 0 0 0 0 1 0</a:t>
            </a:r>
          </a:p>
        </p:txBody>
      </p:sp>
      <p:sp>
        <p:nvSpPr>
          <p:cNvPr id="3791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14400" y="4410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3791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14400" y="4029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3791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38200" y="3648075"/>
            <a:ext cx="1955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zh-CN" altLang="en-US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3791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00600" y="2743200"/>
            <a:ext cx="39624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value is left in $t0?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p:sp>
        <p:nvSpPr>
          <p:cNvPr id="3791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657600" y="5181600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if the machine was little Endian?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p:sp>
        <p:nvSpPr>
          <p:cNvPr id="37920" name="Rectangle 3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733800" y="3886200"/>
            <a:ext cx="510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word is changed in Memory and to what?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2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22600" y="5889625"/>
              <a:ext cx="7938" cy="1588"/>
            </p14:xfrm>
          </p:contentPart>
        </mc:Choice>
        <mc:Fallback xmlns="">
          <p:pic>
            <p:nvPicPr>
              <p:cNvPr id="102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13219" y="5879303"/>
                <a:ext cx="26701" cy="22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27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8175" y="5892800"/>
              <a:ext cx="7938" cy="14288"/>
            </p14:xfrm>
          </p:contentPart>
        </mc:Choice>
        <mc:Fallback xmlns="">
          <p:pic>
            <p:nvPicPr>
              <p:cNvPr id="1027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168794" y="5883513"/>
                <a:ext cx="26701" cy="328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3384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848600" cy="4222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Example of Loading and Storing Bytes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305800" cy="2373313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Given following code sequence and memory state what is the state of the memory after executing the code?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mtClean="0">
                <a:latin typeface="Courier New" pitchFamily="49" charset="0"/>
                <a:ea typeface="宋体" pitchFamily="2" charset="-122"/>
              </a:rPr>
              <a:t>		</a:t>
            </a: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add	$s3, $zero, $zero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lb	$t0, 1($s3)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altLang="zh-CN" sz="2400" smtClean="0">
                <a:latin typeface="Courier New" pitchFamily="49" charset="0"/>
                <a:ea typeface="宋体" pitchFamily="2" charset="-122"/>
              </a:rPr>
              <a:t>		sb	$t0, 6($s3)</a:t>
            </a:r>
          </a:p>
        </p:txBody>
      </p:sp>
      <p:sp>
        <p:nvSpPr>
          <p:cNvPr id="389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3571875"/>
            <a:ext cx="2057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89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838200" y="5857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38200" y="5476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5095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4714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38200" y="4333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8200" y="3952875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71600" y="3190875"/>
            <a:ext cx="1003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b="1">
                <a:solidFill>
                  <a:schemeClr val="tx1"/>
                </a:solidFill>
                <a:ea typeface="宋体" pitchFamily="2" charset="-122"/>
              </a:rPr>
              <a:t>Memory</a:t>
            </a:r>
          </a:p>
        </p:txBody>
      </p:sp>
      <p:sp>
        <p:nvSpPr>
          <p:cNvPr id="3892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5934075"/>
            <a:ext cx="1917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9 0 1 2 A 0</a:t>
            </a:r>
          </a:p>
        </p:txBody>
      </p:sp>
      <p:sp>
        <p:nvSpPr>
          <p:cNvPr id="3892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0" y="6238875"/>
            <a:ext cx="5556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Data</a:t>
            </a:r>
          </a:p>
        </p:txBody>
      </p:sp>
      <p:sp>
        <p:nvSpPr>
          <p:cNvPr id="3892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6238875"/>
            <a:ext cx="17970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Word</a:t>
            </a:r>
          </a:p>
          <a:p>
            <a:pPr>
              <a:lnSpc>
                <a:spcPct val="85000"/>
              </a:lnSpc>
            </a:pPr>
            <a:r>
              <a:rPr lang="en-US" altLang="zh-CN" sz="1600">
                <a:solidFill>
                  <a:schemeClr val="tx1"/>
                </a:solidFill>
                <a:ea typeface="宋体" pitchFamily="2" charset="-122"/>
              </a:rPr>
              <a:t>Address (Decimal)</a:t>
            </a:r>
          </a:p>
        </p:txBody>
      </p:sp>
      <p:sp>
        <p:nvSpPr>
          <p:cNvPr id="3892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5934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</a:t>
            </a:r>
          </a:p>
        </p:txBody>
      </p:sp>
      <p:sp>
        <p:nvSpPr>
          <p:cNvPr id="3892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48000" y="5553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4</a:t>
            </a:r>
          </a:p>
        </p:txBody>
      </p:sp>
      <p:sp>
        <p:nvSpPr>
          <p:cNvPr id="3892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48000" y="5172075"/>
            <a:ext cx="25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8</a:t>
            </a:r>
          </a:p>
        </p:txBody>
      </p:sp>
      <p:sp>
        <p:nvSpPr>
          <p:cNvPr id="3893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48000" y="4791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12</a:t>
            </a:r>
          </a:p>
        </p:txBody>
      </p:sp>
      <p:sp>
        <p:nvSpPr>
          <p:cNvPr id="3893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4410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16</a:t>
            </a:r>
          </a:p>
        </p:txBody>
      </p:sp>
      <p:sp>
        <p:nvSpPr>
          <p:cNvPr id="3893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4029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20</a:t>
            </a:r>
          </a:p>
        </p:txBody>
      </p:sp>
      <p:sp>
        <p:nvSpPr>
          <p:cNvPr id="3893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648075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24</a:t>
            </a:r>
          </a:p>
        </p:txBody>
      </p:sp>
      <p:sp>
        <p:nvSpPr>
          <p:cNvPr id="3893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5553075"/>
            <a:ext cx="199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F F F F F F F F</a:t>
            </a:r>
          </a:p>
        </p:txBody>
      </p:sp>
      <p:sp>
        <p:nvSpPr>
          <p:cNvPr id="389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895600" y="32670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38200" y="31908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3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14400" y="5172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1 0 0 0 4 0 2</a:t>
            </a:r>
          </a:p>
        </p:txBody>
      </p:sp>
      <p:sp>
        <p:nvSpPr>
          <p:cNvPr id="3893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14400" y="4791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1 0 0 0 0 0 1 0</a:t>
            </a:r>
          </a:p>
        </p:txBody>
      </p:sp>
      <p:sp>
        <p:nvSpPr>
          <p:cNvPr id="3893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14400" y="4410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3894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14400" y="4029075"/>
            <a:ext cx="189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3894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38200" y="3648075"/>
            <a:ext cx="1955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zh-CN" altLang="en-US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>
                <a:solidFill>
                  <a:schemeClr val="tx1"/>
                </a:solidFill>
                <a:ea typeface="宋体" pitchFamily="2" charset="-122"/>
              </a:rPr>
              <a:t>0x 0 0 0 0 0 0 0 0</a:t>
            </a:r>
          </a:p>
        </p:txBody>
      </p:sp>
      <p:sp>
        <p:nvSpPr>
          <p:cNvPr id="431138" name="Rectangle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3276600"/>
            <a:ext cx="2578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$t0 = 0x00000090</a:t>
            </a:r>
          </a:p>
        </p:txBody>
      </p:sp>
      <p:sp>
        <p:nvSpPr>
          <p:cNvPr id="431139" name="Rectangle 3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4648200"/>
            <a:ext cx="3300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mem(4) = 0xFFFF90FF</a:t>
            </a:r>
          </a:p>
        </p:txBody>
      </p:sp>
      <p:sp>
        <p:nvSpPr>
          <p:cNvPr id="431140" name="Rectangle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181600" y="6172200"/>
            <a:ext cx="3300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mem(4) = 0xFF12FFFF</a:t>
            </a:r>
          </a:p>
        </p:txBody>
      </p:sp>
      <p:sp>
        <p:nvSpPr>
          <p:cNvPr id="38945" name="Rectangle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800600" y="2743200"/>
            <a:ext cx="39624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value is left in $t0?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p:sp>
        <p:nvSpPr>
          <p:cNvPr id="38946" name="Rectangle 3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657600" y="5181600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if the machine was </a:t>
            </a:r>
            <a:r>
              <a:rPr lang="en-US" altLang="zh-CN" sz="2400">
                <a:ea typeface="宋体" pitchFamily="2" charset="-122"/>
              </a:rPr>
              <a:t>little Endian</a:t>
            </a: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p:sp>
        <p:nvSpPr>
          <p:cNvPr id="38947" name="Rectangle 3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33800" y="3886200"/>
            <a:ext cx="510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altLang="zh-CN" sz="2400">
                <a:solidFill>
                  <a:schemeClr val="tx1"/>
                </a:solidFill>
                <a:ea typeface="宋体" pitchFamily="2" charset="-122"/>
              </a:rPr>
              <a:t>What word is changed in Memory and to what?</a:t>
            </a:r>
            <a:endParaRPr lang="en-US" altLang="zh-CN" sz="2400">
              <a:solidFill>
                <a:schemeClr val="tx1"/>
              </a:solidFill>
              <a:latin typeface="Courier New" pitchFamily="49" charset="0"/>
              <a:ea typeface="宋体" pitchFamily="2" charset="-122"/>
            </a:endParaRPr>
          </a:p>
        </p:txBody>
      </p:sp>
      <p:sp>
        <p:nvSpPr>
          <p:cNvPr id="431144" name="Rectangle 4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94300" y="5715000"/>
            <a:ext cx="2578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$t0 = 0x00000012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50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22600" y="5889625"/>
              <a:ext cx="7938" cy="1588"/>
            </p14:xfrm>
          </p:contentPart>
        </mc:Choice>
        <mc:Fallback xmlns="">
          <p:pic>
            <p:nvPicPr>
              <p:cNvPr id="2050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13219" y="5879303"/>
                <a:ext cx="26701" cy="22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51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8175" y="5892800"/>
              <a:ext cx="7938" cy="14288"/>
            </p14:xfrm>
          </p:contentPart>
        </mc:Choice>
        <mc:Fallback xmlns="">
          <p:pic>
            <p:nvPicPr>
              <p:cNvPr id="2051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68794" y="5883513"/>
                <a:ext cx="26701" cy="328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3329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38" grpId="0" autoUpdateAnimBg="0"/>
      <p:bldP spid="431139" grpId="0" autoUpdateAnimBg="0"/>
      <p:bldP spid="431140" grpId="0" autoUpdateAnimBg="0"/>
      <p:bldP spid="4311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Registers vs.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</a:t>
            </a:r>
          </a:p>
          <a:p>
            <a:pPr lvl="1"/>
            <a:r>
              <a:rPr lang="en-US" dirty="0" smtClean="0"/>
              <a:t>Registers: 32 words (128 Bytes)</a:t>
            </a:r>
          </a:p>
          <a:p>
            <a:pPr lvl="1"/>
            <a:r>
              <a:rPr lang="en-US" dirty="0" smtClean="0"/>
              <a:t>Memory: Billions of bytes (2 GB to 8 GB on laptop)</a:t>
            </a:r>
          </a:p>
          <a:p>
            <a:r>
              <a:rPr lang="en-US" dirty="0" smtClean="0"/>
              <a:t>and the RISC principle is…</a:t>
            </a:r>
          </a:p>
          <a:p>
            <a:pPr lvl="1"/>
            <a:r>
              <a:rPr lang="en-US" dirty="0" smtClean="0"/>
              <a:t>Smaller is faster</a:t>
            </a:r>
          </a:p>
          <a:p>
            <a:r>
              <a:rPr lang="en-US" dirty="0" smtClean="0"/>
              <a:t>How much faster are registers than memory??</a:t>
            </a:r>
          </a:p>
          <a:p>
            <a:r>
              <a:rPr lang="en-US" dirty="0" smtClean="0"/>
              <a:t>About 100-500 times faster!</a:t>
            </a:r>
          </a:p>
          <a:p>
            <a:pPr lvl="1"/>
            <a:r>
              <a:rPr lang="en-US" dirty="0" smtClean="0"/>
              <a:t>in terms of </a:t>
            </a:r>
            <a:r>
              <a:rPr lang="en-US" i="1" dirty="0" smtClean="0"/>
              <a:t>latency </a:t>
            </a:r>
            <a:r>
              <a:rPr lang="en-US" dirty="0" smtClean="0"/>
              <a:t>of one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1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7186</TotalTime>
  <Pages>47</Pages>
  <Words>5149</Words>
  <Application>Microsoft Office PowerPoint</Application>
  <PresentationFormat>信纸(8.5x11 英寸)</PresentationFormat>
  <Paragraphs>1120</Paragraphs>
  <Slides>68</Slides>
  <Notes>52</Notes>
  <HiddenSlides>6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68</vt:i4>
      </vt:variant>
    </vt:vector>
  </HeadingPairs>
  <TitlesOfParts>
    <vt:vector size="84" baseType="lpstr">
      <vt:lpstr>Courier</vt:lpstr>
      <vt:lpstr>Monotype Sorts</vt:lpstr>
      <vt:lpstr>ＭＳ ゴシック</vt:lpstr>
      <vt:lpstr>ＭＳ Ｐゴシック</vt:lpstr>
      <vt:lpstr>新細明體</vt:lpstr>
      <vt:lpstr>宋体</vt:lpstr>
      <vt:lpstr>Arial</vt:lpstr>
      <vt:lpstr>Courier New</vt:lpstr>
      <vt:lpstr>Lucida Console</vt:lpstr>
      <vt:lpstr>Symbol</vt:lpstr>
      <vt:lpstr>Tahoma</vt:lpstr>
      <vt:lpstr>Times New Roman</vt:lpstr>
      <vt:lpstr>Verdana</vt:lpstr>
      <vt:lpstr>Wingdings</vt:lpstr>
      <vt:lpstr>mjicse431</vt:lpstr>
      <vt:lpstr>Image</vt:lpstr>
      <vt:lpstr>CS314  Computer Organization  Fall 2017  Chapter 2: Instructions:   Language of the Computer</vt:lpstr>
      <vt:lpstr>MIPS Instruction Fields</vt:lpstr>
      <vt:lpstr>MIPS Memory Access Instructions</vt:lpstr>
      <vt:lpstr>Machine Language - Load Instruction</vt:lpstr>
      <vt:lpstr>Byte Addresses</vt:lpstr>
      <vt:lpstr>Aside: Loading and Storing Bytes</vt:lpstr>
      <vt:lpstr>Example of Loading and Storing Bytes</vt:lpstr>
      <vt:lpstr>Example of Loading and Storing Bytes</vt:lpstr>
      <vt:lpstr>Speed of Registers vs. Memory</vt:lpstr>
      <vt:lpstr>MIPS Immediate Instructions</vt:lpstr>
      <vt:lpstr>Aside:  How About Larger Constants?</vt:lpstr>
      <vt:lpstr>Review:  Unsigned Binary Representation</vt:lpstr>
      <vt:lpstr>Possible Representations of Computers</vt:lpstr>
      <vt:lpstr>Review:  Signed Binary Representation</vt:lpstr>
      <vt:lpstr>MIPS Shift Operations</vt:lpstr>
      <vt:lpstr>MIPS Logical Operations</vt:lpstr>
      <vt:lpstr>MIPS Control Flow Instructions</vt:lpstr>
      <vt:lpstr>Specifying Branch Destinations</vt:lpstr>
      <vt:lpstr>In Support of Branch Instructions</vt:lpstr>
      <vt:lpstr>Aside:  More Branch Instructions</vt:lpstr>
      <vt:lpstr>PowerPoint 演示文稿</vt:lpstr>
      <vt:lpstr>PowerPoint 演示文稿</vt:lpstr>
      <vt:lpstr>Bounds Check Shortcut</vt:lpstr>
      <vt:lpstr>Other Control Flow Instructions</vt:lpstr>
      <vt:lpstr>Aside:  Branching Far Away</vt:lpstr>
      <vt:lpstr>Compiling Another While Loop</vt:lpstr>
      <vt:lpstr>Compiling Another While Loop</vt:lpstr>
      <vt:lpstr>PowerPoint 演示文稿</vt:lpstr>
      <vt:lpstr>Review:  MIPS Addressing Modes Illustrated</vt:lpstr>
      <vt:lpstr>End of Lecture #1</vt:lpstr>
      <vt:lpstr>Instructions for Accessing Procedures</vt:lpstr>
      <vt:lpstr>Six Steps in Execution of a Procedure</vt:lpstr>
      <vt:lpstr>MIPS Function Call Conventions</vt:lpstr>
      <vt:lpstr>Notes on Functions</vt:lpstr>
      <vt:lpstr>Notes on Functions</vt:lpstr>
      <vt:lpstr>Aside:  Spilling Registers</vt:lpstr>
      <vt:lpstr>Compiling a C Leaf Procedure</vt:lpstr>
      <vt:lpstr>Compiling a C Leaf Procedure</vt:lpstr>
      <vt:lpstr>Leaf Procedure Example</vt:lpstr>
      <vt:lpstr>Procedure Call Instructions</vt:lpstr>
      <vt:lpstr>Leaf Procedure Example</vt:lpstr>
      <vt:lpstr>Procedure Call Mechanics</vt:lpstr>
      <vt:lpstr>Nested Procedures</vt:lpstr>
      <vt:lpstr>Nested Procedures Outcome</vt:lpstr>
      <vt:lpstr>Saving the Return Address, Part 1</vt:lpstr>
      <vt:lpstr>Saving the Return Address, Part 1</vt:lpstr>
      <vt:lpstr>Saving the Return Address, Part 2</vt:lpstr>
      <vt:lpstr>Saving the Return Address, Part 2</vt:lpstr>
      <vt:lpstr>MIPS Register Convention</vt:lpstr>
      <vt:lpstr>Allocating Space on Stack</vt:lpstr>
      <vt:lpstr>Stack Before, During, After Call</vt:lpstr>
      <vt:lpstr>Compiling a Recursive Procedure</vt:lpstr>
      <vt:lpstr>Compiling a Recursive Procedure</vt:lpstr>
      <vt:lpstr>A Look at the Stack for $a0 = 2, Part 1</vt:lpstr>
      <vt:lpstr>A Look at the Stack for $a0 = 2, Part 1</vt:lpstr>
      <vt:lpstr>A Look at the Stack for $a0 = 2, Part 2</vt:lpstr>
      <vt:lpstr>A Look at the Stack for $a0 = 2, Part 2</vt:lpstr>
      <vt:lpstr>A Look at the Stack for $a0 = 2, Part 3</vt:lpstr>
      <vt:lpstr>A Look at the Stack for $a0 = 2, Part 3</vt:lpstr>
      <vt:lpstr>A Look at the Stack for $a0 = 2, Part 4</vt:lpstr>
      <vt:lpstr>A Look at the Stack for $a0 = 2, Part 4</vt:lpstr>
      <vt:lpstr>A Look at the Stack for $a0 = 2, Part 5</vt:lpstr>
      <vt:lpstr>A Look at the Stack for $a0 = 2, Part 5</vt:lpstr>
      <vt:lpstr>Optimized Function Convention</vt:lpstr>
      <vt:lpstr>Where is the Stack in Memory?</vt:lpstr>
      <vt:lpstr>MIPS Memory Allocation</vt:lpstr>
      <vt:lpstr>PowerPoint 演示文稿</vt:lpstr>
      <vt:lpstr>Assignment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431. Computer Architecture</dc:title>
  <dc:subject>Lecture 01</dc:subject>
  <dc:creator>Janie Irwin</dc:creator>
  <cp:keywords/>
  <dc:description/>
  <cp:lastModifiedBy>zhuhaojin@outlook.com</cp:lastModifiedBy>
  <cp:revision>390</cp:revision>
  <cp:lastPrinted>2013-10-10T05:00:27Z</cp:lastPrinted>
  <dcterms:created xsi:type="dcterms:W3CDTF">1997-08-19T16:58:46Z</dcterms:created>
  <dcterms:modified xsi:type="dcterms:W3CDTF">2017-09-20T04:22:58Z</dcterms:modified>
</cp:coreProperties>
</file>